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8" r:id="rId4"/>
    <p:sldId id="323" r:id="rId5"/>
    <p:sldId id="324" r:id="rId6"/>
    <p:sldId id="266" r:id="rId7"/>
    <p:sldId id="319" r:id="rId8"/>
    <p:sldId id="320" r:id="rId9"/>
    <p:sldId id="269" r:id="rId10"/>
    <p:sldId id="321" r:id="rId11"/>
    <p:sldId id="322" r:id="rId12"/>
    <p:sldId id="26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008000"/>
              </a:solidFill>
            </c:spPr>
          </c:dPt>
          <c:dPt>
            <c:idx val="1"/>
            <c:spPr>
              <a:solidFill>
                <a:srgbClr val="008000"/>
              </a:solidFill>
            </c:spPr>
          </c:dPt>
          <c:dPt>
            <c:idx val="7"/>
            <c:spPr>
              <a:solidFill>
                <a:srgbClr val="990099"/>
              </a:solidFill>
            </c:spPr>
          </c:dPt>
          <c:dPt>
            <c:idx val="2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</c:dLbls>
          <c:cat>
            <c:strRef>
              <c:f>Arkusz1!$B$3:$B$24</c:f>
              <c:strCache>
                <c:ptCount val="22"/>
                <c:pt idx="0">
                  <c:v>Dania</c:v>
                </c:pt>
                <c:pt idx="1">
                  <c:v>Norwegia</c:v>
                </c:pt>
                <c:pt idx="2">
                  <c:v>Finlandia</c:v>
                </c:pt>
                <c:pt idx="3">
                  <c:v>Szwecja</c:v>
                </c:pt>
                <c:pt idx="4">
                  <c:v>Holandia</c:v>
                </c:pt>
                <c:pt idx="5">
                  <c:v>Irlandia</c:v>
                </c:pt>
                <c:pt idx="6">
                  <c:v>Szwajcaria</c:v>
                </c:pt>
                <c:pt idx="7">
                  <c:v>Średnia UE</c:v>
                </c:pt>
                <c:pt idx="8">
                  <c:v>Austria</c:v>
                </c:pt>
                <c:pt idx="9">
                  <c:v>Wielka Brytania</c:v>
                </c:pt>
                <c:pt idx="10">
                  <c:v>Luksemburg</c:v>
                </c:pt>
                <c:pt idx="11">
                  <c:v>Belgia</c:v>
                </c:pt>
                <c:pt idx="12">
                  <c:v>Niemcy</c:v>
                </c:pt>
                <c:pt idx="13">
                  <c:v>Hiszpania</c:v>
                </c:pt>
                <c:pt idx="14">
                  <c:v>Francja</c:v>
                </c:pt>
                <c:pt idx="15">
                  <c:v>Słowenia</c:v>
                </c:pt>
                <c:pt idx="16">
                  <c:v>Czechy</c:v>
                </c:pt>
                <c:pt idx="17">
                  <c:v>Włochy</c:v>
                </c:pt>
                <c:pt idx="18">
                  <c:v>Grecja</c:v>
                </c:pt>
                <c:pt idx="19">
                  <c:v>Węgry</c:v>
                </c:pt>
                <c:pt idx="20">
                  <c:v>Portugalia</c:v>
                </c:pt>
                <c:pt idx="21">
                  <c:v>Polska</c:v>
                </c:pt>
              </c:strCache>
            </c:strRef>
          </c:cat>
          <c:val>
            <c:numRef>
              <c:f>Arkusz1!$C$3:$C$24</c:f>
              <c:numCache>
                <c:formatCode>General</c:formatCode>
                <c:ptCount val="22"/>
                <c:pt idx="0">
                  <c:v>64.3</c:v>
                </c:pt>
                <c:pt idx="1">
                  <c:v>62.3</c:v>
                </c:pt>
                <c:pt idx="2">
                  <c:v>58.4</c:v>
                </c:pt>
                <c:pt idx="3">
                  <c:v>52.1</c:v>
                </c:pt>
                <c:pt idx="4">
                  <c:v>47</c:v>
                </c:pt>
                <c:pt idx="5">
                  <c:v>45.8</c:v>
                </c:pt>
                <c:pt idx="6">
                  <c:v>42.3</c:v>
                </c:pt>
                <c:pt idx="7">
                  <c:v>32</c:v>
                </c:pt>
                <c:pt idx="8">
                  <c:v>31.7</c:v>
                </c:pt>
                <c:pt idx="9">
                  <c:v>30</c:v>
                </c:pt>
                <c:pt idx="10">
                  <c:v>28.9</c:v>
                </c:pt>
                <c:pt idx="11">
                  <c:v>27.5</c:v>
                </c:pt>
                <c:pt idx="12">
                  <c:v>27.4</c:v>
                </c:pt>
                <c:pt idx="13">
                  <c:v>25.1</c:v>
                </c:pt>
                <c:pt idx="14">
                  <c:v>20</c:v>
                </c:pt>
                <c:pt idx="15">
                  <c:v>19.7</c:v>
                </c:pt>
                <c:pt idx="16">
                  <c:v>19.100000000000001</c:v>
                </c:pt>
                <c:pt idx="17">
                  <c:v>18.600000000000001</c:v>
                </c:pt>
                <c:pt idx="18">
                  <c:v>15.3</c:v>
                </c:pt>
                <c:pt idx="19">
                  <c:v>14.9</c:v>
                </c:pt>
                <c:pt idx="20">
                  <c:v>13.6</c:v>
                </c:pt>
                <c:pt idx="21">
                  <c:v>10.9</c:v>
                </c:pt>
              </c:numCache>
            </c:numRef>
          </c:val>
        </c:ser>
        <c:dLbls>
          <c:showVal val="1"/>
        </c:dLbls>
        <c:axId val="83897344"/>
        <c:axId val="83907328"/>
      </c:barChart>
      <c:catAx>
        <c:axId val="83897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83907328"/>
        <c:crosses val="autoZero"/>
        <c:auto val="1"/>
        <c:lblAlgn val="ctr"/>
        <c:lblOffset val="100"/>
      </c:catAx>
      <c:valAx>
        <c:axId val="83907328"/>
        <c:scaling>
          <c:orientation val="minMax"/>
        </c:scaling>
        <c:axPos val="l"/>
        <c:majorGridlines/>
        <c:numFmt formatCode="General" sourceLinked="1"/>
        <c:tickLblPos val="nextTo"/>
        <c:crossAx val="83897344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99384-0728-46DB-BD59-F0B3495F11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CE25513-CD54-4441-B15C-A962102C3958}">
      <dgm:prSet phldrT="[Tekst]"/>
      <dgm:spPr/>
      <dgm:t>
        <a:bodyPr/>
        <a:lstStyle/>
        <a:p>
          <a:r>
            <a:rPr lang="pl-PL">
              <a:latin typeface="Verdana" pitchFamily="34" charset="0"/>
              <a:ea typeface="Verdana" pitchFamily="34" charset="0"/>
              <a:cs typeface="Verdana" pitchFamily="34" charset="0"/>
            </a:rPr>
            <a:t>Kapitał społeczny (KS)</a:t>
          </a:r>
        </a:p>
      </dgm:t>
    </dgm:pt>
    <dgm:pt modelId="{DAD683E3-A26A-431A-B978-BF1BBECBDDF5}" type="parTrans" cxnId="{070643A6-F5B1-46E4-84D3-5824DA4C83FF}">
      <dgm:prSet/>
      <dgm:spPr/>
      <dgm:t>
        <a:bodyPr/>
        <a:lstStyle/>
        <a:p>
          <a:endParaRPr lang="pl-P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A22023E-0FAC-4318-8960-2E44B3E9F201}" type="sibTrans" cxnId="{070643A6-F5B1-46E4-84D3-5824DA4C83FF}">
      <dgm:prSet/>
      <dgm:spPr/>
      <dgm:t>
        <a:bodyPr/>
        <a:lstStyle/>
        <a:p>
          <a:endParaRPr lang="pl-P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5473FC5-BF85-4958-9D42-100F61A8B00B}">
      <dgm:prSet phldrT="[Tekst]"/>
      <dgm:spPr/>
      <dgm:t>
        <a:bodyPr/>
        <a:lstStyle/>
        <a:p>
          <a:r>
            <a:rPr lang="pl-PL">
              <a:latin typeface="Verdana" pitchFamily="34" charset="0"/>
              <a:ea typeface="Verdana" pitchFamily="34" charset="0"/>
              <a:cs typeface="Verdana" pitchFamily="34" charset="0"/>
            </a:rPr>
            <a:t>KS jako taki: podzielane normy, poczucie więzi,towarzyskość, członkostwo w organizacjach</a:t>
          </a:r>
        </a:p>
      </dgm:t>
    </dgm:pt>
    <dgm:pt modelId="{9557C135-AE21-49DD-ABB8-8BF3CC08A471}" type="parTrans" cxnId="{B234C114-67D5-4453-AB78-3E7E91F26684}">
      <dgm:prSet/>
      <dgm:spPr/>
      <dgm:t>
        <a:bodyPr/>
        <a:lstStyle/>
        <a:p>
          <a:endParaRPr lang="pl-P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298BB67-58CA-44E9-9655-0C473399CCD0}" type="sibTrans" cxnId="{B234C114-67D5-4453-AB78-3E7E91F26684}">
      <dgm:prSet/>
      <dgm:spPr/>
      <dgm:t>
        <a:bodyPr/>
        <a:lstStyle/>
        <a:p>
          <a:endParaRPr lang="pl-P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1105575-6E75-49A7-A38B-7560F204F613}">
      <dgm:prSet phldrT="[Tekst]"/>
      <dgm:spPr/>
      <dgm:t>
        <a:bodyPr/>
        <a:lstStyle/>
        <a:p>
          <a:r>
            <a:rPr lang="pl-PL">
              <a:latin typeface="Verdana" pitchFamily="34" charset="0"/>
              <a:ea typeface="Verdana" pitchFamily="34" charset="0"/>
              <a:cs typeface="Verdana" pitchFamily="34" charset="0"/>
            </a:rPr>
            <a:t>Determinanty KS :poczucie tożsamości i duma, dostęp do informacji</a:t>
          </a:r>
        </a:p>
      </dgm:t>
    </dgm:pt>
    <dgm:pt modelId="{004C3469-FD89-4F20-A696-980D4BA90F2A}" type="parTrans" cxnId="{DD12EB4E-F16F-4FAE-8BAD-F4B64DFA023D}">
      <dgm:prSet/>
      <dgm:spPr/>
      <dgm:t>
        <a:bodyPr/>
        <a:lstStyle/>
        <a:p>
          <a:endParaRPr lang="pl-P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BB88D7B-0EFB-4F19-9E1C-4AE35EBA8652}" type="sibTrans" cxnId="{DD12EB4E-F16F-4FAE-8BAD-F4B64DFA023D}">
      <dgm:prSet/>
      <dgm:spPr/>
      <dgm:t>
        <a:bodyPr/>
        <a:lstStyle/>
        <a:p>
          <a:endParaRPr lang="pl-P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FCED0F9-FD62-4F76-B4FA-479C6761A562}">
      <dgm:prSet phldrT="[Tekst]"/>
      <dgm:spPr/>
      <dgm:t>
        <a:bodyPr/>
        <a:lstStyle/>
        <a:p>
          <a:r>
            <a:rPr lang="pl-PL">
              <a:latin typeface="Verdana" pitchFamily="34" charset="0"/>
              <a:ea typeface="Verdana" pitchFamily="34" charset="0"/>
              <a:cs typeface="Verdana" pitchFamily="34" charset="0"/>
            </a:rPr>
            <a:t>Miara rezultatów KS: zaufanie do instytucji, uczciwość, partycypacja społeczna</a:t>
          </a:r>
        </a:p>
      </dgm:t>
    </dgm:pt>
    <dgm:pt modelId="{A315EC21-4C24-4F3E-A834-9C49A23DB1AB}" type="parTrans" cxnId="{681F1C1F-E66B-4640-ADA5-3F177D96E44F}">
      <dgm:prSet/>
      <dgm:spPr/>
      <dgm:t>
        <a:bodyPr/>
        <a:lstStyle/>
        <a:p>
          <a:endParaRPr lang="pl-P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C392B81-F7B1-4468-BCA4-2D4E358BD122}" type="sibTrans" cxnId="{681F1C1F-E66B-4640-ADA5-3F177D96E44F}">
      <dgm:prSet/>
      <dgm:spPr/>
      <dgm:t>
        <a:bodyPr/>
        <a:lstStyle/>
        <a:p>
          <a:endParaRPr lang="pl-PL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AB8AC1B-88A7-486D-B758-197E5BD099E9}" type="pres">
      <dgm:prSet presAssocID="{8F099384-0728-46DB-BD59-F0B3495F11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3EB231A8-3C4F-46FD-B029-D859C6A390DB}" type="pres">
      <dgm:prSet presAssocID="{CCE25513-CD54-4441-B15C-A962102C3958}" presName="hierRoot1" presStyleCnt="0">
        <dgm:presLayoutVars>
          <dgm:hierBranch val="init"/>
        </dgm:presLayoutVars>
      </dgm:prSet>
      <dgm:spPr/>
    </dgm:pt>
    <dgm:pt modelId="{AC4F69AD-1570-4A47-ACBE-E05955EC4FCC}" type="pres">
      <dgm:prSet presAssocID="{CCE25513-CD54-4441-B15C-A962102C3958}" presName="rootComposite1" presStyleCnt="0"/>
      <dgm:spPr/>
    </dgm:pt>
    <dgm:pt modelId="{D910B946-DA7C-4CE5-B6DD-575B76D2302D}" type="pres">
      <dgm:prSet presAssocID="{CCE25513-CD54-4441-B15C-A962102C3958}" presName="rootText1" presStyleLbl="node0" presStyleIdx="0" presStyleCnt="1" custScaleX="17007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5253E86-1237-42F6-A191-A2D8AD4D6CEF}" type="pres">
      <dgm:prSet presAssocID="{CCE25513-CD54-4441-B15C-A962102C3958}" presName="rootConnector1" presStyleLbl="node1" presStyleIdx="0" presStyleCnt="0"/>
      <dgm:spPr/>
      <dgm:t>
        <a:bodyPr/>
        <a:lstStyle/>
        <a:p>
          <a:endParaRPr lang="pl-PL"/>
        </a:p>
      </dgm:t>
    </dgm:pt>
    <dgm:pt modelId="{7CD63490-0054-4F88-BA9D-D2BFDFD94D70}" type="pres">
      <dgm:prSet presAssocID="{CCE25513-CD54-4441-B15C-A962102C3958}" presName="hierChild2" presStyleCnt="0"/>
      <dgm:spPr/>
    </dgm:pt>
    <dgm:pt modelId="{8B1E239B-EB18-496C-9BF1-2C57B3926D2B}" type="pres">
      <dgm:prSet presAssocID="{9557C135-AE21-49DD-ABB8-8BF3CC08A471}" presName="Name37" presStyleLbl="parChTrans1D2" presStyleIdx="0" presStyleCnt="3"/>
      <dgm:spPr/>
      <dgm:t>
        <a:bodyPr/>
        <a:lstStyle/>
        <a:p>
          <a:endParaRPr lang="pl-PL"/>
        </a:p>
      </dgm:t>
    </dgm:pt>
    <dgm:pt modelId="{8C7AB4D3-CFA5-4835-8FCD-467CD42D344F}" type="pres">
      <dgm:prSet presAssocID="{75473FC5-BF85-4958-9D42-100F61A8B00B}" presName="hierRoot2" presStyleCnt="0">
        <dgm:presLayoutVars>
          <dgm:hierBranch val="init"/>
        </dgm:presLayoutVars>
      </dgm:prSet>
      <dgm:spPr/>
    </dgm:pt>
    <dgm:pt modelId="{2324824A-7E07-4F4C-BBA1-380C5A163766}" type="pres">
      <dgm:prSet presAssocID="{75473FC5-BF85-4958-9D42-100F61A8B00B}" presName="rootComposite" presStyleCnt="0"/>
      <dgm:spPr/>
    </dgm:pt>
    <dgm:pt modelId="{D0B6F82E-C25A-434F-A3CA-BE4D605983F1}" type="pres">
      <dgm:prSet presAssocID="{75473FC5-BF85-4958-9D42-100F61A8B00B}" presName="rootText" presStyleLbl="node2" presStyleIdx="0" presStyleCnt="3" custScaleX="18800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F4619C9-2A74-4133-936F-B78168888B02}" type="pres">
      <dgm:prSet presAssocID="{75473FC5-BF85-4958-9D42-100F61A8B00B}" presName="rootConnector" presStyleLbl="node2" presStyleIdx="0" presStyleCnt="3"/>
      <dgm:spPr/>
      <dgm:t>
        <a:bodyPr/>
        <a:lstStyle/>
        <a:p>
          <a:endParaRPr lang="pl-PL"/>
        </a:p>
      </dgm:t>
    </dgm:pt>
    <dgm:pt modelId="{1A1AFA7D-7E7B-4450-B8FA-CC9FEE6168BD}" type="pres">
      <dgm:prSet presAssocID="{75473FC5-BF85-4958-9D42-100F61A8B00B}" presName="hierChild4" presStyleCnt="0"/>
      <dgm:spPr/>
    </dgm:pt>
    <dgm:pt modelId="{0AE0C16D-0F64-4485-ADFB-AFCE4A165AEC}" type="pres">
      <dgm:prSet presAssocID="{75473FC5-BF85-4958-9D42-100F61A8B00B}" presName="hierChild5" presStyleCnt="0"/>
      <dgm:spPr/>
    </dgm:pt>
    <dgm:pt modelId="{7C2DBE92-D681-4DAF-BF9C-F0C1983743A6}" type="pres">
      <dgm:prSet presAssocID="{004C3469-FD89-4F20-A696-980D4BA90F2A}" presName="Name37" presStyleLbl="parChTrans1D2" presStyleIdx="1" presStyleCnt="3"/>
      <dgm:spPr/>
      <dgm:t>
        <a:bodyPr/>
        <a:lstStyle/>
        <a:p>
          <a:endParaRPr lang="pl-PL"/>
        </a:p>
      </dgm:t>
    </dgm:pt>
    <dgm:pt modelId="{7AEED5C2-2E3A-4B4B-A2E9-E020C494B52E}" type="pres">
      <dgm:prSet presAssocID="{51105575-6E75-49A7-A38B-7560F204F613}" presName="hierRoot2" presStyleCnt="0">
        <dgm:presLayoutVars>
          <dgm:hierBranch val="init"/>
        </dgm:presLayoutVars>
      </dgm:prSet>
      <dgm:spPr/>
    </dgm:pt>
    <dgm:pt modelId="{26786D06-1B5F-41FB-BA62-43098681E8B0}" type="pres">
      <dgm:prSet presAssocID="{51105575-6E75-49A7-A38B-7560F204F613}" presName="rootComposite" presStyleCnt="0"/>
      <dgm:spPr/>
    </dgm:pt>
    <dgm:pt modelId="{6361137E-11CD-46F0-A8BF-D776449BF875}" type="pres">
      <dgm:prSet presAssocID="{51105575-6E75-49A7-A38B-7560F204F613}" presName="rootText" presStyleLbl="node2" presStyleIdx="1" presStyleCnt="3" custScaleX="18399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90550DD-EF79-4AD1-AC47-0CB856C23A81}" type="pres">
      <dgm:prSet presAssocID="{51105575-6E75-49A7-A38B-7560F204F613}" presName="rootConnector" presStyleLbl="node2" presStyleIdx="1" presStyleCnt="3"/>
      <dgm:spPr/>
      <dgm:t>
        <a:bodyPr/>
        <a:lstStyle/>
        <a:p>
          <a:endParaRPr lang="pl-PL"/>
        </a:p>
      </dgm:t>
    </dgm:pt>
    <dgm:pt modelId="{4520B009-11ED-4388-B9D9-AD319862AD36}" type="pres">
      <dgm:prSet presAssocID="{51105575-6E75-49A7-A38B-7560F204F613}" presName="hierChild4" presStyleCnt="0"/>
      <dgm:spPr/>
    </dgm:pt>
    <dgm:pt modelId="{6D6FC725-6D56-45E9-8F32-A3E1BE3FD042}" type="pres">
      <dgm:prSet presAssocID="{51105575-6E75-49A7-A38B-7560F204F613}" presName="hierChild5" presStyleCnt="0"/>
      <dgm:spPr/>
    </dgm:pt>
    <dgm:pt modelId="{94A8FD0D-5038-4006-9289-C8789FC4AFEE}" type="pres">
      <dgm:prSet presAssocID="{A315EC21-4C24-4F3E-A834-9C49A23DB1AB}" presName="Name37" presStyleLbl="parChTrans1D2" presStyleIdx="2" presStyleCnt="3"/>
      <dgm:spPr/>
      <dgm:t>
        <a:bodyPr/>
        <a:lstStyle/>
        <a:p>
          <a:endParaRPr lang="pl-PL"/>
        </a:p>
      </dgm:t>
    </dgm:pt>
    <dgm:pt modelId="{C3B0C5D5-DB8B-454A-8DE3-10BBD2317A8B}" type="pres">
      <dgm:prSet presAssocID="{3FCED0F9-FD62-4F76-B4FA-479C6761A562}" presName="hierRoot2" presStyleCnt="0">
        <dgm:presLayoutVars>
          <dgm:hierBranch val="init"/>
        </dgm:presLayoutVars>
      </dgm:prSet>
      <dgm:spPr/>
    </dgm:pt>
    <dgm:pt modelId="{49105A0A-632E-42BE-8383-24C34B699256}" type="pres">
      <dgm:prSet presAssocID="{3FCED0F9-FD62-4F76-B4FA-479C6761A562}" presName="rootComposite" presStyleCnt="0"/>
      <dgm:spPr/>
    </dgm:pt>
    <dgm:pt modelId="{B1423BB2-515C-4BCA-B247-BED505389C14}" type="pres">
      <dgm:prSet presAssocID="{3FCED0F9-FD62-4F76-B4FA-479C6761A562}" presName="rootText" presStyleLbl="node2" presStyleIdx="2" presStyleCnt="3" custScaleX="20577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2249F11-CE42-4A34-A910-3465A21CD1DF}" type="pres">
      <dgm:prSet presAssocID="{3FCED0F9-FD62-4F76-B4FA-479C6761A562}" presName="rootConnector" presStyleLbl="node2" presStyleIdx="2" presStyleCnt="3"/>
      <dgm:spPr/>
      <dgm:t>
        <a:bodyPr/>
        <a:lstStyle/>
        <a:p>
          <a:endParaRPr lang="pl-PL"/>
        </a:p>
      </dgm:t>
    </dgm:pt>
    <dgm:pt modelId="{20BF0F6F-20DA-422D-8B14-F2EBE645C7C0}" type="pres">
      <dgm:prSet presAssocID="{3FCED0F9-FD62-4F76-B4FA-479C6761A562}" presName="hierChild4" presStyleCnt="0"/>
      <dgm:spPr/>
    </dgm:pt>
    <dgm:pt modelId="{E0D16860-0D61-494D-A5C4-36AD9962241C}" type="pres">
      <dgm:prSet presAssocID="{3FCED0F9-FD62-4F76-B4FA-479C6761A562}" presName="hierChild5" presStyleCnt="0"/>
      <dgm:spPr/>
    </dgm:pt>
    <dgm:pt modelId="{824C972E-586E-4434-BFBF-8754491A9216}" type="pres">
      <dgm:prSet presAssocID="{CCE25513-CD54-4441-B15C-A962102C3958}" presName="hierChild3" presStyleCnt="0"/>
      <dgm:spPr/>
    </dgm:pt>
  </dgm:ptLst>
  <dgm:cxnLst>
    <dgm:cxn modelId="{DD12EB4E-F16F-4FAE-8BAD-F4B64DFA023D}" srcId="{CCE25513-CD54-4441-B15C-A962102C3958}" destId="{51105575-6E75-49A7-A38B-7560F204F613}" srcOrd="1" destOrd="0" parTransId="{004C3469-FD89-4F20-A696-980D4BA90F2A}" sibTransId="{8BB88D7B-0EFB-4F19-9E1C-4AE35EBA8652}"/>
    <dgm:cxn modelId="{070643A6-F5B1-46E4-84D3-5824DA4C83FF}" srcId="{8F099384-0728-46DB-BD59-F0B3495F119D}" destId="{CCE25513-CD54-4441-B15C-A962102C3958}" srcOrd="0" destOrd="0" parTransId="{DAD683E3-A26A-431A-B978-BF1BBECBDDF5}" sibTransId="{3A22023E-0FAC-4318-8960-2E44B3E9F201}"/>
    <dgm:cxn modelId="{05B8A9DB-7D9E-4A50-949D-BEF8F45A974E}" type="presOf" srcId="{A315EC21-4C24-4F3E-A834-9C49A23DB1AB}" destId="{94A8FD0D-5038-4006-9289-C8789FC4AFEE}" srcOrd="0" destOrd="0" presId="urn:microsoft.com/office/officeart/2005/8/layout/orgChart1"/>
    <dgm:cxn modelId="{C0FFF865-56CB-4A0D-92FC-DD847C88394F}" type="presOf" srcId="{CCE25513-CD54-4441-B15C-A962102C3958}" destId="{35253E86-1237-42F6-A191-A2D8AD4D6CEF}" srcOrd="1" destOrd="0" presId="urn:microsoft.com/office/officeart/2005/8/layout/orgChart1"/>
    <dgm:cxn modelId="{854A647E-AF33-4B06-8700-F99129BF230A}" type="presOf" srcId="{51105575-6E75-49A7-A38B-7560F204F613}" destId="{F90550DD-EF79-4AD1-AC47-0CB856C23A81}" srcOrd="1" destOrd="0" presId="urn:microsoft.com/office/officeart/2005/8/layout/orgChart1"/>
    <dgm:cxn modelId="{20824272-454D-41E3-BEF9-E57BEF96F2E4}" type="presOf" srcId="{3FCED0F9-FD62-4F76-B4FA-479C6761A562}" destId="{22249F11-CE42-4A34-A910-3465A21CD1DF}" srcOrd="1" destOrd="0" presId="urn:microsoft.com/office/officeart/2005/8/layout/orgChart1"/>
    <dgm:cxn modelId="{BB39A3B7-A937-4C67-992E-64F4D4FE9BD9}" type="presOf" srcId="{9557C135-AE21-49DD-ABB8-8BF3CC08A471}" destId="{8B1E239B-EB18-496C-9BF1-2C57B3926D2B}" srcOrd="0" destOrd="0" presId="urn:microsoft.com/office/officeart/2005/8/layout/orgChart1"/>
    <dgm:cxn modelId="{7573FFFB-4A89-46C9-A527-1A0845160523}" type="presOf" srcId="{75473FC5-BF85-4958-9D42-100F61A8B00B}" destId="{D0B6F82E-C25A-434F-A3CA-BE4D605983F1}" srcOrd="0" destOrd="0" presId="urn:microsoft.com/office/officeart/2005/8/layout/orgChart1"/>
    <dgm:cxn modelId="{24F39257-2ABD-49C0-A1A3-FECF88067E86}" type="presOf" srcId="{51105575-6E75-49A7-A38B-7560F204F613}" destId="{6361137E-11CD-46F0-A8BF-D776449BF875}" srcOrd="0" destOrd="0" presId="urn:microsoft.com/office/officeart/2005/8/layout/orgChart1"/>
    <dgm:cxn modelId="{935E6C9E-8AC5-4775-B512-AC871E3F8D1F}" type="presOf" srcId="{004C3469-FD89-4F20-A696-980D4BA90F2A}" destId="{7C2DBE92-D681-4DAF-BF9C-F0C1983743A6}" srcOrd="0" destOrd="0" presId="urn:microsoft.com/office/officeart/2005/8/layout/orgChart1"/>
    <dgm:cxn modelId="{9F8354AC-EFAC-4292-90F4-4F055FADF969}" type="presOf" srcId="{75473FC5-BF85-4958-9D42-100F61A8B00B}" destId="{8F4619C9-2A74-4133-936F-B78168888B02}" srcOrd="1" destOrd="0" presId="urn:microsoft.com/office/officeart/2005/8/layout/orgChart1"/>
    <dgm:cxn modelId="{3A9254B9-1C15-45DD-B9F7-B13B81FDAE1A}" type="presOf" srcId="{CCE25513-CD54-4441-B15C-A962102C3958}" destId="{D910B946-DA7C-4CE5-B6DD-575B76D2302D}" srcOrd="0" destOrd="0" presId="urn:microsoft.com/office/officeart/2005/8/layout/orgChart1"/>
    <dgm:cxn modelId="{1C9C5EA2-0606-434D-83AF-BA38B99D4CB0}" type="presOf" srcId="{3FCED0F9-FD62-4F76-B4FA-479C6761A562}" destId="{B1423BB2-515C-4BCA-B247-BED505389C14}" srcOrd="0" destOrd="0" presId="urn:microsoft.com/office/officeart/2005/8/layout/orgChart1"/>
    <dgm:cxn modelId="{681F1C1F-E66B-4640-ADA5-3F177D96E44F}" srcId="{CCE25513-CD54-4441-B15C-A962102C3958}" destId="{3FCED0F9-FD62-4F76-B4FA-479C6761A562}" srcOrd="2" destOrd="0" parTransId="{A315EC21-4C24-4F3E-A834-9C49A23DB1AB}" sibTransId="{9C392B81-F7B1-4468-BCA4-2D4E358BD122}"/>
    <dgm:cxn modelId="{B234C114-67D5-4453-AB78-3E7E91F26684}" srcId="{CCE25513-CD54-4441-B15C-A962102C3958}" destId="{75473FC5-BF85-4958-9D42-100F61A8B00B}" srcOrd="0" destOrd="0" parTransId="{9557C135-AE21-49DD-ABB8-8BF3CC08A471}" sibTransId="{D298BB67-58CA-44E9-9655-0C473399CCD0}"/>
    <dgm:cxn modelId="{015043BF-3008-4B5A-AD6A-5A4ADE0FB175}" type="presOf" srcId="{8F099384-0728-46DB-BD59-F0B3495F119D}" destId="{1AB8AC1B-88A7-486D-B758-197E5BD099E9}" srcOrd="0" destOrd="0" presId="urn:microsoft.com/office/officeart/2005/8/layout/orgChart1"/>
    <dgm:cxn modelId="{EA0D54A6-16EB-4625-99F7-EF65BFAC748C}" type="presParOf" srcId="{1AB8AC1B-88A7-486D-B758-197E5BD099E9}" destId="{3EB231A8-3C4F-46FD-B029-D859C6A390DB}" srcOrd="0" destOrd="0" presId="urn:microsoft.com/office/officeart/2005/8/layout/orgChart1"/>
    <dgm:cxn modelId="{41B11647-7A6D-4487-B6F4-74A0DE84BA53}" type="presParOf" srcId="{3EB231A8-3C4F-46FD-B029-D859C6A390DB}" destId="{AC4F69AD-1570-4A47-ACBE-E05955EC4FCC}" srcOrd="0" destOrd="0" presId="urn:microsoft.com/office/officeart/2005/8/layout/orgChart1"/>
    <dgm:cxn modelId="{781C910F-306F-4429-B56D-7B8F737EE20A}" type="presParOf" srcId="{AC4F69AD-1570-4A47-ACBE-E05955EC4FCC}" destId="{D910B946-DA7C-4CE5-B6DD-575B76D2302D}" srcOrd="0" destOrd="0" presId="urn:microsoft.com/office/officeart/2005/8/layout/orgChart1"/>
    <dgm:cxn modelId="{94308712-99F4-41A2-8E29-92A782E4039B}" type="presParOf" srcId="{AC4F69AD-1570-4A47-ACBE-E05955EC4FCC}" destId="{35253E86-1237-42F6-A191-A2D8AD4D6CEF}" srcOrd="1" destOrd="0" presId="urn:microsoft.com/office/officeart/2005/8/layout/orgChart1"/>
    <dgm:cxn modelId="{3B421C3E-8283-4C8B-8748-F50388F0B249}" type="presParOf" srcId="{3EB231A8-3C4F-46FD-B029-D859C6A390DB}" destId="{7CD63490-0054-4F88-BA9D-D2BFDFD94D70}" srcOrd="1" destOrd="0" presId="urn:microsoft.com/office/officeart/2005/8/layout/orgChart1"/>
    <dgm:cxn modelId="{DA5FA1EA-FC25-4CA9-97F9-D232AD84AE7C}" type="presParOf" srcId="{7CD63490-0054-4F88-BA9D-D2BFDFD94D70}" destId="{8B1E239B-EB18-496C-9BF1-2C57B3926D2B}" srcOrd="0" destOrd="0" presId="urn:microsoft.com/office/officeart/2005/8/layout/orgChart1"/>
    <dgm:cxn modelId="{0DB561EE-85B6-4106-BE67-9630BF79B534}" type="presParOf" srcId="{7CD63490-0054-4F88-BA9D-D2BFDFD94D70}" destId="{8C7AB4D3-CFA5-4835-8FCD-467CD42D344F}" srcOrd="1" destOrd="0" presId="urn:microsoft.com/office/officeart/2005/8/layout/orgChart1"/>
    <dgm:cxn modelId="{E8E33440-CE29-4DA9-AE63-8F42B562F6D2}" type="presParOf" srcId="{8C7AB4D3-CFA5-4835-8FCD-467CD42D344F}" destId="{2324824A-7E07-4F4C-BBA1-380C5A163766}" srcOrd="0" destOrd="0" presId="urn:microsoft.com/office/officeart/2005/8/layout/orgChart1"/>
    <dgm:cxn modelId="{00EBDAB4-54B0-4AC0-93EE-A9EB0CDE9673}" type="presParOf" srcId="{2324824A-7E07-4F4C-BBA1-380C5A163766}" destId="{D0B6F82E-C25A-434F-A3CA-BE4D605983F1}" srcOrd="0" destOrd="0" presId="urn:microsoft.com/office/officeart/2005/8/layout/orgChart1"/>
    <dgm:cxn modelId="{11ABEB5B-9C5A-46EC-B5A5-830EF3C89F75}" type="presParOf" srcId="{2324824A-7E07-4F4C-BBA1-380C5A163766}" destId="{8F4619C9-2A74-4133-936F-B78168888B02}" srcOrd="1" destOrd="0" presId="urn:microsoft.com/office/officeart/2005/8/layout/orgChart1"/>
    <dgm:cxn modelId="{EF0DF3A5-1B26-4365-B133-A4F4B8D17D78}" type="presParOf" srcId="{8C7AB4D3-CFA5-4835-8FCD-467CD42D344F}" destId="{1A1AFA7D-7E7B-4450-B8FA-CC9FEE6168BD}" srcOrd="1" destOrd="0" presId="urn:microsoft.com/office/officeart/2005/8/layout/orgChart1"/>
    <dgm:cxn modelId="{FC9146B0-7839-426E-B7B5-DC307B727E12}" type="presParOf" srcId="{8C7AB4D3-CFA5-4835-8FCD-467CD42D344F}" destId="{0AE0C16D-0F64-4485-ADFB-AFCE4A165AEC}" srcOrd="2" destOrd="0" presId="urn:microsoft.com/office/officeart/2005/8/layout/orgChart1"/>
    <dgm:cxn modelId="{A390C312-DA86-4842-AEFC-CDE8EDC66C6B}" type="presParOf" srcId="{7CD63490-0054-4F88-BA9D-D2BFDFD94D70}" destId="{7C2DBE92-D681-4DAF-BF9C-F0C1983743A6}" srcOrd="2" destOrd="0" presId="urn:microsoft.com/office/officeart/2005/8/layout/orgChart1"/>
    <dgm:cxn modelId="{46045FBD-D83A-41C5-B08F-2804D777282E}" type="presParOf" srcId="{7CD63490-0054-4F88-BA9D-D2BFDFD94D70}" destId="{7AEED5C2-2E3A-4B4B-A2E9-E020C494B52E}" srcOrd="3" destOrd="0" presId="urn:microsoft.com/office/officeart/2005/8/layout/orgChart1"/>
    <dgm:cxn modelId="{B8FB0E42-63A0-4994-A39A-1BD9BC5426AB}" type="presParOf" srcId="{7AEED5C2-2E3A-4B4B-A2E9-E020C494B52E}" destId="{26786D06-1B5F-41FB-BA62-43098681E8B0}" srcOrd="0" destOrd="0" presId="urn:microsoft.com/office/officeart/2005/8/layout/orgChart1"/>
    <dgm:cxn modelId="{35C959FE-1A4E-4A4D-A93C-321071D50881}" type="presParOf" srcId="{26786D06-1B5F-41FB-BA62-43098681E8B0}" destId="{6361137E-11CD-46F0-A8BF-D776449BF875}" srcOrd="0" destOrd="0" presId="urn:microsoft.com/office/officeart/2005/8/layout/orgChart1"/>
    <dgm:cxn modelId="{F3753161-A60E-4A5B-9780-22A891305153}" type="presParOf" srcId="{26786D06-1B5F-41FB-BA62-43098681E8B0}" destId="{F90550DD-EF79-4AD1-AC47-0CB856C23A81}" srcOrd="1" destOrd="0" presId="urn:microsoft.com/office/officeart/2005/8/layout/orgChart1"/>
    <dgm:cxn modelId="{25E33448-DE69-4C91-8E31-F7D7B52AFDDA}" type="presParOf" srcId="{7AEED5C2-2E3A-4B4B-A2E9-E020C494B52E}" destId="{4520B009-11ED-4388-B9D9-AD319862AD36}" srcOrd="1" destOrd="0" presId="urn:microsoft.com/office/officeart/2005/8/layout/orgChart1"/>
    <dgm:cxn modelId="{FED9C8DD-E1A0-41BA-9222-E6A754026E97}" type="presParOf" srcId="{7AEED5C2-2E3A-4B4B-A2E9-E020C494B52E}" destId="{6D6FC725-6D56-45E9-8F32-A3E1BE3FD042}" srcOrd="2" destOrd="0" presId="urn:microsoft.com/office/officeart/2005/8/layout/orgChart1"/>
    <dgm:cxn modelId="{93C66316-FE54-43B1-A6E5-97800D01A332}" type="presParOf" srcId="{7CD63490-0054-4F88-BA9D-D2BFDFD94D70}" destId="{94A8FD0D-5038-4006-9289-C8789FC4AFEE}" srcOrd="4" destOrd="0" presId="urn:microsoft.com/office/officeart/2005/8/layout/orgChart1"/>
    <dgm:cxn modelId="{0B05E733-0FEE-427B-AFFA-7B3C3C4BB41B}" type="presParOf" srcId="{7CD63490-0054-4F88-BA9D-D2BFDFD94D70}" destId="{C3B0C5D5-DB8B-454A-8DE3-10BBD2317A8B}" srcOrd="5" destOrd="0" presId="urn:microsoft.com/office/officeart/2005/8/layout/orgChart1"/>
    <dgm:cxn modelId="{9905AD61-A231-415B-802D-2ED966151BE4}" type="presParOf" srcId="{C3B0C5D5-DB8B-454A-8DE3-10BBD2317A8B}" destId="{49105A0A-632E-42BE-8383-24C34B699256}" srcOrd="0" destOrd="0" presId="urn:microsoft.com/office/officeart/2005/8/layout/orgChart1"/>
    <dgm:cxn modelId="{B1CA8D2F-781F-4625-8525-26568C9AE1B2}" type="presParOf" srcId="{49105A0A-632E-42BE-8383-24C34B699256}" destId="{B1423BB2-515C-4BCA-B247-BED505389C14}" srcOrd="0" destOrd="0" presId="urn:microsoft.com/office/officeart/2005/8/layout/orgChart1"/>
    <dgm:cxn modelId="{F2666E43-5D02-49BD-B694-F6CD4A1456B3}" type="presParOf" srcId="{49105A0A-632E-42BE-8383-24C34B699256}" destId="{22249F11-CE42-4A34-A910-3465A21CD1DF}" srcOrd="1" destOrd="0" presId="urn:microsoft.com/office/officeart/2005/8/layout/orgChart1"/>
    <dgm:cxn modelId="{36ED8D17-DFA5-4EB5-8BA8-AA11DDB1E409}" type="presParOf" srcId="{C3B0C5D5-DB8B-454A-8DE3-10BBD2317A8B}" destId="{20BF0F6F-20DA-422D-8B14-F2EBE645C7C0}" srcOrd="1" destOrd="0" presId="urn:microsoft.com/office/officeart/2005/8/layout/orgChart1"/>
    <dgm:cxn modelId="{8CDDA4CC-572B-4EB1-8ADF-3F684C1D9386}" type="presParOf" srcId="{C3B0C5D5-DB8B-454A-8DE3-10BBD2317A8B}" destId="{E0D16860-0D61-494D-A5C4-36AD9962241C}" srcOrd="2" destOrd="0" presId="urn:microsoft.com/office/officeart/2005/8/layout/orgChart1"/>
    <dgm:cxn modelId="{B54CC04A-F322-4D69-8046-0B249C6A542E}" type="presParOf" srcId="{3EB231A8-3C4F-46FD-B029-D859C6A390DB}" destId="{824C972E-586E-4434-BFBF-8754491A92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A8FD0D-5038-4006-9289-C8789FC4AFEE}">
      <dsp:nvSpPr>
        <dsp:cNvPr id="0" name=""/>
        <dsp:cNvSpPr/>
      </dsp:nvSpPr>
      <dsp:spPr>
        <a:xfrm>
          <a:off x="4572000" y="741880"/>
          <a:ext cx="3049890" cy="309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706"/>
              </a:lnTo>
              <a:lnTo>
                <a:pt x="3049890" y="154706"/>
              </a:lnTo>
              <a:lnTo>
                <a:pt x="3049890" y="309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DBE92-D681-4DAF-BF9C-F0C1983743A6}">
      <dsp:nvSpPr>
        <dsp:cNvPr id="0" name=""/>
        <dsp:cNvSpPr/>
      </dsp:nvSpPr>
      <dsp:spPr>
        <a:xfrm>
          <a:off x="4441059" y="741880"/>
          <a:ext cx="130940" cy="309413"/>
        </a:xfrm>
        <a:custGeom>
          <a:avLst/>
          <a:gdLst/>
          <a:ahLst/>
          <a:cxnLst/>
          <a:rect l="0" t="0" r="0" b="0"/>
          <a:pathLst>
            <a:path>
              <a:moveTo>
                <a:pt x="130940" y="0"/>
              </a:moveTo>
              <a:lnTo>
                <a:pt x="130940" y="154706"/>
              </a:lnTo>
              <a:lnTo>
                <a:pt x="0" y="154706"/>
              </a:lnTo>
              <a:lnTo>
                <a:pt x="0" y="309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E239B-EB18-496C-9BF1-2C57B3926D2B}">
      <dsp:nvSpPr>
        <dsp:cNvPr id="0" name=""/>
        <dsp:cNvSpPr/>
      </dsp:nvSpPr>
      <dsp:spPr>
        <a:xfrm>
          <a:off x="1391168" y="741880"/>
          <a:ext cx="3180831" cy="309413"/>
        </a:xfrm>
        <a:custGeom>
          <a:avLst/>
          <a:gdLst/>
          <a:ahLst/>
          <a:cxnLst/>
          <a:rect l="0" t="0" r="0" b="0"/>
          <a:pathLst>
            <a:path>
              <a:moveTo>
                <a:pt x="3180831" y="0"/>
              </a:moveTo>
              <a:lnTo>
                <a:pt x="3180831" y="154706"/>
              </a:lnTo>
              <a:lnTo>
                <a:pt x="0" y="154706"/>
              </a:lnTo>
              <a:lnTo>
                <a:pt x="0" y="309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0B946-DA7C-4CE5-B6DD-575B76D2302D}">
      <dsp:nvSpPr>
        <dsp:cNvPr id="0" name=""/>
        <dsp:cNvSpPr/>
      </dsp:nvSpPr>
      <dsp:spPr>
        <a:xfrm>
          <a:off x="3319058" y="5180"/>
          <a:ext cx="2505882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>
              <a:latin typeface="Verdana" pitchFamily="34" charset="0"/>
              <a:ea typeface="Verdana" pitchFamily="34" charset="0"/>
              <a:cs typeface="Verdana" pitchFamily="34" charset="0"/>
            </a:rPr>
            <a:t>Kapitał społeczny (KS)</a:t>
          </a:r>
        </a:p>
      </dsp:txBody>
      <dsp:txXfrm>
        <a:off x="3319058" y="5180"/>
        <a:ext cx="2505882" cy="736699"/>
      </dsp:txXfrm>
    </dsp:sp>
    <dsp:sp modelId="{D0B6F82E-C25A-434F-A3CA-BE4D605983F1}">
      <dsp:nvSpPr>
        <dsp:cNvPr id="0" name=""/>
        <dsp:cNvSpPr/>
      </dsp:nvSpPr>
      <dsp:spPr>
        <a:xfrm>
          <a:off x="6166" y="1051293"/>
          <a:ext cx="2770003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>
              <a:latin typeface="Verdana" pitchFamily="34" charset="0"/>
              <a:ea typeface="Verdana" pitchFamily="34" charset="0"/>
              <a:cs typeface="Verdana" pitchFamily="34" charset="0"/>
            </a:rPr>
            <a:t>KS jako taki: podzielane normy, poczucie więzi,towarzyskość, członkostwo w organizacjach</a:t>
          </a:r>
        </a:p>
      </dsp:txBody>
      <dsp:txXfrm>
        <a:off x="6166" y="1051293"/>
        <a:ext cx="2770003" cy="736699"/>
      </dsp:txXfrm>
    </dsp:sp>
    <dsp:sp modelId="{6361137E-11CD-46F0-A8BF-D776449BF875}">
      <dsp:nvSpPr>
        <dsp:cNvPr id="0" name=""/>
        <dsp:cNvSpPr/>
      </dsp:nvSpPr>
      <dsp:spPr>
        <a:xfrm>
          <a:off x="3085584" y="1051293"/>
          <a:ext cx="2710949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>
              <a:latin typeface="Verdana" pitchFamily="34" charset="0"/>
              <a:ea typeface="Verdana" pitchFamily="34" charset="0"/>
              <a:cs typeface="Verdana" pitchFamily="34" charset="0"/>
            </a:rPr>
            <a:t>Determinanty KS :poczucie tożsamości i duma, dostęp do informacji</a:t>
          </a:r>
        </a:p>
      </dsp:txBody>
      <dsp:txXfrm>
        <a:off x="3085584" y="1051293"/>
        <a:ext cx="2710949" cy="736699"/>
      </dsp:txXfrm>
    </dsp:sp>
    <dsp:sp modelId="{B1423BB2-515C-4BCA-B247-BED505389C14}">
      <dsp:nvSpPr>
        <dsp:cNvPr id="0" name=""/>
        <dsp:cNvSpPr/>
      </dsp:nvSpPr>
      <dsp:spPr>
        <a:xfrm>
          <a:off x="6105947" y="1051293"/>
          <a:ext cx="3031885" cy="7366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>
              <a:latin typeface="Verdana" pitchFamily="34" charset="0"/>
              <a:ea typeface="Verdana" pitchFamily="34" charset="0"/>
              <a:cs typeface="Verdana" pitchFamily="34" charset="0"/>
            </a:rPr>
            <a:t>Miara rezultatów KS: zaufanie do instytucji, uczciwość, partycypacja społeczna</a:t>
          </a:r>
        </a:p>
      </dsp:txBody>
      <dsp:txXfrm>
        <a:off x="6105947" y="1051293"/>
        <a:ext cx="3031885" cy="736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2013-03-11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2013-03-11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2013-03-11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7DA2-3520-42D9-8246-BBC1E5D7E4EB}" type="datetimeFigureOut">
              <a:rPr lang="pl-PL" smtClean="0"/>
              <a:pPr/>
              <a:t>2013-03-11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77DA2-3520-42D9-8246-BBC1E5D7E4EB}" type="datetimeFigureOut">
              <a:rPr lang="pl-PL" smtClean="0"/>
              <a:pPr/>
              <a:t>2013-03-11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759C9-D76E-4284-9DCF-677BB26C3D8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Slajd_programu_Microsoft_Office_PowerPoint1.sldx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4" descr="slajd_firmowy_III_wersja_01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9915"/>
            <a:ext cx="9144000" cy="518808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79512" y="1052736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l-PL" dirty="0" smtClean="0"/>
          </a:p>
          <a:p>
            <a:pPr lvl="0" algn="ctr"/>
            <a:r>
              <a:rPr lang="pl-PL" sz="2800" b="1" dirty="0" smtClean="0"/>
              <a:t>Konferencja otwierająca badanie pn.</a:t>
            </a:r>
          </a:p>
          <a:p>
            <a:pPr lvl="0" algn="ctr"/>
            <a:r>
              <a:rPr lang="pl-PL" sz="2800" b="1" dirty="0" smtClean="0"/>
              <a:t>„Kapitał społeczny województwa podlaskiego w kontekście funkcjonowania sektora non-profit”</a:t>
            </a:r>
          </a:p>
          <a:p>
            <a:pPr lvl="0" algn="ctr"/>
            <a:endParaRPr lang="pl-PL" dirty="0" smtClean="0"/>
          </a:p>
          <a:p>
            <a:pPr lvl="0" algn="ctr"/>
            <a:endParaRPr lang="pl-PL" dirty="0" smtClean="0"/>
          </a:p>
          <a:p>
            <a:pPr lvl="0" algn="ctr"/>
            <a:endParaRPr lang="pl-PL" dirty="0" smtClean="0"/>
          </a:p>
        </p:txBody>
      </p:sp>
      <p:pic>
        <p:nvPicPr>
          <p:cNvPr id="9" name="Obraz 8" descr="n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3109912"/>
            <a:ext cx="2667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Logoty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0"/>
            <a:ext cx="81534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 descr="Logoty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53400" cy="876300"/>
          </a:xfrm>
          <a:prstGeom prst="rect">
            <a:avLst/>
          </a:prstGeom>
        </p:spPr>
      </p:pic>
      <p:pic>
        <p:nvPicPr>
          <p:cNvPr id="10" name="Obraz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62762"/>
            <a:ext cx="9144000" cy="519523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95536" y="105273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Kto i co będzie badane?</a:t>
            </a:r>
          </a:p>
          <a:p>
            <a:endParaRPr lang="pl-PL" dirty="0" smtClean="0"/>
          </a:p>
          <a:p>
            <a:pPr algn="just">
              <a:buFont typeface="Wingdings" pitchFamily="2" charset="2"/>
              <a:buChar char="v"/>
            </a:pPr>
            <a:r>
              <a:rPr lang="pl-PL" dirty="0" smtClean="0"/>
              <a:t> Wywiady telefoniczne z mieszkańcami województwa podlaskiego (N=1023)</a:t>
            </a:r>
          </a:p>
          <a:p>
            <a:pPr algn="just">
              <a:buFont typeface="Wingdings" pitchFamily="2" charset="2"/>
              <a:buChar char="v"/>
            </a:pPr>
            <a:endParaRPr lang="pl-PL" dirty="0" smtClean="0"/>
          </a:p>
          <a:p>
            <a:pPr algn="just">
              <a:buFont typeface="Wingdings" pitchFamily="2" charset="2"/>
              <a:buChar char="v"/>
            </a:pPr>
            <a:r>
              <a:rPr lang="pl-PL" dirty="0" smtClean="0"/>
              <a:t> Ankiety internetowe z młodzieżą z województwa podlaskiego (N=603)</a:t>
            </a:r>
          </a:p>
          <a:p>
            <a:pPr algn="just">
              <a:buFont typeface="Wingdings" pitchFamily="2" charset="2"/>
              <a:buChar char="v"/>
            </a:pPr>
            <a:endParaRPr lang="pl-PL" dirty="0" smtClean="0"/>
          </a:p>
          <a:p>
            <a:pPr algn="just">
              <a:buFont typeface="Wingdings" pitchFamily="2" charset="2"/>
              <a:buChar char="v"/>
            </a:pPr>
            <a:r>
              <a:rPr lang="pl-PL" dirty="0" smtClean="0"/>
              <a:t> Studia przypadków istniejących organizacji pozarządowych</a:t>
            </a:r>
          </a:p>
          <a:p>
            <a:pPr algn="just">
              <a:buFont typeface="Wingdings" pitchFamily="2" charset="2"/>
              <a:buChar char="v"/>
            </a:pPr>
            <a:endParaRPr lang="pl-PL" dirty="0" smtClean="0"/>
          </a:p>
          <a:p>
            <a:pPr algn="just">
              <a:buFont typeface="Wingdings" pitchFamily="2" charset="2"/>
              <a:buChar char="v"/>
            </a:pPr>
            <a:r>
              <a:rPr lang="pl-PL" dirty="0" smtClean="0"/>
              <a:t> Badanie etnograficzne działań wybranych organizacji pozarządowych typu non-profit w zakresie rozwoju kapitału społecznego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 descr="Logoty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0"/>
            <a:ext cx="8153400" cy="876300"/>
          </a:xfrm>
          <a:prstGeom prst="rect">
            <a:avLst/>
          </a:prstGeom>
        </p:spPr>
      </p:pic>
      <p:pic>
        <p:nvPicPr>
          <p:cNvPr id="10" name="Obraz 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62762"/>
            <a:ext cx="9144000" cy="5195238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395536" y="692696"/>
          <a:ext cx="8208912" cy="5112568"/>
        </p:xfrm>
        <a:graphic>
          <a:graphicData uri="http://schemas.openxmlformats.org/presentationml/2006/ole">
            <p:oleObj spid="_x0000_s49155" name="Slajd" r:id="rId5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62762"/>
            <a:ext cx="9144000" cy="519523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55576" y="134076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Dziękujemy za uwagę!</a:t>
            </a:r>
            <a:endParaRPr lang="pl-PL" b="1" dirty="0"/>
          </a:p>
        </p:txBody>
      </p:sp>
      <p:pic>
        <p:nvPicPr>
          <p:cNvPr id="4" name="Obraz 3" descr="IPC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88840"/>
            <a:ext cx="2559708" cy="2290587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716016" y="2060848"/>
            <a:ext cx="3312368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Instytut Badawczy IPC</a:t>
            </a: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ul. Ostrowskiego 30</a:t>
            </a: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53-238 Wrocław</a:t>
            </a:r>
          </a:p>
          <a:p>
            <a:endParaRPr lang="pl-PL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Tel. 71/7949249</a:t>
            </a:r>
          </a:p>
          <a:p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E-mail </a:t>
            </a:r>
            <a:r>
              <a:rPr lang="pl-PL" sz="17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biuro@instytut-ipc.pl</a:t>
            </a:r>
            <a:r>
              <a:rPr lang="pl-PL" sz="17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pl-PL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l-PL" sz="17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www.instytut-ipc.pl</a:t>
            </a:r>
            <a:endParaRPr lang="pl-PL" sz="17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 descr="Logoty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53400" cy="876300"/>
          </a:xfrm>
          <a:prstGeom prst="rect">
            <a:avLst/>
          </a:prstGeom>
        </p:spPr>
      </p:pic>
      <p:pic>
        <p:nvPicPr>
          <p:cNvPr id="10" name="Obraz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62762"/>
            <a:ext cx="9144000" cy="519523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23528" y="1052736"/>
            <a:ext cx="84969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Czym jest kapitał społeczny?</a:t>
            </a:r>
          </a:p>
          <a:p>
            <a:pPr algn="just"/>
            <a:endParaRPr lang="pl-PL" b="1" dirty="0" smtClean="0"/>
          </a:p>
          <a:p>
            <a:pPr algn="just"/>
            <a:r>
              <a:rPr lang="pl-PL" dirty="0" smtClean="0"/>
              <a:t>Kapitał społeczny to swoisty potencjał zgromadzony w społeczeństwie, a także w jednostkach tworzących to społeczeństwo, w postaci instytucji, norm, zachowań. Tworzy on podstawę do budowania opartych m.in. na zaufaniu relacji społecznych, które sprzyjają współpracy, kreatywności oraz wymianie wiedzy, a w dalszej perspektywie przyczynia się do osiągania celów, który poszczególne jednostki nie byłyby w stanie realizować samodzielnie ze względu na brak możliwości i odpowiednich sił. Kapitał społeczny to w istocie swoista synergia sił tkwiących w poszczególnych jednostkach. Oznacza to że efekt pracy kapitałów zebranych jednostek jest większy od sumy sił i możliwości tkwiących w poszczególnych jednostkach.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 descr="Logoty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53400" cy="876300"/>
          </a:xfrm>
          <a:prstGeom prst="rect">
            <a:avLst/>
          </a:prstGeom>
        </p:spPr>
      </p:pic>
      <p:pic>
        <p:nvPicPr>
          <p:cNvPr id="10" name="Obraz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62762"/>
            <a:ext cx="9144000" cy="519523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23528" y="1052736"/>
            <a:ext cx="84969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Czym jest kapitał społeczny?</a:t>
            </a:r>
          </a:p>
          <a:p>
            <a:pPr algn="just"/>
            <a:endParaRPr lang="pl-PL" b="1" dirty="0" smtClean="0"/>
          </a:p>
          <a:p>
            <a:pPr algn="just"/>
            <a:r>
              <a:rPr lang="pl-PL" dirty="0" smtClean="0"/>
              <a:t>Kapitał społeczny jest podstawą istnienia społeczeństwa obywatelskiego, którego jednym z najważniejszych przejawów jest istnienie silnie rozwiniętego tzw. trzeciego sektora, tj. organizacji pozarządowych, które działają w sferze non-profit. Rozwój społeczeństwa obywatelskiego jest zatem silnie osadzony we wzroście kapitału społecznego. Kapitał społeczny można rozpatrywać w trzech podstawowych wymiarach, które silnie oddziaływają na siebie wzajemnie.</a:t>
            </a:r>
            <a:endParaRPr lang="pl-PL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3573016"/>
          <a:ext cx="9144000" cy="179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 descr="Logoty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53400" cy="876300"/>
          </a:xfrm>
          <a:prstGeom prst="rect">
            <a:avLst/>
          </a:prstGeom>
        </p:spPr>
      </p:pic>
      <p:pic>
        <p:nvPicPr>
          <p:cNvPr id="10" name="Obraz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62762"/>
            <a:ext cx="9144000" cy="519523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23528" y="105273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Kapitał społeczny w Polsce</a:t>
            </a:r>
          </a:p>
        </p:txBody>
      </p:sp>
      <p:graphicFrame>
        <p:nvGraphicFramePr>
          <p:cNvPr id="7" name="Wykres 6"/>
          <p:cNvGraphicFramePr/>
          <p:nvPr/>
        </p:nvGraphicFramePr>
        <p:xfrm>
          <a:off x="0" y="1628800"/>
          <a:ext cx="9143999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39552" y="458112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Poziom zaufania interpersonalnego w krajach Europy – badanie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Social</a:t>
            </a:r>
            <a:r>
              <a:rPr lang="pl-PL" dirty="0" smtClean="0"/>
              <a:t> </a:t>
            </a:r>
            <a:r>
              <a:rPr lang="pl-PL" dirty="0" err="1" smtClean="0"/>
              <a:t>Survey</a:t>
            </a:r>
            <a:r>
              <a:rPr lang="pl-PL" dirty="0" smtClean="0"/>
              <a:t> 2004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 descr="Logoty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53400" cy="876300"/>
          </a:xfrm>
          <a:prstGeom prst="rect">
            <a:avLst/>
          </a:prstGeom>
        </p:spPr>
      </p:pic>
      <p:pic>
        <p:nvPicPr>
          <p:cNvPr id="10" name="Obraz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62762"/>
            <a:ext cx="9144000" cy="519523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23528" y="76470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Kapitał społeczny w Polsce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1560" y="55892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Wskaźnik liczby fundacji, stowarzyszeń i organizacji społecznych w przeliczeniu na 10 tysięcy mieszkańców (Polska i województwa) w latach 2005-2011</a:t>
            </a:r>
            <a:endParaRPr lang="pl-PL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-1" y="1196752"/>
          <a:ext cx="9144002" cy="4327777"/>
        </p:xfrm>
        <a:graphic>
          <a:graphicData uri="http://schemas.openxmlformats.org/drawingml/2006/table">
            <a:tbl>
              <a:tblPr/>
              <a:tblGrid>
                <a:gridCol w="2510116"/>
                <a:gridCol w="947698"/>
                <a:gridCol w="947698"/>
                <a:gridCol w="947698"/>
                <a:gridCol w="947698"/>
                <a:gridCol w="947698"/>
                <a:gridCol w="947698"/>
                <a:gridCol w="947698"/>
              </a:tblGrid>
              <a:tr h="3429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Region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fundacje, stowarzyszenia i organizacje społeczne na 10 tys. mieszkańców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06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2005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2006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2007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2008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2009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2010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2011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Polska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21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ŁÓDZKIE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20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21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23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MAZOWIECKIE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29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30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32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33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35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MAŁOPOLSKIE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21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ŚLĄSKIE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16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17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18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18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19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20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21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LUBELSKIE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23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29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PODKARPACKIE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20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23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29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PODLASKIE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23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ŚWIĘTOKRZYSKIE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20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21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23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LUBUSKIE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21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23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29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WIELKOPOLSKIE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30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38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ZACHODNIOPOMORSKIE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20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21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23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29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DOLNOŚLĄSKIE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21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23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30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OPOLSKIE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19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21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8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KUJAWSKO-POMORSKIE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18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20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23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85AA"/>
                    </a:solidFill>
                  </a:tcPr>
                </a:tc>
              </a:tr>
              <a:tr h="190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POMORSKIE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22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23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25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28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42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rgbClr val="FFFFFF"/>
                          </a:solidFill>
                          <a:latin typeface="Verdana"/>
                          <a:ea typeface="Times New Roman"/>
                          <a:cs typeface="Arial"/>
                        </a:rPr>
                        <a:t> WARMIŃSKO-MAZURSKIE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23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24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26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27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29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30</a:t>
                      </a:r>
                      <a:endParaRPr lang="pl-PL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Arial"/>
                        </a:rPr>
                        <a:t>31</a:t>
                      </a:r>
                      <a:endParaRPr lang="pl-PL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089" marR="42089" marT="0" marB="0" anchor="b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 descr="Logoty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53400" cy="876300"/>
          </a:xfrm>
          <a:prstGeom prst="rect">
            <a:avLst/>
          </a:prstGeom>
        </p:spPr>
      </p:pic>
      <p:pic>
        <p:nvPicPr>
          <p:cNvPr id="10" name="Obraz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62762"/>
            <a:ext cx="9144000" cy="519523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23528" y="83671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Cele badawcze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1196750"/>
          <a:ext cx="9144000" cy="294436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01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Wskazanie tła rozwoju sektora non-profit w woj. podlaskim oraz w Polsce poprzez opis poszczególnych przejawów kapitału społecznego, w kontek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ś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cie strategii rozwoju województwa podlaskiego.</a:t>
                      </a:r>
                      <a:endParaRPr lang="pl-P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554" marR="4655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02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Wskazanie zwi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ą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zku mi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ę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dzy tworzeniem kapitału społecznego a rozwojem podmiotów typu non-profit w 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ś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rodowiskach lokalnych, ze szczególnym uwzgl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ę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dnieniem czynników historycznych kształtuj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ą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cych to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ż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samo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ść 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(cechy) mieszka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ń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ców woj. podlaskiego warunkuj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ą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ce podejmowanie inicjatyw tego typu. W tym kontek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ś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cie wskazanie ró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ż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nic oraz podobie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ń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stw charakteryzuj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ą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cych społeczno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ść 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woj. podlaskiego wzgl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NewRoman"/>
                        </a:rPr>
                        <a:t>ę</a:t>
                      </a:r>
                      <a:r>
                        <a:rPr lang="pl-PL" sz="1400">
                          <a:latin typeface="Verdana"/>
                          <a:ea typeface="Times New Roman"/>
                          <a:cs typeface="Times New Roman"/>
                        </a:rPr>
                        <a:t>dem innych regionów Polski.</a:t>
                      </a:r>
                      <a:endParaRPr lang="pl-PL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554" marR="4655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51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Przeanalizowanie sytuacji sektora non-profit w Polsce oraz w woj. podlaskim, w tym ocena dotychczasowych działa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ń 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instytucji publicznych na rzecz zwi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ę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kszenia kapitału społecznego oraz wybór województwa, które mo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ż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e by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ć 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wzorcem (</a:t>
                      </a:r>
                      <a:r>
                        <a:rPr lang="pl-PL" sz="1400" dirty="0" err="1">
                          <a:latin typeface="Verdana"/>
                          <a:ea typeface="Times New Roman"/>
                          <a:cs typeface="Times New Roman"/>
                        </a:rPr>
                        <a:t>benchmarkiem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) we wprowadzaniu zmian dla województwa podlaskiego (analiza porównawcza na bazie 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ź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ródeł wtórnych i zastanych).</a:t>
                      </a:r>
                      <a:endParaRPr lang="pl-P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554" marR="4655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 descr="Logoty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53400" cy="876300"/>
          </a:xfrm>
          <a:prstGeom prst="rect">
            <a:avLst/>
          </a:prstGeom>
        </p:spPr>
      </p:pic>
      <p:pic>
        <p:nvPicPr>
          <p:cNvPr id="10" name="Obraz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62762"/>
            <a:ext cx="9144000" cy="519523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23528" y="83671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Cele badawcze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1268760"/>
          <a:ext cx="9144000" cy="466191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01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Wskazanie dobrych praktyk, mo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ż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liwych do powielenia przez podmioty działaj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ą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ce w ramach III sektora, ale równie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ż 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przez sektor publiczny i prywatny w kontek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ś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cie współpracy z sektorem non-profit.</a:t>
                      </a:r>
                      <a:endParaRPr lang="pl-P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554" marR="4655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531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Analiza SWOT sektora ze wskazaniem sposobów rozwi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ą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zywania głównych problemów wpływaj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ą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cych na destabilizacj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ę 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funkcjonowania organizacji non-profit w Polsce oraz w woj. podlaskim, np. problemy finansowe, zarz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ą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dcze, kadrowe, problem nadmiernego uzale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ż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nienia istnienia organizacji pozarz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ą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dowych od projektów europejskich, mo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ż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liwo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ś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ci prolongaty działalno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ś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ci lub przyczyn zaprzestania działalno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ś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ci po zako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ń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czeniu projektu, okre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ś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lenie potrzeb organizacji i ich wspomagania przez fundusze publiczne, promocji tych potrzeb i ich misji w formach tradycyjnych i nowoczesnych, np. przez Internet</a:t>
                      </a:r>
                      <a:endParaRPr lang="pl-P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554" marR="4655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02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Analiza sposobu zarz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ą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dzania organizacjami non-profit w woj. podlaskim w aspekcie realizacji ich misji w celu tworzenia tzw. „dobra wspólnego”, w tym relacji personel-wolontariusze, pozyskiwanie pracowników, sponsorów i darczy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ń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ców, partnerów oraz prowadzenia ksi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ę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gowo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ś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ci w kontek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ś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cie realizacji misji oraz prowadzenia działalno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ś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ci gospodarczej na rzecz pozyskania</a:t>
                      </a:r>
                      <a:endParaRPr lang="pl-PL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ś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rodków dla realizacji misji.</a:t>
                      </a:r>
                      <a:endParaRPr lang="pl-P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554" marR="4655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51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Zbadanie przepływu informacji i sposobów efektywnej komunikacji pomi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ę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dzy organizacjami typu non-profit a samorz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NewRoman"/>
                        </a:rPr>
                        <a:t>ą</a:t>
                      </a: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dem oraz innymi instytucjami, form partnerstwa z władzami lokalnymi, powiatowymi i wojewódzkimi oraz efektywnych sposobów organizacji tego partnerstwa.</a:t>
                      </a:r>
                      <a:endParaRPr lang="pl-P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554" marR="4655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06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Verdana"/>
                          <a:ea typeface="Times New Roman"/>
                          <a:cs typeface="Times New Roman"/>
                        </a:rPr>
                        <a:t>Zbadanie form integracji badanych podmiotów (np. tworzenie sieci lokalnych grup działania).</a:t>
                      </a:r>
                      <a:endParaRPr lang="pl-PL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554" marR="4655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 descr="Logoty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53400" cy="876300"/>
          </a:xfrm>
          <a:prstGeom prst="rect">
            <a:avLst/>
          </a:prstGeom>
        </p:spPr>
      </p:pic>
      <p:pic>
        <p:nvPicPr>
          <p:cNvPr id="10" name="Obraz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62762"/>
            <a:ext cx="9144000" cy="519523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23528" y="836712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Cele badawcze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1196750"/>
          <a:ext cx="9144000" cy="294436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012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Ukazanie czynników związanych z kapitałem społecznym, który jest rozwijany przez organizacje non-profit wpływających na awans oraz na blokady awansu społecznego Podlasian.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025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Analiza związku nierówności społecznych w kontekście poziomu rozwoju kapitału społecznego na terenie województwa podlaskiego oraz zjawisko potencjalnej peryferyzacji (rozumianej w sensie wallersteinowskim) województwa podlaskiego na tle innych województw Polski.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51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Opracowanie mapy obszarów wzrostu i stagnacji w zakresie rozwoju kapitału społecznego na terenie województwa podlaskiego, a także tworzenia się obszarów centralnych, </a:t>
                      </a:r>
                      <a:r>
                        <a:rPr lang="pl-PL" sz="14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półperyferialnych</a:t>
                      </a:r>
                      <a:r>
                        <a:rPr lang="pl-PL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 </a:t>
                      </a:r>
                      <a:r>
                        <a:rPr lang="pl-PL" sz="14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peryferialnych</a:t>
                      </a:r>
                      <a:r>
                        <a:rPr lang="pl-PL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(w sensie </a:t>
                      </a:r>
                      <a:r>
                        <a:rPr lang="pl-PL" sz="14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wallersteinowskim</a:t>
                      </a:r>
                      <a:r>
                        <a:rPr lang="pl-PL" sz="14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 rozwoju kapitału społecznego na terenie województwa podlaskiego.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518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Zweryfikowanie hipotezy o zależności pomiędzy działaniami organizacji non-profit w kontekście wsparcia wzrostu  kapitału społecznym oraz jego </a:t>
                      </a:r>
                      <a:r>
                        <a:rPr lang="pl-PL" sz="140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podkapitałami</a:t>
                      </a:r>
                      <a:r>
                        <a:rPr lang="pl-PL" sz="14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(kulturowy i ekonomiczny), a pozytywnymi zmianami w partycypacji społecznej w województwie podlaskim.</a:t>
                      </a:r>
                      <a:endParaRPr lang="pl-PL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6554" marR="46554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Obraz 10" descr="Logoty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53400" cy="876300"/>
          </a:xfrm>
          <a:prstGeom prst="rect">
            <a:avLst/>
          </a:prstGeom>
        </p:spPr>
      </p:pic>
      <p:pic>
        <p:nvPicPr>
          <p:cNvPr id="10" name="Obraz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62762"/>
            <a:ext cx="9144000" cy="519523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95536" y="1052736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Kto i co będzie badane?</a:t>
            </a:r>
          </a:p>
          <a:p>
            <a:endParaRPr lang="pl-PL" dirty="0" smtClean="0"/>
          </a:p>
          <a:p>
            <a:pPr algn="just">
              <a:buFont typeface="Wingdings" pitchFamily="2" charset="2"/>
              <a:buChar char="v"/>
            </a:pPr>
            <a:r>
              <a:rPr lang="pl-PL" dirty="0" smtClean="0"/>
              <a:t> Analiza danych zastanych dotyczących informacji nt. kapitału społecznego, m.in. danych statystycznych,  istniejących opracowań etc.</a:t>
            </a:r>
          </a:p>
          <a:p>
            <a:pPr algn="just">
              <a:buFont typeface="Wingdings" pitchFamily="2" charset="2"/>
              <a:buChar char="v"/>
            </a:pPr>
            <a:endParaRPr lang="pl-PL" dirty="0" smtClean="0"/>
          </a:p>
          <a:p>
            <a:pPr algn="just">
              <a:buFont typeface="Wingdings" pitchFamily="2" charset="2"/>
              <a:buChar char="v"/>
            </a:pPr>
            <a:r>
              <a:rPr lang="pl-PL" dirty="0" smtClean="0"/>
              <a:t> Aktywiści, pracownicy i wolontariusze organizacji non-profit działających na terenie województwa podlaskiego (PAPI, N=400)</a:t>
            </a:r>
          </a:p>
          <a:p>
            <a:pPr algn="just">
              <a:buFont typeface="Wingdings" pitchFamily="2" charset="2"/>
              <a:buChar char="v"/>
            </a:pPr>
            <a:endParaRPr lang="pl-PL" dirty="0" smtClean="0"/>
          </a:p>
          <a:p>
            <a:pPr algn="just">
              <a:buFont typeface="Wingdings" pitchFamily="2" charset="2"/>
              <a:buChar char="v"/>
            </a:pPr>
            <a:r>
              <a:rPr lang="pl-PL" dirty="0" smtClean="0"/>
              <a:t> Zogniskowane wywiady grupowe z ekspertami z wybranych, ze względu na zaawansowanie działalności organizacji pozarządowych typu non-profit </a:t>
            </a:r>
          </a:p>
          <a:p>
            <a:pPr algn="just">
              <a:buFont typeface="Wingdings" pitchFamily="2" charset="2"/>
              <a:buChar char="v"/>
            </a:pPr>
            <a:endParaRPr lang="pl-PL" dirty="0" smtClean="0"/>
          </a:p>
          <a:p>
            <a:pPr algn="just">
              <a:buFont typeface="Wingdings" pitchFamily="2" charset="2"/>
              <a:buChar char="v"/>
            </a:pPr>
            <a:r>
              <a:rPr lang="pl-PL" dirty="0" smtClean="0"/>
              <a:t> Indywidualne wywiady pogłębione z liderami lokalnymi i organizatorami działalności </a:t>
            </a:r>
            <a:r>
              <a:rPr lang="pl-PL" dirty="0" err="1" smtClean="0"/>
              <a:t>NGOs</a:t>
            </a:r>
            <a:r>
              <a:rPr lang="pl-PL" dirty="0" smtClean="0"/>
              <a:t>, szefami platform wspomagających działania organizacji pozarządowych, głównymi (strategicznymi) darczyńcami i sponsorami działań organizacji pozarządowych non-profit oraz osobami zaangażowanymi w realizację strategii rozwoju województwa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PC Sc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4683"/>
      </a:accent1>
      <a:accent2>
        <a:srgbClr val="3C8A2E"/>
      </a:accent2>
      <a:accent3>
        <a:srgbClr val="333131"/>
      </a:accent3>
      <a:accent4>
        <a:srgbClr val="3FACD6"/>
      </a:accent4>
      <a:accent5>
        <a:srgbClr val="59AA44"/>
      </a:accent5>
      <a:accent6>
        <a:srgbClr val="66626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1085</Words>
  <Application>Microsoft Office PowerPoint</Application>
  <PresentationFormat>Pokaz na ekranie (4:3)</PresentationFormat>
  <Paragraphs>206</Paragraphs>
  <Slides>12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Office Theme</vt:lpstr>
      <vt:lpstr>Slajd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Jarek Sawicki</dc:creator>
  <cp:lastModifiedBy>Jarek Sawicki</cp:lastModifiedBy>
  <cp:revision>51</cp:revision>
  <dcterms:created xsi:type="dcterms:W3CDTF">2011-10-27T12:54:54Z</dcterms:created>
  <dcterms:modified xsi:type="dcterms:W3CDTF">2013-03-11T22:32:01Z</dcterms:modified>
</cp:coreProperties>
</file>