
<file path=[Content_Types].xml><?xml version="1.0" encoding="utf-8"?>
<Types xmlns="http://schemas.openxmlformats.org/package/2006/content-types">
  <Override PartName="/ppt/diagrams/drawing2.xml" ContentType="application/vnd.ms-office.drawingml.diagramDrawing+xml"/>
  <Override PartName="/ppt/notesSlides/notesSlide2.xml" ContentType="application/vnd.openxmlformats-officedocument.presentationml.notes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diagrams/quickStyle17.xml" ContentType="application/vnd.openxmlformats-officedocument.drawingml.diagramStyle+xml"/>
  <Override PartName="/ppt/slides/slide1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charts/chart7.xml" ContentType="application/vnd.openxmlformats-officedocument.drawingml.chart+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charts/chart3.xml" ContentType="application/vnd.openxmlformats-officedocument.drawingml.chart+xml"/>
  <Default Extension="xlsx" ContentType="application/vnd.openxmlformats-officedocument.spreadsheetml.sheet"/>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theme/themeOverride4.xml" ContentType="application/vnd.openxmlformats-officedocument.themeOverride+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theme/themeOverride2.xml" ContentType="application/vnd.openxmlformats-officedocument.themeOverride+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charts/chart6.xml" ContentType="application/vnd.openxmlformats-officedocument.drawingml.chart+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charts/chart4.xml" ContentType="application/vnd.openxmlformats-officedocument.drawingml.chart+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charts/chart2.xml" ContentType="application/vnd.openxmlformats-officedocument.drawingml.chart+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theme/themeOverride3.xml" ContentType="application/vnd.openxmlformats-officedocument.themeOverr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charts/chart5.xml" ContentType="application/vnd.openxmlformats-officedocument.drawingml.chart+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charts/chart1.xml" ContentType="application/vnd.openxmlformats-officedocument.drawingml.chart+xml"/>
  <Override PartName="/ppt/diagrams/layout11.xml" ContentType="application/vnd.openxmlformats-officedocument.drawingml.diagramLayout+xml"/>
  <Override PartName="/ppt/diagrams/colors14.xml" ContentType="application/vnd.openxmlformats-officedocument.drawingml.diagramColors+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48" r:id="rId1"/>
  </p:sldMasterIdLst>
  <p:notesMasterIdLst>
    <p:notesMasterId r:id="rId21"/>
  </p:notesMasterIdLst>
  <p:sldIdLst>
    <p:sldId id="256" r:id="rId2"/>
    <p:sldId id="258" r:id="rId3"/>
    <p:sldId id="257" r:id="rId4"/>
    <p:sldId id="260" r:id="rId5"/>
    <p:sldId id="261" r:id="rId6"/>
    <p:sldId id="262" r:id="rId7"/>
    <p:sldId id="265" r:id="rId8"/>
    <p:sldId id="270" r:id="rId9"/>
    <p:sldId id="263" r:id="rId10"/>
    <p:sldId id="271" r:id="rId11"/>
    <p:sldId id="272" r:id="rId12"/>
    <p:sldId id="264" r:id="rId13"/>
    <p:sldId id="266" r:id="rId14"/>
    <p:sldId id="275" r:id="rId15"/>
    <p:sldId id="267" r:id="rId16"/>
    <p:sldId id="273" r:id="rId17"/>
    <p:sldId id="278" r:id="rId18"/>
    <p:sldId id="277" r:id="rId19"/>
    <p:sldId id="274" r:id="rId20"/>
  </p:sldIdLst>
  <p:sldSz cx="9144000" cy="6858000" type="screen4x3"/>
  <p:notesSz cx="6858000" cy="9144000"/>
  <p:defaultTextStyle>
    <a:defPPr>
      <a:defRPr lang="pl-PL"/>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otr_Stronkowski" initials="P"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22A12"/>
    <a:srgbClr val="87230F"/>
    <a:srgbClr val="CF3617"/>
    <a:srgbClr val="6A1C0C"/>
    <a:srgbClr val="F6B8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0929"/>
  </p:normalViewPr>
  <p:slideViewPr>
    <p:cSldViewPr>
      <p:cViewPr>
        <p:scale>
          <a:sx n="75" d="100"/>
          <a:sy n="75" d="100"/>
        </p:scale>
        <p:origin x="-12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oleObject" Target="file:///\\WARSFS01\data$\Ewaluacja\Projekty\PSU\ankiety\Obliczenia_ankieta\dane%20OPS%20(po&#322;&#261;czon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WARSFS01\data$\Ewaluacja\Projekty\PSU\ankiety\Obliczenia_ankieta\dane_PUP_pop.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Arkusz_programu_Microsoft_Office_Excel1.xlsx"/></Relationships>
</file>

<file path=ppt/charts/_rels/chart4.xml.rels><?xml version="1.0" encoding="UTF-8" standalone="yes"?>
<Relationships xmlns="http://schemas.openxmlformats.org/package/2006/relationships"><Relationship Id="rId1" Type="http://schemas.openxmlformats.org/officeDocument/2006/relationships/package" Target="../embeddings/Arkusz_programu_Microsoft_Office_Excel2.xlsx"/></Relationships>
</file>

<file path=ppt/charts/_rels/chart5.xml.rels><?xml version="1.0" encoding="UTF-8" standalone="yes"?>
<Relationships xmlns="http://schemas.openxmlformats.org/package/2006/relationships"><Relationship Id="rId2" Type="http://schemas.openxmlformats.org/officeDocument/2006/relationships/oleObject" Target="file:///\\WARSFS01\data$\Ewaluacja\Projekty\PSU\ankiety\Obliczenia_ankieta\dane%20OPS%20(po&#322;&#261;czone).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oleObject" Target="file:///\\WARSFS01\data$\Ewaluacja\Projekty\PSU\ankiety\Obliczenia_ankieta\dane_PUP_pop.xlsx" TargetMode="External"/><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1" Type="http://schemas.openxmlformats.org/officeDocument/2006/relationships/package" Target="../embeddings/Arkusz_programu_Microsoft_Office_Excel3.xlsx"/></Relationships>
</file>

<file path=ppt/charts/chart1.xml><?xml version="1.0" encoding="utf-8"?>
<c:chartSpace xmlns:c="http://schemas.openxmlformats.org/drawingml/2006/chart" xmlns:a="http://schemas.openxmlformats.org/drawingml/2006/main" xmlns:r="http://schemas.openxmlformats.org/officeDocument/2006/relationships">
  <c:lang val="pl-PL"/>
  <c:style val="7"/>
  <c:clrMapOvr bg1="lt1" tx1="dk1" bg2="lt2" tx2="dk2" accent1="accent1" accent2="accent2" accent3="accent3" accent4="accent4" accent5="accent5" accent6="accent6" hlink="hlink" folHlink="folHlink"/>
  <c:chart>
    <c:plotArea>
      <c:layout>
        <c:manualLayout>
          <c:layoutTarget val="inner"/>
          <c:xMode val="edge"/>
          <c:yMode val="edge"/>
          <c:x val="0.45486139172974444"/>
          <c:y val="3.6097004303928266E-2"/>
          <c:w val="0.51839150365778963"/>
          <c:h val="0.90191402944179677"/>
        </c:manualLayout>
      </c:layout>
      <c:barChart>
        <c:barDir val="bar"/>
        <c:grouping val="clustered"/>
        <c:ser>
          <c:idx val="0"/>
          <c:order val="0"/>
          <c:spPr>
            <a:solidFill>
              <a:srgbClr val="CF3617"/>
            </a:solidFill>
          </c:spPr>
          <c:dLbls>
            <c:showVal val="1"/>
          </c:dLbls>
          <c:cat>
            <c:strRef>
              <c:f>'A4'!$B$69:$B$79</c:f>
              <c:strCache>
                <c:ptCount val="11"/>
                <c:pt idx="0">
                  <c:v>Wykształceniem</c:v>
                </c:pt>
                <c:pt idx="1">
                  <c:v>Poziomem i rodzajem niepełnosprawności</c:v>
                </c:pt>
                <c:pt idx="2">
                  <c:v>Poleceniem z PUP</c:v>
                </c:pt>
                <c:pt idx="3">
                  <c:v>Płcią</c:v>
                </c:pt>
                <c:pt idx="4">
                  <c:v>Uczestnictwem  w kontrakcie socjalnymi itd.*</c:v>
                </c:pt>
                <c:pt idx="5">
                  <c:v>Wiekiem</c:v>
                </c:pt>
                <c:pt idx="6">
                  <c:v>Kompetencjami i umiejętnościami</c:v>
                </c:pt>
                <c:pt idx="7">
                  <c:v>Odległością od miejsca pracy</c:v>
                </c:pt>
                <c:pt idx="8">
                  <c:v>Stanem zdrowia</c:v>
                </c:pt>
                <c:pt idx="9">
                  <c:v>Sytuacją rodzinną</c:v>
                </c:pt>
                <c:pt idx="10">
                  <c:v>Kryteriami formalnymi</c:v>
                </c:pt>
              </c:strCache>
            </c:strRef>
          </c:cat>
          <c:val>
            <c:numRef>
              <c:f>'A4'!$C$69:$C$79</c:f>
              <c:numCache>
                <c:formatCode>General</c:formatCode>
                <c:ptCount val="11"/>
                <c:pt idx="0">
                  <c:v>2</c:v>
                </c:pt>
                <c:pt idx="1">
                  <c:v>6</c:v>
                </c:pt>
                <c:pt idx="2">
                  <c:v>6</c:v>
                </c:pt>
                <c:pt idx="3">
                  <c:v>7</c:v>
                </c:pt>
                <c:pt idx="4">
                  <c:v>7</c:v>
                </c:pt>
                <c:pt idx="5">
                  <c:v>12</c:v>
                </c:pt>
                <c:pt idx="6">
                  <c:v>16</c:v>
                </c:pt>
                <c:pt idx="7">
                  <c:v>17</c:v>
                </c:pt>
                <c:pt idx="8">
                  <c:v>21</c:v>
                </c:pt>
                <c:pt idx="9">
                  <c:v>33</c:v>
                </c:pt>
                <c:pt idx="10">
                  <c:v>35</c:v>
                </c:pt>
              </c:numCache>
            </c:numRef>
          </c:val>
        </c:ser>
        <c:axId val="74056448"/>
        <c:axId val="74057984"/>
      </c:barChart>
      <c:catAx>
        <c:axId val="74056448"/>
        <c:scaling>
          <c:orientation val="minMax"/>
        </c:scaling>
        <c:axPos val="l"/>
        <c:tickLblPos val="nextTo"/>
        <c:crossAx val="74057984"/>
        <c:crosses val="autoZero"/>
        <c:auto val="1"/>
        <c:lblAlgn val="ctr"/>
        <c:lblOffset val="100"/>
      </c:catAx>
      <c:valAx>
        <c:axId val="74057984"/>
        <c:scaling>
          <c:orientation val="minMax"/>
        </c:scaling>
        <c:axPos val="b"/>
        <c:majorGridlines/>
        <c:numFmt formatCode="General" sourceLinked="1"/>
        <c:tickLblPos val="nextTo"/>
        <c:crossAx val="74056448"/>
        <c:crosses val="autoZero"/>
        <c:crossBetween val="between"/>
        <c:majorUnit val="5"/>
      </c:valAx>
    </c:plotArea>
    <c:plotVisOnly val="1"/>
    <c:dispBlanksAs val="gap"/>
  </c:chart>
  <c:txPr>
    <a:bodyPr/>
    <a:lstStyle/>
    <a:p>
      <a:pPr>
        <a:defRPr sz="1000">
          <a:latin typeface="Arial" pitchFamily="34" charset="0"/>
          <a:cs typeface="Arial" pitchFamily="34" charset="0"/>
        </a:defRPr>
      </a:pPr>
      <a:endParaRPr lang="pl-PL"/>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style val="7"/>
  <c:clrMapOvr bg1="lt1" tx1="dk1" bg2="lt2" tx2="dk2" accent1="accent1" accent2="accent2" accent3="accent3" accent4="accent4" accent5="accent5" accent6="accent6" hlink="hlink" folHlink="folHlink"/>
  <c:chart>
    <c:plotArea>
      <c:layout>
        <c:manualLayout>
          <c:layoutTarget val="inner"/>
          <c:xMode val="edge"/>
          <c:yMode val="edge"/>
          <c:x val="0.49769697352209885"/>
          <c:y val="5.2265251576562415E-2"/>
          <c:w val="0.46876401177613769"/>
          <c:h val="0.79340559930322951"/>
        </c:manualLayout>
      </c:layout>
      <c:barChart>
        <c:barDir val="bar"/>
        <c:grouping val="clustered"/>
        <c:ser>
          <c:idx val="0"/>
          <c:order val="0"/>
          <c:spPr>
            <a:solidFill>
              <a:srgbClr val="87230F"/>
            </a:solidFill>
          </c:spPr>
          <c:dLbls>
            <c:showVal val="1"/>
          </c:dLbls>
          <c:cat>
            <c:strRef>
              <c:f>'A4'!$A$20:$A$29</c:f>
              <c:strCache>
                <c:ptCount val="10"/>
                <c:pt idx="0">
                  <c:v>Płcią</c:v>
                </c:pt>
                <c:pt idx="1">
                  <c:v>Wiekiem</c:v>
                </c:pt>
                <c:pt idx="2">
                  <c:v> Uczestnictwem  w kontrakcie socjalnym i itd.*</c:v>
                </c:pt>
                <c:pt idx="3">
                  <c:v>Wykształceniem</c:v>
                </c:pt>
                <c:pt idx="4">
                  <c:v>Odległością od miejsca prac</c:v>
                </c:pt>
                <c:pt idx="5">
                  <c:v>Sytuacją rodzinną</c:v>
                </c:pt>
                <c:pt idx="6">
                  <c:v>Stanem zdrowia</c:v>
                </c:pt>
                <c:pt idx="7">
                  <c:v>Kompetencjami i umiejętnościami</c:v>
                </c:pt>
                <c:pt idx="8">
                  <c:v>Kryteriami formalnymi</c:v>
                </c:pt>
                <c:pt idx="9">
                  <c:v>Poleceniem z OPS</c:v>
                </c:pt>
              </c:strCache>
            </c:strRef>
          </c:cat>
          <c:val>
            <c:numRef>
              <c:f>'A4'!$B$20:$B$29</c:f>
              <c:numCache>
                <c:formatCode>General</c:formatCode>
                <c:ptCount val="10"/>
                <c:pt idx="0">
                  <c:v>1</c:v>
                </c:pt>
                <c:pt idx="1">
                  <c:v>1</c:v>
                </c:pt>
                <c:pt idx="2">
                  <c:v>1</c:v>
                </c:pt>
                <c:pt idx="3">
                  <c:v>3</c:v>
                </c:pt>
                <c:pt idx="4">
                  <c:v>3</c:v>
                </c:pt>
                <c:pt idx="5">
                  <c:v>7</c:v>
                </c:pt>
                <c:pt idx="6">
                  <c:v>7</c:v>
                </c:pt>
                <c:pt idx="7">
                  <c:v>7</c:v>
                </c:pt>
                <c:pt idx="8">
                  <c:v>10</c:v>
                </c:pt>
                <c:pt idx="9">
                  <c:v>11</c:v>
                </c:pt>
              </c:numCache>
            </c:numRef>
          </c:val>
        </c:ser>
        <c:axId val="74122752"/>
        <c:axId val="74124288"/>
      </c:barChart>
      <c:catAx>
        <c:axId val="74122752"/>
        <c:scaling>
          <c:orientation val="minMax"/>
        </c:scaling>
        <c:axPos val="l"/>
        <c:tickLblPos val="nextTo"/>
        <c:crossAx val="74124288"/>
        <c:crosses val="autoZero"/>
        <c:auto val="1"/>
        <c:lblAlgn val="ctr"/>
        <c:lblOffset val="100"/>
      </c:catAx>
      <c:valAx>
        <c:axId val="74124288"/>
        <c:scaling>
          <c:orientation val="minMax"/>
        </c:scaling>
        <c:axPos val="b"/>
        <c:majorGridlines/>
        <c:numFmt formatCode="General" sourceLinked="1"/>
        <c:tickLblPos val="nextTo"/>
        <c:crossAx val="74122752"/>
        <c:crosses val="autoZero"/>
        <c:crossBetween val="between"/>
        <c:majorUnit val="1"/>
      </c:valAx>
    </c:plotArea>
    <c:plotVisOnly val="1"/>
    <c:dispBlanksAs val="gap"/>
  </c:chart>
  <c:txPr>
    <a:bodyPr/>
    <a:lstStyle/>
    <a:p>
      <a:pPr>
        <a:defRPr sz="1000">
          <a:latin typeface="Arial" pitchFamily="34" charset="0"/>
          <a:cs typeface="Arial" pitchFamily="34" charset="0"/>
        </a:defRPr>
      </a:pPr>
      <a:endParaRPr lang="pl-PL"/>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style val="6"/>
  <c:chart>
    <c:plotArea>
      <c:layout>
        <c:manualLayout>
          <c:layoutTarget val="inner"/>
          <c:xMode val="edge"/>
          <c:yMode val="edge"/>
          <c:x val="5.7793865815675804E-2"/>
          <c:y val="6.048763679035677E-2"/>
          <c:w val="0.70177265878840078"/>
          <c:h val="0.59394659273969552"/>
        </c:manualLayout>
      </c:layout>
      <c:barChart>
        <c:barDir val="col"/>
        <c:grouping val="clustered"/>
        <c:ser>
          <c:idx val="0"/>
          <c:order val="0"/>
          <c:tx>
            <c:strRef>
              <c:f>Sheet1!$B$1</c:f>
              <c:strCache>
                <c:ptCount val="1"/>
                <c:pt idx="0">
                  <c:v>Powiatowy urząd pracy</c:v>
                </c:pt>
              </c:strCache>
            </c:strRef>
          </c:tx>
          <c:spPr>
            <a:solidFill>
              <a:srgbClr val="6A1C0C"/>
            </a:solidFill>
            <a:ln>
              <a:solidFill>
                <a:srgbClr val="6A1C0C"/>
              </a:solidFill>
            </a:ln>
          </c:spPr>
          <c:dLbls>
            <c:txPr>
              <a:bodyPr/>
              <a:lstStyle/>
              <a:p>
                <a:pPr>
                  <a:defRPr sz="1200" b="1">
                    <a:latin typeface="Arial" pitchFamily="34" charset="0"/>
                    <a:cs typeface="Arial" pitchFamily="34" charset="0"/>
                  </a:defRPr>
                </a:pPr>
                <a:endParaRPr lang="pl-PL"/>
              </a:p>
            </c:txPr>
            <c:showVal val="1"/>
          </c:dLbls>
          <c:cat>
            <c:strRef>
              <c:f>Sheet1!$A$2:$A$4</c:f>
              <c:strCache>
                <c:ptCount val="3"/>
                <c:pt idx="0">
                  <c:v>Wśród wszystkich OPS</c:v>
                </c:pt>
                <c:pt idx="1">
                  <c:v>Wśród OPS organizujących PSU w 2012 r.</c:v>
                </c:pt>
                <c:pt idx="2">
                  <c:v>Wśród OPS nieorganizujących PSU w 2012 r.</c:v>
                </c:pt>
              </c:strCache>
            </c:strRef>
          </c:cat>
          <c:val>
            <c:numRef>
              <c:f>Sheet1!$B$2:$B$4</c:f>
              <c:numCache>
                <c:formatCode>General</c:formatCode>
                <c:ptCount val="3"/>
                <c:pt idx="0">
                  <c:v>4.4800000000000004</c:v>
                </c:pt>
                <c:pt idx="1">
                  <c:v>4.67</c:v>
                </c:pt>
                <c:pt idx="2">
                  <c:v>4.13</c:v>
                </c:pt>
              </c:numCache>
            </c:numRef>
          </c:val>
        </c:ser>
        <c:ser>
          <c:idx val="1"/>
          <c:order val="1"/>
          <c:tx>
            <c:strRef>
              <c:f>Sheet1!$C$1</c:f>
              <c:strCache>
                <c:ptCount val="1"/>
                <c:pt idx="0">
                  <c:v>Urząd gminy</c:v>
                </c:pt>
              </c:strCache>
            </c:strRef>
          </c:tx>
          <c:spPr>
            <a:solidFill>
              <a:srgbClr val="CF3617"/>
            </a:solidFill>
          </c:spPr>
          <c:dLbls>
            <c:numFmt formatCode="#,##0.00" sourceLinked="0"/>
            <c:txPr>
              <a:bodyPr/>
              <a:lstStyle/>
              <a:p>
                <a:pPr>
                  <a:defRPr sz="1200" b="1">
                    <a:latin typeface="Arial" pitchFamily="34" charset="0"/>
                    <a:cs typeface="Arial" pitchFamily="34" charset="0"/>
                  </a:defRPr>
                </a:pPr>
                <a:endParaRPr lang="pl-PL"/>
              </a:p>
            </c:txPr>
            <c:showVal val="1"/>
          </c:dLbls>
          <c:cat>
            <c:strRef>
              <c:f>Sheet1!$A$2:$A$4</c:f>
              <c:strCache>
                <c:ptCount val="3"/>
                <c:pt idx="0">
                  <c:v>Wśród wszystkich OPS</c:v>
                </c:pt>
                <c:pt idx="1">
                  <c:v>Wśród OPS organizujących PSU w 2012 r.</c:v>
                </c:pt>
                <c:pt idx="2">
                  <c:v>Wśród OPS nieorganizujących PSU w 2012 r.</c:v>
                </c:pt>
              </c:strCache>
            </c:strRef>
          </c:cat>
          <c:val>
            <c:numRef>
              <c:f>Sheet1!$C$2:$C$4</c:f>
              <c:numCache>
                <c:formatCode>General</c:formatCode>
                <c:ptCount val="3"/>
                <c:pt idx="0">
                  <c:v>4.5</c:v>
                </c:pt>
                <c:pt idx="1">
                  <c:v>4.76</c:v>
                </c:pt>
                <c:pt idx="2">
                  <c:v>4</c:v>
                </c:pt>
              </c:numCache>
            </c:numRef>
          </c:val>
        </c:ser>
        <c:axId val="106678912"/>
        <c:axId val="106688896"/>
      </c:barChart>
      <c:catAx>
        <c:axId val="106678912"/>
        <c:scaling>
          <c:orientation val="minMax"/>
        </c:scaling>
        <c:axPos val="b"/>
        <c:tickLblPos val="nextTo"/>
        <c:txPr>
          <a:bodyPr/>
          <a:lstStyle/>
          <a:p>
            <a:pPr>
              <a:defRPr sz="1200" b="1">
                <a:latin typeface="Arial" pitchFamily="34" charset="0"/>
                <a:cs typeface="Arial" pitchFamily="34" charset="0"/>
              </a:defRPr>
            </a:pPr>
            <a:endParaRPr lang="pl-PL"/>
          </a:p>
        </c:txPr>
        <c:crossAx val="106688896"/>
        <c:crosses val="autoZero"/>
        <c:auto val="1"/>
        <c:lblAlgn val="ctr"/>
        <c:lblOffset val="100"/>
      </c:catAx>
      <c:valAx>
        <c:axId val="106688896"/>
        <c:scaling>
          <c:orientation val="minMax"/>
        </c:scaling>
        <c:axPos val="l"/>
        <c:majorGridlines/>
        <c:numFmt formatCode="#,##0.00" sourceLinked="0"/>
        <c:tickLblPos val="nextTo"/>
        <c:txPr>
          <a:bodyPr/>
          <a:lstStyle/>
          <a:p>
            <a:pPr>
              <a:defRPr sz="1200">
                <a:latin typeface="Arial" pitchFamily="34" charset="0"/>
                <a:cs typeface="Arial" pitchFamily="34" charset="0"/>
              </a:defRPr>
            </a:pPr>
            <a:endParaRPr lang="pl-PL"/>
          </a:p>
        </c:txPr>
        <c:crossAx val="106678912"/>
        <c:crosses val="autoZero"/>
        <c:crossBetween val="between"/>
      </c:valAx>
    </c:plotArea>
    <c:legend>
      <c:legendPos val="r"/>
      <c:layout>
        <c:manualLayout>
          <c:xMode val="edge"/>
          <c:yMode val="edge"/>
          <c:x val="0.79731796369604158"/>
          <c:y val="0.24623566131540944"/>
          <c:w val="0.19718715464363604"/>
          <c:h val="0.41094175299966723"/>
        </c:manualLayout>
      </c:layout>
      <c:txPr>
        <a:bodyPr/>
        <a:lstStyle/>
        <a:p>
          <a:pPr>
            <a:defRPr sz="1200">
              <a:latin typeface="Arial" pitchFamily="34" charset="0"/>
              <a:cs typeface="Arial" pitchFamily="34" charset="0"/>
            </a:defRPr>
          </a:pPr>
          <a:endParaRPr lang="pl-PL"/>
        </a:p>
      </c:txPr>
    </c:legend>
    <c:plotVisOnly val="1"/>
  </c:chart>
  <c:txPr>
    <a:bodyPr/>
    <a:lstStyle/>
    <a:p>
      <a:pPr>
        <a:defRPr sz="1800"/>
      </a:pPr>
      <a:endParaRPr lang="pl-PL"/>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l-PL"/>
  <c:style val="6"/>
  <c:chart>
    <c:autoTitleDeleted val="1"/>
    <c:plotArea>
      <c:layout>
        <c:manualLayout>
          <c:layoutTarget val="inner"/>
          <c:xMode val="edge"/>
          <c:yMode val="edge"/>
          <c:x val="5.7793865815675811E-2"/>
          <c:y val="0.12662612140317717"/>
          <c:w val="0.74832482268325484"/>
          <c:h val="0.53391150983224067"/>
        </c:manualLayout>
      </c:layout>
      <c:barChart>
        <c:barDir val="col"/>
        <c:grouping val="clustered"/>
        <c:ser>
          <c:idx val="0"/>
          <c:order val="0"/>
          <c:tx>
            <c:strRef>
              <c:f>Sheet1!$B$1</c:f>
              <c:strCache>
                <c:ptCount val="1"/>
                <c:pt idx="0">
                  <c:v>Ośrodki pomocy społecznej</c:v>
                </c:pt>
              </c:strCache>
            </c:strRef>
          </c:tx>
          <c:spPr>
            <a:solidFill>
              <a:srgbClr val="0070C0"/>
            </a:solidFill>
            <a:ln>
              <a:noFill/>
            </a:ln>
          </c:spPr>
          <c:dLbls>
            <c:numFmt formatCode="#,##0.00" sourceLinked="0"/>
            <c:txPr>
              <a:bodyPr/>
              <a:lstStyle/>
              <a:p>
                <a:pPr>
                  <a:defRPr sz="1200" b="1">
                    <a:latin typeface="Arial" pitchFamily="34" charset="0"/>
                    <a:cs typeface="Arial" pitchFamily="34" charset="0"/>
                  </a:defRPr>
                </a:pPr>
                <a:endParaRPr lang="pl-PL"/>
              </a:p>
            </c:txPr>
            <c:showVal val="1"/>
          </c:dLbls>
          <c:cat>
            <c:strRef>
              <c:f>Sheet1!$A$2:$A$4</c:f>
              <c:strCache>
                <c:ptCount val="3"/>
                <c:pt idx="0">
                  <c:v>Wśród wszystkich PUP</c:v>
                </c:pt>
                <c:pt idx="1">
                  <c:v>Wśród PUP organizujących PSU w 2012 r.</c:v>
                </c:pt>
                <c:pt idx="2">
                  <c:v>Wśród PUP nieorganizujących PSU w 2012 r.</c:v>
                </c:pt>
              </c:strCache>
            </c:strRef>
          </c:cat>
          <c:val>
            <c:numRef>
              <c:f>Sheet1!$B$2:$B$4</c:f>
              <c:numCache>
                <c:formatCode>General</c:formatCode>
                <c:ptCount val="3"/>
                <c:pt idx="0">
                  <c:v>4.1199999999999966</c:v>
                </c:pt>
                <c:pt idx="1">
                  <c:v>4.1599999999999975</c:v>
                </c:pt>
                <c:pt idx="2">
                  <c:v>4</c:v>
                </c:pt>
              </c:numCache>
            </c:numRef>
          </c:val>
        </c:ser>
        <c:axId val="106188800"/>
        <c:axId val="106190336"/>
      </c:barChart>
      <c:catAx>
        <c:axId val="106188800"/>
        <c:scaling>
          <c:orientation val="minMax"/>
        </c:scaling>
        <c:axPos val="b"/>
        <c:tickLblPos val="nextTo"/>
        <c:txPr>
          <a:bodyPr/>
          <a:lstStyle/>
          <a:p>
            <a:pPr>
              <a:defRPr sz="1200" b="1">
                <a:latin typeface="Arial" pitchFamily="34" charset="0"/>
                <a:cs typeface="Arial" pitchFamily="34" charset="0"/>
              </a:defRPr>
            </a:pPr>
            <a:endParaRPr lang="pl-PL"/>
          </a:p>
        </c:txPr>
        <c:crossAx val="106190336"/>
        <c:crosses val="autoZero"/>
        <c:auto val="1"/>
        <c:lblAlgn val="ctr"/>
        <c:lblOffset val="100"/>
      </c:catAx>
      <c:valAx>
        <c:axId val="106190336"/>
        <c:scaling>
          <c:orientation val="minMax"/>
          <c:max val="5"/>
          <c:min val="3.6"/>
        </c:scaling>
        <c:axPos val="l"/>
        <c:majorGridlines/>
        <c:numFmt formatCode="#,##0.00" sourceLinked="0"/>
        <c:tickLblPos val="nextTo"/>
        <c:txPr>
          <a:bodyPr/>
          <a:lstStyle/>
          <a:p>
            <a:pPr>
              <a:defRPr sz="1200">
                <a:latin typeface="Arial" pitchFamily="34" charset="0"/>
                <a:cs typeface="Arial" pitchFamily="34" charset="0"/>
              </a:defRPr>
            </a:pPr>
            <a:endParaRPr lang="pl-PL"/>
          </a:p>
        </c:txPr>
        <c:crossAx val="106188800"/>
        <c:crosses val="autoZero"/>
        <c:crossBetween val="between"/>
      </c:valAx>
    </c:plotArea>
    <c:legend>
      <c:legendPos val="r"/>
      <c:layout>
        <c:manualLayout>
          <c:xMode val="edge"/>
          <c:yMode val="edge"/>
          <c:x val="0.85756800646241804"/>
          <c:y val="0.27930490362182048"/>
          <c:w val="0.12515315016919196"/>
          <c:h val="0.33929172800244473"/>
        </c:manualLayout>
      </c:layout>
      <c:txPr>
        <a:bodyPr/>
        <a:lstStyle/>
        <a:p>
          <a:pPr>
            <a:defRPr sz="1200">
              <a:latin typeface="Arial" pitchFamily="34" charset="0"/>
              <a:cs typeface="Arial" pitchFamily="34" charset="0"/>
            </a:defRPr>
          </a:pPr>
          <a:endParaRPr lang="pl-PL"/>
        </a:p>
      </c:txPr>
    </c:legend>
    <c:plotVisOnly val="1"/>
  </c:chart>
  <c:txPr>
    <a:bodyPr/>
    <a:lstStyle/>
    <a:p>
      <a:pPr>
        <a:defRPr sz="1800"/>
      </a:pPr>
      <a:endParaRPr lang="pl-PL"/>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l-PL"/>
  <c:style val="7"/>
  <c:clrMapOvr bg1="lt1" tx1="dk1" bg2="lt2" tx2="dk2" accent1="accent1" accent2="accent2" accent3="accent3" accent4="accent4" accent5="accent5" accent6="accent6" hlink="hlink" folHlink="folHlink"/>
  <c:chart>
    <c:plotArea>
      <c:layout>
        <c:manualLayout>
          <c:layoutTarget val="inner"/>
          <c:xMode val="edge"/>
          <c:yMode val="edge"/>
          <c:x val="0.54800064944933002"/>
          <c:y val="5.8789764100285163E-2"/>
          <c:w val="0.41430404981118657"/>
          <c:h val="0.77275967653425737"/>
        </c:manualLayout>
      </c:layout>
      <c:barChart>
        <c:barDir val="bar"/>
        <c:grouping val="clustered"/>
        <c:ser>
          <c:idx val="0"/>
          <c:order val="0"/>
          <c:spPr>
            <a:solidFill>
              <a:srgbClr val="CF3617"/>
            </a:solidFill>
          </c:spPr>
          <c:dLbls>
            <c:showVal val="1"/>
          </c:dLbls>
          <c:cat>
            <c:strRef>
              <c:f>'C3'!$A$56:$A$62</c:f>
              <c:strCache>
                <c:ptCount val="7"/>
                <c:pt idx="0">
                  <c:v>Konkurencja w zakresie wykonywania prac na rzecz gminy przez przedsiębiorstwa komunalne</c:v>
                </c:pt>
                <c:pt idx="1">
                  <c:v>Zbyt skomplikowana procedura formalna organizacji prac społecznie użytecznych</c:v>
                </c:pt>
                <c:pt idx="2">
                  <c:v>Brak zapotrzebowania na prace społecznie użyteczne ze strony gminy</c:v>
                </c:pt>
                <c:pt idx="3">
                  <c:v>Niska jakość pracy świadczonej przez klientów OPS</c:v>
                </c:pt>
                <c:pt idx="4">
                  <c:v>Brak środków z Funduszu Pracy na realizację programu</c:v>
                </c:pt>
                <c:pt idx="5">
                  <c:v>Brak środków z budżetu gminy na realizację programu</c:v>
                </c:pt>
                <c:pt idx="6">
                  <c:v>Brak zainteresowania pracami ze strony osób bezrobotnych</c:v>
                </c:pt>
              </c:strCache>
            </c:strRef>
          </c:cat>
          <c:val>
            <c:numRef>
              <c:f>'C3'!$B$56:$B$62</c:f>
              <c:numCache>
                <c:formatCode>General</c:formatCode>
                <c:ptCount val="7"/>
                <c:pt idx="0">
                  <c:v>1</c:v>
                </c:pt>
                <c:pt idx="1">
                  <c:v>3</c:v>
                </c:pt>
                <c:pt idx="2">
                  <c:v>5</c:v>
                </c:pt>
                <c:pt idx="3">
                  <c:v>8</c:v>
                </c:pt>
                <c:pt idx="4">
                  <c:v>10</c:v>
                </c:pt>
                <c:pt idx="5">
                  <c:v>14</c:v>
                </c:pt>
                <c:pt idx="6">
                  <c:v>14</c:v>
                </c:pt>
              </c:numCache>
            </c:numRef>
          </c:val>
        </c:ser>
        <c:axId val="74131328"/>
        <c:axId val="74132864"/>
      </c:barChart>
      <c:catAx>
        <c:axId val="74131328"/>
        <c:scaling>
          <c:orientation val="minMax"/>
        </c:scaling>
        <c:axPos val="l"/>
        <c:tickLblPos val="nextTo"/>
        <c:txPr>
          <a:bodyPr/>
          <a:lstStyle/>
          <a:p>
            <a:pPr>
              <a:defRPr sz="900"/>
            </a:pPr>
            <a:endParaRPr lang="pl-PL"/>
          </a:p>
        </c:txPr>
        <c:crossAx val="74132864"/>
        <c:crosses val="autoZero"/>
        <c:auto val="1"/>
        <c:lblAlgn val="ctr"/>
        <c:lblOffset val="100"/>
      </c:catAx>
      <c:valAx>
        <c:axId val="74132864"/>
        <c:scaling>
          <c:orientation val="minMax"/>
        </c:scaling>
        <c:axPos val="b"/>
        <c:majorGridlines/>
        <c:numFmt formatCode="General" sourceLinked="1"/>
        <c:tickLblPos val="nextTo"/>
        <c:crossAx val="74131328"/>
        <c:crosses val="autoZero"/>
        <c:crossBetween val="between"/>
      </c:valAx>
    </c:plotArea>
    <c:plotVisOnly val="1"/>
    <c:dispBlanksAs val="gap"/>
  </c:chart>
  <c:txPr>
    <a:bodyPr/>
    <a:lstStyle/>
    <a:p>
      <a:pPr>
        <a:defRPr>
          <a:latin typeface="Arial" pitchFamily="34" charset="0"/>
          <a:cs typeface="Arial" pitchFamily="34" charset="0"/>
        </a:defRPr>
      </a:pPr>
      <a:endParaRPr lang="pl-PL"/>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l-PL"/>
  <c:style val="7"/>
  <c:clrMapOvr bg1="lt1" tx1="dk1" bg2="lt2" tx2="dk2" accent1="accent1" accent2="accent2" accent3="accent3" accent4="accent4" accent5="accent5" accent6="accent6" hlink="hlink" folHlink="folHlink"/>
  <c:chart>
    <c:plotArea>
      <c:layout>
        <c:manualLayout>
          <c:layoutTarget val="inner"/>
          <c:xMode val="edge"/>
          <c:yMode val="edge"/>
          <c:x val="0.55212329486120304"/>
          <c:y val="3.6848056309155615E-2"/>
          <c:w val="0.42192403594731154"/>
          <c:h val="0.77728466678305597"/>
        </c:manualLayout>
      </c:layout>
      <c:barChart>
        <c:barDir val="bar"/>
        <c:grouping val="clustered"/>
        <c:ser>
          <c:idx val="0"/>
          <c:order val="0"/>
          <c:spPr>
            <a:solidFill>
              <a:srgbClr val="87230F"/>
            </a:solidFill>
          </c:spPr>
          <c:dLbls>
            <c:showVal val="1"/>
          </c:dLbls>
          <c:cat>
            <c:strRef>
              <c:f>'C'!$B$21:$B$26</c:f>
              <c:strCache>
                <c:ptCount val="6"/>
                <c:pt idx="0">
                  <c:v>Konkurencja w zakresie wykonywania prac na rzecz gminy przez przedsiębiorstwa komunalne</c:v>
                </c:pt>
                <c:pt idx="1">
                  <c:v>Zbyt skomplikowana procedura formalna organizacji prac społecznie użytecznych</c:v>
                </c:pt>
                <c:pt idx="2">
                  <c:v>Brak środków z Funduszu Pracy na realizację programu</c:v>
                </c:pt>
                <c:pt idx="3">
                  <c:v>Niska jakość pracy świadczonej przez klientów OPS</c:v>
                </c:pt>
                <c:pt idx="4">
                  <c:v>Brak zapotrzebowania na prace społecznie użyteczne ze strony gminy</c:v>
                </c:pt>
                <c:pt idx="5">
                  <c:v>Brak zainteresowania pracami ze strony osób bezrobotnych</c:v>
                </c:pt>
              </c:strCache>
            </c:strRef>
          </c:cat>
          <c:val>
            <c:numRef>
              <c:f>'C'!$C$21:$C$26</c:f>
              <c:numCache>
                <c:formatCode>General</c:formatCode>
                <c:ptCount val="6"/>
                <c:pt idx="0">
                  <c:v>1</c:v>
                </c:pt>
                <c:pt idx="1">
                  <c:v>2</c:v>
                </c:pt>
                <c:pt idx="2">
                  <c:v>4</c:v>
                </c:pt>
                <c:pt idx="3">
                  <c:v>5</c:v>
                </c:pt>
                <c:pt idx="4">
                  <c:v>6</c:v>
                </c:pt>
                <c:pt idx="5">
                  <c:v>6</c:v>
                </c:pt>
              </c:numCache>
            </c:numRef>
          </c:val>
        </c:ser>
        <c:axId val="83146624"/>
        <c:axId val="83411712"/>
      </c:barChart>
      <c:catAx>
        <c:axId val="83146624"/>
        <c:scaling>
          <c:orientation val="minMax"/>
        </c:scaling>
        <c:axPos val="l"/>
        <c:tickLblPos val="nextTo"/>
        <c:txPr>
          <a:bodyPr/>
          <a:lstStyle/>
          <a:p>
            <a:pPr>
              <a:defRPr sz="900"/>
            </a:pPr>
            <a:endParaRPr lang="pl-PL"/>
          </a:p>
        </c:txPr>
        <c:crossAx val="83411712"/>
        <c:crosses val="autoZero"/>
        <c:auto val="1"/>
        <c:lblAlgn val="ctr"/>
        <c:lblOffset val="100"/>
      </c:catAx>
      <c:valAx>
        <c:axId val="83411712"/>
        <c:scaling>
          <c:orientation val="minMax"/>
        </c:scaling>
        <c:axPos val="b"/>
        <c:majorGridlines/>
        <c:numFmt formatCode="General" sourceLinked="1"/>
        <c:tickLblPos val="nextTo"/>
        <c:crossAx val="83146624"/>
        <c:crosses val="autoZero"/>
        <c:crossBetween val="between"/>
        <c:majorUnit val="2"/>
      </c:valAx>
    </c:plotArea>
    <c:plotVisOnly val="1"/>
    <c:dispBlanksAs val="gap"/>
  </c:chart>
  <c:txPr>
    <a:bodyPr/>
    <a:lstStyle/>
    <a:p>
      <a:pPr>
        <a:defRPr>
          <a:latin typeface="Arial" pitchFamily="34" charset="0"/>
          <a:cs typeface="Arial" pitchFamily="34" charset="0"/>
        </a:defRPr>
      </a:pPr>
      <a:endParaRPr lang="pl-PL"/>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pl-PL"/>
  <c:style val="6"/>
  <c:chart>
    <c:plotArea>
      <c:layout>
        <c:manualLayout>
          <c:layoutTarget val="inner"/>
          <c:xMode val="edge"/>
          <c:yMode val="edge"/>
          <c:x val="6.1806574222449943E-2"/>
          <c:y val="3.7866308349315404E-2"/>
          <c:w val="0.72580035834060019"/>
          <c:h val="0.71167702740887506"/>
        </c:manualLayout>
      </c:layout>
      <c:barChart>
        <c:barDir val="col"/>
        <c:grouping val="clustered"/>
        <c:ser>
          <c:idx val="0"/>
          <c:order val="0"/>
          <c:tx>
            <c:strRef>
              <c:f>Sheet1!$B$1</c:f>
              <c:strCache>
                <c:ptCount val="1"/>
                <c:pt idx="0">
                  <c:v>Liczba osób, które zakończyły uczestnictwo w programie</c:v>
                </c:pt>
              </c:strCache>
            </c:strRef>
          </c:tx>
          <c:spPr>
            <a:solidFill>
              <a:srgbClr val="FFC000"/>
            </a:solidFill>
          </c:spPr>
          <c:dLbls>
            <c:showVal val="1"/>
          </c:dLbls>
          <c:cat>
            <c:strRef>
              <c:f>Sheet1!$A$2:$A$11</c:f>
              <c:strCache>
                <c:ptCount val="10"/>
                <c:pt idx="0">
                  <c:v>Sokólski</c:v>
                </c:pt>
                <c:pt idx="1">
                  <c:v>Hajnowski</c:v>
                </c:pt>
                <c:pt idx="2">
                  <c:v>Białostocki</c:v>
                </c:pt>
                <c:pt idx="3">
                  <c:v>Grajewski</c:v>
                </c:pt>
                <c:pt idx="4">
                  <c:v>Bielski</c:v>
                </c:pt>
                <c:pt idx="5">
                  <c:v>Augustowski</c:v>
                </c:pt>
                <c:pt idx="6">
                  <c:v>Łomżyński</c:v>
                </c:pt>
                <c:pt idx="7">
                  <c:v>Moniecki</c:v>
                </c:pt>
                <c:pt idx="8">
                  <c:v>Suwalski</c:v>
                </c:pt>
                <c:pt idx="9">
                  <c:v>Zambrowski</c:v>
                </c:pt>
              </c:strCache>
            </c:strRef>
          </c:cat>
          <c:val>
            <c:numRef>
              <c:f>Sheet1!$B$2:$B$11</c:f>
              <c:numCache>
                <c:formatCode>General</c:formatCode>
                <c:ptCount val="10"/>
                <c:pt idx="0">
                  <c:v>65</c:v>
                </c:pt>
                <c:pt idx="1">
                  <c:v>125</c:v>
                </c:pt>
                <c:pt idx="2">
                  <c:v>229</c:v>
                </c:pt>
                <c:pt idx="3">
                  <c:v>96</c:v>
                </c:pt>
                <c:pt idx="4">
                  <c:v>43</c:v>
                </c:pt>
                <c:pt idx="5">
                  <c:v>136</c:v>
                </c:pt>
                <c:pt idx="6">
                  <c:v>207</c:v>
                </c:pt>
                <c:pt idx="7">
                  <c:v>11</c:v>
                </c:pt>
                <c:pt idx="8">
                  <c:v>63</c:v>
                </c:pt>
                <c:pt idx="9">
                  <c:v>19</c:v>
                </c:pt>
              </c:numCache>
            </c:numRef>
          </c:val>
        </c:ser>
        <c:ser>
          <c:idx val="1"/>
          <c:order val="1"/>
          <c:tx>
            <c:strRef>
              <c:f>Sheet1!$C$1</c:f>
              <c:strCache>
                <c:ptCount val="1"/>
                <c:pt idx="0">
                  <c:v>Liczba osób, które uzyskały zatrudnienie*</c:v>
                </c:pt>
              </c:strCache>
            </c:strRef>
          </c:tx>
          <c:spPr>
            <a:solidFill>
              <a:srgbClr val="00B050"/>
            </a:solidFill>
          </c:spPr>
          <c:dLbls>
            <c:dLbl>
              <c:idx val="2"/>
              <c:layout>
                <c:manualLayout>
                  <c:x val="1.275030988942146E-2"/>
                  <c:y val="2.2269583706580574E-2"/>
                </c:manualLayout>
              </c:layout>
              <c:showVal val="1"/>
            </c:dLbl>
            <c:showVal val="1"/>
          </c:dLbls>
          <c:cat>
            <c:strRef>
              <c:f>Sheet1!$A$2:$A$11</c:f>
              <c:strCache>
                <c:ptCount val="10"/>
                <c:pt idx="0">
                  <c:v>Sokólski</c:v>
                </c:pt>
                <c:pt idx="1">
                  <c:v>Hajnowski</c:v>
                </c:pt>
                <c:pt idx="2">
                  <c:v>Białostocki</c:v>
                </c:pt>
                <c:pt idx="3">
                  <c:v>Grajewski</c:v>
                </c:pt>
                <c:pt idx="4">
                  <c:v>Bielski</c:v>
                </c:pt>
                <c:pt idx="5">
                  <c:v>Augustowski</c:v>
                </c:pt>
                <c:pt idx="6">
                  <c:v>Łomżyński</c:v>
                </c:pt>
                <c:pt idx="7">
                  <c:v>Moniecki</c:v>
                </c:pt>
                <c:pt idx="8">
                  <c:v>Suwalski</c:v>
                </c:pt>
                <c:pt idx="9">
                  <c:v>Zambrowski</c:v>
                </c:pt>
              </c:strCache>
            </c:strRef>
          </c:cat>
          <c:val>
            <c:numRef>
              <c:f>Sheet1!$C$2:$C$11</c:f>
              <c:numCache>
                <c:formatCode>General</c:formatCode>
                <c:ptCount val="10"/>
                <c:pt idx="0">
                  <c:v>5</c:v>
                </c:pt>
                <c:pt idx="1">
                  <c:v>13</c:v>
                </c:pt>
                <c:pt idx="2">
                  <c:v>28</c:v>
                </c:pt>
                <c:pt idx="3">
                  <c:v>18</c:v>
                </c:pt>
                <c:pt idx="4">
                  <c:v>14</c:v>
                </c:pt>
                <c:pt idx="5">
                  <c:v>45</c:v>
                </c:pt>
                <c:pt idx="6">
                  <c:v>92</c:v>
                </c:pt>
                <c:pt idx="7">
                  <c:v>5</c:v>
                </c:pt>
                <c:pt idx="8">
                  <c:v>32</c:v>
                </c:pt>
                <c:pt idx="9">
                  <c:v>13</c:v>
                </c:pt>
              </c:numCache>
            </c:numRef>
          </c:val>
        </c:ser>
        <c:axId val="107614976"/>
        <c:axId val="107616512"/>
      </c:barChart>
      <c:lineChart>
        <c:grouping val="standard"/>
        <c:ser>
          <c:idx val="2"/>
          <c:order val="2"/>
          <c:tx>
            <c:strRef>
              <c:f>Sheet1!$D$1</c:f>
              <c:strCache>
                <c:ptCount val="1"/>
                <c:pt idx="0">
                  <c:v>Efektywność %</c:v>
                </c:pt>
              </c:strCache>
            </c:strRef>
          </c:tx>
          <c:spPr>
            <a:ln>
              <a:solidFill>
                <a:schemeClr val="accent1">
                  <a:lumMod val="50000"/>
                </a:schemeClr>
              </a:solidFill>
            </a:ln>
          </c:spPr>
          <c:marker>
            <c:symbol val="none"/>
          </c:marker>
          <c:dLbls>
            <c:dLbl>
              <c:idx val="0"/>
              <c:layout>
                <c:manualLayout>
                  <c:x val="-1.39439084529981E-2"/>
                  <c:y val="-5.6954522954955816E-2"/>
                </c:manualLayout>
              </c:layout>
              <c:dLblPos val="r"/>
              <c:showVal val="1"/>
            </c:dLbl>
            <c:dLbl>
              <c:idx val="1"/>
              <c:layout>
                <c:manualLayout>
                  <c:x val="-1.4422017186034496E-2"/>
                  <c:y val="-3.7866308349315397E-2"/>
                </c:manualLayout>
              </c:layout>
              <c:dLblPos val="r"/>
              <c:showVal val="1"/>
            </c:dLbl>
            <c:dLbl>
              <c:idx val="2"/>
              <c:layout>
                <c:manualLayout>
                  <c:x val="-1.4422017186034496E-2"/>
                  <c:y val="-5.377315385401582E-2"/>
                </c:manualLayout>
              </c:layout>
              <c:dLblPos val="r"/>
              <c:showVal val="1"/>
            </c:dLbl>
            <c:dLbl>
              <c:idx val="3"/>
              <c:layout>
                <c:manualLayout>
                  <c:x val="-1.5838718284859103E-2"/>
                  <c:y val="-4.7410415652135718E-2"/>
                </c:manualLayout>
              </c:layout>
              <c:dLblPos val="r"/>
              <c:showVal val="1"/>
            </c:dLbl>
            <c:dLbl>
              <c:idx val="5"/>
              <c:layout>
                <c:manualLayout>
                  <c:x val="-1.5838718284859103E-2"/>
                  <c:y val="-6.6498630257776234E-2"/>
                </c:manualLayout>
              </c:layout>
              <c:dLblPos val="r"/>
              <c:showVal val="1"/>
            </c:dLbl>
            <c:dLbl>
              <c:idx val="6"/>
              <c:layout>
                <c:manualLayout>
                  <c:x val="-1.5838718284859103E-2"/>
                  <c:y val="-2.1959462844614946E-2"/>
                </c:manualLayout>
              </c:layout>
              <c:dLblPos val="r"/>
              <c:showVal val="1"/>
            </c:dLbl>
            <c:txPr>
              <a:bodyPr/>
              <a:lstStyle/>
              <a:p>
                <a:pPr>
                  <a:defRPr b="1">
                    <a:solidFill>
                      <a:schemeClr val="accent5">
                        <a:lumMod val="50000"/>
                      </a:schemeClr>
                    </a:solidFill>
                  </a:defRPr>
                </a:pPr>
                <a:endParaRPr lang="pl-PL"/>
              </a:p>
            </c:txPr>
            <c:dLblPos val="t"/>
            <c:showVal val="1"/>
          </c:dLbls>
          <c:cat>
            <c:strRef>
              <c:f>Sheet1!$A$2:$A$11</c:f>
              <c:strCache>
                <c:ptCount val="10"/>
                <c:pt idx="0">
                  <c:v>Sokólski</c:v>
                </c:pt>
                <c:pt idx="1">
                  <c:v>Hajnowski</c:v>
                </c:pt>
                <c:pt idx="2">
                  <c:v>Białostocki</c:v>
                </c:pt>
                <c:pt idx="3">
                  <c:v>Grajewski</c:v>
                </c:pt>
                <c:pt idx="4">
                  <c:v>Bielski</c:v>
                </c:pt>
                <c:pt idx="5">
                  <c:v>Augustowski</c:v>
                </c:pt>
                <c:pt idx="6">
                  <c:v>Łomżyński</c:v>
                </c:pt>
                <c:pt idx="7">
                  <c:v>Moniecki</c:v>
                </c:pt>
                <c:pt idx="8">
                  <c:v>Suwalski</c:v>
                </c:pt>
                <c:pt idx="9">
                  <c:v>Zambrowski</c:v>
                </c:pt>
              </c:strCache>
            </c:strRef>
          </c:cat>
          <c:val>
            <c:numRef>
              <c:f>Sheet1!$D$2:$D$11</c:f>
              <c:numCache>
                <c:formatCode>General</c:formatCode>
                <c:ptCount val="10"/>
                <c:pt idx="0">
                  <c:v>7.7</c:v>
                </c:pt>
                <c:pt idx="1">
                  <c:v>10.4</c:v>
                </c:pt>
                <c:pt idx="2">
                  <c:v>12.2</c:v>
                </c:pt>
                <c:pt idx="3">
                  <c:v>18.8</c:v>
                </c:pt>
                <c:pt idx="4">
                  <c:v>32.6</c:v>
                </c:pt>
                <c:pt idx="5">
                  <c:v>33.1</c:v>
                </c:pt>
                <c:pt idx="6">
                  <c:v>44.4</c:v>
                </c:pt>
                <c:pt idx="7">
                  <c:v>45.5</c:v>
                </c:pt>
                <c:pt idx="8">
                  <c:v>50.8</c:v>
                </c:pt>
                <c:pt idx="9">
                  <c:v>68.400000000000006</c:v>
                </c:pt>
              </c:numCache>
            </c:numRef>
          </c:val>
        </c:ser>
        <c:marker val="1"/>
        <c:axId val="107644416"/>
        <c:axId val="107642880"/>
      </c:lineChart>
      <c:catAx>
        <c:axId val="107614976"/>
        <c:scaling>
          <c:orientation val="minMax"/>
        </c:scaling>
        <c:axPos val="b"/>
        <c:tickLblPos val="nextTo"/>
        <c:crossAx val="107616512"/>
        <c:crosses val="autoZero"/>
        <c:auto val="1"/>
        <c:lblAlgn val="ctr"/>
        <c:lblOffset val="100"/>
      </c:catAx>
      <c:valAx>
        <c:axId val="107616512"/>
        <c:scaling>
          <c:orientation val="minMax"/>
        </c:scaling>
        <c:axPos val="l"/>
        <c:majorGridlines/>
        <c:numFmt formatCode="General" sourceLinked="1"/>
        <c:tickLblPos val="nextTo"/>
        <c:crossAx val="107614976"/>
        <c:crosses val="autoZero"/>
        <c:crossBetween val="between"/>
      </c:valAx>
      <c:valAx>
        <c:axId val="107642880"/>
        <c:scaling>
          <c:orientation val="minMax"/>
        </c:scaling>
        <c:axPos val="r"/>
        <c:numFmt formatCode="General" sourceLinked="1"/>
        <c:tickLblPos val="nextTo"/>
        <c:crossAx val="107644416"/>
        <c:crosses val="max"/>
        <c:crossBetween val="between"/>
      </c:valAx>
      <c:catAx>
        <c:axId val="107644416"/>
        <c:scaling>
          <c:orientation val="minMax"/>
        </c:scaling>
        <c:delete val="1"/>
        <c:axPos val="b"/>
        <c:tickLblPos val="none"/>
        <c:crossAx val="107642880"/>
        <c:crosses val="autoZero"/>
        <c:auto val="1"/>
        <c:lblAlgn val="ctr"/>
        <c:lblOffset val="100"/>
      </c:catAx>
    </c:plotArea>
    <c:legend>
      <c:legendPos val="r"/>
      <c:layout>
        <c:manualLayout>
          <c:xMode val="edge"/>
          <c:yMode val="edge"/>
          <c:x val="0.84692343834918604"/>
          <c:y val="3.6068208553524217E-2"/>
          <c:w val="0.15158188621592242"/>
          <c:h val="0.8642362008741501"/>
        </c:manualLayout>
      </c:layout>
    </c:legend>
    <c:plotVisOnly val="1"/>
    <c:dispBlanksAs val="gap"/>
  </c:chart>
  <c:txPr>
    <a:bodyPr/>
    <a:lstStyle/>
    <a:p>
      <a:pPr>
        <a:defRPr sz="1200">
          <a:latin typeface="Arial" pitchFamily="34" charset="0"/>
          <a:cs typeface="Arial" pitchFamily="34" charset="0"/>
        </a:defRPr>
      </a:pPr>
      <a:endParaRPr lang="pl-PL"/>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3E1CE5-8C95-4F7F-ADA9-DEB08A953F00}" type="doc">
      <dgm:prSet loTypeId="urn:microsoft.com/office/officeart/2005/8/layout/list1" loCatId="list" qsTypeId="urn:microsoft.com/office/officeart/2005/8/quickstyle/simple1" qsCatId="simple" csTypeId="urn:microsoft.com/office/officeart/2005/8/colors/accent4_2" csCatId="accent4" phldr="1"/>
      <dgm:spPr/>
      <dgm:t>
        <a:bodyPr/>
        <a:lstStyle/>
        <a:p>
          <a:endParaRPr lang="en-US"/>
        </a:p>
      </dgm:t>
    </dgm:pt>
    <dgm:pt modelId="{75B52F54-6FD5-48B8-A7EE-721411286C91}">
      <dgm:prSet phldrT="[Text]" custT="1"/>
      <dgm:spPr>
        <a:solidFill>
          <a:srgbClr val="6A1C0C"/>
        </a:solidFill>
      </dgm:spPr>
      <dgm:t>
        <a:bodyPr/>
        <a:lstStyle/>
        <a:p>
          <a:r>
            <a:rPr lang="x-none" sz="1100" b="1" smtClean="0">
              <a:latin typeface="Arial" pitchFamily="34" charset="0"/>
              <a:cs typeface="Arial" pitchFamily="34" charset="0"/>
            </a:rPr>
            <a:t>Analiza desk research (dane wtórne)</a:t>
          </a:r>
          <a:endParaRPr lang="en-US" sz="1100" dirty="0">
            <a:latin typeface="Arial" pitchFamily="34" charset="0"/>
            <a:cs typeface="Arial" pitchFamily="34" charset="0"/>
          </a:endParaRPr>
        </a:p>
      </dgm:t>
    </dgm:pt>
    <dgm:pt modelId="{CAAD443E-0B75-4B7E-83F2-61EDD8271482}" type="parTrans" cxnId="{91BC96D8-A315-4C65-AF37-C10D99D45E96}">
      <dgm:prSet/>
      <dgm:spPr/>
      <dgm:t>
        <a:bodyPr/>
        <a:lstStyle/>
        <a:p>
          <a:endParaRPr lang="en-US" sz="1100">
            <a:latin typeface="Arial" pitchFamily="34" charset="0"/>
            <a:cs typeface="Arial" pitchFamily="34" charset="0"/>
          </a:endParaRPr>
        </a:p>
      </dgm:t>
    </dgm:pt>
    <dgm:pt modelId="{25CB5B3A-9749-4C7C-BEFE-70214D5F4DF4}" type="sibTrans" cxnId="{91BC96D8-A315-4C65-AF37-C10D99D45E96}">
      <dgm:prSet/>
      <dgm:spPr/>
      <dgm:t>
        <a:bodyPr/>
        <a:lstStyle/>
        <a:p>
          <a:endParaRPr lang="en-US" sz="1100">
            <a:latin typeface="Arial" pitchFamily="34" charset="0"/>
            <a:cs typeface="Arial" pitchFamily="34" charset="0"/>
          </a:endParaRPr>
        </a:p>
      </dgm:t>
    </dgm:pt>
    <dgm:pt modelId="{CA4DEECE-F5C7-4534-ACB8-904D7440755E}">
      <dgm:prSet phldrT="[Text]" custT="1"/>
      <dgm:spPr>
        <a:noFill/>
      </dgm:spPr>
      <dgm:t>
        <a:bodyPr/>
        <a:lstStyle/>
        <a:p>
          <a:r>
            <a:rPr lang="pl-PL" sz="1100" dirty="0" smtClean="0">
              <a:latin typeface="Arial" pitchFamily="34" charset="0"/>
              <a:cs typeface="Arial" pitchFamily="34" charset="0"/>
            </a:rPr>
            <a:t>dokumenty dotyczące regulacji prawnych organizacji i realizacji prac społecznie użytecznych;</a:t>
          </a:r>
          <a:endParaRPr lang="en-US" sz="1100" dirty="0">
            <a:latin typeface="Arial" pitchFamily="34" charset="0"/>
            <a:cs typeface="Arial" pitchFamily="34" charset="0"/>
          </a:endParaRPr>
        </a:p>
      </dgm:t>
    </dgm:pt>
    <dgm:pt modelId="{F02DE8A4-B0EB-4629-8FD3-EB73FF4B289D}" type="parTrans" cxnId="{FEF7006E-81AF-496A-9779-57B07376012A}">
      <dgm:prSet/>
      <dgm:spPr/>
      <dgm:t>
        <a:bodyPr/>
        <a:lstStyle/>
        <a:p>
          <a:endParaRPr lang="en-US" sz="1100">
            <a:latin typeface="Arial" pitchFamily="34" charset="0"/>
            <a:cs typeface="Arial" pitchFamily="34" charset="0"/>
          </a:endParaRPr>
        </a:p>
      </dgm:t>
    </dgm:pt>
    <dgm:pt modelId="{BD1C711D-E154-4E50-A0FA-A6614CC94389}" type="sibTrans" cxnId="{FEF7006E-81AF-496A-9779-57B07376012A}">
      <dgm:prSet/>
      <dgm:spPr/>
      <dgm:t>
        <a:bodyPr/>
        <a:lstStyle/>
        <a:p>
          <a:endParaRPr lang="en-US" sz="1100">
            <a:latin typeface="Arial" pitchFamily="34" charset="0"/>
            <a:cs typeface="Arial" pitchFamily="34" charset="0"/>
          </a:endParaRPr>
        </a:p>
      </dgm:t>
    </dgm:pt>
    <dgm:pt modelId="{A2F3A8C3-ABCD-469F-9BFA-1BE4647BF515}">
      <dgm:prSet phldrT="[Text]" custT="1"/>
      <dgm:spPr>
        <a:solidFill>
          <a:srgbClr val="6A1C0C"/>
        </a:solidFill>
      </dgm:spPr>
      <dgm:t>
        <a:bodyPr/>
        <a:lstStyle/>
        <a:p>
          <a:r>
            <a:rPr lang="x-none" sz="1100" b="1" smtClean="0">
              <a:latin typeface="Arial" pitchFamily="34" charset="0"/>
              <a:cs typeface="Arial" pitchFamily="34" charset="0"/>
            </a:rPr>
            <a:t>Wywiady pogłębione z kluczowymi osobami</a:t>
          </a:r>
          <a:endParaRPr lang="en-US" sz="1100" dirty="0">
            <a:latin typeface="Arial" pitchFamily="34" charset="0"/>
            <a:cs typeface="Arial" pitchFamily="34" charset="0"/>
          </a:endParaRPr>
        </a:p>
      </dgm:t>
    </dgm:pt>
    <dgm:pt modelId="{2739ED43-3A42-4C0E-9323-91B8D3694162}" type="parTrans" cxnId="{AD3676C0-E08B-4B57-A43B-580B4E44F05F}">
      <dgm:prSet/>
      <dgm:spPr/>
      <dgm:t>
        <a:bodyPr/>
        <a:lstStyle/>
        <a:p>
          <a:endParaRPr lang="en-US" sz="1100">
            <a:latin typeface="Arial" pitchFamily="34" charset="0"/>
            <a:cs typeface="Arial" pitchFamily="34" charset="0"/>
          </a:endParaRPr>
        </a:p>
      </dgm:t>
    </dgm:pt>
    <dgm:pt modelId="{80E34643-3E1D-4E78-9F96-0839A0CEC044}" type="sibTrans" cxnId="{AD3676C0-E08B-4B57-A43B-580B4E44F05F}">
      <dgm:prSet/>
      <dgm:spPr/>
      <dgm:t>
        <a:bodyPr/>
        <a:lstStyle/>
        <a:p>
          <a:endParaRPr lang="en-US" sz="1100">
            <a:latin typeface="Arial" pitchFamily="34" charset="0"/>
            <a:cs typeface="Arial" pitchFamily="34" charset="0"/>
          </a:endParaRPr>
        </a:p>
      </dgm:t>
    </dgm:pt>
    <dgm:pt modelId="{7B7B6615-9CB8-45A8-8A89-CFD3CE39B538}">
      <dgm:prSet phldrT="[Text]" custT="1"/>
      <dgm:spPr>
        <a:solidFill>
          <a:srgbClr val="6A1C0C"/>
        </a:solidFill>
      </dgm:spPr>
      <dgm:t>
        <a:bodyPr/>
        <a:lstStyle/>
        <a:p>
          <a:r>
            <a:rPr lang="pl-PL" sz="1100" b="1" dirty="0" smtClean="0">
              <a:latin typeface="Arial" pitchFamily="34" charset="0"/>
              <a:cs typeface="Arial" pitchFamily="34" charset="0"/>
            </a:rPr>
            <a:t>Ankieta pocztowa do PUP i OPS</a:t>
          </a:r>
          <a:endParaRPr lang="en-US" sz="1100" b="1" dirty="0">
            <a:latin typeface="Arial" pitchFamily="34" charset="0"/>
            <a:cs typeface="Arial" pitchFamily="34" charset="0"/>
          </a:endParaRPr>
        </a:p>
      </dgm:t>
    </dgm:pt>
    <dgm:pt modelId="{29F7292D-E67D-40EB-89B4-08E35404E94E}" type="parTrans" cxnId="{09CAD468-6795-4582-931B-0A0456F1AE1E}">
      <dgm:prSet/>
      <dgm:spPr/>
      <dgm:t>
        <a:bodyPr/>
        <a:lstStyle/>
        <a:p>
          <a:endParaRPr lang="en-US" sz="1100">
            <a:latin typeface="Arial" pitchFamily="34" charset="0"/>
            <a:cs typeface="Arial" pitchFamily="34" charset="0"/>
          </a:endParaRPr>
        </a:p>
      </dgm:t>
    </dgm:pt>
    <dgm:pt modelId="{9A297AE5-4A97-4FEF-B42C-B4EF684D1D4D}" type="sibTrans" cxnId="{09CAD468-6795-4582-931B-0A0456F1AE1E}">
      <dgm:prSet/>
      <dgm:spPr/>
      <dgm:t>
        <a:bodyPr/>
        <a:lstStyle/>
        <a:p>
          <a:endParaRPr lang="en-US" sz="1100">
            <a:latin typeface="Arial" pitchFamily="34" charset="0"/>
            <a:cs typeface="Arial" pitchFamily="34" charset="0"/>
          </a:endParaRPr>
        </a:p>
      </dgm:t>
    </dgm:pt>
    <dgm:pt modelId="{8CD4A06A-EC18-40F8-BE45-AA4D61429FDB}">
      <dgm:prSet phldrT="[Text]" custT="1"/>
      <dgm:spPr>
        <a:noFill/>
      </dgm:spPr>
      <dgm:t>
        <a:bodyPr/>
        <a:lstStyle/>
        <a:p>
          <a:r>
            <a:rPr lang="pl-PL" sz="1100" dirty="0" smtClean="0">
              <a:latin typeface="Arial" pitchFamily="34" charset="0"/>
              <a:cs typeface="Arial" pitchFamily="34" charset="0"/>
            </a:rPr>
            <a:t>Część I:  dane administracyjne, związane z pracami społecznie użytecznymi</a:t>
          </a:r>
          <a:endParaRPr lang="en-US" sz="1100" dirty="0">
            <a:latin typeface="Arial" pitchFamily="34" charset="0"/>
            <a:cs typeface="Arial" pitchFamily="34" charset="0"/>
          </a:endParaRPr>
        </a:p>
      </dgm:t>
    </dgm:pt>
    <dgm:pt modelId="{F5F55D38-AFB4-4A2D-8837-89C35614580E}" type="parTrans" cxnId="{27482C13-EB40-4B58-9965-08FC14A08ED0}">
      <dgm:prSet/>
      <dgm:spPr/>
      <dgm:t>
        <a:bodyPr/>
        <a:lstStyle/>
        <a:p>
          <a:endParaRPr lang="en-US" sz="1100">
            <a:latin typeface="Arial" pitchFamily="34" charset="0"/>
            <a:cs typeface="Arial" pitchFamily="34" charset="0"/>
          </a:endParaRPr>
        </a:p>
      </dgm:t>
    </dgm:pt>
    <dgm:pt modelId="{D969CA80-C6C5-485B-9198-F07657640CCF}" type="sibTrans" cxnId="{27482C13-EB40-4B58-9965-08FC14A08ED0}">
      <dgm:prSet/>
      <dgm:spPr/>
      <dgm:t>
        <a:bodyPr/>
        <a:lstStyle/>
        <a:p>
          <a:endParaRPr lang="en-US" sz="1100">
            <a:latin typeface="Arial" pitchFamily="34" charset="0"/>
            <a:cs typeface="Arial" pitchFamily="34" charset="0"/>
          </a:endParaRPr>
        </a:p>
      </dgm:t>
    </dgm:pt>
    <dgm:pt modelId="{24108920-ECB9-495C-870D-237B8CAAE848}">
      <dgm:prSet phldrT="[Text]" custT="1"/>
      <dgm:spPr>
        <a:noFill/>
      </dgm:spPr>
      <dgm:t>
        <a:bodyPr/>
        <a:lstStyle/>
        <a:p>
          <a:r>
            <a:rPr lang="pl-PL" sz="1100" dirty="0" smtClean="0">
              <a:latin typeface="Arial" pitchFamily="34" charset="0"/>
              <a:cs typeface="Arial" pitchFamily="34" charset="0"/>
            </a:rPr>
            <a:t>Część II: współpraca PUP z OPS </a:t>
          </a:r>
          <a:endParaRPr lang="en-US" sz="1100" dirty="0">
            <a:latin typeface="Arial" pitchFamily="34" charset="0"/>
            <a:cs typeface="Arial" pitchFamily="34" charset="0"/>
          </a:endParaRPr>
        </a:p>
      </dgm:t>
    </dgm:pt>
    <dgm:pt modelId="{FDAB6B5D-C00D-4401-8B9A-C941FB28F096}" type="parTrans" cxnId="{8FEB23E3-6933-4DB3-841C-99430133359E}">
      <dgm:prSet/>
      <dgm:spPr/>
      <dgm:t>
        <a:bodyPr/>
        <a:lstStyle/>
        <a:p>
          <a:endParaRPr lang="en-US" sz="1100">
            <a:latin typeface="Arial" pitchFamily="34" charset="0"/>
            <a:cs typeface="Arial" pitchFamily="34" charset="0"/>
          </a:endParaRPr>
        </a:p>
      </dgm:t>
    </dgm:pt>
    <dgm:pt modelId="{9A29233E-0C42-4266-9372-8E44BC75766E}" type="sibTrans" cxnId="{8FEB23E3-6933-4DB3-841C-99430133359E}">
      <dgm:prSet/>
      <dgm:spPr/>
      <dgm:t>
        <a:bodyPr/>
        <a:lstStyle/>
        <a:p>
          <a:endParaRPr lang="en-US" sz="1100">
            <a:latin typeface="Arial" pitchFamily="34" charset="0"/>
            <a:cs typeface="Arial" pitchFamily="34" charset="0"/>
          </a:endParaRPr>
        </a:p>
      </dgm:t>
    </dgm:pt>
    <dgm:pt modelId="{DFBBF667-0ABD-4191-AC00-BA38CBB33B76}">
      <dgm:prSet phldrT="[Text]" custT="1"/>
      <dgm:spPr>
        <a:solidFill>
          <a:srgbClr val="6A1C0C"/>
        </a:solidFill>
      </dgm:spPr>
      <dgm:t>
        <a:bodyPr/>
        <a:lstStyle/>
        <a:p>
          <a:r>
            <a:rPr lang="x-none" sz="1100" b="1" smtClean="0">
              <a:latin typeface="Arial" pitchFamily="34" charset="0"/>
              <a:cs typeface="Arial" pitchFamily="34" charset="0"/>
            </a:rPr>
            <a:t>Analiza danych z SI Syriusz</a:t>
          </a:r>
          <a:endParaRPr lang="en-US" sz="1100" dirty="0">
            <a:latin typeface="Arial" pitchFamily="34" charset="0"/>
            <a:cs typeface="Arial" pitchFamily="34" charset="0"/>
          </a:endParaRPr>
        </a:p>
      </dgm:t>
    </dgm:pt>
    <dgm:pt modelId="{28A6D4AF-A574-4B37-8986-1330D76ACED2}" type="parTrans" cxnId="{1475468D-642F-46E6-ABB6-49FA1DD16617}">
      <dgm:prSet/>
      <dgm:spPr/>
      <dgm:t>
        <a:bodyPr/>
        <a:lstStyle/>
        <a:p>
          <a:endParaRPr lang="en-US" sz="1100">
            <a:latin typeface="Arial" pitchFamily="34" charset="0"/>
            <a:cs typeface="Arial" pitchFamily="34" charset="0"/>
          </a:endParaRPr>
        </a:p>
      </dgm:t>
    </dgm:pt>
    <dgm:pt modelId="{DC4F83AF-BAD7-4F3C-B2CD-0FA72DF15708}" type="sibTrans" cxnId="{1475468D-642F-46E6-ABB6-49FA1DD16617}">
      <dgm:prSet/>
      <dgm:spPr/>
      <dgm:t>
        <a:bodyPr/>
        <a:lstStyle/>
        <a:p>
          <a:endParaRPr lang="en-US" sz="1100">
            <a:latin typeface="Arial" pitchFamily="34" charset="0"/>
            <a:cs typeface="Arial" pitchFamily="34" charset="0"/>
          </a:endParaRPr>
        </a:p>
      </dgm:t>
    </dgm:pt>
    <dgm:pt modelId="{5149E62F-898F-4B78-9507-CA96AC2F3986}">
      <dgm:prSet phldrT="[Text]" custT="1"/>
      <dgm:spPr>
        <a:noFill/>
      </dgm:spPr>
      <dgm:t>
        <a:bodyPr/>
        <a:lstStyle/>
        <a:p>
          <a:r>
            <a:rPr lang="pl-PL" sz="1100" dirty="0" smtClean="0">
              <a:latin typeface="Arial" pitchFamily="34" charset="0"/>
              <a:cs typeface="Arial" pitchFamily="34" charset="0"/>
            </a:rPr>
            <a:t>Dane dotyczące charakterystyki uczestników PSU</a:t>
          </a:r>
          <a:endParaRPr lang="en-US" sz="1100" dirty="0">
            <a:latin typeface="Arial" pitchFamily="34" charset="0"/>
            <a:cs typeface="Arial" pitchFamily="34" charset="0"/>
          </a:endParaRPr>
        </a:p>
      </dgm:t>
    </dgm:pt>
    <dgm:pt modelId="{5EB54ABC-4426-4693-BFF6-C6E82BADBFB0}" type="parTrans" cxnId="{BB826F1C-F878-4F68-BA14-A6BE731619BD}">
      <dgm:prSet/>
      <dgm:spPr/>
      <dgm:t>
        <a:bodyPr/>
        <a:lstStyle/>
        <a:p>
          <a:endParaRPr lang="en-US" sz="1100">
            <a:latin typeface="Arial" pitchFamily="34" charset="0"/>
            <a:cs typeface="Arial" pitchFamily="34" charset="0"/>
          </a:endParaRPr>
        </a:p>
      </dgm:t>
    </dgm:pt>
    <dgm:pt modelId="{EC4874EA-CB6D-47D6-8D94-A45EC0DF22AE}" type="sibTrans" cxnId="{BB826F1C-F878-4F68-BA14-A6BE731619BD}">
      <dgm:prSet/>
      <dgm:spPr/>
      <dgm:t>
        <a:bodyPr/>
        <a:lstStyle/>
        <a:p>
          <a:endParaRPr lang="en-US" sz="1100">
            <a:latin typeface="Arial" pitchFamily="34" charset="0"/>
            <a:cs typeface="Arial" pitchFamily="34" charset="0"/>
          </a:endParaRPr>
        </a:p>
      </dgm:t>
    </dgm:pt>
    <dgm:pt modelId="{1AC463EE-6757-4AC1-8C5F-F9255F3CB9B5}">
      <dgm:prSet phldrT="[Text]" custT="1"/>
      <dgm:spPr>
        <a:noFill/>
      </dgm:spPr>
      <dgm:t>
        <a:bodyPr/>
        <a:lstStyle/>
        <a:p>
          <a:r>
            <a:rPr lang="pl-PL" sz="1100" dirty="0" smtClean="0">
              <a:latin typeface="Arial" pitchFamily="34" charset="0"/>
              <a:cs typeface="Arial" pitchFamily="34" charset="0"/>
            </a:rPr>
            <a:t>Dane dotyczące sytuacji uczestników i nie-uczestników na rynku pracy</a:t>
          </a:r>
          <a:endParaRPr lang="en-US" sz="1100" dirty="0">
            <a:latin typeface="Arial" pitchFamily="34" charset="0"/>
            <a:cs typeface="Arial" pitchFamily="34" charset="0"/>
          </a:endParaRPr>
        </a:p>
      </dgm:t>
    </dgm:pt>
    <dgm:pt modelId="{533710E1-8763-4165-8D33-E2C6C8D055E4}" type="parTrans" cxnId="{4D8E3236-B4A9-49E9-A440-A477854D8CB9}">
      <dgm:prSet/>
      <dgm:spPr/>
      <dgm:t>
        <a:bodyPr/>
        <a:lstStyle/>
        <a:p>
          <a:endParaRPr lang="en-US" sz="1100">
            <a:latin typeface="Arial" pitchFamily="34" charset="0"/>
            <a:cs typeface="Arial" pitchFamily="34" charset="0"/>
          </a:endParaRPr>
        </a:p>
      </dgm:t>
    </dgm:pt>
    <dgm:pt modelId="{4ABD1649-EA55-4AED-8CCB-C9EEC0F96C75}" type="sibTrans" cxnId="{4D8E3236-B4A9-49E9-A440-A477854D8CB9}">
      <dgm:prSet/>
      <dgm:spPr/>
      <dgm:t>
        <a:bodyPr/>
        <a:lstStyle/>
        <a:p>
          <a:endParaRPr lang="en-US" sz="1100">
            <a:latin typeface="Arial" pitchFamily="34" charset="0"/>
            <a:cs typeface="Arial" pitchFamily="34" charset="0"/>
          </a:endParaRPr>
        </a:p>
      </dgm:t>
    </dgm:pt>
    <dgm:pt modelId="{2D93D439-12DF-433F-8E6F-7647E3C1D065}">
      <dgm:prSet custT="1"/>
      <dgm:spPr>
        <a:noFill/>
      </dgm:spPr>
      <dgm:t>
        <a:bodyPr/>
        <a:lstStyle/>
        <a:p>
          <a:r>
            <a:rPr lang="pl-PL" sz="1100" dirty="0" smtClean="0">
              <a:latin typeface="Arial" pitchFamily="34" charset="0"/>
              <a:cs typeface="Arial" pitchFamily="34" charset="0"/>
            </a:rPr>
            <a:t>raporty i publikacje uwzględniające temat prac społecznie użytecznych (krajowe i regionalne);</a:t>
          </a:r>
          <a:endParaRPr lang="pl-PL" sz="1100" dirty="0">
            <a:latin typeface="Arial" pitchFamily="34" charset="0"/>
            <a:cs typeface="Arial" pitchFamily="34" charset="0"/>
          </a:endParaRPr>
        </a:p>
      </dgm:t>
    </dgm:pt>
    <dgm:pt modelId="{D75B3F5D-6D22-4CB7-80E4-36AF3ED9C6BC}" type="parTrans" cxnId="{9E76CD60-B2FE-4C6D-8FC3-7FB4044883B4}">
      <dgm:prSet/>
      <dgm:spPr/>
      <dgm:t>
        <a:bodyPr/>
        <a:lstStyle/>
        <a:p>
          <a:endParaRPr lang="en-US" sz="1100">
            <a:latin typeface="Arial" pitchFamily="34" charset="0"/>
            <a:cs typeface="Arial" pitchFamily="34" charset="0"/>
          </a:endParaRPr>
        </a:p>
      </dgm:t>
    </dgm:pt>
    <dgm:pt modelId="{B5BE4787-89B1-42A3-B747-BF13D1C4FCCB}" type="sibTrans" cxnId="{9E76CD60-B2FE-4C6D-8FC3-7FB4044883B4}">
      <dgm:prSet/>
      <dgm:spPr/>
      <dgm:t>
        <a:bodyPr/>
        <a:lstStyle/>
        <a:p>
          <a:endParaRPr lang="en-US" sz="1100">
            <a:latin typeface="Arial" pitchFamily="34" charset="0"/>
            <a:cs typeface="Arial" pitchFamily="34" charset="0"/>
          </a:endParaRPr>
        </a:p>
      </dgm:t>
    </dgm:pt>
    <dgm:pt modelId="{C2391A17-26CD-4D0A-BE12-7755919F6E30}">
      <dgm:prSet custT="1"/>
      <dgm:spPr>
        <a:noFill/>
      </dgm:spPr>
      <dgm:t>
        <a:bodyPr/>
        <a:lstStyle/>
        <a:p>
          <a:r>
            <a:rPr lang="pl-PL" sz="1100" dirty="0" smtClean="0">
              <a:latin typeface="Arial" pitchFamily="34" charset="0"/>
              <a:cs typeface="Arial" pitchFamily="34" charset="0"/>
            </a:rPr>
            <a:t>raporty z badań i publikacje dotyczące działalności instytucji rynku pracy i pomocy społecznej</a:t>
          </a:r>
          <a:endParaRPr lang="en-US" sz="1100" dirty="0">
            <a:latin typeface="Arial" pitchFamily="34" charset="0"/>
            <a:cs typeface="Arial" pitchFamily="34" charset="0"/>
          </a:endParaRPr>
        </a:p>
      </dgm:t>
    </dgm:pt>
    <dgm:pt modelId="{2FEEE0B5-CE87-443D-90CA-AE404F632CC4}" type="parTrans" cxnId="{D6B5C809-D197-49CD-8150-E4A914CB07C2}">
      <dgm:prSet/>
      <dgm:spPr/>
      <dgm:t>
        <a:bodyPr/>
        <a:lstStyle/>
        <a:p>
          <a:endParaRPr lang="en-US" sz="1100">
            <a:latin typeface="Arial" pitchFamily="34" charset="0"/>
            <a:cs typeface="Arial" pitchFamily="34" charset="0"/>
          </a:endParaRPr>
        </a:p>
      </dgm:t>
    </dgm:pt>
    <dgm:pt modelId="{8CC50EEE-0E46-4C8B-BA84-887197642AD1}" type="sibTrans" cxnId="{D6B5C809-D197-49CD-8150-E4A914CB07C2}">
      <dgm:prSet/>
      <dgm:spPr/>
      <dgm:t>
        <a:bodyPr/>
        <a:lstStyle/>
        <a:p>
          <a:endParaRPr lang="en-US" sz="1100">
            <a:latin typeface="Arial" pitchFamily="34" charset="0"/>
            <a:cs typeface="Arial" pitchFamily="34" charset="0"/>
          </a:endParaRPr>
        </a:p>
      </dgm:t>
    </dgm:pt>
    <dgm:pt modelId="{507D429D-565E-49CE-9915-E1B416B7BCE5}">
      <dgm:prSet phldrT="[Text]" custT="1"/>
      <dgm:spPr>
        <a:noFill/>
      </dgm:spPr>
      <dgm:t>
        <a:bodyPr/>
        <a:lstStyle/>
        <a:p>
          <a:r>
            <a:rPr lang="pl-PL" sz="1100" dirty="0" smtClean="0">
              <a:latin typeface="Arial" pitchFamily="34" charset="0"/>
              <a:cs typeface="Arial" pitchFamily="34" charset="0"/>
            </a:rPr>
            <a:t>Regionalny Ośrodek Polityki Społecznej</a:t>
          </a:r>
          <a:endParaRPr lang="en-US" sz="1100" dirty="0">
            <a:latin typeface="Arial" pitchFamily="34" charset="0"/>
            <a:cs typeface="Arial" pitchFamily="34" charset="0"/>
          </a:endParaRPr>
        </a:p>
      </dgm:t>
    </dgm:pt>
    <dgm:pt modelId="{10C49AAE-9068-45D1-B34F-EBD6879BFA8B}" type="parTrans" cxnId="{12E2EBA3-9120-4D19-B661-6205432F1EE5}">
      <dgm:prSet/>
      <dgm:spPr/>
      <dgm:t>
        <a:bodyPr/>
        <a:lstStyle/>
        <a:p>
          <a:endParaRPr lang="en-US" sz="1100">
            <a:latin typeface="Arial" pitchFamily="34" charset="0"/>
            <a:cs typeface="Arial" pitchFamily="34" charset="0"/>
          </a:endParaRPr>
        </a:p>
      </dgm:t>
    </dgm:pt>
    <dgm:pt modelId="{F180C781-FEF0-44B0-BCBC-299FD90FC3B1}" type="sibTrans" cxnId="{12E2EBA3-9120-4D19-B661-6205432F1EE5}">
      <dgm:prSet/>
      <dgm:spPr/>
      <dgm:t>
        <a:bodyPr/>
        <a:lstStyle/>
        <a:p>
          <a:endParaRPr lang="en-US" sz="1100">
            <a:latin typeface="Arial" pitchFamily="34" charset="0"/>
            <a:cs typeface="Arial" pitchFamily="34" charset="0"/>
          </a:endParaRPr>
        </a:p>
      </dgm:t>
    </dgm:pt>
    <dgm:pt modelId="{324F7E25-AE86-43EE-B7CB-FDBF854766D1}">
      <dgm:prSet phldrT="[Text]" custT="1"/>
      <dgm:spPr>
        <a:noFill/>
      </dgm:spPr>
      <dgm:t>
        <a:bodyPr/>
        <a:lstStyle/>
        <a:p>
          <a:r>
            <a:rPr lang="pl-PL" sz="1100" dirty="0" smtClean="0">
              <a:latin typeface="Arial" pitchFamily="34" charset="0"/>
              <a:cs typeface="Arial" pitchFamily="34" charset="0"/>
            </a:rPr>
            <a:t>Wojewódzki Urząd Pracy</a:t>
          </a:r>
          <a:endParaRPr lang="en-US" sz="1100" dirty="0">
            <a:latin typeface="Arial" pitchFamily="34" charset="0"/>
            <a:cs typeface="Arial" pitchFamily="34" charset="0"/>
          </a:endParaRPr>
        </a:p>
      </dgm:t>
    </dgm:pt>
    <dgm:pt modelId="{540B4D95-5483-477F-9EB9-AE44B9D63849}" type="parTrans" cxnId="{9887683A-191A-4ABC-B30D-6456491D5DC8}">
      <dgm:prSet/>
      <dgm:spPr/>
      <dgm:t>
        <a:bodyPr/>
        <a:lstStyle/>
        <a:p>
          <a:endParaRPr lang="en-US" sz="1100">
            <a:latin typeface="Arial" pitchFamily="34" charset="0"/>
            <a:cs typeface="Arial" pitchFamily="34" charset="0"/>
          </a:endParaRPr>
        </a:p>
      </dgm:t>
    </dgm:pt>
    <dgm:pt modelId="{A5B905C3-C331-440C-9842-4EB151E5FD30}" type="sibTrans" cxnId="{9887683A-191A-4ABC-B30D-6456491D5DC8}">
      <dgm:prSet/>
      <dgm:spPr/>
      <dgm:t>
        <a:bodyPr/>
        <a:lstStyle/>
        <a:p>
          <a:endParaRPr lang="en-US" sz="1100">
            <a:latin typeface="Arial" pitchFamily="34" charset="0"/>
            <a:cs typeface="Arial" pitchFamily="34" charset="0"/>
          </a:endParaRPr>
        </a:p>
      </dgm:t>
    </dgm:pt>
    <dgm:pt modelId="{4924D9D6-5C86-448E-81C1-CC8CBE120BDE}">
      <dgm:prSet phldrT="[Text]" custT="1"/>
      <dgm:spPr>
        <a:noFill/>
      </dgm:spPr>
      <dgm:t>
        <a:bodyPr/>
        <a:lstStyle/>
        <a:p>
          <a:r>
            <a:rPr lang="pl-PL" sz="1100" dirty="0" smtClean="0">
              <a:latin typeface="Arial" pitchFamily="34" charset="0"/>
              <a:cs typeface="Arial" pitchFamily="34" charset="0"/>
            </a:rPr>
            <a:t>Ministerstwo Pracy i Polityki Społecznej</a:t>
          </a:r>
          <a:endParaRPr lang="en-US" sz="1100" dirty="0">
            <a:latin typeface="Arial" pitchFamily="34" charset="0"/>
            <a:cs typeface="Arial" pitchFamily="34" charset="0"/>
          </a:endParaRPr>
        </a:p>
      </dgm:t>
    </dgm:pt>
    <dgm:pt modelId="{C78347D4-1A84-450C-B6A2-FF111F26D242}" type="parTrans" cxnId="{18C2B83B-3E67-4E2D-8F9D-9F8D10A4D955}">
      <dgm:prSet/>
      <dgm:spPr/>
      <dgm:t>
        <a:bodyPr/>
        <a:lstStyle/>
        <a:p>
          <a:endParaRPr lang="en-US" sz="1100">
            <a:latin typeface="Arial" pitchFamily="34" charset="0"/>
            <a:cs typeface="Arial" pitchFamily="34" charset="0"/>
          </a:endParaRPr>
        </a:p>
      </dgm:t>
    </dgm:pt>
    <dgm:pt modelId="{04C06423-E52F-4B5D-AE7D-055FFC0BD057}" type="sibTrans" cxnId="{18C2B83B-3E67-4E2D-8F9D-9F8D10A4D955}">
      <dgm:prSet/>
      <dgm:spPr/>
      <dgm:t>
        <a:bodyPr/>
        <a:lstStyle/>
        <a:p>
          <a:endParaRPr lang="en-US" sz="1100">
            <a:latin typeface="Arial" pitchFamily="34" charset="0"/>
            <a:cs typeface="Arial" pitchFamily="34" charset="0"/>
          </a:endParaRPr>
        </a:p>
      </dgm:t>
    </dgm:pt>
    <dgm:pt modelId="{FD869D81-0604-436C-84DC-62E988D1F14E}">
      <dgm:prSet phldrT="[Text]" custT="1"/>
      <dgm:spPr>
        <a:noFill/>
      </dgm:spPr>
      <dgm:t>
        <a:bodyPr/>
        <a:lstStyle/>
        <a:p>
          <a:r>
            <a:rPr lang="pl-PL" sz="1100" dirty="0" smtClean="0">
              <a:latin typeface="Arial" pitchFamily="34" charset="0"/>
              <a:cs typeface="Arial" pitchFamily="34" charset="0"/>
            </a:rPr>
            <a:t>Część III: opinie na temat prac społecznie użytecznych</a:t>
          </a:r>
          <a:endParaRPr lang="en-US" sz="1100" dirty="0">
            <a:latin typeface="Arial" pitchFamily="34" charset="0"/>
            <a:cs typeface="Arial" pitchFamily="34" charset="0"/>
          </a:endParaRPr>
        </a:p>
      </dgm:t>
    </dgm:pt>
    <dgm:pt modelId="{C52F565C-D9F0-4A94-A240-86422C055051}" type="parTrans" cxnId="{17835688-AB73-44FB-8939-18157C1072D1}">
      <dgm:prSet/>
      <dgm:spPr/>
      <dgm:t>
        <a:bodyPr/>
        <a:lstStyle/>
        <a:p>
          <a:endParaRPr lang="en-US" sz="1100">
            <a:latin typeface="Arial" pitchFamily="34" charset="0"/>
            <a:cs typeface="Arial" pitchFamily="34" charset="0"/>
          </a:endParaRPr>
        </a:p>
      </dgm:t>
    </dgm:pt>
    <dgm:pt modelId="{5031B680-D5EF-4E30-89E1-4153F929FD59}" type="sibTrans" cxnId="{17835688-AB73-44FB-8939-18157C1072D1}">
      <dgm:prSet/>
      <dgm:spPr/>
      <dgm:t>
        <a:bodyPr/>
        <a:lstStyle/>
        <a:p>
          <a:endParaRPr lang="en-US" sz="1100">
            <a:latin typeface="Arial" pitchFamily="34" charset="0"/>
            <a:cs typeface="Arial" pitchFamily="34" charset="0"/>
          </a:endParaRPr>
        </a:p>
      </dgm:t>
    </dgm:pt>
    <dgm:pt modelId="{0C027D12-1DA1-4573-B3F9-E7B882D3DB74}">
      <dgm:prSet phldrT="[Text]" custT="1"/>
      <dgm:spPr>
        <a:solidFill>
          <a:srgbClr val="6A1C0C"/>
        </a:solidFill>
      </dgm:spPr>
      <dgm:t>
        <a:bodyPr/>
        <a:lstStyle/>
        <a:p>
          <a:r>
            <a:rPr lang="x-none" sz="1100" b="1" smtClean="0">
              <a:latin typeface="Arial" pitchFamily="34" charset="0"/>
              <a:cs typeface="Arial" pitchFamily="34" charset="0"/>
            </a:rPr>
            <a:t>Wywiady pogłębione z przedstawicielami PUP i OPS</a:t>
          </a:r>
          <a:endParaRPr lang="en-US" sz="1100" dirty="0">
            <a:latin typeface="Arial" pitchFamily="34" charset="0"/>
            <a:cs typeface="Arial" pitchFamily="34" charset="0"/>
          </a:endParaRPr>
        </a:p>
      </dgm:t>
    </dgm:pt>
    <dgm:pt modelId="{53032AC6-4095-4707-B6D9-FD99E5F91142}" type="parTrans" cxnId="{FBF20BAE-E2A6-44E7-A310-2D068C4785EB}">
      <dgm:prSet/>
      <dgm:spPr/>
      <dgm:t>
        <a:bodyPr/>
        <a:lstStyle/>
        <a:p>
          <a:endParaRPr lang="en-US" sz="1100">
            <a:latin typeface="Arial" pitchFamily="34" charset="0"/>
            <a:cs typeface="Arial" pitchFamily="34" charset="0"/>
          </a:endParaRPr>
        </a:p>
      </dgm:t>
    </dgm:pt>
    <dgm:pt modelId="{2E7B0BE3-605C-4792-BB97-151098C8588E}" type="sibTrans" cxnId="{FBF20BAE-E2A6-44E7-A310-2D068C4785EB}">
      <dgm:prSet/>
      <dgm:spPr/>
      <dgm:t>
        <a:bodyPr/>
        <a:lstStyle/>
        <a:p>
          <a:endParaRPr lang="en-US" sz="1100">
            <a:latin typeface="Arial" pitchFamily="34" charset="0"/>
            <a:cs typeface="Arial" pitchFamily="34" charset="0"/>
          </a:endParaRPr>
        </a:p>
      </dgm:t>
    </dgm:pt>
    <dgm:pt modelId="{11A3B9D3-5281-4178-ACE3-E81D9BCD9923}">
      <dgm:prSet phldrT="[Text]" custT="1"/>
      <dgm:spPr>
        <a:noFill/>
      </dgm:spPr>
      <dgm:t>
        <a:bodyPr/>
        <a:lstStyle/>
        <a:p>
          <a:r>
            <a:rPr lang="pl-PL" sz="1100" dirty="0" smtClean="0">
              <a:latin typeface="Arial" pitchFamily="34" charset="0"/>
              <a:cs typeface="Arial" pitchFamily="34" charset="0"/>
            </a:rPr>
            <a:t>Z przedstawicielami </a:t>
          </a:r>
          <a:r>
            <a:rPr lang="pl-PL" sz="1100" b="1" dirty="0" smtClean="0">
              <a:latin typeface="Arial" pitchFamily="34" charset="0"/>
              <a:cs typeface="Arial" pitchFamily="34" charset="0"/>
            </a:rPr>
            <a:t>4 OPS: </a:t>
          </a:r>
          <a:r>
            <a:rPr lang="pl-PL" sz="1100" b="0" dirty="0" smtClean="0">
              <a:latin typeface="Arial" pitchFamily="34" charset="0"/>
              <a:cs typeface="Arial" pitchFamily="34" charset="0"/>
            </a:rPr>
            <a:t>kierownictwo i pracownicy socjalni</a:t>
          </a:r>
          <a:endParaRPr lang="en-US" sz="1100" b="0" dirty="0">
            <a:latin typeface="Arial" pitchFamily="34" charset="0"/>
            <a:cs typeface="Arial" pitchFamily="34" charset="0"/>
          </a:endParaRPr>
        </a:p>
      </dgm:t>
    </dgm:pt>
    <dgm:pt modelId="{572E79D1-4F4E-4D6D-A5C0-3AB5F4848711}" type="parTrans" cxnId="{994FDB41-B0D1-495D-872A-B908F9C4D902}">
      <dgm:prSet/>
      <dgm:spPr/>
      <dgm:t>
        <a:bodyPr/>
        <a:lstStyle/>
        <a:p>
          <a:endParaRPr lang="en-US" sz="1100">
            <a:latin typeface="Arial" pitchFamily="34" charset="0"/>
            <a:cs typeface="Arial" pitchFamily="34" charset="0"/>
          </a:endParaRPr>
        </a:p>
      </dgm:t>
    </dgm:pt>
    <dgm:pt modelId="{8CEA90E0-B7ED-4FD6-9DD1-1193BAEEB990}" type="sibTrans" cxnId="{994FDB41-B0D1-495D-872A-B908F9C4D902}">
      <dgm:prSet/>
      <dgm:spPr/>
      <dgm:t>
        <a:bodyPr/>
        <a:lstStyle/>
        <a:p>
          <a:endParaRPr lang="en-US" sz="1100">
            <a:latin typeface="Arial" pitchFamily="34" charset="0"/>
            <a:cs typeface="Arial" pitchFamily="34" charset="0"/>
          </a:endParaRPr>
        </a:p>
      </dgm:t>
    </dgm:pt>
    <dgm:pt modelId="{F1BA8F74-03C6-4997-9C76-6DBE4E4AEED7}">
      <dgm:prSet phldrT="[Text]" custT="1"/>
      <dgm:spPr>
        <a:noFill/>
      </dgm:spPr>
      <dgm:t>
        <a:bodyPr/>
        <a:lstStyle/>
        <a:p>
          <a:r>
            <a:rPr lang="pl-PL" sz="1100" b="0" dirty="0" smtClean="0">
              <a:latin typeface="Arial" pitchFamily="34" charset="0"/>
              <a:cs typeface="Arial" pitchFamily="34" charset="0"/>
            </a:rPr>
            <a:t>Z przedstawicielami </a:t>
          </a:r>
          <a:r>
            <a:rPr lang="pl-PL" sz="1100" b="1" dirty="0" smtClean="0">
              <a:latin typeface="Arial" pitchFamily="34" charset="0"/>
              <a:cs typeface="Arial" pitchFamily="34" charset="0"/>
            </a:rPr>
            <a:t>4 PUP</a:t>
          </a:r>
          <a:r>
            <a:rPr lang="pl-PL" sz="1100" b="0" dirty="0" smtClean="0">
              <a:latin typeface="Arial" pitchFamily="34" charset="0"/>
              <a:cs typeface="Arial" pitchFamily="34" charset="0"/>
            </a:rPr>
            <a:t>: kierownictwo i doradcy zawodowi</a:t>
          </a:r>
          <a:endParaRPr lang="en-US" sz="1100" b="0" dirty="0">
            <a:latin typeface="Arial" pitchFamily="34" charset="0"/>
            <a:cs typeface="Arial" pitchFamily="34" charset="0"/>
          </a:endParaRPr>
        </a:p>
      </dgm:t>
    </dgm:pt>
    <dgm:pt modelId="{C8754964-3B98-44B5-AA5C-88633E01338C}" type="parTrans" cxnId="{5CD62BCE-2A45-4CC2-AD70-498035BCA7AA}">
      <dgm:prSet/>
      <dgm:spPr/>
      <dgm:t>
        <a:bodyPr/>
        <a:lstStyle/>
        <a:p>
          <a:endParaRPr lang="en-US" sz="1100">
            <a:latin typeface="Arial" pitchFamily="34" charset="0"/>
            <a:cs typeface="Arial" pitchFamily="34" charset="0"/>
          </a:endParaRPr>
        </a:p>
      </dgm:t>
    </dgm:pt>
    <dgm:pt modelId="{22C33002-7EDC-46ED-A89F-E98404A2A7A6}" type="sibTrans" cxnId="{5CD62BCE-2A45-4CC2-AD70-498035BCA7AA}">
      <dgm:prSet/>
      <dgm:spPr/>
      <dgm:t>
        <a:bodyPr/>
        <a:lstStyle/>
        <a:p>
          <a:endParaRPr lang="en-US" sz="1100">
            <a:latin typeface="Arial" pitchFamily="34" charset="0"/>
            <a:cs typeface="Arial" pitchFamily="34" charset="0"/>
          </a:endParaRPr>
        </a:p>
      </dgm:t>
    </dgm:pt>
    <dgm:pt modelId="{C5024D12-D727-4031-A5AE-57ADDDD23930}">
      <dgm:prSet phldrT="[Text]" custT="1"/>
      <dgm:spPr>
        <a:solidFill>
          <a:srgbClr val="6A1C0C"/>
        </a:solidFill>
      </dgm:spPr>
      <dgm:t>
        <a:bodyPr/>
        <a:lstStyle/>
        <a:p>
          <a:r>
            <a:rPr lang="x-none" sz="1100" b="1" smtClean="0">
              <a:latin typeface="Arial" pitchFamily="34" charset="0"/>
              <a:cs typeface="Arial" pitchFamily="34" charset="0"/>
            </a:rPr>
            <a:t>Studia przypadków uczestników prac społecznie użytecznych</a:t>
          </a:r>
          <a:endParaRPr lang="en-US" sz="1100" b="0" dirty="0">
            <a:latin typeface="Arial" pitchFamily="34" charset="0"/>
            <a:cs typeface="Arial" pitchFamily="34" charset="0"/>
          </a:endParaRPr>
        </a:p>
      </dgm:t>
    </dgm:pt>
    <dgm:pt modelId="{56496AC4-F797-4836-924F-4267FA875621}" type="parTrans" cxnId="{0985BD04-6298-442C-8C90-7F806001635A}">
      <dgm:prSet/>
      <dgm:spPr/>
      <dgm:t>
        <a:bodyPr/>
        <a:lstStyle/>
        <a:p>
          <a:endParaRPr lang="en-US" sz="1100">
            <a:latin typeface="Arial" pitchFamily="34" charset="0"/>
            <a:cs typeface="Arial" pitchFamily="34" charset="0"/>
          </a:endParaRPr>
        </a:p>
      </dgm:t>
    </dgm:pt>
    <dgm:pt modelId="{7B0193AC-D144-4C28-B5FD-C2A6A3088F6F}" type="sibTrans" cxnId="{0985BD04-6298-442C-8C90-7F806001635A}">
      <dgm:prSet/>
      <dgm:spPr/>
      <dgm:t>
        <a:bodyPr/>
        <a:lstStyle/>
        <a:p>
          <a:endParaRPr lang="en-US" sz="1100">
            <a:latin typeface="Arial" pitchFamily="34" charset="0"/>
            <a:cs typeface="Arial" pitchFamily="34" charset="0"/>
          </a:endParaRPr>
        </a:p>
      </dgm:t>
    </dgm:pt>
    <dgm:pt modelId="{C3171511-95E5-4CA0-BCC6-A43A41B13BAE}">
      <dgm:prSet phldrT="[Text]" custT="1"/>
      <dgm:spPr>
        <a:noFill/>
      </dgm:spPr>
      <dgm:t>
        <a:bodyPr/>
        <a:lstStyle/>
        <a:p>
          <a:r>
            <a:rPr lang="pl-PL" sz="1100" dirty="0" smtClean="0">
              <a:latin typeface="Arial" pitchFamily="34" charset="0"/>
              <a:cs typeface="Arial" pitchFamily="34" charset="0"/>
            </a:rPr>
            <a:t>odtworzenie losów osób uczestniczących w pracach społecznie użytecznych</a:t>
          </a:r>
          <a:endParaRPr lang="en-US" sz="1100" b="0" dirty="0">
            <a:latin typeface="Arial" pitchFamily="34" charset="0"/>
            <a:cs typeface="Arial" pitchFamily="34" charset="0"/>
          </a:endParaRPr>
        </a:p>
      </dgm:t>
    </dgm:pt>
    <dgm:pt modelId="{5EAEF802-CFEF-4EDE-9F46-9AF638A27D74}" type="parTrans" cxnId="{9227C7C2-E92D-497C-8118-43ED207B78CC}">
      <dgm:prSet/>
      <dgm:spPr/>
      <dgm:t>
        <a:bodyPr/>
        <a:lstStyle/>
        <a:p>
          <a:endParaRPr lang="en-US" sz="1100">
            <a:latin typeface="Arial" pitchFamily="34" charset="0"/>
            <a:cs typeface="Arial" pitchFamily="34" charset="0"/>
          </a:endParaRPr>
        </a:p>
      </dgm:t>
    </dgm:pt>
    <dgm:pt modelId="{80363124-F39A-48FD-A519-4BD1EBB920CE}" type="sibTrans" cxnId="{9227C7C2-E92D-497C-8118-43ED207B78CC}">
      <dgm:prSet/>
      <dgm:spPr/>
      <dgm:t>
        <a:bodyPr/>
        <a:lstStyle/>
        <a:p>
          <a:endParaRPr lang="en-US" sz="1100">
            <a:latin typeface="Arial" pitchFamily="34" charset="0"/>
            <a:cs typeface="Arial" pitchFamily="34" charset="0"/>
          </a:endParaRPr>
        </a:p>
      </dgm:t>
    </dgm:pt>
    <dgm:pt modelId="{BC138903-170B-4622-AB40-2A67785DE065}">
      <dgm:prSet phldrT="[Text]" custT="1"/>
      <dgm:spPr>
        <a:noFill/>
      </dgm:spPr>
      <dgm:t>
        <a:bodyPr/>
        <a:lstStyle/>
        <a:p>
          <a:r>
            <a:rPr lang="pl-PL" sz="1100" dirty="0" smtClean="0">
              <a:latin typeface="Arial" pitchFamily="34" charset="0"/>
              <a:cs typeface="Arial" pitchFamily="34" charset="0"/>
            </a:rPr>
            <a:t>poznanie ich motywacji i opinii na temat programu. </a:t>
          </a:r>
          <a:endParaRPr lang="en-US" sz="1100" b="0" dirty="0">
            <a:latin typeface="Arial" pitchFamily="34" charset="0"/>
            <a:cs typeface="Arial" pitchFamily="34" charset="0"/>
          </a:endParaRPr>
        </a:p>
      </dgm:t>
    </dgm:pt>
    <dgm:pt modelId="{62FD038C-556D-4AB9-A2E8-0C93A093B62B}" type="parTrans" cxnId="{62EC78F6-E246-4831-B2B5-9E113BF933A3}">
      <dgm:prSet/>
      <dgm:spPr/>
      <dgm:t>
        <a:bodyPr/>
        <a:lstStyle/>
        <a:p>
          <a:endParaRPr lang="en-US" sz="1100">
            <a:latin typeface="Arial" pitchFamily="34" charset="0"/>
            <a:cs typeface="Arial" pitchFamily="34" charset="0"/>
          </a:endParaRPr>
        </a:p>
      </dgm:t>
    </dgm:pt>
    <dgm:pt modelId="{8972AC67-AD40-421D-B97F-013E0775C5F0}" type="sibTrans" cxnId="{62EC78F6-E246-4831-B2B5-9E113BF933A3}">
      <dgm:prSet/>
      <dgm:spPr/>
      <dgm:t>
        <a:bodyPr/>
        <a:lstStyle/>
        <a:p>
          <a:endParaRPr lang="en-US" sz="1100">
            <a:latin typeface="Arial" pitchFamily="34" charset="0"/>
            <a:cs typeface="Arial" pitchFamily="34" charset="0"/>
          </a:endParaRPr>
        </a:p>
      </dgm:t>
    </dgm:pt>
    <dgm:pt modelId="{8E468172-32AF-4854-8FDE-4DAF12C45495}">
      <dgm:prSet phldrT="[Text]" custT="1"/>
      <dgm:spPr>
        <a:solidFill>
          <a:srgbClr val="6A1C0C"/>
        </a:solidFill>
      </dgm:spPr>
      <dgm:t>
        <a:bodyPr/>
        <a:lstStyle/>
        <a:p>
          <a:r>
            <a:rPr lang="pl-PL" sz="1100" b="1" noProof="0" dirty="0" smtClean="0">
              <a:latin typeface="Arial" pitchFamily="34" charset="0"/>
              <a:cs typeface="Arial" pitchFamily="34" charset="0"/>
            </a:rPr>
            <a:t>Wywiady pogłębione z organizatorami PSU</a:t>
          </a:r>
          <a:endParaRPr lang="pl-PL" sz="1100" b="0" noProof="0" dirty="0">
            <a:latin typeface="Arial" pitchFamily="34" charset="0"/>
            <a:cs typeface="Arial" pitchFamily="34" charset="0"/>
          </a:endParaRPr>
        </a:p>
      </dgm:t>
    </dgm:pt>
    <dgm:pt modelId="{6E8A50EB-D6C6-4C0E-93B6-4D4A97A4FA0B}" type="parTrans" cxnId="{897A9FDE-1F9B-4F66-ADF4-A5F577ABCDD7}">
      <dgm:prSet/>
      <dgm:spPr/>
      <dgm:t>
        <a:bodyPr/>
        <a:lstStyle/>
        <a:p>
          <a:endParaRPr lang="en-US"/>
        </a:p>
      </dgm:t>
    </dgm:pt>
    <dgm:pt modelId="{BD0B0BDB-E386-4721-98BB-B20E4ED64F03}" type="sibTrans" cxnId="{897A9FDE-1F9B-4F66-ADF4-A5F577ABCDD7}">
      <dgm:prSet/>
      <dgm:spPr/>
      <dgm:t>
        <a:bodyPr/>
        <a:lstStyle/>
        <a:p>
          <a:endParaRPr lang="en-US"/>
        </a:p>
      </dgm:t>
    </dgm:pt>
    <dgm:pt modelId="{6CEEDAB4-ECFA-418C-B4F7-614B911CB1DC}">
      <dgm:prSet phldrT="[Text]" custT="1"/>
      <dgm:spPr>
        <a:noFill/>
      </dgm:spPr>
      <dgm:t>
        <a:bodyPr/>
        <a:lstStyle/>
        <a:p>
          <a:r>
            <a:rPr lang="pl-PL" sz="1100" b="0" dirty="0" smtClean="0">
              <a:latin typeface="Arial" pitchFamily="34" charset="0"/>
              <a:cs typeface="Arial" pitchFamily="34" charset="0"/>
            </a:rPr>
            <a:t>Z </a:t>
          </a:r>
          <a:r>
            <a:rPr lang="x-none" sz="1100" b="0" smtClean="0">
              <a:latin typeface="Arial" pitchFamily="34" charset="0"/>
              <a:cs typeface="Arial" pitchFamily="34" charset="0"/>
            </a:rPr>
            <a:t>przedstawicielami instytucji, na rzecz których świadczono prace społecznie użyteczne </a:t>
          </a:r>
          <a:endParaRPr lang="en-US" sz="1100" b="0" dirty="0">
            <a:latin typeface="Arial" pitchFamily="34" charset="0"/>
            <a:cs typeface="Arial" pitchFamily="34" charset="0"/>
          </a:endParaRPr>
        </a:p>
      </dgm:t>
    </dgm:pt>
    <dgm:pt modelId="{5B3821C1-DDDA-4999-97F3-36E958A72F74}" type="parTrans" cxnId="{31A7DCF0-B291-4921-9179-AB5D5BB0F465}">
      <dgm:prSet/>
      <dgm:spPr/>
      <dgm:t>
        <a:bodyPr/>
        <a:lstStyle/>
        <a:p>
          <a:endParaRPr lang="en-US"/>
        </a:p>
      </dgm:t>
    </dgm:pt>
    <dgm:pt modelId="{39B2E0BA-CA11-498B-A28F-B1A48E8C1663}" type="sibTrans" cxnId="{31A7DCF0-B291-4921-9179-AB5D5BB0F465}">
      <dgm:prSet/>
      <dgm:spPr/>
      <dgm:t>
        <a:bodyPr/>
        <a:lstStyle/>
        <a:p>
          <a:endParaRPr lang="en-US"/>
        </a:p>
      </dgm:t>
    </dgm:pt>
    <dgm:pt modelId="{CABCFB34-65B8-47FE-9C51-806ABC9C4975}" type="pres">
      <dgm:prSet presAssocID="{D53E1CE5-8C95-4F7F-ADA9-DEB08A953F00}" presName="linear" presStyleCnt="0">
        <dgm:presLayoutVars>
          <dgm:dir/>
          <dgm:animLvl val="lvl"/>
          <dgm:resizeHandles val="exact"/>
        </dgm:presLayoutVars>
      </dgm:prSet>
      <dgm:spPr/>
      <dgm:t>
        <a:bodyPr/>
        <a:lstStyle/>
        <a:p>
          <a:endParaRPr lang="en-US"/>
        </a:p>
      </dgm:t>
    </dgm:pt>
    <dgm:pt modelId="{572EC4FA-F9BB-478E-987E-A11EDC3CACB1}" type="pres">
      <dgm:prSet presAssocID="{75B52F54-6FD5-48B8-A7EE-721411286C91}" presName="parentLin" presStyleCnt="0"/>
      <dgm:spPr/>
    </dgm:pt>
    <dgm:pt modelId="{3CB5B905-DC7A-4E7D-B5F8-3B73424BC060}" type="pres">
      <dgm:prSet presAssocID="{75B52F54-6FD5-48B8-A7EE-721411286C91}" presName="parentLeftMargin" presStyleLbl="node1" presStyleIdx="0" presStyleCnt="7"/>
      <dgm:spPr/>
      <dgm:t>
        <a:bodyPr/>
        <a:lstStyle/>
        <a:p>
          <a:endParaRPr lang="en-US"/>
        </a:p>
      </dgm:t>
    </dgm:pt>
    <dgm:pt modelId="{A2F3DC79-8AFA-493A-82AA-A9D2A694D9AF}" type="pres">
      <dgm:prSet presAssocID="{75B52F54-6FD5-48B8-A7EE-721411286C91}" presName="parentText" presStyleLbl="node1" presStyleIdx="0" presStyleCnt="7">
        <dgm:presLayoutVars>
          <dgm:chMax val="0"/>
          <dgm:bulletEnabled val="1"/>
        </dgm:presLayoutVars>
      </dgm:prSet>
      <dgm:spPr/>
      <dgm:t>
        <a:bodyPr/>
        <a:lstStyle/>
        <a:p>
          <a:endParaRPr lang="en-US"/>
        </a:p>
      </dgm:t>
    </dgm:pt>
    <dgm:pt modelId="{1FB60885-36D1-4183-8589-A16F908108CF}" type="pres">
      <dgm:prSet presAssocID="{75B52F54-6FD5-48B8-A7EE-721411286C91}" presName="negativeSpace" presStyleCnt="0"/>
      <dgm:spPr/>
    </dgm:pt>
    <dgm:pt modelId="{07F1E684-D8C7-464C-9924-19E5125FA11D}" type="pres">
      <dgm:prSet presAssocID="{75B52F54-6FD5-48B8-A7EE-721411286C91}" presName="childText" presStyleLbl="conFgAcc1" presStyleIdx="0" presStyleCnt="7">
        <dgm:presLayoutVars>
          <dgm:bulletEnabled val="1"/>
        </dgm:presLayoutVars>
      </dgm:prSet>
      <dgm:spPr/>
      <dgm:t>
        <a:bodyPr/>
        <a:lstStyle/>
        <a:p>
          <a:endParaRPr lang="en-US"/>
        </a:p>
      </dgm:t>
    </dgm:pt>
    <dgm:pt modelId="{489A1A8D-9327-474C-8E88-93F477710EC5}" type="pres">
      <dgm:prSet presAssocID="{25CB5B3A-9749-4C7C-BEFE-70214D5F4DF4}" presName="spaceBetweenRectangles" presStyleCnt="0"/>
      <dgm:spPr/>
    </dgm:pt>
    <dgm:pt modelId="{679AF182-8707-42AA-BC36-4D874D8F8A3A}" type="pres">
      <dgm:prSet presAssocID="{A2F3A8C3-ABCD-469F-9BFA-1BE4647BF515}" presName="parentLin" presStyleCnt="0"/>
      <dgm:spPr/>
    </dgm:pt>
    <dgm:pt modelId="{44D1409A-B724-47FA-A597-6E5DE5217493}" type="pres">
      <dgm:prSet presAssocID="{A2F3A8C3-ABCD-469F-9BFA-1BE4647BF515}" presName="parentLeftMargin" presStyleLbl="node1" presStyleIdx="0" presStyleCnt="7"/>
      <dgm:spPr/>
      <dgm:t>
        <a:bodyPr/>
        <a:lstStyle/>
        <a:p>
          <a:endParaRPr lang="en-US"/>
        </a:p>
      </dgm:t>
    </dgm:pt>
    <dgm:pt modelId="{5DFE8C8A-0491-4C00-AFC2-0C5CC8BF5586}" type="pres">
      <dgm:prSet presAssocID="{A2F3A8C3-ABCD-469F-9BFA-1BE4647BF515}" presName="parentText" presStyleLbl="node1" presStyleIdx="1" presStyleCnt="7">
        <dgm:presLayoutVars>
          <dgm:chMax val="0"/>
          <dgm:bulletEnabled val="1"/>
        </dgm:presLayoutVars>
      </dgm:prSet>
      <dgm:spPr/>
      <dgm:t>
        <a:bodyPr/>
        <a:lstStyle/>
        <a:p>
          <a:endParaRPr lang="en-US"/>
        </a:p>
      </dgm:t>
    </dgm:pt>
    <dgm:pt modelId="{245FD7D6-86E7-4EAB-8DDF-D7ACA34AA53F}" type="pres">
      <dgm:prSet presAssocID="{A2F3A8C3-ABCD-469F-9BFA-1BE4647BF515}" presName="negativeSpace" presStyleCnt="0"/>
      <dgm:spPr/>
    </dgm:pt>
    <dgm:pt modelId="{E5D13E01-3470-4650-955C-111D016C9C02}" type="pres">
      <dgm:prSet presAssocID="{A2F3A8C3-ABCD-469F-9BFA-1BE4647BF515}" presName="childText" presStyleLbl="conFgAcc1" presStyleIdx="1" presStyleCnt="7">
        <dgm:presLayoutVars>
          <dgm:bulletEnabled val="1"/>
        </dgm:presLayoutVars>
      </dgm:prSet>
      <dgm:spPr/>
      <dgm:t>
        <a:bodyPr/>
        <a:lstStyle/>
        <a:p>
          <a:endParaRPr lang="en-US"/>
        </a:p>
      </dgm:t>
    </dgm:pt>
    <dgm:pt modelId="{6A3BD1F2-A265-4BA5-BCC3-91D9371592E2}" type="pres">
      <dgm:prSet presAssocID="{80E34643-3E1D-4E78-9F96-0839A0CEC044}" presName="spaceBetweenRectangles" presStyleCnt="0"/>
      <dgm:spPr/>
    </dgm:pt>
    <dgm:pt modelId="{C4ECB81C-F00C-4788-8027-9F5FA81C711B}" type="pres">
      <dgm:prSet presAssocID="{7B7B6615-9CB8-45A8-8A89-CFD3CE39B538}" presName="parentLin" presStyleCnt="0"/>
      <dgm:spPr/>
    </dgm:pt>
    <dgm:pt modelId="{C8ED10C6-AD62-435E-A814-66ADBD79ECA9}" type="pres">
      <dgm:prSet presAssocID="{7B7B6615-9CB8-45A8-8A89-CFD3CE39B538}" presName="parentLeftMargin" presStyleLbl="node1" presStyleIdx="1" presStyleCnt="7"/>
      <dgm:spPr/>
      <dgm:t>
        <a:bodyPr/>
        <a:lstStyle/>
        <a:p>
          <a:endParaRPr lang="en-US"/>
        </a:p>
      </dgm:t>
    </dgm:pt>
    <dgm:pt modelId="{6299F999-40D6-42F2-88F8-AA9E8F21BF5C}" type="pres">
      <dgm:prSet presAssocID="{7B7B6615-9CB8-45A8-8A89-CFD3CE39B538}" presName="parentText" presStyleLbl="node1" presStyleIdx="2" presStyleCnt="7">
        <dgm:presLayoutVars>
          <dgm:chMax val="0"/>
          <dgm:bulletEnabled val="1"/>
        </dgm:presLayoutVars>
      </dgm:prSet>
      <dgm:spPr/>
      <dgm:t>
        <a:bodyPr/>
        <a:lstStyle/>
        <a:p>
          <a:endParaRPr lang="en-US"/>
        </a:p>
      </dgm:t>
    </dgm:pt>
    <dgm:pt modelId="{7A5A7C7A-13EA-496A-AAB6-EA6E1B3297B2}" type="pres">
      <dgm:prSet presAssocID="{7B7B6615-9CB8-45A8-8A89-CFD3CE39B538}" presName="negativeSpace" presStyleCnt="0"/>
      <dgm:spPr/>
    </dgm:pt>
    <dgm:pt modelId="{8EC4FFFB-D5CC-461A-B14B-5DD0998FA7D2}" type="pres">
      <dgm:prSet presAssocID="{7B7B6615-9CB8-45A8-8A89-CFD3CE39B538}" presName="childText" presStyleLbl="conFgAcc1" presStyleIdx="2" presStyleCnt="7">
        <dgm:presLayoutVars>
          <dgm:bulletEnabled val="1"/>
        </dgm:presLayoutVars>
      </dgm:prSet>
      <dgm:spPr/>
      <dgm:t>
        <a:bodyPr/>
        <a:lstStyle/>
        <a:p>
          <a:endParaRPr lang="en-US"/>
        </a:p>
      </dgm:t>
    </dgm:pt>
    <dgm:pt modelId="{CA990A93-4B39-42FA-9BF6-923CE097BC1B}" type="pres">
      <dgm:prSet presAssocID="{9A297AE5-4A97-4FEF-B42C-B4EF684D1D4D}" presName="spaceBetweenRectangles" presStyleCnt="0"/>
      <dgm:spPr/>
    </dgm:pt>
    <dgm:pt modelId="{1A7E03FD-8B7B-4F61-891B-6D4438F99BF3}" type="pres">
      <dgm:prSet presAssocID="{DFBBF667-0ABD-4191-AC00-BA38CBB33B76}" presName="parentLin" presStyleCnt="0"/>
      <dgm:spPr/>
    </dgm:pt>
    <dgm:pt modelId="{9F209983-A612-4E38-A830-DC40721C1A65}" type="pres">
      <dgm:prSet presAssocID="{DFBBF667-0ABD-4191-AC00-BA38CBB33B76}" presName="parentLeftMargin" presStyleLbl="node1" presStyleIdx="2" presStyleCnt="7"/>
      <dgm:spPr/>
      <dgm:t>
        <a:bodyPr/>
        <a:lstStyle/>
        <a:p>
          <a:endParaRPr lang="en-US"/>
        </a:p>
      </dgm:t>
    </dgm:pt>
    <dgm:pt modelId="{E5F7DD95-555E-4E87-A7F0-D63DF5220666}" type="pres">
      <dgm:prSet presAssocID="{DFBBF667-0ABD-4191-AC00-BA38CBB33B76}" presName="parentText" presStyleLbl="node1" presStyleIdx="3" presStyleCnt="7">
        <dgm:presLayoutVars>
          <dgm:chMax val="0"/>
          <dgm:bulletEnabled val="1"/>
        </dgm:presLayoutVars>
      </dgm:prSet>
      <dgm:spPr/>
      <dgm:t>
        <a:bodyPr/>
        <a:lstStyle/>
        <a:p>
          <a:endParaRPr lang="en-US"/>
        </a:p>
      </dgm:t>
    </dgm:pt>
    <dgm:pt modelId="{7E2AAB1F-C9C9-496F-AB95-1887B87118F4}" type="pres">
      <dgm:prSet presAssocID="{DFBBF667-0ABD-4191-AC00-BA38CBB33B76}" presName="negativeSpace" presStyleCnt="0"/>
      <dgm:spPr/>
    </dgm:pt>
    <dgm:pt modelId="{CB445B5F-5F7C-48D7-80AF-49B7FCD19E92}" type="pres">
      <dgm:prSet presAssocID="{DFBBF667-0ABD-4191-AC00-BA38CBB33B76}" presName="childText" presStyleLbl="conFgAcc1" presStyleIdx="3" presStyleCnt="7">
        <dgm:presLayoutVars>
          <dgm:bulletEnabled val="1"/>
        </dgm:presLayoutVars>
      </dgm:prSet>
      <dgm:spPr/>
      <dgm:t>
        <a:bodyPr/>
        <a:lstStyle/>
        <a:p>
          <a:endParaRPr lang="en-US"/>
        </a:p>
      </dgm:t>
    </dgm:pt>
    <dgm:pt modelId="{090091B9-0BA7-42E3-B4DE-7B4ABA3FE9B0}" type="pres">
      <dgm:prSet presAssocID="{DC4F83AF-BAD7-4F3C-B2CD-0FA72DF15708}" presName="spaceBetweenRectangles" presStyleCnt="0"/>
      <dgm:spPr/>
    </dgm:pt>
    <dgm:pt modelId="{7BECF053-9A4E-4C88-8919-57669577CC57}" type="pres">
      <dgm:prSet presAssocID="{0C027D12-1DA1-4573-B3F9-E7B882D3DB74}" presName="parentLin" presStyleCnt="0"/>
      <dgm:spPr/>
    </dgm:pt>
    <dgm:pt modelId="{A07CB514-6257-4831-8423-A60EE48D18F2}" type="pres">
      <dgm:prSet presAssocID="{0C027D12-1DA1-4573-B3F9-E7B882D3DB74}" presName="parentLeftMargin" presStyleLbl="node1" presStyleIdx="3" presStyleCnt="7"/>
      <dgm:spPr/>
      <dgm:t>
        <a:bodyPr/>
        <a:lstStyle/>
        <a:p>
          <a:endParaRPr lang="en-US"/>
        </a:p>
      </dgm:t>
    </dgm:pt>
    <dgm:pt modelId="{5202B0C9-B929-4C55-9E47-08F6F58EB603}" type="pres">
      <dgm:prSet presAssocID="{0C027D12-1DA1-4573-B3F9-E7B882D3DB74}" presName="parentText" presStyleLbl="node1" presStyleIdx="4" presStyleCnt="7">
        <dgm:presLayoutVars>
          <dgm:chMax val="0"/>
          <dgm:bulletEnabled val="1"/>
        </dgm:presLayoutVars>
      </dgm:prSet>
      <dgm:spPr/>
      <dgm:t>
        <a:bodyPr/>
        <a:lstStyle/>
        <a:p>
          <a:endParaRPr lang="en-US"/>
        </a:p>
      </dgm:t>
    </dgm:pt>
    <dgm:pt modelId="{D0EA0FD4-6FB8-4A9B-AF78-5072E763CC64}" type="pres">
      <dgm:prSet presAssocID="{0C027D12-1DA1-4573-B3F9-E7B882D3DB74}" presName="negativeSpace" presStyleCnt="0"/>
      <dgm:spPr/>
    </dgm:pt>
    <dgm:pt modelId="{0D50F2AA-5FE1-43B2-B685-72946A0C3D95}" type="pres">
      <dgm:prSet presAssocID="{0C027D12-1DA1-4573-B3F9-E7B882D3DB74}" presName="childText" presStyleLbl="conFgAcc1" presStyleIdx="4" presStyleCnt="7">
        <dgm:presLayoutVars>
          <dgm:bulletEnabled val="1"/>
        </dgm:presLayoutVars>
      </dgm:prSet>
      <dgm:spPr/>
      <dgm:t>
        <a:bodyPr/>
        <a:lstStyle/>
        <a:p>
          <a:endParaRPr lang="en-US"/>
        </a:p>
      </dgm:t>
    </dgm:pt>
    <dgm:pt modelId="{C1A7F9A8-395A-4C7F-A749-7A8B7E0CD793}" type="pres">
      <dgm:prSet presAssocID="{2E7B0BE3-605C-4792-BB97-151098C8588E}" presName="spaceBetweenRectangles" presStyleCnt="0"/>
      <dgm:spPr/>
    </dgm:pt>
    <dgm:pt modelId="{CCA8EFF0-5B22-4D22-BEAD-A45E9D5DAADC}" type="pres">
      <dgm:prSet presAssocID="{C5024D12-D727-4031-A5AE-57ADDDD23930}" presName="parentLin" presStyleCnt="0"/>
      <dgm:spPr/>
    </dgm:pt>
    <dgm:pt modelId="{9FBDE505-DCE9-4BF7-B164-7A065B6DE802}" type="pres">
      <dgm:prSet presAssocID="{C5024D12-D727-4031-A5AE-57ADDDD23930}" presName="parentLeftMargin" presStyleLbl="node1" presStyleIdx="4" presStyleCnt="7"/>
      <dgm:spPr/>
      <dgm:t>
        <a:bodyPr/>
        <a:lstStyle/>
        <a:p>
          <a:endParaRPr lang="en-US"/>
        </a:p>
      </dgm:t>
    </dgm:pt>
    <dgm:pt modelId="{CD0C079A-80DF-4CCA-A054-C2EB9ACDA6E8}" type="pres">
      <dgm:prSet presAssocID="{C5024D12-D727-4031-A5AE-57ADDDD23930}" presName="parentText" presStyleLbl="node1" presStyleIdx="5" presStyleCnt="7">
        <dgm:presLayoutVars>
          <dgm:chMax val="0"/>
          <dgm:bulletEnabled val="1"/>
        </dgm:presLayoutVars>
      </dgm:prSet>
      <dgm:spPr/>
      <dgm:t>
        <a:bodyPr/>
        <a:lstStyle/>
        <a:p>
          <a:endParaRPr lang="en-US"/>
        </a:p>
      </dgm:t>
    </dgm:pt>
    <dgm:pt modelId="{0FBC9506-0AAA-467D-9013-901196BD30AB}" type="pres">
      <dgm:prSet presAssocID="{C5024D12-D727-4031-A5AE-57ADDDD23930}" presName="negativeSpace" presStyleCnt="0"/>
      <dgm:spPr/>
    </dgm:pt>
    <dgm:pt modelId="{54327508-F800-47DF-90B5-0CF3F09E557B}" type="pres">
      <dgm:prSet presAssocID="{C5024D12-D727-4031-A5AE-57ADDDD23930}" presName="childText" presStyleLbl="conFgAcc1" presStyleIdx="5" presStyleCnt="7">
        <dgm:presLayoutVars>
          <dgm:bulletEnabled val="1"/>
        </dgm:presLayoutVars>
      </dgm:prSet>
      <dgm:spPr/>
      <dgm:t>
        <a:bodyPr/>
        <a:lstStyle/>
        <a:p>
          <a:endParaRPr lang="en-US"/>
        </a:p>
      </dgm:t>
    </dgm:pt>
    <dgm:pt modelId="{DE833B48-0E0D-4ACF-8FB2-498C07635CF0}" type="pres">
      <dgm:prSet presAssocID="{7B0193AC-D144-4C28-B5FD-C2A6A3088F6F}" presName="spaceBetweenRectangles" presStyleCnt="0"/>
      <dgm:spPr/>
    </dgm:pt>
    <dgm:pt modelId="{00C61642-FBBE-423C-AE9D-EA11448C2FDB}" type="pres">
      <dgm:prSet presAssocID="{8E468172-32AF-4854-8FDE-4DAF12C45495}" presName="parentLin" presStyleCnt="0"/>
      <dgm:spPr/>
    </dgm:pt>
    <dgm:pt modelId="{DB7EF964-FD29-4701-9DCB-2EA6B7DAFA6E}" type="pres">
      <dgm:prSet presAssocID="{8E468172-32AF-4854-8FDE-4DAF12C45495}" presName="parentLeftMargin" presStyleLbl="node1" presStyleIdx="5" presStyleCnt="7"/>
      <dgm:spPr/>
      <dgm:t>
        <a:bodyPr/>
        <a:lstStyle/>
        <a:p>
          <a:endParaRPr lang="en-US"/>
        </a:p>
      </dgm:t>
    </dgm:pt>
    <dgm:pt modelId="{D697A931-C3A9-4DEA-86B0-F798C4194906}" type="pres">
      <dgm:prSet presAssocID="{8E468172-32AF-4854-8FDE-4DAF12C45495}" presName="parentText" presStyleLbl="node1" presStyleIdx="6" presStyleCnt="7">
        <dgm:presLayoutVars>
          <dgm:chMax val="0"/>
          <dgm:bulletEnabled val="1"/>
        </dgm:presLayoutVars>
      </dgm:prSet>
      <dgm:spPr/>
      <dgm:t>
        <a:bodyPr/>
        <a:lstStyle/>
        <a:p>
          <a:endParaRPr lang="en-US"/>
        </a:p>
      </dgm:t>
    </dgm:pt>
    <dgm:pt modelId="{3D2B9296-5934-4C33-BECA-B124D065A77C}" type="pres">
      <dgm:prSet presAssocID="{8E468172-32AF-4854-8FDE-4DAF12C45495}" presName="negativeSpace" presStyleCnt="0"/>
      <dgm:spPr/>
    </dgm:pt>
    <dgm:pt modelId="{E9764459-C993-4759-9359-1096FF512CEE}" type="pres">
      <dgm:prSet presAssocID="{8E468172-32AF-4854-8FDE-4DAF12C45495}" presName="childText" presStyleLbl="conFgAcc1" presStyleIdx="6" presStyleCnt="7">
        <dgm:presLayoutVars>
          <dgm:bulletEnabled val="1"/>
        </dgm:presLayoutVars>
      </dgm:prSet>
      <dgm:spPr/>
      <dgm:t>
        <a:bodyPr/>
        <a:lstStyle/>
        <a:p>
          <a:endParaRPr lang="en-US"/>
        </a:p>
      </dgm:t>
    </dgm:pt>
  </dgm:ptLst>
  <dgm:cxnLst>
    <dgm:cxn modelId="{12E2EBA3-9120-4D19-B661-6205432F1EE5}" srcId="{A2F3A8C3-ABCD-469F-9BFA-1BE4647BF515}" destId="{507D429D-565E-49CE-9915-E1B416B7BCE5}" srcOrd="0" destOrd="0" parTransId="{10C49AAE-9068-45D1-B34F-EBD6879BFA8B}" sibTransId="{F180C781-FEF0-44B0-BCBC-299FD90FC3B1}"/>
    <dgm:cxn modelId="{2D431CD5-1C57-4BA0-8B6A-204937D65161}" type="presOf" srcId="{A2F3A8C3-ABCD-469F-9BFA-1BE4647BF515}" destId="{44D1409A-B724-47FA-A597-6E5DE5217493}" srcOrd="0" destOrd="0" presId="urn:microsoft.com/office/officeart/2005/8/layout/list1"/>
    <dgm:cxn modelId="{09CAD468-6795-4582-931B-0A0456F1AE1E}" srcId="{D53E1CE5-8C95-4F7F-ADA9-DEB08A953F00}" destId="{7B7B6615-9CB8-45A8-8A89-CFD3CE39B538}" srcOrd="2" destOrd="0" parTransId="{29F7292D-E67D-40EB-89B4-08E35404E94E}" sibTransId="{9A297AE5-4A97-4FEF-B42C-B4EF684D1D4D}"/>
    <dgm:cxn modelId="{897A9FDE-1F9B-4F66-ADF4-A5F577ABCDD7}" srcId="{D53E1CE5-8C95-4F7F-ADA9-DEB08A953F00}" destId="{8E468172-32AF-4854-8FDE-4DAF12C45495}" srcOrd="6" destOrd="0" parTransId="{6E8A50EB-D6C6-4C0E-93B6-4D4A97A4FA0B}" sibTransId="{BD0B0BDB-E386-4721-98BB-B20E4ED64F03}"/>
    <dgm:cxn modelId="{17835688-AB73-44FB-8939-18157C1072D1}" srcId="{7B7B6615-9CB8-45A8-8A89-CFD3CE39B538}" destId="{FD869D81-0604-436C-84DC-62E988D1F14E}" srcOrd="2" destOrd="0" parTransId="{C52F565C-D9F0-4A94-A240-86422C055051}" sibTransId="{5031B680-D5EF-4E30-89E1-4153F929FD59}"/>
    <dgm:cxn modelId="{E85F580A-76C2-40A8-B28C-14D21C6C3672}" type="presOf" srcId="{8CD4A06A-EC18-40F8-BE45-AA4D61429FDB}" destId="{8EC4FFFB-D5CC-461A-B14B-5DD0998FA7D2}" srcOrd="0" destOrd="0" presId="urn:microsoft.com/office/officeart/2005/8/layout/list1"/>
    <dgm:cxn modelId="{DB3AB9FC-FB51-48F2-91FF-DD599DD8F3E1}" type="presOf" srcId="{1AC463EE-6757-4AC1-8C5F-F9255F3CB9B5}" destId="{CB445B5F-5F7C-48D7-80AF-49B7FCD19E92}" srcOrd="0" destOrd="1" presId="urn:microsoft.com/office/officeart/2005/8/layout/list1"/>
    <dgm:cxn modelId="{2CAAE402-AD92-4F1D-9CE7-E04C3F68D715}" type="presOf" srcId="{6CEEDAB4-ECFA-418C-B4F7-614B911CB1DC}" destId="{E9764459-C993-4759-9359-1096FF512CEE}" srcOrd="0" destOrd="0" presId="urn:microsoft.com/office/officeart/2005/8/layout/list1"/>
    <dgm:cxn modelId="{9ADA16F9-91D6-4B55-8F8E-F9DB42E517D2}" type="presOf" srcId="{2D93D439-12DF-433F-8E6F-7647E3C1D065}" destId="{07F1E684-D8C7-464C-9924-19E5125FA11D}" srcOrd="0" destOrd="1" presId="urn:microsoft.com/office/officeart/2005/8/layout/list1"/>
    <dgm:cxn modelId="{0E81882C-EC82-496A-89AF-7634FCF6BC38}" type="presOf" srcId="{FD869D81-0604-436C-84DC-62E988D1F14E}" destId="{8EC4FFFB-D5CC-461A-B14B-5DD0998FA7D2}" srcOrd="0" destOrd="2" presId="urn:microsoft.com/office/officeart/2005/8/layout/list1"/>
    <dgm:cxn modelId="{0A485414-33CA-43D5-8B20-84A1DC89AA09}" type="presOf" srcId="{5149E62F-898F-4B78-9507-CA96AC2F3986}" destId="{CB445B5F-5F7C-48D7-80AF-49B7FCD19E92}" srcOrd="0" destOrd="0" presId="urn:microsoft.com/office/officeart/2005/8/layout/list1"/>
    <dgm:cxn modelId="{1E8DA9E0-C554-4ABF-90D7-8F3E09EDBE96}" type="presOf" srcId="{0C027D12-1DA1-4573-B3F9-E7B882D3DB74}" destId="{5202B0C9-B929-4C55-9E47-08F6F58EB603}" srcOrd="1" destOrd="0" presId="urn:microsoft.com/office/officeart/2005/8/layout/list1"/>
    <dgm:cxn modelId="{289274FD-376F-4A68-A549-C8CDA88939F8}" type="presOf" srcId="{D53E1CE5-8C95-4F7F-ADA9-DEB08A953F00}" destId="{CABCFB34-65B8-47FE-9C51-806ABC9C4975}" srcOrd="0" destOrd="0" presId="urn:microsoft.com/office/officeart/2005/8/layout/list1"/>
    <dgm:cxn modelId="{62EC78F6-E246-4831-B2B5-9E113BF933A3}" srcId="{C5024D12-D727-4031-A5AE-57ADDDD23930}" destId="{BC138903-170B-4622-AB40-2A67785DE065}" srcOrd="1" destOrd="0" parTransId="{62FD038C-556D-4AB9-A2E8-0C93A093B62B}" sibTransId="{8972AC67-AD40-421D-B97F-013E0775C5F0}"/>
    <dgm:cxn modelId="{F8B5E17B-35F1-4769-B00C-F551EAC4AC54}" type="presOf" srcId="{75B52F54-6FD5-48B8-A7EE-721411286C91}" destId="{3CB5B905-DC7A-4E7D-B5F8-3B73424BC060}" srcOrd="0" destOrd="0" presId="urn:microsoft.com/office/officeart/2005/8/layout/list1"/>
    <dgm:cxn modelId="{B768E0B5-7609-4E3C-8C2A-FB637760F744}" type="presOf" srcId="{8E468172-32AF-4854-8FDE-4DAF12C45495}" destId="{D697A931-C3A9-4DEA-86B0-F798C4194906}" srcOrd="1" destOrd="0" presId="urn:microsoft.com/office/officeart/2005/8/layout/list1"/>
    <dgm:cxn modelId="{3505827D-04F0-48AD-83F0-6D1B3B7657A7}" type="presOf" srcId="{7B7B6615-9CB8-45A8-8A89-CFD3CE39B538}" destId="{6299F999-40D6-42F2-88F8-AA9E8F21BF5C}" srcOrd="1" destOrd="0" presId="urn:microsoft.com/office/officeart/2005/8/layout/list1"/>
    <dgm:cxn modelId="{9887683A-191A-4ABC-B30D-6456491D5DC8}" srcId="{A2F3A8C3-ABCD-469F-9BFA-1BE4647BF515}" destId="{324F7E25-AE86-43EE-B7CB-FDBF854766D1}" srcOrd="1" destOrd="0" parTransId="{540B4D95-5483-477F-9EB9-AE44B9D63849}" sibTransId="{A5B905C3-C331-440C-9842-4EB151E5FD30}"/>
    <dgm:cxn modelId="{27482C13-EB40-4B58-9965-08FC14A08ED0}" srcId="{7B7B6615-9CB8-45A8-8A89-CFD3CE39B538}" destId="{8CD4A06A-EC18-40F8-BE45-AA4D61429FDB}" srcOrd="0" destOrd="0" parTransId="{F5F55D38-AFB4-4A2D-8837-89C35614580E}" sibTransId="{D969CA80-C6C5-485B-9198-F07657640CCF}"/>
    <dgm:cxn modelId="{AD3676C0-E08B-4B57-A43B-580B4E44F05F}" srcId="{D53E1CE5-8C95-4F7F-ADA9-DEB08A953F00}" destId="{A2F3A8C3-ABCD-469F-9BFA-1BE4647BF515}" srcOrd="1" destOrd="0" parTransId="{2739ED43-3A42-4C0E-9323-91B8D3694162}" sibTransId="{80E34643-3E1D-4E78-9F96-0839A0CEC044}"/>
    <dgm:cxn modelId="{FEF7006E-81AF-496A-9779-57B07376012A}" srcId="{75B52F54-6FD5-48B8-A7EE-721411286C91}" destId="{CA4DEECE-F5C7-4534-ACB8-904D7440755E}" srcOrd="0" destOrd="0" parTransId="{F02DE8A4-B0EB-4629-8FD3-EB73FF4B289D}" sibTransId="{BD1C711D-E154-4E50-A0FA-A6614CC94389}"/>
    <dgm:cxn modelId="{D6B5C809-D197-49CD-8150-E4A914CB07C2}" srcId="{75B52F54-6FD5-48B8-A7EE-721411286C91}" destId="{C2391A17-26CD-4D0A-BE12-7755919F6E30}" srcOrd="2" destOrd="0" parTransId="{2FEEE0B5-CE87-443D-90CA-AE404F632CC4}" sibTransId="{8CC50EEE-0E46-4C8B-BA84-887197642AD1}"/>
    <dgm:cxn modelId="{FF3032BB-9C13-4251-909E-641CDCBFCD53}" type="presOf" srcId="{7B7B6615-9CB8-45A8-8A89-CFD3CE39B538}" destId="{C8ED10C6-AD62-435E-A814-66ADBD79ECA9}" srcOrd="0" destOrd="0" presId="urn:microsoft.com/office/officeart/2005/8/layout/list1"/>
    <dgm:cxn modelId="{0985BD04-6298-442C-8C90-7F806001635A}" srcId="{D53E1CE5-8C95-4F7F-ADA9-DEB08A953F00}" destId="{C5024D12-D727-4031-A5AE-57ADDDD23930}" srcOrd="5" destOrd="0" parTransId="{56496AC4-F797-4836-924F-4267FA875621}" sibTransId="{7B0193AC-D144-4C28-B5FD-C2A6A3088F6F}"/>
    <dgm:cxn modelId="{D69EA281-93A7-4716-8FB1-03F20FCAA56F}" type="presOf" srcId="{F1BA8F74-03C6-4997-9C76-6DBE4E4AEED7}" destId="{0D50F2AA-5FE1-43B2-B685-72946A0C3D95}" srcOrd="0" destOrd="1" presId="urn:microsoft.com/office/officeart/2005/8/layout/list1"/>
    <dgm:cxn modelId="{664A0624-70B8-418F-86E4-D62E7F531A68}" type="presOf" srcId="{75B52F54-6FD5-48B8-A7EE-721411286C91}" destId="{A2F3DC79-8AFA-493A-82AA-A9D2A694D9AF}" srcOrd="1" destOrd="0" presId="urn:microsoft.com/office/officeart/2005/8/layout/list1"/>
    <dgm:cxn modelId="{D0C76476-79B0-417E-BA32-0D492208B5B6}" type="presOf" srcId="{0C027D12-1DA1-4573-B3F9-E7B882D3DB74}" destId="{A07CB514-6257-4831-8423-A60EE48D18F2}" srcOrd="0" destOrd="0" presId="urn:microsoft.com/office/officeart/2005/8/layout/list1"/>
    <dgm:cxn modelId="{3245B244-2F4A-4512-9068-79954B8B0D21}" type="presOf" srcId="{A2F3A8C3-ABCD-469F-9BFA-1BE4647BF515}" destId="{5DFE8C8A-0491-4C00-AFC2-0C5CC8BF5586}" srcOrd="1" destOrd="0" presId="urn:microsoft.com/office/officeart/2005/8/layout/list1"/>
    <dgm:cxn modelId="{24AEE3E6-FFA7-4431-AA76-1D8E9F023078}" type="presOf" srcId="{CA4DEECE-F5C7-4534-ACB8-904D7440755E}" destId="{07F1E684-D8C7-464C-9924-19E5125FA11D}" srcOrd="0" destOrd="0" presId="urn:microsoft.com/office/officeart/2005/8/layout/list1"/>
    <dgm:cxn modelId="{5CD62BCE-2A45-4CC2-AD70-498035BCA7AA}" srcId="{0C027D12-1DA1-4573-B3F9-E7B882D3DB74}" destId="{F1BA8F74-03C6-4997-9C76-6DBE4E4AEED7}" srcOrd="1" destOrd="0" parTransId="{C8754964-3B98-44B5-AA5C-88633E01338C}" sibTransId="{22C33002-7EDC-46ED-A89F-E98404A2A7A6}"/>
    <dgm:cxn modelId="{9E76CD60-B2FE-4C6D-8FC3-7FB4044883B4}" srcId="{75B52F54-6FD5-48B8-A7EE-721411286C91}" destId="{2D93D439-12DF-433F-8E6F-7647E3C1D065}" srcOrd="1" destOrd="0" parTransId="{D75B3F5D-6D22-4CB7-80E4-36AF3ED9C6BC}" sibTransId="{B5BE4787-89B1-42A3-B747-BF13D1C4FCCB}"/>
    <dgm:cxn modelId="{EA2F579E-AF1C-40E3-9405-C07071238464}" type="presOf" srcId="{4924D9D6-5C86-448E-81C1-CC8CBE120BDE}" destId="{E5D13E01-3470-4650-955C-111D016C9C02}" srcOrd="0" destOrd="2" presId="urn:microsoft.com/office/officeart/2005/8/layout/list1"/>
    <dgm:cxn modelId="{3E528510-A861-4628-B157-F5E118B906C7}" type="presOf" srcId="{C2391A17-26CD-4D0A-BE12-7755919F6E30}" destId="{07F1E684-D8C7-464C-9924-19E5125FA11D}" srcOrd="0" destOrd="2" presId="urn:microsoft.com/office/officeart/2005/8/layout/list1"/>
    <dgm:cxn modelId="{AE9374EE-5E5A-41D0-B4C4-FBB18B9174C4}" type="presOf" srcId="{C5024D12-D727-4031-A5AE-57ADDDD23930}" destId="{9FBDE505-DCE9-4BF7-B164-7A065B6DE802}" srcOrd="0" destOrd="0" presId="urn:microsoft.com/office/officeart/2005/8/layout/list1"/>
    <dgm:cxn modelId="{F9BCD453-B64E-4C30-BD9F-BE99C22B7DD5}" type="presOf" srcId="{DFBBF667-0ABD-4191-AC00-BA38CBB33B76}" destId="{9F209983-A612-4E38-A830-DC40721C1A65}" srcOrd="0" destOrd="0" presId="urn:microsoft.com/office/officeart/2005/8/layout/list1"/>
    <dgm:cxn modelId="{FBF20BAE-E2A6-44E7-A310-2D068C4785EB}" srcId="{D53E1CE5-8C95-4F7F-ADA9-DEB08A953F00}" destId="{0C027D12-1DA1-4573-B3F9-E7B882D3DB74}" srcOrd="4" destOrd="0" parTransId="{53032AC6-4095-4707-B6D9-FD99E5F91142}" sibTransId="{2E7B0BE3-605C-4792-BB97-151098C8588E}"/>
    <dgm:cxn modelId="{44CA54B4-FE3A-4743-B656-EC95F379242B}" type="presOf" srcId="{507D429D-565E-49CE-9915-E1B416B7BCE5}" destId="{E5D13E01-3470-4650-955C-111D016C9C02}" srcOrd="0" destOrd="0" presId="urn:microsoft.com/office/officeart/2005/8/layout/list1"/>
    <dgm:cxn modelId="{4D8E3236-B4A9-49E9-A440-A477854D8CB9}" srcId="{DFBBF667-0ABD-4191-AC00-BA38CBB33B76}" destId="{1AC463EE-6757-4AC1-8C5F-F9255F3CB9B5}" srcOrd="1" destOrd="0" parTransId="{533710E1-8763-4165-8D33-E2C6C8D055E4}" sibTransId="{4ABD1649-EA55-4AED-8CCB-C9EEC0F96C75}"/>
    <dgm:cxn modelId="{8FEB23E3-6933-4DB3-841C-99430133359E}" srcId="{7B7B6615-9CB8-45A8-8A89-CFD3CE39B538}" destId="{24108920-ECB9-495C-870D-237B8CAAE848}" srcOrd="1" destOrd="0" parTransId="{FDAB6B5D-C00D-4401-8B9A-C941FB28F096}" sibTransId="{9A29233E-0C42-4266-9372-8E44BC75766E}"/>
    <dgm:cxn modelId="{0D7C7666-0624-454A-BDB4-9A7D48B9244D}" type="presOf" srcId="{BC138903-170B-4622-AB40-2A67785DE065}" destId="{54327508-F800-47DF-90B5-0CF3F09E557B}" srcOrd="0" destOrd="1" presId="urn:microsoft.com/office/officeart/2005/8/layout/list1"/>
    <dgm:cxn modelId="{1475468D-642F-46E6-ABB6-49FA1DD16617}" srcId="{D53E1CE5-8C95-4F7F-ADA9-DEB08A953F00}" destId="{DFBBF667-0ABD-4191-AC00-BA38CBB33B76}" srcOrd="3" destOrd="0" parTransId="{28A6D4AF-A574-4B37-8986-1330D76ACED2}" sibTransId="{DC4F83AF-BAD7-4F3C-B2CD-0FA72DF15708}"/>
    <dgm:cxn modelId="{994FDB41-B0D1-495D-872A-B908F9C4D902}" srcId="{0C027D12-1DA1-4573-B3F9-E7B882D3DB74}" destId="{11A3B9D3-5281-4178-ACE3-E81D9BCD9923}" srcOrd="0" destOrd="0" parTransId="{572E79D1-4F4E-4D6D-A5C0-3AB5F4848711}" sibTransId="{8CEA90E0-B7ED-4FD6-9DD1-1193BAEEB990}"/>
    <dgm:cxn modelId="{91BC96D8-A315-4C65-AF37-C10D99D45E96}" srcId="{D53E1CE5-8C95-4F7F-ADA9-DEB08A953F00}" destId="{75B52F54-6FD5-48B8-A7EE-721411286C91}" srcOrd="0" destOrd="0" parTransId="{CAAD443E-0B75-4B7E-83F2-61EDD8271482}" sibTransId="{25CB5B3A-9749-4C7C-BEFE-70214D5F4DF4}"/>
    <dgm:cxn modelId="{BB826F1C-F878-4F68-BA14-A6BE731619BD}" srcId="{DFBBF667-0ABD-4191-AC00-BA38CBB33B76}" destId="{5149E62F-898F-4B78-9507-CA96AC2F3986}" srcOrd="0" destOrd="0" parTransId="{5EB54ABC-4426-4693-BFF6-C6E82BADBFB0}" sibTransId="{EC4874EA-CB6D-47D6-8D94-A45EC0DF22AE}"/>
    <dgm:cxn modelId="{31A7DCF0-B291-4921-9179-AB5D5BB0F465}" srcId="{8E468172-32AF-4854-8FDE-4DAF12C45495}" destId="{6CEEDAB4-ECFA-418C-B4F7-614B911CB1DC}" srcOrd="0" destOrd="0" parTransId="{5B3821C1-DDDA-4999-97F3-36E958A72F74}" sibTransId="{39B2E0BA-CA11-498B-A28F-B1A48E8C1663}"/>
    <dgm:cxn modelId="{9227C7C2-E92D-497C-8118-43ED207B78CC}" srcId="{C5024D12-D727-4031-A5AE-57ADDDD23930}" destId="{C3171511-95E5-4CA0-BCC6-A43A41B13BAE}" srcOrd="0" destOrd="0" parTransId="{5EAEF802-CFEF-4EDE-9F46-9AF638A27D74}" sibTransId="{80363124-F39A-48FD-A519-4BD1EBB920CE}"/>
    <dgm:cxn modelId="{18C2B83B-3E67-4E2D-8F9D-9F8D10A4D955}" srcId="{A2F3A8C3-ABCD-469F-9BFA-1BE4647BF515}" destId="{4924D9D6-5C86-448E-81C1-CC8CBE120BDE}" srcOrd="2" destOrd="0" parTransId="{C78347D4-1A84-450C-B6A2-FF111F26D242}" sibTransId="{04C06423-E52F-4B5D-AE7D-055FFC0BD057}"/>
    <dgm:cxn modelId="{FC32F2D8-7F5D-4A48-B286-467D4C39BC14}" type="presOf" srcId="{DFBBF667-0ABD-4191-AC00-BA38CBB33B76}" destId="{E5F7DD95-555E-4E87-A7F0-D63DF5220666}" srcOrd="1" destOrd="0" presId="urn:microsoft.com/office/officeart/2005/8/layout/list1"/>
    <dgm:cxn modelId="{A01F000B-6B14-4BE6-AA2E-C1FCC6335893}" type="presOf" srcId="{C3171511-95E5-4CA0-BCC6-A43A41B13BAE}" destId="{54327508-F800-47DF-90B5-0CF3F09E557B}" srcOrd="0" destOrd="0" presId="urn:microsoft.com/office/officeart/2005/8/layout/list1"/>
    <dgm:cxn modelId="{801CA139-292C-4CE3-B9BB-84F6EBAEF177}" type="presOf" srcId="{24108920-ECB9-495C-870D-237B8CAAE848}" destId="{8EC4FFFB-D5CC-461A-B14B-5DD0998FA7D2}" srcOrd="0" destOrd="1" presId="urn:microsoft.com/office/officeart/2005/8/layout/list1"/>
    <dgm:cxn modelId="{B5CC8440-9410-44A7-84C9-4A06E1A669E5}" type="presOf" srcId="{8E468172-32AF-4854-8FDE-4DAF12C45495}" destId="{DB7EF964-FD29-4701-9DCB-2EA6B7DAFA6E}" srcOrd="0" destOrd="0" presId="urn:microsoft.com/office/officeart/2005/8/layout/list1"/>
    <dgm:cxn modelId="{292030B9-E69A-4499-9365-430D6C1EBB97}" type="presOf" srcId="{11A3B9D3-5281-4178-ACE3-E81D9BCD9923}" destId="{0D50F2AA-5FE1-43B2-B685-72946A0C3D95}" srcOrd="0" destOrd="0" presId="urn:microsoft.com/office/officeart/2005/8/layout/list1"/>
    <dgm:cxn modelId="{F5D1B46C-6E6E-46B8-BCD6-20B990577F79}" type="presOf" srcId="{C5024D12-D727-4031-A5AE-57ADDDD23930}" destId="{CD0C079A-80DF-4CCA-A054-C2EB9ACDA6E8}" srcOrd="1" destOrd="0" presId="urn:microsoft.com/office/officeart/2005/8/layout/list1"/>
    <dgm:cxn modelId="{EEB765A5-61D2-4D1D-A21A-FBB243C61193}" type="presOf" srcId="{324F7E25-AE86-43EE-B7CB-FDBF854766D1}" destId="{E5D13E01-3470-4650-955C-111D016C9C02}" srcOrd="0" destOrd="1" presId="urn:microsoft.com/office/officeart/2005/8/layout/list1"/>
    <dgm:cxn modelId="{967FAC2D-C011-4038-9EC8-4FC8BC11BEC3}" type="presParOf" srcId="{CABCFB34-65B8-47FE-9C51-806ABC9C4975}" destId="{572EC4FA-F9BB-478E-987E-A11EDC3CACB1}" srcOrd="0" destOrd="0" presId="urn:microsoft.com/office/officeart/2005/8/layout/list1"/>
    <dgm:cxn modelId="{D2123191-94FA-46C7-8613-A90121E48EC3}" type="presParOf" srcId="{572EC4FA-F9BB-478E-987E-A11EDC3CACB1}" destId="{3CB5B905-DC7A-4E7D-B5F8-3B73424BC060}" srcOrd="0" destOrd="0" presId="urn:microsoft.com/office/officeart/2005/8/layout/list1"/>
    <dgm:cxn modelId="{BF1E171E-9CC3-470D-9E75-0AFFE386CDE7}" type="presParOf" srcId="{572EC4FA-F9BB-478E-987E-A11EDC3CACB1}" destId="{A2F3DC79-8AFA-493A-82AA-A9D2A694D9AF}" srcOrd="1" destOrd="0" presId="urn:microsoft.com/office/officeart/2005/8/layout/list1"/>
    <dgm:cxn modelId="{61063DBB-AD5E-45D3-B3ED-663D27661B46}" type="presParOf" srcId="{CABCFB34-65B8-47FE-9C51-806ABC9C4975}" destId="{1FB60885-36D1-4183-8589-A16F908108CF}" srcOrd="1" destOrd="0" presId="urn:microsoft.com/office/officeart/2005/8/layout/list1"/>
    <dgm:cxn modelId="{A4C57D23-E84D-455B-94D3-377A88E81F66}" type="presParOf" srcId="{CABCFB34-65B8-47FE-9C51-806ABC9C4975}" destId="{07F1E684-D8C7-464C-9924-19E5125FA11D}" srcOrd="2" destOrd="0" presId="urn:microsoft.com/office/officeart/2005/8/layout/list1"/>
    <dgm:cxn modelId="{891506B8-F3DD-4DCC-830D-1DB5A14ACE9E}" type="presParOf" srcId="{CABCFB34-65B8-47FE-9C51-806ABC9C4975}" destId="{489A1A8D-9327-474C-8E88-93F477710EC5}" srcOrd="3" destOrd="0" presId="urn:microsoft.com/office/officeart/2005/8/layout/list1"/>
    <dgm:cxn modelId="{56969BA1-59AE-425F-BA8B-EE145EEDF086}" type="presParOf" srcId="{CABCFB34-65B8-47FE-9C51-806ABC9C4975}" destId="{679AF182-8707-42AA-BC36-4D874D8F8A3A}" srcOrd="4" destOrd="0" presId="urn:microsoft.com/office/officeart/2005/8/layout/list1"/>
    <dgm:cxn modelId="{1151D3BF-553C-4905-8DF6-10BC1CA51E46}" type="presParOf" srcId="{679AF182-8707-42AA-BC36-4D874D8F8A3A}" destId="{44D1409A-B724-47FA-A597-6E5DE5217493}" srcOrd="0" destOrd="0" presId="urn:microsoft.com/office/officeart/2005/8/layout/list1"/>
    <dgm:cxn modelId="{A3B1C6FC-EB45-426F-821B-0C628034557B}" type="presParOf" srcId="{679AF182-8707-42AA-BC36-4D874D8F8A3A}" destId="{5DFE8C8A-0491-4C00-AFC2-0C5CC8BF5586}" srcOrd="1" destOrd="0" presId="urn:microsoft.com/office/officeart/2005/8/layout/list1"/>
    <dgm:cxn modelId="{FE558D09-DDB4-42D0-859B-9CDA455D5DEC}" type="presParOf" srcId="{CABCFB34-65B8-47FE-9C51-806ABC9C4975}" destId="{245FD7D6-86E7-4EAB-8DDF-D7ACA34AA53F}" srcOrd="5" destOrd="0" presId="urn:microsoft.com/office/officeart/2005/8/layout/list1"/>
    <dgm:cxn modelId="{A2095FC0-5B2E-44BD-A1A2-1D659104B5D5}" type="presParOf" srcId="{CABCFB34-65B8-47FE-9C51-806ABC9C4975}" destId="{E5D13E01-3470-4650-955C-111D016C9C02}" srcOrd="6" destOrd="0" presId="urn:microsoft.com/office/officeart/2005/8/layout/list1"/>
    <dgm:cxn modelId="{22197185-05D9-4460-B47D-AB996617E1BC}" type="presParOf" srcId="{CABCFB34-65B8-47FE-9C51-806ABC9C4975}" destId="{6A3BD1F2-A265-4BA5-BCC3-91D9371592E2}" srcOrd="7" destOrd="0" presId="urn:microsoft.com/office/officeart/2005/8/layout/list1"/>
    <dgm:cxn modelId="{D127A6D4-A862-428B-9C57-7491663F6759}" type="presParOf" srcId="{CABCFB34-65B8-47FE-9C51-806ABC9C4975}" destId="{C4ECB81C-F00C-4788-8027-9F5FA81C711B}" srcOrd="8" destOrd="0" presId="urn:microsoft.com/office/officeart/2005/8/layout/list1"/>
    <dgm:cxn modelId="{F2DA54A9-AD06-454F-AF67-1FDE1733D970}" type="presParOf" srcId="{C4ECB81C-F00C-4788-8027-9F5FA81C711B}" destId="{C8ED10C6-AD62-435E-A814-66ADBD79ECA9}" srcOrd="0" destOrd="0" presId="urn:microsoft.com/office/officeart/2005/8/layout/list1"/>
    <dgm:cxn modelId="{E8E6489F-87EC-4F81-9EA7-3559F0B665A3}" type="presParOf" srcId="{C4ECB81C-F00C-4788-8027-9F5FA81C711B}" destId="{6299F999-40D6-42F2-88F8-AA9E8F21BF5C}" srcOrd="1" destOrd="0" presId="urn:microsoft.com/office/officeart/2005/8/layout/list1"/>
    <dgm:cxn modelId="{4E720E35-7F89-4146-8442-BF2DC1787496}" type="presParOf" srcId="{CABCFB34-65B8-47FE-9C51-806ABC9C4975}" destId="{7A5A7C7A-13EA-496A-AAB6-EA6E1B3297B2}" srcOrd="9" destOrd="0" presId="urn:microsoft.com/office/officeart/2005/8/layout/list1"/>
    <dgm:cxn modelId="{0838D1FD-CAC4-4176-B098-40F68578BA58}" type="presParOf" srcId="{CABCFB34-65B8-47FE-9C51-806ABC9C4975}" destId="{8EC4FFFB-D5CC-461A-B14B-5DD0998FA7D2}" srcOrd="10" destOrd="0" presId="urn:microsoft.com/office/officeart/2005/8/layout/list1"/>
    <dgm:cxn modelId="{6E673742-5FE7-40E3-975F-0129CAE2E3F6}" type="presParOf" srcId="{CABCFB34-65B8-47FE-9C51-806ABC9C4975}" destId="{CA990A93-4B39-42FA-9BF6-923CE097BC1B}" srcOrd="11" destOrd="0" presId="urn:microsoft.com/office/officeart/2005/8/layout/list1"/>
    <dgm:cxn modelId="{044E5C25-D526-49A7-8015-023C63A0C0B1}" type="presParOf" srcId="{CABCFB34-65B8-47FE-9C51-806ABC9C4975}" destId="{1A7E03FD-8B7B-4F61-891B-6D4438F99BF3}" srcOrd="12" destOrd="0" presId="urn:microsoft.com/office/officeart/2005/8/layout/list1"/>
    <dgm:cxn modelId="{AE992CD4-E1CB-47AC-B2C5-9114A79EA656}" type="presParOf" srcId="{1A7E03FD-8B7B-4F61-891B-6D4438F99BF3}" destId="{9F209983-A612-4E38-A830-DC40721C1A65}" srcOrd="0" destOrd="0" presId="urn:microsoft.com/office/officeart/2005/8/layout/list1"/>
    <dgm:cxn modelId="{0721CB03-4165-40AC-9359-B9CC469B516D}" type="presParOf" srcId="{1A7E03FD-8B7B-4F61-891B-6D4438F99BF3}" destId="{E5F7DD95-555E-4E87-A7F0-D63DF5220666}" srcOrd="1" destOrd="0" presId="urn:microsoft.com/office/officeart/2005/8/layout/list1"/>
    <dgm:cxn modelId="{95DA6304-6345-44BD-A5C6-D0087B82F2CD}" type="presParOf" srcId="{CABCFB34-65B8-47FE-9C51-806ABC9C4975}" destId="{7E2AAB1F-C9C9-496F-AB95-1887B87118F4}" srcOrd="13" destOrd="0" presId="urn:microsoft.com/office/officeart/2005/8/layout/list1"/>
    <dgm:cxn modelId="{15B39866-3A04-4842-9017-3A8D27D4F384}" type="presParOf" srcId="{CABCFB34-65B8-47FE-9C51-806ABC9C4975}" destId="{CB445B5F-5F7C-48D7-80AF-49B7FCD19E92}" srcOrd="14" destOrd="0" presId="urn:microsoft.com/office/officeart/2005/8/layout/list1"/>
    <dgm:cxn modelId="{183C8BF8-7A7A-4E50-9D97-BC1A0F61410C}" type="presParOf" srcId="{CABCFB34-65B8-47FE-9C51-806ABC9C4975}" destId="{090091B9-0BA7-42E3-B4DE-7B4ABA3FE9B0}" srcOrd="15" destOrd="0" presId="urn:microsoft.com/office/officeart/2005/8/layout/list1"/>
    <dgm:cxn modelId="{0A7CBDA9-F76F-470A-8F42-9B79EAC8C7CB}" type="presParOf" srcId="{CABCFB34-65B8-47FE-9C51-806ABC9C4975}" destId="{7BECF053-9A4E-4C88-8919-57669577CC57}" srcOrd="16" destOrd="0" presId="urn:microsoft.com/office/officeart/2005/8/layout/list1"/>
    <dgm:cxn modelId="{5C49D75A-CC82-4ECC-8F3A-9EE4BFC193F4}" type="presParOf" srcId="{7BECF053-9A4E-4C88-8919-57669577CC57}" destId="{A07CB514-6257-4831-8423-A60EE48D18F2}" srcOrd="0" destOrd="0" presId="urn:microsoft.com/office/officeart/2005/8/layout/list1"/>
    <dgm:cxn modelId="{31976B1A-5DD3-433A-BEB9-380E8ABF933D}" type="presParOf" srcId="{7BECF053-9A4E-4C88-8919-57669577CC57}" destId="{5202B0C9-B929-4C55-9E47-08F6F58EB603}" srcOrd="1" destOrd="0" presId="urn:microsoft.com/office/officeart/2005/8/layout/list1"/>
    <dgm:cxn modelId="{8894CA8C-7AA8-41E8-AC7F-0DE5735EAEEA}" type="presParOf" srcId="{CABCFB34-65B8-47FE-9C51-806ABC9C4975}" destId="{D0EA0FD4-6FB8-4A9B-AF78-5072E763CC64}" srcOrd="17" destOrd="0" presId="urn:microsoft.com/office/officeart/2005/8/layout/list1"/>
    <dgm:cxn modelId="{722C89EE-6CC8-49B3-A192-85713D0D68AE}" type="presParOf" srcId="{CABCFB34-65B8-47FE-9C51-806ABC9C4975}" destId="{0D50F2AA-5FE1-43B2-B685-72946A0C3D95}" srcOrd="18" destOrd="0" presId="urn:microsoft.com/office/officeart/2005/8/layout/list1"/>
    <dgm:cxn modelId="{57CA0FFA-A4D3-44DE-BD7E-D9E4CBF44EE9}" type="presParOf" srcId="{CABCFB34-65B8-47FE-9C51-806ABC9C4975}" destId="{C1A7F9A8-395A-4C7F-A749-7A8B7E0CD793}" srcOrd="19" destOrd="0" presId="urn:microsoft.com/office/officeart/2005/8/layout/list1"/>
    <dgm:cxn modelId="{367AD7B1-FE7C-4E8A-A93B-DE4B81648A76}" type="presParOf" srcId="{CABCFB34-65B8-47FE-9C51-806ABC9C4975}" destId="{CCA8EFF0-5B22-4D22-BEAD-A45E9D5DAADC}" srcOrd="20" destOrd="0" presId="urn:microsoft.com/office/officeart/2005/8/layout/list1"/>
    <dgm:cxn modelId="{9D75D34F-E5DA-43D2-A846-0753B91BD981}" type="presParOf" srcId="{CCA8EFF0-5B22-4D22-BEAD-A45E9D5DAADC}" destId="{9FBDE505-DCE9-4BF7-B164-7A065B6DE802}" srcOrd="0" destOrd="0" presId="urn:microsoft.com/office/officeart/2005/8/layout/list1"/>
    <dgm:cxn modelId="{81379847-846E-4DD6-BAC3-D07F271BE209}" type="presParOf" srcId="{CCA8EFF0-5B22-4D22-BEAD-A45E9D5DAADC}" destId="{CD0C079A-80DF-4CCA-A054-C2EB9ACDA6E8}" srcOrd="1" destOrd="0" presId="urn:microsoft.com/office/officeart/2005/8/layout/list1"/>
    <dgm:cxn modelId="{325663C4-818A-44BC-8CBA-D15BE39A4390}" type="presParOf" srcId="{CABCFB34-65B8-47FE-9C51-806ABC9C4975}" destId="{0FBC9506-0AAA-467D-9013-901196BD30AB}" srcOrd="21" destOrd="0" presId="urn:microsoft.com/office/officeart/2005/8/layout/list1"/>
    <dgm:cxn modelId="{135EAC22-73AD-441D-8D39-177C6CD69324}" type="presParOf" srcId="{CABCFB34-65B8-47FE-9C51-806ABC9C4975}" destId="{54327508-F800-47DF-90B5-0CF3F09E557B}" srcOrd="22" destOrd="0" presId="urn:microsoft.com/office/officeart/2005/8/layout/list1"/>
    <dgm:cxn modelId="{AB1F8FD0-1998-4826-8579-A530E54197CF}" type="presParOf" srcId="{CABCFB34-65B8-47FE-9C51-806ABC9C4975}" destId="{DE833B48-0E0D-4ACF-8FB2-498C07635CF0}" srcOrd="23" destOrd="0" presId="urn:microsoft.com/office/officeart/2005/8/layout/list1"/>
    <dgm:cxn modelId="{2C7DEED6-D5F7-45C7-B45F-64FA1143030A}" type="presParOf" srcId="{CABCFB34-65B8-47FE-9C51-806ABC9C4975}" destId="{00C61642-FBBE-423C-AE9D-EA11448C2FDB}" srcOrd="24" destOrd="0" presId="urn:microsoft.com/office/officeart/2005/8/layout/list1"/>
    <dgm:cxn modelId="{B88529D6-5614-47F0-B77E-BFA00A10FC0F}" type="presParOf" srcId="{00C61642-FBBE-423C-AE9D-EA11448C2FDB}" destId="{DB7EF964-FD29-4701-9DCB-2EA6B7DAFA6E}" srcOrd="0" destOrd="0" presId="urn:microsoft.com/office/officeart/2005/8/layout/list1"/>
    <dgm:cxn modelId="{6ED20F92-EFFA-4321-A01E-F9A8AC5F6716}" type="presParOf" srcId="{00C61642-FBBE-423C-AE9D-EA11448C2FDB}" destId="{D697A931-C3A9-4DEA-86B0-F798C4194906}" srcOrd="1" destOrd="0" presId="urn:microsoft.com/office/officeart/2005/8/layout/list1"/>
    <dgm:cxn modelId="{0B7FB676-C282-4B89-A01A-812B4CCC0EE8}" type="presParOf" srcId="{CABCFB34-65B8-47FE-9C51-806ABC9C4975}" destId="{3D2B9296-5934-4C33-BECA-B124D065A77C}" srcOrd="25" destOrd="0" presId="urn:microsoft.com/office/officeart/2005/8/layout/list1"/>
    <dgm:cxn modelId="{3B3B600E-15A7-4E52-B2B8-2B014BCCFB1C}" type="presParOf" srcId="{CABCFB34-65B8-47FE-9C51-806ABC9C4975}" destId="{E9764459-C993-4759-9359-1096FF512CEE}" srcOrd="26" destOrd="0" presId="urn:microsoft.com/office/officeart/2005/8/layout/list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111D9A3-90A0-4834-888B-6099E38B1DB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AFA4C36-8151-4ADB-8BED-60C435E1AD5D}">
      <dgm:prSet custT="1"/>
      <dgm:spPr>
        <a:solidFill>
          <a:srgbClr val="A22A12"/>
        </a:solidFill>
        <a:ln>
          <a:solidFill>
            <a:srgbClr val="87230F"/>
          </a:solidFill>
        </a:ln>
      </dgm:spPr>
      <dgm:t>
        <a:bodyPr/>
        <a:lstStyle/>
        <a:p>
          <a:pPr rtl="0"/>
          <a:r>
            <a:rPr lang="pl-PL" sz="1200" dirty="0" smtClean="0">
              <a:latin typeface="Arial" pitchFamily="34" charset="0"/>
              <a:cs typeface="Arial" pitchFamily="34" charset="0"/>
            </a:rPr>
            <a:t>1. Poprawienie sytuacji materialnej danej osoby oraz rodziny</a:t>
          </a:r>
          <a:endParaRPr lang="pl-PL" sz="1200" dirty="0">
            <a:latin typeface="Arial" pitchFamily="34" charset="0"/>
            <a:cs typeface="Arial" pitchFamily="34" charset="0"/>
          </a:endParaRPr>
        </a:p>
      </dgm:t>
    </dgm:pt>
    <dgm:pt modelId="{43425A48-B82A-4DED-94E9-3F62B2D9E8DB}" type="parTrans" cxnId="{0BE59B5E-A756-4C88-8590-BA1DA0C53FFF}">
      <dgm:prSet/>
      <dgm:spPr/>
      <dgm:t>
        <a:bodyPr/>
        <a:lstStyle/>
        <a:p>
          <a:endParaRPr lang="en-US" sz="1200">
            <a:latin typeface="Arial" pitchFamily="34" charset="0"/>
            <a:cs typeface="Arial" pitchFamily="34" charset="0"/>
          </a:endParaRPr>
        </a:p>
      </dgm:t>
    </dgm:pt>
    <dgm:pt modelId="{7C943818-5812-434A-9F71-9038BF60F2B5}" type="sibTrans" cxnId="{0BE59B5E-A756-4C88-8590-BA1DA0C53FFF}">
      <dgm:prSet/>
      <dgm:spPr/>
      <dgm:t>
        <a:bodyPr/>
        <a:lstStyle/>
        <a:p>
          <a:endParaRPr lang="en-US" sz="1200">
            <a:latin typeface="Arial" pitchFamily="34" charset="0"/>
            <a:cs typeface="Arial" pitchFamily="34" charset="0"/>
          </a:endParaRPr>
        </a:p>
      </dgm:t>
    </dgm:pt>
    <dgm:pt modelId="{4A29A885-6E00-4CF8-97F2-320658E8AF43}">
      <dgm:prSet custT="1"/>
      <dgm:spPr>
        <a:solidFill>
          <a:srgbClr val="A22A12"/>
        </a:solidFill>
        <a:ln>
          <a:solidFill>
            <a:srgbClr val="87230F"/>
          </a:solidFill>
        </a:ln>
      </dgm:spPr>
      <dgm:t>
        <a:bodyPr/>
        <a:lstStyle/>
        <a:p>
          <a:pPr rtl="0"/>
          <a:r>
            <a:rPr lang="pl-PL" sz="1200" dirty="0" smtClean="0">
              <a:latin typeface="Arial" pitchFamily="34" charset="0"/>
              <a:cs typeface="Arial" pitchFamily="34" charset="0"/>
            </a:rPr>
            <a:t>2. Integracja społeczna, w tym:</a:t>
          </a:r>
          <a:endParaRPr lang="pl-PL" sz="1200" dirty="0">
            <a:latin typeface="Arial" pitchFamily="34" charset="0"/>
            <a:cs typeface="Arial" pitchFamily="34" charset="0"/>
          </a:endParaRPr>
        </a:p>
      </dgm:t>
    </dgm:pt>
    <dgm:pt modelId="{1B91806F-808F-40B7-8DDA-F031A6CA0C6E}" type="parTrans" cxnId="{CA2597E3-CA5D-47CE-8E56-5A69484C0836}">
      <dgm:prSet/>
      <dgm:spPr/>
      <dgm:t>
        <a:bodyPr/>
        <a:lstStyle/>
        <a:p>
          <a:endParaRPr lang="en-US" sz="1200">
            <a:latin typeface="Arial" pitchFamily="34" charset="0"/>
            <a:cs typeface="Arial" pitchFamily="34" charset="0"/>
          </a:endParaRPr>
        </a:p>
      </dgm:t>
    </dgm:pt>
    <dgm:pt modelId="{F9791DC2-1F29-4904-9218-399D9FC1A19A}" type="sibTrans" cxnId="{CA2597E3-CA5D-47CE-8E56-5A69484C0836}">
      <dgm:prSet/>
      <dgm:spPr/>
      <dgm:t>
        <a:bodyPr/>
        <a:lstStyle/>
        <a:p>
          <a:endParaRPr lang="en-US" sz="1200">
            <a:latin typeface="Arial" pitchFamily="34" charset="0"/>
            <a:cs typeface="Arial" pitchFamily="34" charset="0"/>
          </a:endParaRPr>
        </a:p>
      </dgm:t>
    </dgm:pt>
    <dgm:pt modelId="{59940739-3626-4CBF-989F-01A8391D230D}">
      <dgm:prSet custT="1"/>
      <dgm:spPr>
        <a:ln>
          <a:solidFill>
            <a:srgbClr val="87230F"/>
          </a:solidFill>
        </a:ln>
      </dgm:spPr>
      <dgm:t>
        <a:bodyPr/>
        <a:lstStyle/>
        <a:p>
          <a:pPr rtl="0"/>
          <a:r>
            <a:rPr lang="pl-PL" sz="1200" dirty="0" smtClean="0">
              <a:latin typeface="Arial" pitchFamily="34" charset="0"/>
              <a:cs typeface="Arial" pitchFamily="34" charset="0"/>
            </a:rPr>
            <a:t>nawiązywanie kontaktów społecznych</a:t>
          </a:r>
          <a:endParaRPr lang="pl-PL" sz="1200" dirty="0">
            <a:latin typeface="Arial" pitchFamily="34" charset="0"/>
            <a:cs typeface="Arial" pitchFamily="34" charset="0"/>
          </a:endParaRPr>
        </a:p>
      </dgm:t>
    </dgm:pt>
    <dgm:pt modelId="{98CF2664-162A-4AF0-AB2D-E6A3C57F0317}" type="parTrans" cxnId="{D2AB84A8-FF9F-4F48-9459-B3B08BB7C2D9}">
      <dgm:prSet/>
      <dgm:spPr/>
      <dgm:t>
        <a:bodyPr/>
        <a:lstStyle/>
        <a:p>
          <a:endParaRPr lang="en-US" sz="1200">
            <a:latin typeface="Arial" pitchFamily="34" charset="0"/>
            <a:cs typeface="Arial" pitchFamily="34" charset="0"/>
          </a:endParaRPr>
        </a:p>
      </dgm:t>
    </dgm:pt>
    <dgm:pt modelId="{1C7BCB24-59EF-4D28-9161-C3186F8749EA}" type="sibTrans" cxnId="{D2AB84A8-FF9F-4F48-9459-B3B08BB7C2D9}">
      <dgm:prSet/>
      <dgm:spPr/>
      <dgm:t>
        <a:bodyPr/>
        <a:lstStyle/>
        <a:p>
          <a:endParaRPr lang="en-US" sz="1200">
            <a:latin typeface="Arial" pitchFamily="34" charset="0"/>
            <a:cs typeface="Arial" pitchFamily="34" charset="0"/>
          </a:endParaRPr>
        </a:p>
      </dgm:t>
    </dgm:pt>
    <dgm:pt modelId="{AFD0DB98-E40B-4747-B405-1A072F559A78}">
      <dgm:prSet custT="1"/>
      <dgm:spPr>
        <a:ln>
          <a:solidFill>
            <a:srgbClr val="87230F"/>
          </a:solidFill>
        </a:ln>
      </dgm:spPr>
      <dgm:t>
        <a:bodyPr/>
        <a:lstStyle/>
        <a:p>
          <a:pPr rtl="0"/>
          <a:r>
            <a:rPr lang="pl-PL" sz="1200" dirty="0" smtClean="0">
              <a:latin typeface="Arial" pitchFamily="34" charset="0"/>
              <a:cs typeface="Arial" pitchFamily="34" charset="0"/>
            </a:rPr>
            <a:t>zwiększenie odpowiedzialności i zdyscyplinowania</a:t>
          </a:r>
          <a:endParaRPr lang="pl-PL" sz="1200" dirty="0">
            <a:latin typeface="Arial" pitchFamily="34" charset="0"/>
            <a:cs typeface="Arial" pitchFamily="34" charset="0"/>
          </a:endParaRPr>
        </a:p>
      </dgm:t>
    </dgm:pt>
    <dgm:pt modelId="{587688FD-000E-4CA4-B8CF-96D68D5FA986}" type="parTrans" cxnId="{A609DDA8-3651-45AF-94BE-0EE25E727C92}">
      <dgm:prSet/>
      <dgm:spPr/>
      <dgm:t>
        <a:bodyPr/>
        <a:lstStyle/>
        <a:p>
          <a:endParaRPr lang="en-US" sz="1200">
            <a:latin typeface="Arial" pitchFamily="34" charset="0"/>
            <a:cs typeface="Arial" pitchFamily="34" charset="0"/>
          </a:endParaRPr>
        </a:p>
      </dgm:t>
    </dgm:pt>
    <dgm:pt modelId="{A2C286BE-3A9F-4966-9D4F-C8E37950B9C2}" type="sibTrans" cxnId="{A609DDA8-3651-45AF-94BE-0EE25E727C92}">
      <dgm:prSet/>
      <dgm:spPr/>
      <dgm:t>
        <a:bodyPr/>
        <a:lstStyle/>
        <a:p>
          <a:endParaRPr lang="en-US" sz="1200">
            <a:latin typeface="Arial" pitchFamily="34" charset="0"/>
            <a:cs typeface="Arial" pitchFamily="34" charset="0"/>
          </a:endParaRPr>
        </a:p>
      </dgm:t>
    </dgm:pt>
    <dgm:pt modelId="{81922EE3-C5D5-4ACB-89DF-129DFEB49EFC}">
      <dgm:prSet custT="1"/>
      <dgm:spPr>
        <a:ln>
          <a:solidFill>
            <a:srgbClr val="87230F"/>
          </a:solidFill>
        </a:ln>
      </dgm:spPr>
      <dgm:t>
        <a:bodyPr/>
        <a:lstStyle/>
        <a:p>
          <a:pPr rtl="0"/>
          <a:r>
            <a:rPr lang="pl-PL" sz="1200" dirty="0" smtClean="0">
              <a:latin typeface="Arial" pitchFamily="34" charset="0"/>
              <a:cs typeface="Arial" pitchFamily="34" charset="0"/>
            </a:rPr>
            <a:t>wyjście z domu i wypełnienie wolnego czasu</a:t>
          </a:r>
          <a:endParaRPr lang="pl-PL" sz="1200" dirty="0">
            <a:latin typeface="Arial" pitchFamily="34" charset="0"/>
            <a:cs typeface="Arial" pitchFamily="34" charset="0"/>
          </a:endParaRPr>
        </a:p>
      </dgm:t>
    </dgm:pt>
    <dgm:pt modelId="{11773CCB-8C30-4D4D-B236-2474ACF0E4A4}" type="parTrans" cxnId="{E9A3FF47-C5C6-4E80-8267-5BEB673B384F}">
      <dgm:prSet/>
      <dgm:spPr/>
      <dgm:t>
        <a:bodyPr/>
        <a:lstStyle/>
        <a:p>
          <a:endParaRPr lang="en-US" sz="1200">
            <a:latin typeface="Arial" pitchFamily="34" charset="0"/>
            <a:cs typeface="Arial" pitchFamily="34" charset="0"/>
          </a:endParaRPr>
        </a:p>
      </dgm:t>
    </dgm:pt>
    <dgm:pt modelId="{D947E388-7A38-48A3-98DA-F07977E725EA}" type="sibTrans" cxnId="{E9A3FF47-C5C6-4E80-8267-5BEB673B384F}">
      <dgm:prSet/>
      <dgm:spPr/>
      <dgm:t>
        <a:bodyPr/>
        <a:lstStyle/>
        <a:p>
          <a:endParaRPr lang="en-US" sz="1200">
            <a:latin typeface="Arial" pitchFamily="34" charset="0"/>
            <a:cs typeface="Arial" pitchFamily="34" charset="0"/>
          </a:endParaRPr>
        </a:p>
      </dgm:t>
    </dgm:pt>
    <dgm:pt modelId="{A8DA6798-3786-4C65-959E-D9C32C84BDD9}">
      <dgm:prSet custT="1"/>
      <dgm:spPr>
        <a:solidFill>
          <a:srgbClr val="A22A12"/>
        </a:solidFill>
        <a:ln>
          <a:solidFill>
            <a:srgbClr val="87230F"/>
          </a:solidFill>
        </a:ln>
      </dgm:spPr>
      <dgm:t>
        <a:bodyPr/>
        <a:lstStyle/>
        <a:p>
          <a:pPr rtl="0"/>
          <a:r>
            <a:rPr lang="pl-PL" sz="1200" dirty="0" smtClean="0">
              <a:latin typeface="Arial" pitchFamily="34" charset="0"/>
              <a:cs typeface="Arial" pitchFamily="34" charset="0"/>
            </a:rPr>
            <a:t>3. Podniesienie samooceny, dowartościowanie</a:t>
          </a:r>
          <a:endParaRPr lang="pl-PL" sz="1200" dirty="0">
            <a:latin typeface="Arial" pitchFamily="34" charset="0"/>
            <a:cs typeface="Arial" pitchFamily="34" charset="0"/>
          </a:endParaRPr>
        </a:p>
      </dgm:t>
    </dgm:pt>
    <dgm:pt modelId="{632769B0-642F-417A-BC9D-035E8AF50240}" type="parTrans" cxnId="{16E67244-CFDF-4E83-88DC-55001371E0A7}">
      <dgm:prSet/>
      <dgm:spPr/>
      <dgm:t>
        <a:bodyPr/>
        <a:lstStyle/>
        <a:p>
          <a:endParaRPr lang="en-US" sz="1200">
            <a:latin typeface="Arial" pitchFamily="34" charset="0"/>
            <a:cs typeface="Arial" pitchFamily="34" charset="0"/>
          </a:endParaRPr>
        </a:p>
      </dgm:t>
    </dgm:pt>
    <dgm:pt modelId="{5C49530F-DC74-459D-8F3A-BFB21A11AF31}" type="sibTrans" cxnId="{16E67244-CFDF-4E83-88DC-55001371E0A7}">
      <dgm:prSet/>
      <dgm:spPr/>
      <dgm:t>
        <a:bodyPr/>
        <a:lstStyle/>
        <a:p>
          <a:endParaRPr lang="en-US" sz="1200">
            <a:latin typeface="Arial" pitchFamily="34" charset="0"/>
            <a:cs typeface="Arial" pitchFamily="34" charset="0"/>
          </a:endParaRPr>
        </a:p>
      </dgm:t>
    </dgm:pt>
    <dgm:pt modelId="{996199E0-1867-4B24-8A35-64947217B9CF}">
      <dgm:prSet custT="1"/>
      <dgm:spPr>
        <a:solidFill>
          <a:srgbClr val="A22A12"/>
        </a:solidFill>
        <a:ln>
          <a:solidFill>
            <a:srgbClr val="87230F"/>
          </a:solidFill>
        </a:ln>
      </dgm:spPr>
      <dgm:t>
        <a:bodyPr/>
        <a:lstStyle/>
        <a:p>
          <a:pPr rtl="0"/>
          <a:r>
            <a:rPr lang="pl-PL" sz="1200" dirty="0" smtClean="0">
              <a:latin typeface="Arial" pitchFamily="34" charset="0"/>
              <a:cs typeface="Arial" pitchFamily="34" charset="0"/>
            </a:rPr>
            <a:t>4. Motywacja do działania i poszukiwania pracy</a:t>
          </a:r>
          <a:endParaRPr lang="en-US" sz="1200" dirty="0">
            <a:latin typeface="Arial" pitchFamily="34" charset="0"/>
            <a:cs typeface="Arial" pitchFamily="34" charset="0"/>
          </a:endParaRPr>
        </a:p>
      </dgm:t>
    </dgm:pt>
    <dgm:pt modelId="{B20B7EF6-0C28-42F5-B641-AC727CE3442A}" type="parTrans" cxnId="{332E34F6-05CC-402E-A529-D8D021DF5961}">
      <dgm:prSet/>
      <dgm:spPr/>
      <dgm:t>
        <a:bodyPr/>
        <a:lstStyle/>
        <a:p>
          <a:endParaRPr lang="en-US" sz="1200">
            <a:latin typeface="Arial" pitchFamily="34" charset="0"/>
            <a:cs typeface="Arial" pitchFamily="34" charset="0"/>
          </a:endParaRPr>
        </a:p>
      </dgm:t>
    </dgm:pt>
    <dgm:pt modelId="{D72CDB18-09AE-44EE-BE66-EDCABCF61F5B}" type="sibTrans" cxnId="{332E34F6-05CC-402E-A529-D8D021DF5961}">
      <dgm:prSet/>
      <dgm:spPr/>
      <dgm:t>
        <a:bodyPr/>
        <a:lstStyle/>
        <a:p>
          <a:endParaRPr lang="en-US" sz="1200">
            <a:latin typeface="Arial" pitchFamily="34" charset="0"/>
            <a:cs typeface="Arial" pitchFamily="34" charset="0"/>
          </a:endParaRPr>
        </a:p>
      </dgm:t>
    </dgm:pt>
    <dgm:pt modelId="{B4A12E4B-D80F-4021-9661-1AD280A8E386}" type="pres">
      <dgm:prSet presAssocID="{8111D9A3-90A0-4834-888B-6099E38B1DBC}" presName="linear" presStyleCnt="0">
        <dgm:presLayoutVars>
          <dgm:dir/>
          <dgm:animLvl val="lvl"/>
          <dgm:resizeHandles val="exact"/>
        </dgm:presLayoutVars>
      </dgm:prSet>
      <dgm:spPr/>
      <dgm:t>
        <a:bodyPr/>
        <a:lstStyle/>
        <a:p>
          <a:endParaRPr lang="en-US"/>
        </a:p>
      </dgm:t>
    </dgm:pt>
    <dgm:pt modelId="{5FC6594E-8F3B-47BC-8A91-26593F7B706F}" type="pres">
      <dgm:prSet presAssocID="{7AFA4C36-8151-4ADB-8BED-60C435E1AD5D}" presName="parentLin" presStyleCnt="0"/>
      <dgm:spPr/>
    </dgm:pt>
    <dgm:pt modelId="{831AC0A2-BB75-42E9-8B69-A79CB8D10393}" type="pres">
      <dgm:prSet presAssocID="{7AFA4C36-8151-4ADB-8BED-60C435E1AD5D}" presName="parentLeftMargin" presStyleLbl="node1" presStyleIdx="0" presStyleCnt="4"/>
      <dgm:spPr/>
      <dgm:t>
        <a:bodyPr/>
        <a:lstStyle/>
        <a:p>
          <a:endParaRPr lang="en-US"/>
        </a:p>
      </dgm:t>
    </dgm:pt>
    <dgm:pt modelId="{90FEC20B-65AF-4837-A262-F065D0CBD7A2}" type="pres">
      <dgm:prSet presAssocID="{7AFA4C36-8151-4ADB-8BED-60C435E1AD5D}" presName="parentText" presStyleLbl="node1" presStyleIdx="0" presStyleCnt="4" custScaleX="109573">
        <dgm:presLayoutVars>
          <dgm:chMax val="0"/>
          <dgm:bulletEnabled val="1"/>
        </dgm:presLayoutVars>
      </dgm:prSet>
      <dgm:spPr/>
      <dgm:t>
        <a:bodyPr/>
        <a:lstStyle/>
        <a:p>
          <a:endParaRPr lang="en-US"/>
        </a:p>
      </dgm:t>
    </dgm:pt>
    <dgm:pt modelId="{104CE4B9-483A-4604-93D9-664CEF9D3C95}" type="pres">
      <dgm:prSet presAssocID="{7AFA4C36-8151-4ADB-8BED-60C435E1AD5D}" presName="negativeSpace" presStyleCnt="0"/>
      <dgm:spPr/>
    </dgm:pt>
    <dgm:pt modelId="{C6367952-0A7D-4702-A33D-D32D8DD5EBD7}" type="pres">
      <dgm:prSet presAssocID="{7AFA4C36-8151-4ADB-8BED-60C435E1AD5D}" presName="childText" presStyleLbl="conFgAcc1" presStyleIdx="0" presStyleCnt="4">
        <dgm:presLayoutVars>
          <dgm:bulletEnabled val="1"/>
        </dgm:presLayoutVars>
      </dgm:prSet>
      <dgm:spPr>
        <a:ln>
          <a:solidFill>
            <a:srgbClr val="87230F"/>
          </a:solidFill>
        </a:ln>
      </dgm:spPr>
    </dgm:pt>
    <dgm:pt modelId="{AB479087-256F-459A-8150-A72B35C9E392}" type="pres">
      <dgm:prSet presAssocID="{7C943818-5812-434A-9F71-9038BF60F2B5}" presName="spaceBetweenRectangles" presStyleCnt="0"/>
      <dgm:spPr/>
    </dgm:pt>
    <dgm:pt modelId="{706DD76E-F08D-4DEA-868C-210F7544D4C3}" type="pres">
      <dgm:prSet presAssocID="{4A29A885-6E00-4CF8-97F2-320658E8AF43}" presName="parentLin" presStyleCnt="0"/>
      <dgm:spPr/>
    </dgm:pt>
    <dgm:pt modelId="{100D9D18-2665-49CA-A692-896AB2DB77B2}" type="pres">
      <dgm:prSet presAssocID="{4A29A885-6E00-4CF8-97F2-320658E8AF43}" presName="parentLeftMargin" presStyleLbl="node1" presStyleIdx="0" presStyleCnt="4"/>
      <dgm:spPr/>
      <dgm:t>
        <a:bodyPr/>
        <a:lstStyle/>
        <a:p>
          <a:endParaRPr lang="en-US"/>
        </a:p>
      </dgm:t>
    </dgm:pt>
    <dgm:pt modelId="{C7FBEFD5-0FB3-41E0-9BDD-2523ECC98BAB}" type="pres">
      <dgm:prSet presAssocID="{4A29A885-6E00-4CF8-97F2-320658E8AF43}" presName="parentText" presStyleLbl="node1" presStyleIdx="1" presStyleCnt="4" custScaleX="109573">
        <dgm:presLayoutVars>
          <dgm:chMax val="0"/>
          <dgm:bulletEnabled val="1"/>
        </dgm:presLayoutVars>
      </dgm:prSet>
      <dgm:spPr/>
      <dgm:t>
        <a:bodyPr/>
        <a:lstStyle/>
        <a:p>
          <a:endParaRPr lang="en-US"/>
        </a:p>
      </dgm:t>
    </dgm:pt>
    <dgm:pt modelId="{173427DE-CB79-4BF1-B8C0-F30E149C4F57}" type="pres">
      <dgm:prSet presAssocID="{4A29A885-6E00-4CF8-97F2-320658E8AF43}" presName="negativeSpace" presStyleCnt="0"/>
      <dgm:spPr/>
    </dgm:pt>
    <dgm:pt modelId="{C50F2719-E29B-4068-A787-EBE647F4FD4C}" type="pres">
      <dgm:prSet presAssocID="{4A29A885-6E00-4CF8-97F2-320658E8AF43}" presName="childText" presStyleLbl="conFgAcc1" presStyleIdx="1" presStyleCnt="4">
        <dgm:presLayoutVars>
          <dgm:bulletEnabled val="1"/>
        </dgm:presLayoutVars>
      </dgm:prSet>
      <dgm:spPr/>
      <dgm:t>
        <a:bodyPr/>
        <a:lstStyle/>
        <a:p>
          <a:endParaRPr lang="en-US"/>
        </a:p>
      </dgm:t>
    </dgm:pt>
    <dgm:pt modelId="{6B36B687-1596-4792-9CD3-240CE1FE8847}" type="pres">
      <dgm:prSet presAssocID="{F9791DC2-1F29-4904-9218-399D9FC1A19A}" presName="spaceBetweenRectangles" presStyleCnt="0"/>
      <dgm:spPr/>
    </dgm:pt>
    <dgm:pt modelId="{334B28B2-B0DF-4A1F-88B5-617093CC35E5}" type="pres">
      <dgm:prSet presAssocID="{A8DA6798-3786-4C65-959E-D9C32C84BDD9}" presName="parentLin" presStyleCnt="0"/>
      <dgm:spPr/>
    </dgm:pt>
    <dgm:pt modelId="{EDC0FFEE-0E22-4711-A747-44878F972B9F}" type="pres">
      <dgm:prSet presAssocID="{A8DA6798-3786-4C65-959E-D9C32C84BDD9}" presName="parentLeftMargin" presStyleLbl="node1" presStyleIdx="1" presStyleCnt="4"/>
      <dgm:spPr/>
      <dgm:t>
        <a:bodyPr/>
        <a:lstStyle/>
        <a:p>
          <a:endParaRPr lang="en-US"/>
        </a:p>
      </dgm:t>
    </dgm:pt>
    <dgm:pt modelId="{C8330CDA-2C0C-4D43-8998-19EE0ED1B2AA}" type="pres">
      <dgm:prSet presAssocID="{A8DA6798-3786-4C65-959E-D9C32C84BDD9}" presName="parentText" presStyleLbl="node1" presStyleIdx="2" presStyleCnt="4" custScaleX="109573">
        <dgm:presLayoutVars>
          <dgm:chMax val="0"/>
          <dgm:bulletEnabled val="1"/>
        </dgm:presLayoutVars>
      </dgm:prSet>
      <dgm:spPr/>
      <dgm:t>
        <a:bodyPr/>
        <a:lstStyle/>
        <a:p>
          <a:endParaRPr lang="en-US"/>
        </a:p>
      </dgm:t>
    </dgm:pt>
    <dgm:pt modelId="{A7D03A7F-DAAB-4B2D-9443-F66509575744}" type="pres">
      <dgm:prSet presAssocID="{A8DA6798-3786-4C65-959E-D9C32C84BDD9}" presName="negativeSpace" presStyleCnt="0"/>
      <dgm:spPr/>
    </dgm:pt>
    <dgm:pt modelId="{82D346B7-B352-4D7A-911A-22BCB4E1BF45}" type="pres">
      <dgm:prSet presAssocID="{A8DA6798-3786-4C65-959E-D9C32C84BDD9}" presName="childText" presStyleLbl="conFgAcc1" presStyleIdx="2" presStyleCnt="4">
        <dgm:presLayoutVars>
          <dgm:bulletEnabled val="1"/>
        </dgm:presLayoutVars>
      </dgm:prSet>
      <dgm:spPr>
        <a:ln>
          <a:solidFill>
            <a:srgbClr val="87230F"/>
          </a:solidFill>
        </a:ln>
      </dgm:spPr>
    </dgm:pt>
    <dgm:pt modelId="{41005FE9-5832-4919-8F1F-67663ABE3972}" type="pres">
      <dgm:prSet presAssocID="{5C49530F-DC74-459D-8F3A-BFB21A11AF31}" presName="spaceBetweenRectangles" presStyleCnt="0"/>
      <dgm:spPr/>
    </dgm:pt>
    <dgm:pt modelId="{CE0380D9-420E-4D52-8047-0F78CDEC28AC}" type="pres">
      <dgm:prSet presAssocID="{996199E0-1867-4B24-8A35-64947217B9CF}" presName="parentLin" presStyleCnt="0"/>
      <dgm:spPr/>
    </dgm:pt>
    <dgm:pt modelId="{AF2B4A28-9D2E-4EA5-91CD-DD1996F31D73}" type="pres">
      <dgm:prSet presAssocID="{996199E0-1867-4B24-8A35-64947217B9CF}" presName="parentLeftMargin" presStyleLbl="node1" presStyleIdx="2" presStyleCnt="4"/>
      <dgm:spPr/>
      <dgm:t>
        <a:bodyPr/>
        <a:lstStyle/>
        <a:p>
          <a:endParaRPr lang="en-US"/>
        </a:p>
      </dgm:t>
    </dgm:pt>
    <dgm:pt modelId="{813E3F3F-B807-4BC0-A774-00CDBDF6E5A1}" type="pres">
      <dgm:prSet presAssocID="{996199E0-1867-4B24-8A35-64947217B9CF}" presName="parentText" presStyleLbl="node1" presStyleIdx="3" presStyleCnt="4" custScaleX="109573">
        <dgm:presLayoutVars>
          <dgm:chMax val="0"/>
          <dgm:bulletEnabled val="1"/>
        </dgm:presLayoutVars>
      </dgm:prSet>
      <dgm:spPr/>
      <dgm:t>
        <a:bodyPr/>
        <a:lstStyle/>
        <a:p>
          <a:endParaRPr lang="en-US"/>
        </a:p>
      </dgm:t>
    </dgm:pt>
    <dgm:pt modelId="{24B5A0E9-FB3D-421D-913E-15BFB07DDE61}" type="pres">
      <dgm:prSet presAssocID="{996199E0-1867-4B24-8A35-64947217B9CF}" presName="negativeSpace" presStyleCnt="0"/>
      <dgm:spPr/>
    </dgm:pt>
    <dgm:pt modelId="{1963D588-48C0-440F-993B-0479F1DBFF8A}" type="pres">
      <dgm:prSet presAssocID="{996199E0-1867-4B24-8A35-64947217B9CF}" presName="childText" presStyleLbl="conFgAcc1" presStyleIdx="3" presStyleCnt="4">
        <dgm:presLayoutVars>
          <dgm:bulletEnabled val="1"/>
        </dgm:presLayoutVars>
      </dgm:prSet>
      <dgm:spPr>
        <a:ln>
          <a:solidFill>
            <a:srgbClr val="87230F"/>
          </a:solidFill>
        </a:ln>
      </dgm:spPr>
    </dgm:pt>
  </dgm:ptLst>
  <dgm:cxnLst>
    <dgm:cxn modelId="{111BF394-614B-4D21-A3C7-4F0D3CCAEF1E}" type="presOf" srcId="{4A29A885-6E00-4CF8-97F2-320658E8AF43}" destId="{100D9D18-2665-49CA-A692-896AB2DB77B2}" srcOrd="0" destOrd="0" presId="urn:microsoft.com/office/officeart/2005/8/layout/list1"/>
    <dgm:cxn modelId="{C6E428FF-FFF3-4678-B493-0AC137FB75B1}" type="presOf" srcId="{A8DA6798-3786-4C65-959E-D9C32C84BDD9}" destId="{C8330CDA-2C0C-4D43-8998-19EE0ED1B2AA}" srcOrd="1" destOrd="0" presId="urn:microsoft.com/office/officeart/2005/8/layout/list1"/>
    <dgm:cxn modelId="{16E67244-CFDF-4E83-88DC-55001371E0A7}" srcId="{8111D9A3-90A0-4834-888B-6099E38B1DBC}" destId="{A8DA6798-3786-4C65-959E-D9C32C84BDD9}" srcOrd="2" destOrd="0" parTransId="{632769B0-642F-417A-BC9D-035E8AF50240}" sibTransId="{5C49530F-DC74-459D-8F3A-BFB21A11AF31}"/>
    <dgm:cxn modelId="{9E072045-68F2-48DF-953B-32CF5FC43389}" type="presOf" srcId="{59940739-3626-4CBF-989F-01A8391D230D}" destId="{C50F2719-E29B-4068-A787-EBE647F4FD4C}" srcOrd="0" destOrd="0" presId="urn:microsoft.com/office/officeart/2005/8/layout/list1"/>
    <dgm:cxn modelId="{0BE59B5E-A756-4C88-8590-BA1DA0C53FFF}" srcId="{8111D9A3-90A0-4834-888B-6099E38B1DBC}" destId="{7AFA4C36-8151-4ADB-8BED-60C435E1AD5D}" srcOrd="0" destOrd="0" parTransId="{43425A48-B82A-4DED-94E9-3F62B2D9E8DB}" sibTransId="{7C943818-5812-434A-9F71-9038BF60F2B5}"/>
    <dgm:cxn modelId="{55232DFA-9682-4D98-99DB-A5EC78A8A69F}" type="presOf" srcId="{7AFA4C36-8151-4ADB-8BED-60C435E1AD5D}" destId="{831AC0A2-BB75-42E9-8B69-A79CB8D10393}" srcOrd="0" destOrd="0" presId="urn:microsoft.com/office/officeart/2005/8/layout/list1"/>
    <dgm:cxn modelId="{A609DDA8-3651-45AF-94BE-0EE25E727C92}" srcId="{4A29A885-6E00-4CF8-97F2-320658E8AF43}" destId="{AFD0DB98-E40B-4747-B405-1A072F559A78}" srcOrd="1" destOrd="0" parTransId="{587688FD-000E-4CA4-B8CF-96D68D5FA986}" sibTransId="{A2C286BE-3A9F-4966-9D4F-C8E37950B9C2}"/>
    <dgm:cxn modelId="{A3B79C3F-D832-4CC2-805F-8F2651DEE94A}" type="presOf" srcId="{4A29A885-6E00-4CF8-97F2-320658E8AF43}" destId="{C7FBEFD5-0FB3-41E0-9BDD-2523ECC98BAB}" srcOrd="1" destOrd="0" presId="urn:microsoft.com/office/officeart/2005/8/layout/list1"/>
    <dgm:cxn modelId="{197E98A3-1E45-4BD5-B2DE-87D50B0842DB}" type="presOf" srcId="{81922EE3-C5D5-4ACB-89DF-129DFEB49EFC}" destId="{C50F2719-E29B-4068-A787-EBE647F4FD4C}" srcOrd="0" destOrd="2" presId="urn:microsoft.com/office/officeart/2005/8/layout/list1"/>
    <dgm:cxn modelId="{D2AB84A8-FF9F-4F48-9459-B3B08BB7C2D9}" srcId="{4A29A885-6E00-4CF8-97F2-320658E8AF43}" destId="{59940739-3626-4CBF-989F-01A8391D230D}" srcOrd="0" destOrd="0" parTransId="{98CF2664-162A-4AF0-AB2D-E6A3C57F0317}" sibTransId="{1C7BCB24-59EF-4D28-9161-C3186F8749EA}"/>
    <dgm:cxn modelId="{A1EB06AC-9CBB-49EC-8FA3-AFB7875AF1E2}" type="presOf" srcId="{8111D9A3-90A0-4834-888B-6099E38B1DBC}" destId="{B4A12E4B-D80F-4021-9661-1AD280A8E386}" srcOrd="0" destOrd="0" presId="urn:microsoft.com/office/officeart/2005/8/layout/list1"/>
    <dgm:cxn modelId="{956FC1C5-D86E-4EED-A291-DABEDCE6EA33}" type="presOf" srcId="{A8DA6798-3786-4C65-959E-D9C32C84BDD9}" destId="{EDC0FFEE-0E22-4711-A747-44878F972B9F}" srcOrd="0" destOrd="0" presId="urn:microsoft.com/office/officeart/2005/8/layout/list1"/>
    <dgm:cxn modelId="{CA2597E3-CA5D-47CE-8E56-5A69484C0836}" srcId="{8111D9A3-90A0-4834-888B-6099E38B1DBC}" destId="{4A29A885-6E00-4CF8-97F2-320658E8AF43}" srcOrd="1" destOrd="0" parTransId="{1B91806F-808F-40B7-8DDA-F031A6CA0C6E}" sibTransId="{F9791DC2-1F29-4904-9218-399D9FC1A19A}"/>
    <dgm:cxn modelId="{7CD5ABFA-80BF-4A43-9755-574B711CFEB1}" type="presOf" srcId="{996199E0-1867-4B24-8A35-64947217B9CF}" destId="{813E3F3F-B807-4BC0-A774-00CDBDF6E5A1}" srcOrd="1" destOrd="0" presId="urn:microsoft.com/office/officeart/2005/8/layout/list1"/>
    <dgm:cxn modelId="{098B8E3F-0794-427F-BF64-0F456EF10C12}" type="presOf" srcId="{7AFA4C36-8151-4ADB-8BED-60C435E1AD5D}" destId="{90FEC20B-65AF-4837-A262-F065D0CBD7A2}" srcOrd="1" destOrd="0" presId="urn:microsoft.com/office/officeart/2005/8/layout/list1"/>
    <dgm:cxn modelId="{332E34F6-05CC-402E-A529-D8D021DF5961}" srcId="{8111D9A3-90A0-4834-888B-6099E38B1DBC}" destId="{996199E0-1867-4B24-8A35-64947217B9CF}" srcOrd="3" destOrd="0" parTransId="{B20B7EF6-0C28-42F5-B641-AC727CE3442A}" sibTransId="{D72CDB18-09AE-44EE-BE66-EDCABCF61F5B}"/>
    <dgm:cxn modelId="{DE196D6A-A006-4044-A759-1028285C81ED}" type="presOf" srcId="{996199E0-1867-4B24-8A35-64947217B9CF}" destId="{AF2B4A28-9D2E-4EA5-91CD-DD1996F31D73}" srcOrd="0" destOrd="0" presId="urn:microsoft.com/office/officeart/2005/8/layout/list1"/>
    <dgm:cxn modelId="{E9A3FF47-C5C6-4E80-8267-5BEB673B384F}" srcId="{4A29A885-6E00-4CF8-97F2-320658E8AF43}" destId="{81922EE3-C5D5-4ACB-89DF-129DFEB49EFC}" srcOrd="2" destOrd="0" parTransId="{11773CCB-8C30-4D4D-B236-2474ACF0E4A4}" sibTransId="{D947E388-7A38-48A3-98DA-F07977E725EA}"/>
    <dgm:cxn modelId="{F3C5BC1C-455B-49C5-B891-12D796492F62}" type="presOf" srcId="{AFD0DB98-E40B-4747-B405-1A072F559A78}" destId="{C50F2719-E29B-4068-A787-EBE647F4FD4C}" srcOrd="0" destOrd="1" presId="urn:microsoft.com/office/officeart/2005/8/layout/list1"/>
    <dgm:cxn modelId="{4E7FA931-8C14-4023-A6B8-9586CC899597}" type="presParOf" srcId="{B4A12E4B-D80F-4021-9661-1AD280A8E386}" destId="{5FC6594E-8F3B-47BC-8A91-26593F7B706F}" srcOrd="0" destOrd="0" presId="urn:microsoft.com/office/officeart/2005/8/layout/list1"/>
    <dgm:cxn modelId="{51F5C98F-649D-486E-A97E-61287E0EBC41}" type="presParOf" srcId="{5FC6594E-8F3B-47BC-8A91-26593F7B706F}" destId="{831AC0A2-BB75-42E9-8B69-A79CB8D10393}" srcOrd="0" destOrd="0" presId="urn:microsoft.com/office/officeart/2005/8/layout/list1"/>
    <dgm:cxn modelId="{21320568-0D56-4B67-8638-1C06E37859AF}" type="presParOf" srcId="{5FC6594E-8F3B-47BC-8A91-26593F7B706F}" destId="{90FEC20B-65AF-4837-A262-F065D0CBD7A2}" srcOrd="1" destOrd="0" presId="urn:microsoft.com/office/officeart/2005/8/layout/list1"/>
    <dgm:cxn modelId="{84562BE8-6496-4BD2-8823-7BA21639B35C}" type="presParOf" srcId="{B4A12E4B-D80F-4021-9661-1AD280A8E386}" destId="{104CE4B9-483A-4604-93D9-664CEF9D3C95}" srcOrd="1" destOrd="0" presId="urn:microsoft.com/office/officeart/2005/8/layout/list1"/>
    <dgm:cxn modelId="{40E3D5AA-22EF-4EC7-AFE9-6A47CABFF73E}" type="presParOf" srcId="{B4A12E4B-D80F-4021-9661-1AD280A8E386}" destId="{C6367952-0A7D-4702-A33D-D32D8DD5EBD7}" srcOrd="2" destOrd="0" presId="urn:microsoft.com/office/officeart/2005/8/layout/list1"/>
    <dgm:cxn modelId="{209D2F7D-EF50-4BA9-8D66-40B3A6D8D6BA}" type="presParOf" srcId="{B4A12E4B-D80F-4021-9661-1AD280A8E386}" destId="{AB479087-256F-459A-8150-A72B35C9E392}" srcOrd="3" destOrd="0" presId="urn:microsoft.com/office/officeart/2005/8/layout/list1"/>
    <dgm:cxn modelId="{F550FD79-C3F1-48EC-A9C5-5F587EB9D8CD}" type="presParOf" srcId="{B4A12E4B-D80F-4021-9661-1AD280A8E386}" destId="{706DD76E-F08D-4DEA-868C-210F7544D4C3}" srcOrd="4" destOrd="0" presId="urn:microsoft.com/office/officeart/2005/8/layout/list1"/>
    <dgm:cxn modelId="{F6223406-9FE1-451F-AF3A-CFE61C83CD51}" type="presParOf" srcId="{706DD76E-F08D-4DEA-868C-210F7544D4C3}" destId="{100D9D18-2665-49CA-A692-896AB2DB77B2}" srcOrd="0" destOrd="0" presId="urn:microsoft.com/office/officeart/2005/8/layout/list1"/>
    <dgm:cxn modelId="{79077ADF-EDCC-4716-8C15-05C982CA0E52}" type="presParOf" srcId="{706DD76E-F08D-4DEA-868C-210F7544D4C3}" destId="{C7FBEFD5-0FB3-41E0-9BDD-2523ECC98BAB}" srcOrd="1" destOrd="0" presId="urn:microsoft.com/office/officeart/2005/8/layout/list1"/>
    <dgm:cxn modelId="{36A35939-5B82-4DD9-B41D-3D0025AF685F}" type="presParOf" srcId="{B4A12E4B-D80F-4021-9661-1AD280A8E386}" destId="{173427DE-CB79-4BF1-B8C0-F30E149C4F57}" srcOrd="5" destOrd="0" presId="urn:microsoft.com/office/officeart/2005/8/layout/list1"/>
    <dgm:cxn modelId="{3124A4C7-05DD-49FF-9531-8AF6540313B4}" type="presParOf" srcId="{B4A12E4B-D80F-4021-9661-1AD280A8E386}" destId="{C50F2719-E29B-4068-A787-EBE647F4FD4C}" srcOrd="6" destOrd="0" presId="urn:microsoft.com/office/officeart/2005/8/layout/list1"/>
    <dgm:cxn modelId="{6B89C088-D289-4FBF-A01D-0D7ECA0761E5}" type="presParOf" srcId="{B4A12E4B-D80F-4021-9661-1AD280A8E386}" destId="{6B36B687-1596-4792-9CD3-240CE1FE8847}" srcOrd="7" destOrd="0" presId="urn:microsoft.com/office/officeart/2005/8/layout/list1"/>
    <dgm:cxn modelId="{47748AF3-FFAA-48AD-AF71-19563D598DFD}" type="presParOf" srcId="{B4A12E4B-D80F-4021-9661-1AD280A8E386}" destId="{334B28B2-B0DF-4A1F-88B5-617093CC35E5}" srcOrd="8" destOrd="0" presId="urn:microsoft.com/office/officeart/2005/8/layout/list1"/>
    <dgm:cxn modelId="{4871B299-5001-49EA-9641-26B7A673B222}" type="presParOf" srcId="{334B28B2-B0DF-4A1F-88B5-617093CC35E5}" destId="{EDC0FFEE-0E22-4711-A747-44878F972B9F}" srcOrd="0" destOrd="0" presId="urn:microsoft.com/office/officeart/2005/8/layout/list1"/>
    <dgm:cxn modelId="{6A35DCF8-29ED-498F-ACCB-2485CC9D46C6}" type="presParOf" srcId="{334B28B2-B0DF-4A1F-88B5-617093CC35E5}" destId="{C8330CDA-2C0C-4D43-8998-19EE0ED1B2AA}" srcOrd="1" destOrd="0" presId="urn:microsoft.com/office/officeart/2005/8/layout/list1"/>
    <dgm:cxn modelId="{BDB98CE3-65DF-4F80-A6E0-A322C98E1099}" type="presParOf" srcId="{B4A12E4B-D80F-4021-9661-1AD280A8E386}" destId="{A7D03A7F-DAAB-4B2D-9443-F66509575744}" srcOrd="9" destOrd="0" presId="urn:microsoft.com/office/officeart/2005/8/layout/list1"/>
    <dgm:cxn modelId="{A6512249-AD22-46DB-ABA8-AA8D77183355}" type="presParOf" srcId="{B4A12E4B-D80F-4021-9661-1AD280A8E386}" destId="{82D346B7-B352-4D7A-911A-22BCB4E1BF45}" srcOrd="10" destOrd="0" presId="urn:microsoft.com/office/officeart/2005/8/layout/list1"/>
    <dgm:cxn modelId="{73D55411-8165-4FD3-889D-65905D761921}" type="presParOf" srcId="{B4A12E4B-D80F-4021-9661-1AD280A8E386}" destId="{41005FE9-5832-4919-8F1F-67663ABE3972}" srcOrd="11" destOrd="0" presId="urn:microsoft.com/office/officeart/2005/8/layout/list1"/>
    <dgm:cxn modelId="{5BDE7B94-8FE4-45EC-A1EE-AC758EB11758}" type="presParOf" srcId="{B4A12E4B-D80F-4021-9661-1AD280A8E386}" destId="{CE0380D9-420E-4D52-8047-0F78CDEC28AC}" srcOrd="12" destOrd="0" presId="urn:microsoft.com/office/officeart/2005/8/layout/list1"/>
    <dgm:cxn modelId="{4C4D5D39-BCB3-469F-9B84-97512ED8697A}" type="presParOf" srcId="{CE0380D9-420E-4D52-8047-0F78CDEC28AC}" destId="{AF2B4A28-9D2E-4EA5-91CD-DD1996F31D73}" srcOrd="0" destOrd="0" presId="urn:microsoft.com/office/officeart/2005/8/layout/list1"/>
    <dgm:cxn modelId="{8B05EF95-27D7-4856-8040-C0E5D5D6DC49}" type="presParOf" srcId="{CE0380D9-420E-4D52-8047-0F78CDEC28AC}" destId="{813E3F3F-B807-4BC0-A774-00CDBDF6E5A1}" srcOrd="1" destOrd="0" presId="urn:microsoft.com/office/officeart/2005/8/layout/list1"/>
    <dgm:cxn modelId="{5B9BBB22-26DF-4881-8E97-25456A6101BE}" type="presParOf" srcId="{B4A12E4B-D80F-4021-9661-1AD280A8E386}" destId="{24B5A0E9-FB3D-421D-913E-15BFB07DDE61}" srcOrd="13" destOrd="0" presId="urn:microsoft.com/office/officeart/2005/8/layout/list1"/>
    <dgm:cxn modelId="{CF05BC72-C407-449D-A18B-5349B0038D16}" type="presParOf" srcId="{B4A12E4B-D80F-4021-9661-1AD280A8E386}" destId="{1963D588-48C0-440F-993B-0479F1DBFF8A}" srcOrd="14" destOrd="0" presId="urn:microsoft.com/office/officeart/2005/8/layout/list1"/>
  </dgm:cxn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C619386-A3D2-4F60-9F48-C67ED9ACAD35}"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3979202B-0213-4F7A-8B36-00E56F84A5D4}">
      <dgm:prSet custT="1"/>
      <dgm:spPr>
        <a:solidFill>
          <a:srgbClr val="F6B8AC"/>
        </a:solidFill>
      </dgm:spPr>
      <dgm:t>
        <a:bodyPr/>
        <a:lstStyle/>
        <a:p>
          <a:pPr rtl="0"/>
          <a:r>
            <a:rPr lang="pl-PL" sz="1000" dirty="0" smtClean="0">
              <a:solidFill>
                <a:schemeClr val="tx1"/>
              </a:solidFill>
              <a:latin typeface="Arial" pitchFamily="34" charset="0"/>
              <a:cs typeface="Arial" pitchFamily="34" charset="0"/>
            </a:rPr>
            <a:t>Przeciwdziała-nie wykluczeniu społecznemu</a:t>
          </a:r>
          <a:endParaRPr lang="pl-PL" sz="1000" dirty="0">
            <a:solidFill>
              <a:schemeClr val="tx1"/>
            </a:solidFill>
            <a:latin typeface="Arial" pitchFamily="34" charset="0"/>
            <a:cs typeface="Arial" pitchFamily="34" charset="0"/>
          </a:endParaRPr>
        </a:p>
      </dgm:t>
    </dgm:pt>
    <dgm:pt modelId="{C0200BB1-6B5F-4F09-A057-0663BDCDE334}" type="parTrans" cxnId="{711C1F20-6986-4E34-A47A-38DDC394BF7C}">
      <dgm:prSet/>
      <dgm:spPr/>
      <dgm:t>
        <a:bodyPr/>
        <a:lstStyle/>
        <a:p>
          <a:endParaRPr lang="en-US" sz="1000">
            <a:latin typeface="Arial" pitchFamily="34" charset="0"/>
            <a:cs typeface="Arial" pitchFamily="34" charset="0"/>
          </a:endParaRPr>
        </a:p>
      </dgm:t>
    </dgm:pt>
    <dgm:pt modelId="{A281B19E-C5AF-443E-904A-346450482CAF}" type="sibTrans" cxnId="{711C1F20-6986-4E34-A47A-38DDC394BF7C}">
      <dgm:prSet/>
      <dgm:spPr/>
      <dgm:t>
        <a:bodyPr/>
        <a:lstStyle/>
        <a:p>
          <a:endParaRPr lang="en-US" sz="1000">
            <a:latin typeface="Arial" pitchFamily="34" charset="0"/>
            <a:cs typeface="Arial" pitchFamily="34" charset="0"/>
          </a:endParaRPr>
        </a:p>
      </dgm:t>
    </dgm:pt>
    <dgm:pt modelId="{C3463E4F-C50F-4B08-B44A-A0D221F2B6BB}">
      <dgm:prSet custT="1"/>
      <dgm:spPr>
        <a:solidFill>
          <a:srgbClr val="F6B8AC"/>
        </a:solidFill>
      </dgm:spPr>
      <dgm:t>
        <a:bodyPr/>
        <a:lstStyle/>
        <a:p>
          <a:pPr rtl="0"/>
          <a:r>
            <a:rPr lang="pl-PL" sz="1000" dirty="0" smtClean="0">
              <a:solidFill>
                <a:schemeClr val="tx1"/>
              </a:solidFill>
              <a:latin typeface="Arial" pitchFamily="34" charset="0"/>
              <a:cs typeface="Arial" pitchFamily="34" charset="0"/>
            </a:rPr>
            <a:t>Ograniczenie świadczeń pomocy społecznej</a:t>
          </a:r>
          <a:endParaRPr lang="pl-PL" sz="1000" dirty="0">
            <a:solidFill>
              <a:schemeClr val="tx1"/>
            </a:solidFill>
            <a:latin typeface="Arial" pitchFamily="34" charset="0"/>
            <a:cs typeface="Arial" pitchFamily="34" charset="0"/>
          </a:endParaRPr>
        </a:p>
      </dgm:t>
    </dgm:pt>
    <dgm:pt modelId="{A7DA34BD-DF5B-4B51-A109-164A6BE251F6}" type="parTrans" cxnId="{D84B4431-ACCC-4EA3-A195-47D99EEC1090}">
      <dgm:prSet/>
      <dgm:spPr/>
      <dgm:t>
        <a:bodyPr/>
        <a:lstStyle/>
        <a:p>
          <a:endParaRPr lang="en-US" sz="1000">
            <a:latin typeface="Arial" pitchFamily="34" charset="0"/>
            <a:cs typeface="Arial" pitchFamily="34" charset="0"/>
          </a:endParaRPr>
        </a:p>
      </dgm:t>
    </dgm:pt>
    <dgm:pt modelId="{908AA24F-8004-4EA1-BA80-D45AE8C5D802}" type="sibTrans" cxnId="{D84B4431-ACCC-4EA3-A195-47D99EEC1090}">
      <dgm:prSet/>
      <dgm:spPr/>
      <dgm:t>
        <a:bodyPr/>
        <a:lstStyle/>
        <a:p>
          <a:endParaRPr lang="en-US" sz="1000">
            <a:latin typeface="Arial" pitchFamily="34" charset="0"/>
            <a:cs typeface="Arial" pitchFamily="34" charset="0"/>
          </a:endParaRPr>
        </a:p>
      </dgm:t>
    </dgm:pt>
    <dgm:pt modelId="{61B6E1D8-CF77-437C-A369-EFB6D9A0FFE1}">
      <dgm:prSet custT="1"/>
      <dgm:spPr>
        <a:solidFill>
          <a:srgbClr val="F6B8AC"/>
        </a:solidFill>
      </dgm:spPr>
      <dgm:t>
        <a:bodyPr/>
        <a:lstStyle/>
        <a:p>
          <a:pPr rtl="0"/>
          <a:r>
            <a:rPr lang="pl-PL" sz="1000" dirty="0" smtClean="0">
              <a:solidFill>
                <a:schemeClr val="tx1"/>
              </a:solidFill>
              <a:latin typeface="Arial" pitchFamily="34" charset="0"/>
              <a:cs typeface="Arial" pitchFamily="34" charset="0"/>
            </a:rPr>
            <a:t>Rozwój świadomości ekologicznej</a:t>
          </a:r>
          <a:endParaRPr lang="pl-PL" sz="1000" dirty="0">
            <a:solidFill>
              <a:schemeClr val="tx1"/>
            </a:solidFill>
            <a:latin typeface="Arial" pitchFamily="34" charset="0"/>
            <a:cs typeface="Arial" pitchFamily="34" charset="0"/>
          </a:endParaRPr>
        </a:p>
      </dgm:t>
    </dgm:pt>
    <dgm:pt modelId="{FB9DEA42-9E97-4067-AC5E-F59FF40CF1E4}" type="parTrans" cxnId="{05D69642-39D4-4675-82AB-D41F4CCEC6B0}">
      <dgm:prSet/>
      <dgm:spPr/>
      <dgm:t>
        <a:bodyPr/>
        <a:lstStyle/>
        <a:p>
          <a:endParaRPr lang="en-US" sz="1000">
            <a:latin typeface="Arial" pitchFamily="34" charset="0"/>
            <a:cs typeface="Arial" pitchFamily="34" charset="0"/>
          </a:endParaRPr>
        </a:p>
      </dgm:t>
    </dgm:pt>
    <dgm:pt modelId="{746B8AEB-947B-415F-BC13-10F1BE9CB772}" type="sibTrans" cxnId="{05D69642-39D4-4675-82AB-D41F4CCEC6B0}">
      <dgm:prSet/>
      <dgm:spPr/>
      <dgm:t>
        <a:bodyPr/>
        <a:lstStyle/>
        <a:p>
          <a:endParaRPr lang="en-US" sz="1000">
            <a:latin typeface="Arial" pitchFamily="34" charset="0"/>
            <a:cs typeface="Arial" pitchFamily="34" charset="0"/>
          </a:endParaRPr>
        </a:p>
      </dgm:t>
    </dgm:pt>
    <dgm:pt modelId="{6ADA380D-557B-4E85-9F3F-7646D7EC1ADC}">
      <dgm:prSet custT="1"/>
      <dgm:spPr>
        <a:solidFill>
          <a:srgbClr val="F6B8AC"/>
        </a:solidFill>
      </dgm:spPr>
      <dgm:t>
        <a:bodyPr/>
        <a:lstStyle/>
        <a:p>
          <a:pPr rtl="0"/>
          <a:r>
            <a:rPr lang="pl-PL" sz="1000" dirty="0" smtClean="0">
              <a:solidFill>
                <a:schemeClr val="tx1"/>
              </a:solidFill>
              <a:latin typeface="Arial" pitchFamily="34" charset="0"/>
              <a:cs typeface="Arial" pitchFamily="34" charset="0"/>
            </a:rPr>
            <a:t>Łagodzenie skutków lokalnego bezrobocia</a:t>
          </a:r>
          <a:endParaRPr lang="pl-PL" sz="1000" dirty="0">
            <a:solidFill>
              <a:schemeClr val="tx1"/>
            </a:solidFill>
            <a:latin typeface="Arial" pitchFamily="34" charset="0"/>
            <a:cs typeface="Arial" pitchFamily="34" charset="0"/>
          </a:endParaRPr>
        </a:p>
      </dgm:t>
    </dgm:pt>
    <dgm:pt modelId="{113C9E40-96B5-460F-AD56-00526BB6B6A4}" type="parTrans" cxnId="{7CA1F4F8-FA42-4C2C-815D-B6A58306FE9E}">
      <dgm:prSet/>
      <dgm:spPr/>
      <dgm:t>
        <a:bodyPr/>
        <a:lstStyle/>
        <a:p>
          <a:endParaRPr lang="en-US" sz="1000">
            <a:latin typeface="Arial" pitchFamily="34" charset="0"/>
            <a:cs typeface="Arial" pitchFamily="34" charset="0"/>
          </a:endParaRPr>
        </a:p>
      </dgm:t>
    </dgm:pt>
    <dgm:pt modelId="{291E1ECF-F665-4190-AB57-E57965BEE9DD}" type="sibTrans" cxnId="{7CA1F4F8-FA42-4C2C-815D-B6A58306FE9E}">
      <dgm:prSet/>
      <dgm:spPr/>
      <dgm:t>
        <a:bodyPr/>
        <a:lstStyle/>
        <a:p>
          <a:endParaRPr lang="en-US" sz="1000">
            <a:latin typeface="Arial" pitchFamily="34" charset="0"/>
            <a:cs typeface="Arial" pitchFamily="34" charset="0"/>
          </a:endParaRPr>
        </a:p>
      </dgm:t>
    </dgm:pt>
    <dgm:pt modelId="{677978F3-60F9-4742-A2AA-5A6BFC93DDC5}">
      <dgm:prSet custT="1"/>
      <dgm:spPr>
        <a:solidFill>
          <a:srgbClr val="F6B8AC"/>
        </a:solidFill>
      </dgm:spPr>
      <dgm:t>
        <a:bodyPr/>
        <a:lstStyle/>
        <a:p>
          <a:pPr rtl="0"/>
          <a:r>
            <a:rPr lang="pl-PL" sz="1000" dirty="0" smtClean="0">
              <a:solidFill>
                <a:schemeClr val="tx1"/>
              </a:solidFill>
              <a:latin typeface="Arial" pitchFamily="34" charset="0"/>
              <a:cs typeface="Arial" pitchFamily="34" charset="0"/>
            </a:rPr>
            <a:t>Okresowa aktywizacja zawodowa</a:t>
          </a:r>
          <a:endParaRPr lang="pl-PL" sz="1000" dirty="0">
            <a:solidFill>
              <a:schemeClr val="tx1"/>
            </a:solidFill>
            <a:latin typeface="Arial" pitchFamily="34" charset="0"/>
            <a:cs typeface="Arial" pitchFamily="34" charset="0"/>
          </a:endParaRPr>
        </a:p>
      </dgm:t>
    </dgm:pt>
    <dgm:pt modelId="{867A369C-BA65-4DC2-9536-F28D9916C889}" type="parTrans" cxnId="{934FEC14-DD48-45AA-8204-02959BDF1206}">
      <dgm:prSet/>
      <dgm:spPr/>
      <dgm:t>
        <a:bodyPr/>
        <a:lstStyle/>
        <a:p>
          <a:endParaRPr lang="en-US" sz="1000">
            <a:latin typeface="Arial" pitchFamily="34" charset="0"/>
            <a:cs typeface="Arial" pitchFamily="34" charset="0"/>
          </a:endParaRPr>
        </a:p>
      </dgm:t>
    </dgm:pt>
    <dgm:pt modelId="{ACD43E07-980F-48C2-88ED-10505C16D865}" type="sibTrans" cxnId="{934FEC14-DD48-45AA-8204-02959BDF1206}">
      <dgm:prSet/>
      <dgm:spPr/>
      <dgm:t>
        <a:bodyPr/>
        <a:lstStyle/>
        <a:p>
          <a:endParaRPr lang="en-US" sz="1000">
            <a:latin typeface="Arial" pitchFamily="34" charset="0"/>
            <a:cs typeface="Arial" pitchFamily="34" charset="0"/>
          </a:endParaRPr>
        </a:p>
      </dgm:t>
    </dgm:pt>
    <dgm:pt modelId="{B2D5AF4E-285A-45CE-88FD-4F5305628416}">
      <dgm:prSet custT="1"/>
      <dgm:spPr>
        <a:solidFill>
          <a:srgbClr val="F6B8AC"/>
        </a:solidFill>
      </dgm:spPr>
      <dgm:t>
        <a:bodyPr/>
        <a:lstStyle/>
        <a:p>
          <a:pPr rtl="0"/>
          <a:r>
            <a:rPr lang="pl-PL" sz="1000" dirty="0" smtClean="0">
              <a:solidFill>
                <a:schemeClr val="tx1"/>
              </a:solidFill>
              <a:latin typeface="Arial" pitchFamily="34" charset="0"/>
              <a:cs typeface="Arial" pitchFamily="34" charset="0"/>
            </a:rPr>
            <a:t>Weryfikacja umiejętności społeczno-zawodowych</a:t>
          </a:r>
          <a:endParaRPr lang="pl-PL" sz="1000" dirty="0">
            <a:solidFill>
              <a:schemeClr val="tx1"/>
            </a:solidFill>
            <a:latin typeface="Arial" pitchFamily="34" charset="0"/>
            <a:cs typeface="Arial" pitchFamily="34" charset="0"/>
          </a:endParaRPr>
        </a:p>
      </dgm:t>
    </dgm:pt>
    <dgm:pt modelId="{DB499435-DA33-4C5B-8085-57F91B76B403}" type="parTrans" cxnId="{17A24F7E-6D75-409F-8E8B-0A23478A607E}">
      <dgm:prSet/>
      <dgm:spPr/>
      <dgm:t>
        <a:bodyPr/>
        <a:lstStyle/>
        <a:p>
          <a:endParaRPr lang="en-US" sz="1000">
            <a:latin typeface="Arial" pitchFamily="34" charset="0"/>
            <a:cs typeface="Arial" pitchFamily="34" charset="0"/>
          </a:endParaRPr>
        </a:p>
      </dgm:t>
    </dgm:pt>
    <dgm:pt modelId="{D695629E-BB4E-4502-9207-3F172A589EAB}" type="sibTrans" cxnId="{17A24F7E-6D75-409F-8E8B-0A23478A607E}">
      <dgm:prSet/>
      <dgm:spPr/>
      <dgm:t>
        <a:bodyPr/>
        <a:lstStyle/>
        <a:p>
          <a:endParaRPr lang="en-US" sz="1000">
            <a:latin typeface="Arial" pitchFamily="34" charset="0"/>
            <a:cs typeface="Arial" pitchFamily="34" charset="0"/>
          </a:endParaRPr>
        </a:p>
      </dgm:t>
    </dgm:pt>
    <dgm:pt modelId="{64F68268-B4DF-45EE-8A65-EB39D20F4C03}">
      <dgm:prSet custT="1"/>
      <dgm:spPr>
        <a:solidFill>
          <a:srgbClr val="F6B8AC"/>
        </a:solidFill>
        <a:ln>
          <a:noFill/>
        </a:ln>
      </dgm:spPr>
      <dgm:t>
        <a:bodyPr/>
        <a:lstStyle/>
        <a:p>
          <a:pPr rtl="0"/>
          <a:r>
            <a:rPr lang="pl-PL" sz="1000" dirty="0" smtClean="0">
              <a:solidFill>
                <a:schemeClr val="tx1"/>
              </a:solidFill>
              <a:latin typeface="Arial" pitchFamily="34" charset="0"/>
              <a:cs typeface="Arial" pitchFamily="34" charset="0"/>
            </a:rPr>
            <a:t>Umożliwianie organizatorom wykonania prostych i pilnych prac bez konieczności zatrudniania pracowników</a:t>
          </a:r>
          <a:endParaRPr lang="pl-PL" sz="1000" dirty="0">
            <a:solidFill>
              <a:schemeClr val="tx1"/>
            </a:solidFill>
            <a:latin typeface="Arial" pitchFamily="34" charset="0"/>
            <a:cs typeface="Arial" pitchFamily="34" charset="0"/>
          </a:endParaRPr>
        </a:p>
      </dgm:t>
    </dgm:pt>
    <dgm:pt modelId="{7D41F6FB-08C2-476B-BB4A-401E1E966EE6}" type="parTrans" cxnId="{76FD5AFB-31B1-49CF-9F68-E4C8EBCAE5F4}">
      <dgm:prSet/>
      <dgm:spPr/>
      <dgm:t>
        <a:bodyPr/>
        <a:lstStyle/>
        <a:p>
          <a:endParaRPr lang="en-US" sz="1000">
            <a:latin typeface="Arial" pitchFamily="34" charset="0"/>
            <a:cs typeface="Arial" pitchFamily="34" charset="0"/>
          </a:endParaRPr>
        </a:p>
      </dgm:t>
    </dgm:pt>
    <dgm:pt modelId="{9F6D6656-848B-40B0-8EA7-E719AA50DC28}" type="sibTrans" cxnId="{76FD5AFB-31B1-49CF-9F68-E4C8EBCAE5F4}">
      <dgm:prSet/>
      <dgm:spPr/>
      <dgm:t>
        <a:bodyPr/>
        <a:lstStyle/>
        <a:p>
          <a:endParaRPr lang="en-US" sz="1000">
            <a:latin typeface="Arial" pitchFamily="34" charset="0"/>
            <a:cs typeface="Arial" pitchFamily="34" charset="0"/>
          </a:endParaRPr>
        </a:p>
      </dgm:t>
    </dgm:pt>
    <dgm:pt modelId="{6C2391C9-C8B8-48A8-8355-3F2AFEDA0A19}">
      <dgm:prSet custT="1"/>
      <dgm:spPr>
        <a:solidFill>
          <a:srgbClr val="F6B8AC"/>
        </a:solidFill>
      </dgm:spPr>
      <dgm:t>
        <a:bodyPr/>
        <a:lstStyle/>
        <a:p>
          <a:pPr rtl="0"/>
          <a:r>
            <a:rPr lang="pl-PL" sz="1000" dirty="0" smtClean="0">
              <a:solidFill>
                <a:schemeClr val="tx1"/>
              </a:solidFill>
              <a:latin typeface="Arial" pitchFamily="34" charset="0"/>
              <a:cs typeface="Arial" pitchFamily="34" charset="0"/>
            </a:rPr>
            <a:t>Integracja pracowników OPS z podopiecznymi dzięki planowaniu, organizacji i realizacji prac</a:t>
          </a:r>
          <a:endParaRPr lang="pl-PL" sz="1000" dirty="0">
            <a:solidFill>
              <a:schemeClr val="tx1"/>
            </a:solidFill>
            <a:latin typeface="Arial" pitchFamily="34" charset="0"/>
            <a:cs typeface="Arial" pitchFamily="34" charset="0"/>
          </a:endParaRPr>
        </a:p>
      </dgm:t>
    </dgm:pt>
    <dgm:pt modelId="{57F4EB58-594A-453C-9872-EC24CBCC8061}" type="parTrans" cxnId="{DC6EB3C2-B72E-4D28-B72B-B6888E85AFFB}">
      <dgm:prSet/>
      <dgm:spPr/>
      <dgm:t>
        <a:bodyPr/>
        <a:lstStyle/>
        <a:p>
          <a:endParaRPr lang="en-US" sz="1000">
            <a:latin typeface="Arial" pitchFamily="34" charset="0"/>
            <a:cs typeface="Arial" pitchFamily="34" charset="0"/>
          </a:endParaRPr>
        </a:p>
      </dgm:t>
    </dgm:pt>
    <dgm:pt modelId="{16BDC34A-46B8-4107-BEEC-8A83E2D2225C}" type="sibTrans" cxnId="{DC6EB3C2-B72E-4D28-B72B-B6888E85AFFB}">
      <dgm:prSet/>
      <dgm:spPr/>
      <dgm:t>
        <a:bodyPr/>
        <a:lstStyle/>
        <a:p>
          <a:endParaRPr lang="en-US" sz="1000">
            <a:latin typeface="Arial" pitchFamily="34" charset="0"/>
            <a:cs typeface="Arial" pitchFamily="34" charset="0"/>
          </a:endParaRPr>
        </a:p>
      </dgm:t>
    </dgm:pt>
    <dgm:pt modelId="{36A886DB-5EBD-4AB6-923F-F36D2D16421E}" type="pres">
      <dgm:prSet presAssocID="{8C619386-A3D2-4F60-9F48-C67ED9ACAD35}" presName="Name0" presStyleCnt="0">
        <dgm:presLayoutVars>
          <dgm:chPref val="1"/>
          <dgm:dir/>
          <dgm:animOne val="branch"/>
          <dgm:animLvl val="lvl"/>
          <dgm:resizeHandles/>
        </dgm:presLayoutVars>
      </dgm:prSet>
      <dgm:spPr/>
      <dgm:t>
        <a:bodyPr/>
        <a:lstStyle/>
        <a:p>
          <a:endParaRPr lang="en-US"/>
        </a:p>
      </dgm:t>
    </dgm:pt>
    <dgm:pt modelId="{15D1A76B-C85C-4EE6-BA54-BE11B4FBB5A7}" type="pres">
      <dgm:prSet presAssocID="{3979202B-0213-4F7A-8B36-00E56F84A5D4}" presName="vertOne" presStyleCnt="0"/>
      <dgm:spPr/>
    </dgm:pt>
    <dgm:pt modelId="{30C00057-3411-431F-A06B-862E99507EE9}" type="pres">
      <dgm:prSet presAssocID="{3979202B-0213-4F7A-8B36-00E56F84A5D4}" presName="txOne" presStyleLbl="node0" presStyleIdx="0" presStyleCnt="8">
        <dgm:presLayoutVars>
          <dgm:chPref val="3"/>
        </dgm:presLayoutVars>
      </dgm:prSet>
      <dgm:spPr/>
      <dgm:t>
        <a:bodyPr/>
        <a:lstStyle/>
        <a:p>
          <a:endParaRPr lang="en-US"/>
        </a:p>
      </dgm:t>
    </dgm:pt>
    <dgm:pt modelId="{D9B00DE6-34CF-4058-8722-F41125BB73E8}" type="pres">
      <dgm:prSet presAssocID="{3979202B-0213-4F7A-8B36-00E56F84A5D4}" presName="horzOne" presStyleCnt="0"/>
      <dgm:spPr/>
    </dgm:pt>
    <dgm:pt modelId="{E5FBAE15-F75C-44A9-8CEA-AB89132B9D7E}" type="pres">
      <dgm:prSet presAssocID="{A281B19E-C5AF-443E-904A-346450482CAF}" presName="sibSpaceOne" presStyleCnt="0"/>
      <dgm:spPr/>
    </dgm:pt>
    <dgm:pt modelId="{05F0D27E-49B9-4626-BFDA-AF39EF1F1623}" type="pres">
      <dgm:prSet presAssocID="{C3463E4F-C50F-4B08-B44A-A0D221F2B6BB}" presName="vertOne" presStyleCnt="0"/>
      <dgm:spPr/>
    </dgm:pt>
    <dgm:pt modelId="{FA274F3F-D19A-4CDF-A7AF-C2221831B889}" type="pres">
      <dgm:prSet presAssocID="{C3463E4F-C50F-4B08-B44A-A0D221F2B6BB}" presName="txOne" presStyleLbl="node0" presStyleIdx="1" presStyleCnt="8">
        <dgm:presLayoutVars>
          <dgm:chPref val="3"/>
        </dgm:presLayoutVars>
      </dgm:prSet>
      <dgm:spPr/>
      <dgm:t>
        <a:bodyPr/>
        <a:lstStyle/>
        <a:p>
          <a:endParaRPr lang="en-US"/>
        </a:p>
      </dgm:t>
    </dgm:pt>
    <dgm:pt modelId="{FB899E77-F335-4B7F-AC81-F4AEE2B09CBC}" type="pres">
      <dgm:prSet presAssocID="{C3463E4F-C50F-4B08-B44A-A0D221F2B6BB}" presName="horzOne" presStyleCnt="0"/>
      <dgm:spPr/>
    </dgm:pt>
    <dgm:pt modelId="{E726345A-96D3-44E9-AEF6-38A4DB439F6E}" type="pres">
      <dgm:prSet presAssocID="{908AA24F-8004-4EA1-BA80-D45AE8C5D802}" presName="sibSpaceOne" presStyleCnt="0"/>
      <dgm:spPr/>
    </dgm:pt>
    <dgm:pt modelId="{E52551D4-00F1-472A-A40F-6803C3D7891A}" type="pres">
      <dgm:prSet presAssocID="{61B6E1D8-CF77-437C-A369-EFB6D9A0FFE1}" presName="vertOne" presStyleCnt="0"/>
      <dgm:spPr/>
    </dgm:pt>
    <dgm:pt modelId="{691B2915-B545-4FA1-8373-762DCDE30A32}" type="pres">
      <dgm:prSet presAssocID="{61B6E1D8-CF77-437C-A369-EFB6D9A0FFE1}" presName="txOne" presStyleLbl="node0" presStyleIdx="2" presStyleCnt="8">
        <dgm:presLayoutVars>
          <dgm:chPref val="3"/>
        </dgm:presLayoutVars>
      </dgm:prSet>
      <dgm:spPr/>
      <dgm:t>
        <a:bodyPr/>
        <a:lstStyle/>
        <a:p>
          <a:endParaRPr lang="en-US"/>
        </a:p>
      </dgm:t>
    </dgm:pt>
    <dgm:pt modelId="{0C2E4758-89A7-4A44-B12A-8B51F9B01BD2}" type="pres">
      <dgm:prSet presAssocID="{61B6E1D8-CF77-437C-A369-EFB6D9A0FFE1}" presName="horzOne" presStyleCnt="0"/>
      <dgm:spPr/>
    </dgm:pt>
    <dgm:pt modelId="{9455AB6E-9AC1-4150-BC00-4C7302E6A874}" type="pres">
      <dgm:prSet presAssocID="{746B8AEB-947B-415F-BC13-10F1BE9CB772}" presName="sibSpaceOne" presStyleCnt="0"/>
      <dgm:spPr/>
    </dgm:pt>
    <dgm:pt modelId="{2D4AE1B4-61ED-46AB-9D43-F7D416834700}" type="pres">
      <dgm:prSet presAssocID="{6ADA380D-557B-4E85-9F3F-7646D7EC1ADC}" presName="vertOne" presStyleCnt="0"/>
      <dgm:spPr/>
    </dgm:pt>
    <dgm:pt modelId="{408A025A-AB2D-4264-846D-A21923EE3AAF}" type="pres">
      <dgm:prSet presAssocID="{6ADA380D-557B-4E85-9F3F-7646D7EC1ADC}" presName="txOne" presStyleLbl="node0" presStyleIdx="3" presStyleCnt="8">
        <dgm:presLayoutVars>
          <dgm:chPref val="3"/>
        </dgm:presLayoutVars>
      </dgm:prSet>
      <dgm:spPr/>
      <dgm:t>
        <a:bodyPr/>
        <a:lstStyle/>
        <a:p>
          <a:endParaRPr lang="en-US"/>
        </a:p>
      </dgm:t>
    </dgm:pt>
    <dgm:pt modelId="{DD42F079-E009-4CD2-8272-5D678480CAFA}" type="pres">
      <dgm:prSet presAssocID="{6ADA380D-557B-4E85-9F3F-7646D7EC1ADC}" presName="horzOne" presStyleCnt="0"/>
      <dgm:spPr/>
    </dgm:pt>
    <dgm:pt modelId="{B6E42120-7BE2-4DAA-9B82-38BE5F45C32E}" type="pres">
      <dgm:prSet presAssocID="{291E1ECF-F665-4190-AB57-E57965BEE9DD}" presName="sibSpaceOne" presStyleCnt="0"/>
      <dgm:spPr/>
    </dgm:pt>
    <dgm:pt modelId="{D34AA65B-F2BF-4FD2-A22B-BFDCC37EE9D0}" type="pres">
      <dgm:prSet presAssocID="{677978F3-60F9-4742-A2AA-5A6BFC93DDC5}" presName="vertOne" presStyleCnt="0"/>
      <dgm:spPr/>
    </dgm:pt>
    <dgm:pt modelId="{18F10F1B-1605-4125-A46F-C1714143D474}" type="pres">
      <dgm:prSet presAssocID="{677978F3-60F9-4742-A2AA-5A6BFC93DDC5}" presName="txOne" presStyleLbl="node0" presStyleIdx="4" presStyleCnt="8">
        <dgm:presLayoutVars>
          <dgm:chPref val="3"/>
        </dgm:presLayoutVars>
      </dgm:prSet>
      <dgm:spPr/>
      <dgm:t>
        <a:bodyPr/>
        <a:lstStyle/>
        <a:p>
          <a:endParaRPr lang="en-US"/>
        </a:p>
      </dgm:t>
    </dgm:pt>
    <dgm:pt modelId="{F7C55BAA-C0D8-4682-86B3-118628DCFE9E}" type="pres">
      <dgm:prSet presAssocID="{677978F3-60F9-4742-A2AA-5A6BFC93DDC5}" presName="horzOne" presStyleCnt="0"/>
      <dgm:spPr/>
    </dgm:pt>
    <dgm:pt modelId="{9351C17A-8FCA-4D53-BEBF-36ADB60AB1D6}" type="pres">
      <dgm:prSet presAssocID="{ACD43E07-980F-48C2-88ED-10505C16D865}" presName="sibSpaceOne" presStyleCnt="0"/>
      <dgm:spPr/>
    </dgm:pt>
    <dgm:pt modelId="{53F0FC70-CFA7-4E80-88E9-BBEC12F2DB7E}" type="pres">
      <dgm:prSet presAssocID="{B2D5AF4E-285A-45CE-88FD-4F5305628416}" presName="vertOne" presStyleCnt="0"/>
      <dgm:spPr/>
    </dgm:pt>
    <dgm:pt modelId="{F00D604C-4890-41C3-9A80-20935278C3BE}" type="pres">
      <dgm:prSet presAssocID="{B2D5AF4E-285A-45CE-88FD-4F5305628416}" presName="txOne" presStyleLbl="node0" presStyleIdx="5" presStyleCnt="8">
        <dgm:presLayoutVars>
          <dgm:chPref val="3"/>
        </dgm:presLayoutVars>
      </dgm:prSet>
      <dgm:spPr/>
      <dgm:t>
        <a:bodyPr/>
        <a:lstStyle/>
        <a:p>
          <a:endParaRPr lang="en-US"/>
        </a:p>
      </dgm:t>
    </dgm:pt>
    <dgm:pt modelId="{B50E9E41-E2C5-415F-A7EE-1CEE14F82E30}" type="pres">
      <dgm:prSet presAssocID="{B2D5AF4E-285A-45CE-88FD-4F5305628416}" presName="horzOne" presStyleCnt="0"/>
      <dgm:spPr/>
    </dgm:pt>
    <dgm:pt modelId="{B9782DA8-82EB-406D-B331-EACBD8D67530}" type="pres">
      <dgm:prSet presAssocID="{D695629E-BB4E-4502-9207-3F172A589EAB}" presName="sibSpaceOne" presStyleCnt="0"/>
      <dgm:spPr/>
    </dgm:pt>
    <dgm:pt modelId="{68291756-6C11-4D23-8386-D0E66D36800A}" type="pres">
      <dgm:prSet presAssocID="{64F68268-B4DF-45EE-8A65-EB39D20F4C03}" presName="vertOne" presStyleCnt="0"/>
      <dgm:spPr/>
    </dgm:pt>
    <dgm:pt modelId="{864DA7C5-A7A9-468D-967B-385611A43F16}" type="pres">
      <dgm:prSet presAssocID="{64F68268-B4DF-45EE-8A65-EB39D20F4C03}" presName="txOne" presStyleLbl="node0" presStyleIdx="6" presStyleCnt="8">
        <dgm:presLayoutVars>
          <dgm:chPref val="3"/>
        </dgm:presLayoutVars>
      </dgm:prSet>
      <dgm:spPr/>
      <dgm:t>
        <a:bodyPr/>
        <a:lstStyle/>
        <a:p>
          <a:endParaRPr lang="en-US"/>
        </a:p>
      </dgm:t>
    </dgm:pt>
    <dgm:pt modelId="{D958547D-518F-400A-A162-1462218D0CF0}" type="pres">
      <dgm:prSet presAssocID="{64F68268-B4DF-45EE-8A65-EB39D20F4C03}" presName="horzOne" presStyleCnt="0"/>
      <dgm:spPr/>
    </dgm:pt>
    <dgm:pt modelId="{3DA71DA2-AFF0-4373-830A-6E6AF5DABA3B}" type="pres">
      <dgm:prSet presAssocID="{9F6D6656-848B-40B0-8EA7-E719AA50DC28}" presName="sibSpaceOne" presStyleCnt="0"/>
      <dgm:spPr/>
    </dgm:pt>
    <dgm:pt modelId="{893E4EBB-6BB7-4921-BA8A-D8A1F425D66C}" type="pres">
      <dgm:prSet presAssocID="{6C2391C9-C8B8-48A8-8355-3F2AFEDA0A19}" presName="vertOne" presStyleCnt="0"/>
      <dgm:spPr/>
    </dgm:pt>
    <dgm:pt modelId="{F4FA1A00-A070-4328-A4F6-B3F5CD3D628B}" type="pres">
      <dgm:prSet presAssocID="{6C2391C9-C8B8-48A8-8355-3F2AFEDA0A19}" presName="txOne" presStyleLbl="node0" presStyleIdx="7" presStyleCnt="8">
        <dgm:presLayoutVars>
          <dgm:chPref val="3"/>
        </dgm:presLayoutVars>
      </dgm:prSet>
      <dgm:spPr/>
      <dgm:t>
        <a:bodyPr/>
        <a:lstStyle/>
        <a:p>
          <a:endParaRPr lang="en-US"/>
        </a:p>
      </dgm:t>
    </dgm:pt>
    <dgm:pt modelId="{5C40C0DA-62BC-4C69-B89E-072C2E6B619E}" type="pres">
      <dgm:prSet presAssocID="{6C2391C9-C8B8-48A8-8355-3F2AFEDA0A19}" presName="horzOne" presStyleCnt="0"/>
      <dgm:spPr/>
    </dgm:pt>
  </dgm:ptLst>
  <dgm:cxnLst>
    <dgm:cxn modelId="{7CA1F4F8-FA42-4C2C-815D-B6A58306FE9E}" srcId="{8C619386-A3D2-4F60-9F48-C67ED9ACAD35}" destId="{6ADA380D-557B-4E85-9F3F-7646D7EC1ADC}" srcOrd="3" destOrd="0" parTransId="{113C9E40-96B5-460F-AD56-00526BB6B6A4}" sibTransId="{291E1ECF-F665-4190-AB57-E57965BEE9DD}"/>
    <dgm:cxn modelId="{76FD5AFB-31B1-49CF-9F68-E4C8EBCAE5F4}" srcId="{8C619386-A3D2-4F60-9F48-C67ED9ACAD35}" destId="{64F68268-B4DF-45EE-8A65-EB39D20F4C03}" srcOrd="6" destOrd="0" parTransId="{7D41F6FB-08C2-476B-BB4A-401E1E966EE6}" sibTransId="{9F6D6656-848B-40B0-8EA7-E719AA50DC28}"/>
    <dgm:cxn modelId="{B6957A96-9514-4C01-83E3-5F100EFCC481}" type="presOf" srcId="{6C2391C9-C8B8-48A8-8355-3F2AFEDA0A19}" destId="{F4FA1A00-A070-4328-A4F6-B3F5CD3D628B}" srcOrd="0" destOrd="0" presId="urn:microsoft.com/office/officeart/2005/8/layout/hierarchy4"/>
    <dgm:cxn modelId="{934FEC14-DD48-45AA-8204-02959BDF1206}" srcId="{8C619386-A3D2-4F60-9F48-C67ED9ACAD35}" destId="{677978F3-60F9-4742-A2AA-5A6BFC93DDC5}" srcOrd="4" destOrd="0" parTransId="{867A369C-BA65-4DC2-9536-F28D9916C889}" sibTransId="{ACD43E07-980F-48C2-88ED-10505C16D865}"/>
    <dgm:cxn modelId="{3D577D30-A9F2-4358-8488-47D5C237A402}" type="presOf" srcId="{3979202B-0213-4F7A-8B36-00E56F84A5D4}" destId="{30C00057-3411-431F-A06B-862E99507EE9}" srcOrd="0" destOrd="0" presId="urn:microsoft.com/office/officeart/2005/8/layout/hierarchy4"/>
    <dgm:cxn modelId="{6F4EC6CB-BAB1-4171-8A55-5D795022C3EF}" type="presOf" srcId="{61B6E1D8-CF77-437C-A369-EFB6D9A0FFE1}" destId="{691B2915-B545-4FA1-8373-762DCDE30A32}" srcOrd="0" destOrd="0" presId="urn:microsoft.com/office/officeart/2005/8/layout/hierarchy4"/>
    <dgm:cxn modelId="{DC6EB3C2-B72E-4D28-B72B-B6888E85AFFB}" srcId="{8C619386-A3D2-4F60-9F48-C67ED9ACAD35}" destId="{6C2391C9-C8B8-48A8-8355-3F2AFEDA0A19}" srcOrd="7" destOrd="0" parTransId="{57F4EB58-594A-453C-9872-EC24CBCC8061}" sibTransId="{16BDC34A-46B8-4107-BEEC-8A83E2D2225C}"/>
    <dgm:cxn modelId="{1E957BA1-7037-415C-A25A-A26B34994F07}" type="presOf" srcId="{8C619386-A3D2-4F60-9F48-C67ED9ACAD35}" destId="{36A886DB-5EBD-4AB6-923F-F36D2D16421E}" srcOrd="0" destOrd="0" presId="urn:microsoft.com/office/officeart/2005/8/layout/hierarchy4"/>
    <dgm:cxn modelId="{CC0235E8-FA79-499C-916E-47822BEA8A02}" type="presOf" srcId="{B2D5AF4E-285A-45CE-88FD-4F5305628416}" destId="{F00D604C-4890-41C3-9A80-20935278C3BE}" srcOrd="0" destOrd="0" presId="urn:microsoft.com/office/officeart/2005/8/layout/hierarchy4"/>
    <dgm:cxn modelId="{D84B4431-ACCC-4EA3-A195-47D99EEC1090}" srcId="{8C619386-A3D2-4F60-9F48-C67ED9ACAD35}" destId="{C3463E4F-C50F-4B08-B44A-A0D221F2B6BB}" srcOrd="1" destOrd="0" parTransId="{A7DA34BD-DF5B-4B51-A109-164A6BE251F6}" sibTransId="{908AA24F-8004-4EA1-BA80-D45AE8C5D802}"/>
    <dgm:cxn modelId="{0C84786F-52B7-4475-BC99-5C0904A4401B}" type="presOf" srcId="{677978F3-60F9-4742-A2AA-5A6BFC93DDC5}" destId="{18F10F1B-1605-4125-A46F-C1714143D474}" srcOrd="0" destOrd="0" presId="urn:microsoft.com/office/officeart/2005/8/layout/hierarchy4"/>
    <dgm:cxn modelId="{32A8626C-5489-4D99-9804-61E3D4DBD111}" type="presOf" srcId="{6ADA380D-557B-4E85-9F3F-7646D7EC1ADC}" destId="{408A025A-AB2D-4264-846D-A21923EE3AAF}" srcOrd="0" destOrd="0" presId="urn:microsoft.com/office/officeart/2005/8/layout/hierarchy4"/>
    <dgm:cxn modelId="{B9FC46A2-D3E5-47E3-BDBD-B8CD7A016127}" type="presOf" srcId="{64F68268-B4DF-45EE-8A65-EB39D20F4C03}" destId="{864DA7C5-A7A9-468D-967B-385611A43F16}" srcOrd="0" destOrd="0" presId="urn:microsoft.com/office/officeart/2005/8/layout/hierarchy4"/>
    <dgm:cxn modelId="{05D69642-39D4-4675-82AB-D41F4CCEC6B0}" srcId="{8C619386-A3D2-4F60-9F48-C67ED9ACAD35}" destId="{61B6E1D8-CF77-437C-A369-EFB6D9A0FFE1}" srcOrd="2" destOrd="0" parTransId="{FB9DEA42-9E97-4067-AC5E-F59FF40CF1E4}" sibTransId="{746B8AEB-947B-415F-BC13-10F1BE9CB772}"/>
    <dgm:cxn modelId="{17A24F7E-6D75-409F-8E8B-0A23478A607E}" srcId="{8C619386-A3D2-4F60-9F48-C67ED9ACAD35}" destId="{B2D5AF4E-285A-45CE-88FD-4F5305628416}" srcOrd="5" destOrd="0" parTransId="{DB499435-DA33-4C5B-8085-57F91B76B403}" sibTransId="{D695629E-BB4E-4502-9207-3F172A589EAB}"/>
    <dgm:cxn modelId="{2D484C87-D1F0-4813-ACE6-458C3EA036FD}" type="presOf" srcId="{C3463E4F-C50F-4B08-B44A-A0D221F2B6BB}" destId="{FA274F3F-D19A-4CDF-A7AF-C2221831B889}" srcOrd="0" destOrd="0" presId="urn:microsoft.com/office/officeart/2005/8/layout/hierarchy4"/>
    <dgm:cxn modelId="{711C1F20-6986-4E34-A47A-38DDC394BF7C}" srcId="{8C619386-A3D2-4F60-9F48-C67ED9ACAD35}" destId="{3979202B-0213-4F7A-8B36-00E56F84A5D4}" srcOrd="0" destOrd="0" parTransId="{C0200BB1-6B5F-4F09-A057-0663BDCDE334}" sibTransId="{A281B19E-C5AF-443E-904A-346450482CAF}"/>
    <dgm:cxn modelId="{DDE99232-7A93-4CFF-9953-6F9EAD88A3EB}" type="presParOf" srcId="{36A886DB-5EBD-4AB6-923F-F36D2D16421E}" destId="{15D1A76B-C85C-4EE6-BA54-BE11B4FBB5A7}" srcOrd="0" destOrd="0" presId="urn:microsoft.com/office/officeart/2005/8/layout/hierarchy4"/>
    <dgm:cxn modelId="{E7F60E1C-BFA4-4EC6-862F-DDF96482BBEA}" type="presParOf" srcId="{15D1A76B-C85C-4EE6-BA54-BE11B4FBB5A7}" destId="{30C00057-3411-431F-A06B-862E99507EE9}" srcOrd="0" destOrd="0" presId="urn:microsoft.com/office/officeart/2005/8/layout/hierarchy4"/>
    <dgm:cxn modelId="{E2F1EA3F-9D62-4EB5-85F7-F01B62158418}" type="presParOf" srcId="{15D1A76B-C85C-4EE6-BA54-BE11B4FBB5A7}" destId="{D9B00DE6-34CF-4058-8722-F41125BB73E8}" srcOrd="1" destOrd="0" presId="urn:microsoft.com/office/officeart/2005/8/layout/hierarchy4"/>
    <dgm:cxn modelId="{DA623030-61B5-4D38-8D45-D4C4FA3C7219}" type="presParOf" srcId="{36A886DB-5EBD-4AB6-923F-F36D2D16421E}" destId="{E5FBAE15-F75C-44A9-8CEA-AB89132B9D7E}" srcOrd="1" destOrd="0" presId="urn:microsoft.com/office/officeart/2005/8/layout/hierarchy4"/>
    <dgm:cxn modelId="{E731273F-BEFC-41EE-B193-3573B693BA6C}" type="presParOf" srcId="{36A886DB-5EBD-4AB6-923F-F36D2D16421E}" destId="{05F0D27E-49B9-4626-BFDA-AF39EF1F1623}" srcOrd="2" destOrd="0" presId="urn:microsoft.com/office/officeart/2005/8/layout/hierarchy4"/>
    <dgm:cxn modelId="{9DA96A85-91DF-476F-93CC-FA89B227843F}" type="presParOf" srcId="{05F0D27E-49B9-4626-BFDA-AF39EF1F1623}" destId="{FA274F3F-D19A-4CDF-A7AF-C2221831B889}" srcOrd="0" destOrd="0" presId="urn:microsoft.com/office/officeart/2005/8/layout/hierarchy4"/>
    <dgm:cxn modelId="{DAFB6BF1-9B60-47A1-94C3-D9EC4C25D3E2}" type="presParOf" srcId="{05F0D27E-49B9-4626-BFDA-AF39EF1F1623}" destId="{FB899E77-F335-4B7F-AC81-F4AEE2B09CBC}" srcOrd="1" destOrd="0" presId="urn:microsoft.com/office/officeart/2005/8/layout/hierarchy4"/>
    <dgm:cxn modelId="{A73A54C5-20E0-4B88-BEAA-3A64DB880A1B}" type="presParOf" srcId="{36A886DB-5EBD-4AB6-923F-F36D2D16421E}" destId="{E726345A-96D3-44E9-AEF6-38A4DB439F6E}" srcOrd="3" destOrd="0" presId="urn:microsoft.com/office/officeart/2005/8/layout/hierarchy4"/>
    <dgm:cxn modelId="{A4CE487A-10D9-4CA7-80B1-FD5ABDFDEFA8}" type="presParOf" srcId="{36A886DB-5EBD-4AB6-923F-F36D2D16421E}" destId="{E52551D4-00F1-472A-A40F-6803C3D7891A}" srcOrd="4" destOrd="0" presId="urn:microsoft.com/office/officeart/2005/8/layout/hierarchy4"/>
    <dgm:cxn modelId="{21C6C69A-AEA6-4DF2-B98D-83BDEC4CD83C}" type="presParOf" srcId="{E52551D4-00F1-472A-A40F-6803C3D7891A}" destId="{691B2915-B545-4FA1-8373-762DCDE30A32}" srcOrd="0" destOrd="0" presId="urn:microsoft.com/office/officeart/2005/8/layout/hierarchy4"/>
    <dgm:cxn modelId="{5EFC08A4-1765-4BCB-A261-42B210886FB3}" type="presParOf" srcId="{E52551D4-00F1-472A-A40F-6803C3D7891A}" destId="{0C2E4758-89A7-4A44-B12A-8B51F9B01BD2}" srcOrd="1" destOrd="0" presId="urn:microsoft.com/office/officeart/2005/8/layout/hierarchy4"/>
    <dgm:cxn modelId="{D43E6817-C6B3-4E10-B768-D62081A8DA7D}" type="presParOf" srcId="{36A886DB-5EBD-4AB6-923F-F36D2D16421E}" destId="{9455AB6E-9AC1-4150-BC00-4C7302E6A874}" srcOrd="5" destOrd="0" presId="urn:microsoft.com/office/officeart/2005/8/layout/hierarchy4"/>
    <dgm:cxn modelId="{444FE8AE-29D1-4AF1-80CB-C79601A92B2F}" type="presParOf" srcId="{36A886DB-5EBD-4AB6-923F-F36D2D16421E}" destId="{2D4AE1B4-61ED-46AB-9D43-F7D416834700}" srcOrd="6" destOrd="0" presId="urn:microsoft.com/office/officeart/2005/8/layout/hierarchy4"/>
    <dgm:cxn modelId="{5FCC5DEF-D072-426A-992F-2393501F25B2}" type="presParOf" srcId="{2D4AE1B4-61ED-46AB-9D43-F7D416834700}" destId="{408A025A-AB2D-4264-846D-A21923EE3AAF}" srcOrd="0" destOrd="0" presId="urn:microsoft.com/office/officeart/2005/8/layout/hierarchy4"/>
    <dgm:cxn modelId="{7D1DFA41-EAD0-4AD2-B135-76B03AEFA0C7}" type="presParOf" srcId="{2D4AE1B4-61ED-46AB-9D43-F7D416834700}" destId="{DD42F079-E009-4CD2-8272-5D678480CAFA}" srcOrd="1" destOrd="0" presId="urn:microsoft.com/office/officeart/2005/8/layout/hierarchy4"/>
    <dgm:cxn modelId="{97B41CBE-2DC4-4ACA-B391-F842F86E538B}" type="presParOf" srcId="{36A886DB-5EBD-4AB6-923F-F36D2D16421E}" destId="{B6E42120-7BE2-4DAA-9B82-38BE5F45C32E}" srcOrd="7" destOrd="0" presId="urn:microsoft.com/office/officeart/2005/8/layout/hierarchy4"/>
    <dgm:cxn modelId="{FF8EB01D-8D4D-40AC-964A-3138818AB782}" type="presParOf" srcId="{36A886DB-5EBD-4AB6-923F-F36D2D16421E}" destId="{D34AA65B-F2BF-4FD2-A22B-BFDCC37EE9D0}" srcOrd="8" destOrd="0" presId="urn:microsoft.com/office/officeart/2005/8/layout/hierarchy4"/>
    <dgm:cxn modelId="{86A4B8FF-8C27-4FB0-8D94-F32D83C5C351}" type="presParOf" srcId="{D34AA65B-F2BF-4FD2-A22B-BFDCC37EE9D0}" destId="{18F10F1B-1605-4125-A46F-C1714143D474}" srcOrd="0" destOrd="0" presId="urn:microsoft.com/office/officeart/2005/8/layout/hierarchy4"/>
    <dgm:cxn modelId="{577C98CA-5549-4BFE-A001-25FA3EA20F9B}" type="presParOf" srcId="{D34AA65B-F2BF-4FD2-A22B-BFDCC37EE9D0}" destId="{F7C55BAA-C0D8-4682-86B3-118628DCFE9E}" srcOrd="1" destOrd="0" presId="urn:microsoft.com/office/officeart/2005/8/layout/hierarchy4"/>
    <dgm:cxn modelId="{3659FFA3-1F35-49AD-AE71-B93904FFFB6A}" type="presParOf" srcId="{36A886DB-5EBD-4AB6-923F-F36D2D16421E}" destId="{9351C17A-8FCA-4D53-BEBF-36ADB60AB1D6}" srcOrd="9" destOrd="0" presId="urn:microsoft.com/office/officeart/2005/8/layout/hierarchy4"/>
    <dgm:cxn modelId="{3C41FF3F-E9C2-4E7F-8D80-6F751619E5CA}" type="presParOf" srcId="{36A886DB-5EBD-4AB6-923F-F36D2D16421E}" destId="{53F0FC70-CFA7-4E80-88E9-BBEC12F2DB7E}" srcOrd="10" destOrd="0" presId="urn:microsoft.com/office/officeart/2005/8/layout/hierarchy4"/>
    <dgm:cxn modelId="{15C400AC-0487-46DD-87C2-DE2974670E18}" type="presParOf" srcId="{53F0FC70-CFA7-4E80-88E9-BBEC12F2DB7E}" destId="{F00D604C-4890-41C3-9A80-20935278C3BE}" srcOrd="0" destOrd="0" presId="urn:microsoft.com/office/officeart/2005/8/layout/hierarchy4"/>
    <dgm:cxn modelId="{4DF10C1A-D19E-4E11-9417-F9111FC37420}" type="presParOf" srcId="{53F0FC70-CFA7-4E80-88E9-BBEC12F2DB7E}" destId="{B50E9E41-E2C5-415F-A7EE-1CEE14F82E30}" srcOrd="1" destOrd="0" presId="urn:microsoft.com/office/officeart/2005/8/layout/hierarchy4"/>
    <dgm:cxn modelId="{7870DB04-4015-470B-9C19-D242A59F26C6}" type="presParOf" srcId="{36A886DB-5EBD-4AB6-923F-F36D2D16421E}" destId="{B9782DA8-82EB-406D-B331-EACBD8D67530}" srcOrd="11" destOrd="0" presId="urn:microsoft.com/office/officeart/2005/8/layout/hierarchy4"/>
    <dgm:cxn modelId="{73900802-024C-4F9C-BFD6-18D7FE9A5EF6}" type="presParOf" srcId="{36A886DB-5EBD-4AB6-923F-F36D2D16421E}" destId="{68291756-6C11-4D23-8386-D0E66D36800A}" srcOrd="12" destOrd="0" presId="urn:microsoft.com/office/officeart/2005/8/layout/hierarchy4"/>
    <dgm:cxn modelId="{6539CF63-65E4-4861-8C6A-D5048B267E00}" type="presParOf" srcId="{68291756-6C11-4D23-8386-D0E66D36800A}" destId="{864DA7C5-A7A9-468D-967B-385611A43F16}" srcOrd="0" destOrd="0" presId="urn:microsoft.com/office/officeart/2005/8/layout/hierarchy4"/>
    <dgm:cxn modelId="{DBF042CF-1048-408A-971E-796409B2ED2F}" type="presParOf" srcId="{68291756-6C11-4D23-8386-D0E66D36800A}" destId="{D958547D-518F-400A-A162-1462218D0CF0}" srcOrd="1" destOrd="0" presId="urn:microsoft.com/office/officeart/2005/8/layout/hierarchy4"/>
    <dgm:cxn modelId="{BB000A34-8C32-40DD-8C74-C6FCDB2CEF9F}" type="presParOf" srcId="{36A886DB-5EBD-4AB6-923F-F36D2D16421E}" destId="{3DA71DA2-AFF0-4373-830A-6E6AF5DABA3B}" srcOrd="13" destOrd="0" presId="urn:microsoft.com/office/officeart/2005/8/layout/hierarchy4"/>
    <dgm:cxn modelId="{9BFE4375-B97C-4FB5-9B52-02867B71DE23}" type="presParOf" srcId="{36A886DB-5EBD-4AB6-923F-F36D2D16421E}" destId="{893E4EBB-6BB7-4921-BA8A-D8A1F425D66C}" srcOrd="14" destOrd="0" presId="urn:microsoft.com/office/officeart/2005/8/layout/hierarchy4"/>
    <dgm:cxn modelId="{36D76FE4-3051-4300-86A7-C4A8144D8805}" type="presParOf" srcId="{893E4EBB-6BB7-4921-BA8A-D8A1F425D66C}" destId="{F4FA1A00-A070-4328-A4F6-B3F5CD3D628B}" srcOrd="0" destOrd="0" presId="urn:microsoft.com/office/officeart/2005/8/layout/hierarchy4"/>
    <dgm:cxn modelId="{DBBF60D6-0C97-42BA-B7BF-D2984E10E09F}" type="presParOf" srcId="{893E4EBB-6BB7-4921-BA8A-D8A1F425D66C}" destId="{5C40C0DA-62BC-4C69-B89E-072C2E6B619E}" srcOrd="1" destOrd="0" presId="urn:microsoft.com/office/officeart/2005/8/layout/hierarchy4"/>
  </dgm:cxnLst>
  <dgm:bg>
    <a:noFill/>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8EDD1BB-E318-482C-AD1C-A9EBAC8177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1202E0C-CF97-4C02-9421-FF819BB2092E}">
      <dgm:prSet custT="1"/>
      <dgm:spPr>
        <a:solidFill>
          <a:srgbClr val="A22A12"/>
        </a:solidFill>
      </dgm:spPr>
      <dgm:t>
        <a:bodyPr/>
        <a:lstStyle/>
        <a:p>
          <a:pPr rtl="0"/>
          <a:r>
            <a:rPr lang="pl-PL" sz="1900" b="1" i="0" dirty="0" smtClean="0">
              <a:solidFill>
                <a:schemeClr val="bg1"/>
              </a:solidFill>
              <a:latin typeface="Arial" pitchFamily="34" charset="0"/>
              <a:cs typeface="Arial" pitchFamily="34" charset="0"/>
            </a:rPr>
            <a:t>1. ROZMYCIE CELÓW PROGRAMU</a:t>
          </a:r>
          <a:endParaRPr lang="en-US" sz="1900" i="0" dirty="0">
            <a:solidFill>
              <a:schemeClr val="bg1"/>
            </a:solidFill>
            <a:latin typeface="Arial" pitchFamily="34" charset="0"/>
            <a:cs typeface="Arial" pitchFamily="34" charset="0"/>
          </a:endParaRPr>
        </a:p>
      </dgm:t>
    </dgm:pt>
    <dgm:pt modelId="{EB7C07E7-AEB3-4072-BC28-1C78E041BF30}" type="parTrans" cxnId="{06B74D70-DE0B-486E-A454-ECA256893474}">
      <dgm:prSet/>
      <dgm:spPr/>
      <dgm:t>
        <a:bodyPr/>
        <a:lstStyle/>
        <a:p>
          <a:endParaRPr lang="en-US" i="0">
            <a:latin typeface="Arial" pitchFamily="34" charset="0"/>
            <a:cs typeface="Arial" pitchFamily="34" charset="0"/>
          </a:endParaRPr>
        </a:p>
      </dgm:t>
    </dgm:pt>
    <dgm:pt modelId="{52C706B9-22C1-48AB-AB2F-84953A35381C}" type="sibTrans" cxnId="{06B74D70-DE0B-486E-A454-ECA256893474}">
      <dgm:prSet/>
      <dgm:spPr/>
      <dgm:t>
        <a:bodyPr/>
        <a:lstStyle/>
        <a:p>
          <a:endParaRPr lang="en-US" i="0">
            <a:latin typeface="Arial" pitchFamily="34" charset="0"/>
            <a:cs typeface="Arial" pitchFamily="34" charset="0"/>
          </a:endParaRPr>
        </a:p>
      </dgm:t>
    </dgm:pt>
    <dgm:pt modelId="{8EA168FB-B806-42C1-A496-F8DCC682FEF8}">
      <dgm:prSet custT="1"/>
      <dgm:spPr>
        <a:solidFill>
          <a:srgbClr val="A22A12"/>
        </a:solidFill>
        <a:ln>
          <a:noFill/>
        </a:ln>
      </dgm:spPr>
      <dgm:t>
        <a:bodyPr/>
        <a:lstStyle/>
        <a:p>
          <a:pPr rtl="0"/>
          <a:r>
            <a:rPr lang="pl-PL" sz="1900" b="1" i="0" dirty="0" smtClean="0">
              <a:solidFill>
                <a:schemeClr val="bg1"/>
              </a:solidFill>
              <a:latin typeface="Arial" pitchFamily="34" charset="0"/>
              <a:cs typeface="Arial" pitchFamily="34" charset="0"/>
            </a:rPr>
            <a:t>2. NIEWIELKA SKALA WYKORZYSTANIA</a:t>
          </a:r>
          <a:endParaRPr lang="pl-PL" sz="1900" i="0" dirty="0">
            <a:solidFill>
              <a:schemeClr val="bg1"/>
            </a:solidFill>
            <a:latin typeface="Arial" pitchFamily="34" charset="0"/>
            <a:cs typeface="Arial" pitchFamily="34" charset="0"/>
          </a:endParaRPr>
        </a:p>
      </dgm:t>
    </dgm:pt>
    <dgm:pt modelId="{761661DE-4049-4B8D-B822-6659EB9A8A73}" type="parTrans" cxnId="{BC5D3134-E95F-4EF0-90DE-E88774784A11}">
      <dgm:prSet/>
      <dgm:spPr/>
      <dgm:t>
        <a:bodyPr/>
        <a:lstStyle/>
        <a:p>
          <a:endParaRPr lang="en-US" i="0">
            <a:latin typeface="Arial" pitchFamily="34" charset="0"/>
            <a:cs typeface="Arial" pitchFamily="34" charset="0"/>
          </a:endParaRPr>
        </a:p>
      </dgm:t>
    </dgm:pt>
    <dgm:pt modelId="{C7500A4A-AE00-4A48-A103-37D68B55C6AA}" type="sibTrans" cxnId="{BC5D3134-E95F-4EF0-90DE-E88774784A11}">
      <dgm:prSet/>
      <dgm:spPr/>
      <dgm:t>
        <a:bodyPr/>
        <a:lstStyle/>
        <a:p>
          <a:endParaRPr lang="en-US" i="0">
            <a:latin typeface="Arial" pitchFamily="34" charset="0"/>
            <a:cs typeface="Arial" pitchFamily="34" charset="0"/>
          </a:endParaRPr>
        </a:p>
      </dgm:t>
    </dgm:pt>
    <dgm:pt modelId="{5CA8F70E-973A-424D-931A-A299026F4228}">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Należy zaplanować sposób wykorzystywania PSU na poziomie krajowym i regionalnym. Konieczne wydaje się stworzenie na poziomie województwa zespołu składającego się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z </a:t>
          </a:r>
          <a:r>
            <a:rPr lang="pl-PL" i="0" dirty="0" smtClean="0">
              <a:solidFill>
                <a:sysClr val="windowText" lastClr="000000"/>
              </a:solidFill>
              <a:latin typeface="Arial" pitchFamily="34" charset="0"/>
              <a:cs typeface="Arial" pitchFamily="34" charset="0"/>
            </a:rPr>
            <a:t>reprezentantów instytucji zaangażowanych w organizację PSU oraz tworzenie polityki rynku pracy i pomocy społecznej. W takim spotkaniu powinni uczestniczyć zarówno przedstawiciele z poziomu regionalnego (WUP, ROPS), jak i instytucji działających lokalnie (PUP, OPS i inne jednostki organizacyjne pomocy społecznej, trzeci sektor, władze gminne). </a:t>
          </a:r>
          <a:endParaRPr lang="en-US" i="0" dirty="0">
            <a:solidFill>
              <a:sysClr val="windowText" lastClr="000000"/>
            </a:solidFill>
            <a:latin typeface="Arial" pitchFamily="34" charset="0"/>
            <a:cs typeface="Arial" pitchFamily="34" charset="0"/>
          </a:endParaRPr>
        </a:p>
      </dgm:t>
    </dgm:pt>
    <dgm:pt modelId="{3CC41E05-9B58-4EDB-9411-FE800F86D93F}" type="parTrans" cxnId="{DA1015E9-4E25-449E-BA1F-0BBA8F7A5E63}">
      <dgm:prSet/>
      <dgm:spPr/>
      <dgm:t>
        <a:bodyPr/>
        <a:lstStyle/>
        <a:p>
          <a:endParaRPr lang="en-US"/>
        </a:p>
      </dgm:t>
    </dgm:pt>
    <dgm:pt modelId="{4D48DA2A-89C6-4BF8-8D9F-7A266E6A4697}" type="sibTrans" cxnId="{DA1015E9-4E25-449E-BA1F-0BBA8F7A5E63}">
      <dgm:prSet/>
      <dgm:spPr/>
      <dgm:t>
        <a:bodyPr/>
        <a:lstStyle/>
        <a:p>
          <a:endParaRPr lang="en-US"/>
        </a:p>
      </dgm:t>
    </dgm:pt>
    <dgm:pt modelId="{90A7C82B-2E75-48F0-85FE-7EF3C6656E54}">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Decyzja o skali wykorzystania prac społecznie użytecznych powinna być pochodną dyskusji na temat ich celu, możliwości finansowych gminy oraz przydziału środków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z </a:t>
          </a:r>
          <a:r>
            <a:rPr lang="pl-PL" i="0" dirty="0" smtClean="0">
              <a:solidFill>
                <a:sysClr val="windowText" lastClr="000000"/>
              </a:solidFill>
              <a:latin typeface="Arial" pitchFamily="34" charset="0"/>
              <a:cs typeface="Arial" pitchFamily="34" charset="0"/>
            </a:rPr>
            <a:t>Funduszu Pracy. </a:t>
          </a:r>
          <a:endParaRPr lang="pl-PL" i="0" dirty="0">
            <a:solidFill>
              <a:sysClr val="windowText" lastClr="000000"/>
            </a:solidFill>
            <a:latin typeface="Arial" pitchFamily="34" charset="0"/>
            <a:cs typeface="Arial" pitchFamily="34" charset="0"/>
          </a:endParaRPr>
        </a:p>
      </dgm:t>
    </dgm:pt>
    <dgm:pt modelId="{F311EEF3-6A35-4A5C-B282-B6FADAD824F4}" type="parTrans" cxnId="{513176F0-7F66-4D5F-A4E1-2733D38083AC}">
      <dgm:prSet/>
      <dgm:spPr/>
      <dgm:t>
        <a:bodyPr/>
        <a:lstStyle/>
        <a:p>
          <a:endParaRPr lang="en-US"/>
        </a:p>
      </dgm:t>
    </dgm:pt>
    <dgm:pt modelId="{77A32C36-4F70-41E0-9396-8EB42FED7648}" type="sibTrans" cxnId="{513176F0-7F66-4D5F-A4E1-2733D38083AC}">
      <dgm:prSet/>
      <dgm:spPr/>
      <dgm:t>
        <a:bodyPr/>
        <a:lstStyle/>
        <a:p>
          <a:endParaRPr lang="en-US"/>
        </a:p>
      </dgm:t>
    </dgm:pt>
    <dgm:pt modelId="{88908CE4-F6EC-4C5E-95F5-EAA14A705DD8}">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Ważne jest, aby do udziału w spotkaniu zaprosić reprezentantów także tych jednostek samorządu terytorialnego, w których prace społecznie użyteczne nie są realizowane. </a:t>
          </a:r>
          <a:endParaRPr lang="en-US" i="0" dirty="0">
            <a:solidFill>
              <a:sysClr val="windowText" lastClr="000000"/>
            </a:solidFill>
            <a:latin typeface="Arial" pitchFamily="34" charset="0"/>
            <a:cs typeface="Arial" pitchFamily="34" charset="0"/>
          </a:endParaRPr>
        </a:p>
      </dgm:t>
    </dgm:pt>
    <dgm:pt modelId="{A8EA7E9C-2FAC-4658-8563-A2D3692BAF65}" type="parTrans" cxnId="{B20DA6D2-8F69-498F-B7B3-D4D6B30F07D8}">
      <dgm:prSet/>
      <dgm:spPr/>
      <dgm:t>
        <a:bodyPr/>
        <a:lstStyle/>
        <a:p>
          <a:endParaRPr lang="en-US"/>
        </a:p>
      </dgm:t>
    </dgm:pt>
    <dgm:pt modelId="{5EF24672-3093-475C-98AC-D40AA7EE0A4F}" type="sibTrans" cxnId="{B20DA6D2-8F69-498F-B7B3-D4D6B30F07D8}">
      <dgm:prSet/>
      <dgm:spPr/>
      <dgm:t>
        <a:bodyPr/>
        <a:lstStyle/>
        <a:p>
          <a:endParaRPr lang="en-US"/>
        </a:p>
      </dgm:t>
    </dgm:pt>
    <dgm:pt modelId="{BE0B46A4-C793-4B8B-9730-F57ABC337E53}">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PSU mogą się stać wartościowym instrumentem, uzupełniającym ofertę instytucji pomocy społecznej w połączeniu z instrumentami rynku pracy. Szczególnie ważne jest dostosowanie tego programu do potrzeb klientów i ich otoczenia. Wykorzystanie PSU, szczególnie w mądrym połączeniu z innymi instrumentami, może się przyczyniać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do </a:t>
          </a:r>
          <a:r>
            <a:rPr lang="pl-PL" i="0" dirty="0" smtClean="0">
              <a:solidFill>
                <a:sysClr val="windowText" lastClr="000000"/>
              </a:solidFill>
              <a:latin typeface="Arial" pitchFamily="34" charset="0"/>
              <a:cs typeface="Arial" pitchFamily="34" charset="0"/>
            </a:rPr>
            <a:t>poprawy położenia osób w najtrudniejszej sytuacji na rynku pracy.</a:t>
          </a:r>
          <a:endParaRPr lang="pl-PL" i="0" dirty="0">
            <a:solidFill>
              <a:sysClr val="windowText" lastClr="000000"/>
            </a:solidFill>
            <a:latin typeface="Arial" pitchFamily="34" charset="0"/>
            <a:cs typeface="Arial" pitchFamily="34" charset="0"/>
          </a:endParaRPr>
        </a:p>
      </dgm:t>
    </dgm:pt>
    <dgm:pt modelId="{D548E8DE-20AB-4D1B-B554-274E1A3AC8B4}" type="parTrans" cxnId="{FF03A2B8-A1FC-4F4F-A09C-CF5FF8C32D92}">
      <dgm:prSet/>
      <dgm:spPr/>
      <dgm:t>
        <a:bodyPr/>
        <a:lstStyle/>
        <a:p>
          <a:endParaRPr lang="en-US"/>
        </a:p>
      </dgm:t>
    </dgm:pt>
    <dgm:pt modelId="{74FA31E6-F18E-4601-ADDF-D8C90B7F23E0}" type="sibTrans" cxnId="{FF03A2B8-A1FC-4F4F-A09C-CF5FF8C32D92}">
      <dgm:prSet/>
      <dgm:spPr/>
      <dgm:t>
        <a:bodyPr/>
        <a:lstStyle/>
        <a:p>
          <a:endParaRPr lang="en-US"/>
        </a:p>
      </dgm:t>
    </dgm:pt>
    <dgm:pt modelId="{10058522-FBCE-484C-8456-87D583CBD6F2}" type="pres">
      <dgm:prSet presAssocID="{38EDD1BB-E318-482C-AD1C-A9EBAC817708}" presName="linear" presStyleCnt="0">
        <dgm:presLayoutVars>
          <dgm:animLvl val="lvl"/>
          <dgm:resizeHandles val="exact"/>
        </dgm:presLayoutVars>
      </dgm:prSet>
      <dgm:spPr/>
      <dgm:t>
        <a:bodyPr/>
        <a:lstStyle/>
        <a:p>
          <a:endParaRPr lang="pl-PL"/>
        </a:p>
      </dgm:t>
    </dgm:pt>
    <dgm:pt modelId="{1CA11691-3E36-4F92-9B5A-FA1F53DF5A82}" type="pres">
      <dgm:prSet presAssocID="{B1202E0C-CF97-4C02-9421-FF819BB2092E}" presName="parentText" presStyleLbl="node1" presStyleIdx="0" presStyleCnt="2">
        <dgm:presLayoutVars>
          <dgm:chMax val="0"/>
          <dgm:bulletEnabled val="1"/>
        </dgm:presLayoutVars>
      </dgm:prSet>
      <dgm:spPr/>
      <dgm:t>
        <a:bodyPr/>
        <a:lstStyle/>
        <a:p>
          <a:endParaRPr lang="en-US"/>
        </a:p>
      </dgm:t>
    </dgm:pt>
    <dgm:pt modelId="{B513E5F4-762A-47C6-BFB1-0D05DDC86AF3}" type="pres">
      <dgm:prSet presAssocID="{B1202E0C-CF97-4C02-9421-FF819BB2092E}" presName="childText" presStyleLbl="revTx" presStyleIdx="0" presStyleCnt="2">
        <dgm:presLayoutVars>
          <dgm:bulletEnabled val="1"/>
        </dgm:presLayoutVars>
      </dgm:prSet>
      <dgm:spPr/>
      <dgm:t>
        <a:bodyPr/>
        <a:lstStyle/>
        <a:p>
          <a:endParaRPr lang="en-US"/>
        </a:p>
      </dgm:t>
    </dgm:pt>
    <dgm:pt modelId="{B4C84AEC-3427-4068-B4C7-FABB1F3C7684}" type="pres">
      <dgm:prSet presAssocID="{8EA168FB-B806-42C1-A496-F8DCC682FEF8}" presName="parentText" presStyleLbl="node1" presStyleIdx="1" presStyleCnt="2">
        <dgm:presLayoutVars>
          <dgm:chMax val="0"/>
          <dgm:bulletEnabled val="1"/>
        </dgm:presLayoutVars>
      </dgm:prSet>
      <dgm:spPr/>
      <dgm:t>
        <a:bodyPr/>
        <a:lstStyle/>
        <a:p>
          <a:endParaRPr lang="pl-PL"/>
        </a:p>
      </dgm:t>
    </dgm:pt>
    <dgm:pt modelId="{1952BE75-3C04-46A1-B14F-2D72AE5EA189}" type="pres">
      <dgm:prSet presAssocID="{8EA168FB-B806-42C1-A496-F8DCC682FEF8}" presName="childText" presStyleLbl="revTx" presStyleIdx="1" presStyleCnt="2">
        <dgm:presLayoutVars>
          <dgm:bulletEnabled val="1"/>
        </dgm:presLayoutVars>
      </dgm:prSet>
      <dgm:spPr/>
      <dgm:t>
        <a:bodyPr/>
        <a:lstStyle/>
        <a:p>
          <a:endParaRPr lang="en-US"/>
        </a:p>
      </dgm:t>
    </dgm:pt>
  </dgm:ptLst>
  <dgm:cxnLst>
    <dgm:cxn modelId="{60DD2A4D-6585-45BA-A367-FA9550D8216A}" type="presOf" srcId="{5CA8F70E-973A-424D-931A-A299026F4228}" destId="{B513E5F4-762A-47C6-BFB1-0D05DDC86AF3}" srcOrd="0" destOrd="0" presId="urn:microsoft.com/office/officeart/2005/8/layout/vList2"/>
    <dgm:cxn modelId="{DA1015E9-4E25-449E-BA1F-0BBA8F7A5E63}" srcId="{B1202E0C-CF97-4C02-9421-FF819BB2092E}" destId="{5CA8F70E-973A-424D-931A-A299026F4228}" srcOrd="0" destOrd="0" parTransId="{3CC41E05-9B58-4EDB-9411-FE800F86D93F}" sibTransId="{4D48DA2A-89C6-4BF8-8D9F-7A266E6A4697}"/>
    <dgm:cxn modelId="{513176F0-7F66-4D5F-A4E1-2733D38083AC}" srcId="{8EA168FB-B806-42C1-A496-F8DCC682FEF8}" destId="{90A7C82B-2E75-48F0-85FE-7EF3C6656E54}" srcOrd="0" destOrd="0" parTransId="{F311EEF3-6A35-4A5C-B282-B6FADAD824F4}" sibTransId="{77A32C36-4F70-41E0-9396-8EB42FED7648}"/>
    <dgm:cxn modelId="{E7F4AC5D-00FC-4DF0-8DBE-5D8808EBE36A}" type="presOf" srcId="{88908CE4-F6EC-4C5E-95F5-EAA14A705DD8}" destId="{B513E5F4-762A-47C6-BFB1-0D05DDC86AF3}" srcOrd="0" destOrd="1" presId="urn:microsoft.com/office/officeart/2005/8/layout/vList2"/>
    <dgm:cxn modelId="{8C5AE5F9-5E30-4A70-8BEE-7D87F38563E5}" type="presOf" srcId="{38EDD1BB-E318-482C-AD1C-A9EBAC817708}" destId="{10058522-FBCE-484C-8456-87D583CBD6F2}" srcOrd="0" destOrd="0" presId="urn:microsoft.com/office/officeart/2005/8/layout/vList2"/>
    <dgm:cxn modelId="{93C804FF-B455-46EF-8571-D194DA870410}" type="presOf" srcId="{B1202E0C-CF97-4C02-9421-FF819BB2092E}" destId="{1CA11691-3E36-4F92-9B5A-FA1F53DF5A82}" srcOrd="0" destOrd="0" presId="urn:microsoft.com/office/officeart/2005/8/layout/vList2"/>
    <dgm:cxn modelId="{06B74D70-DE0B-486E-A454-ECA256893474}" srcId="{38EDD1BB-E318-482C-AD1C-A9EBAC817708}" destId="{B1202E0C-CF97-4C02-9421-FF819BB2092E}" srcOrd="0" destOrd="0" parTransId="{EB7C07E7-AEB3-4072-BC28-1C78E041BF30}" sibTransId="{52C706B9-22C1-48AB-AB2F-84953A35381C}"/>
    <dgm:cxn modelId="{E3623F97-BDEE-40D8-8A20-A6CC954DCA78}" type="presOf" srcId="{90A7C82B-2E75-48F0-85FE-7EF3C6656E54}" destId="{1952BE75-3C04-46A1-B14F-2D72AE5EA189}" srcOrd="0" destOrd="0" presId="urn:microsoft.com/office/officeart/2005/8/layout/vList2"/>
    <dgm:cxn modelId="{FF03A2B8-A1FC-4F4F-A09C-CF5FF8C32D92}" srcId="{8EA168FB-B806-42C1-A496-F8DCC682FEF8}" destId="{BE0B46A4-C793-4B8B-9730-F57ABC337E53}" srcOrd="1" destOrd="0" parTransId="{D548E8DE-20AB-4D1B-B554-274E1A3AC8B4}" sibTransId="{74FA31E6-F18E-4601-ADDF-D8C90B7F23E0}"/>
    <dgm:cxn modelId="{BC5D3134-E95F-4EF0-90DE-E88774784A11}" srcId="{38EDD1BB-E318-482C-AD1C-A9EBAC817708}" destId="{8EA168FB-B806-42C1-A496-F8DCC682FEF8}" srcOrd="1" destOrd="0" parTransId="{761661DE-4049-4B8D-B822-6659EB9A8A73}" sibTransId="{C7500A4A-AE00-4A48-A103-37D68B55C6AA}"/>
    <dgm:cxn modelId="{736A6D03-3271-4C53-8799-42220EE3C33A}" type="presOf" srcId="{8EA168FB-B806-42C1-A496-F8DCC682FEF8}" destId="{B4C84AEC-3427-4068-B4C7-FABB1F3C7684}" srcOrd="0" destOrd="0" presId="urn:microsoft.com/office/officeart/2005/8/layout/vList2"/>
    <dgm:cxn modelId="{B20DA6D2-8F69-498F-B7B3-D4D6B30F07D8}" srcId="{B1202E0C-CF97-4C02-9421-FF819BB2092E}" destId="{88908CE4-F6EC-4C5E-95F5-EAA14A705DD8}" srcOrd="1" destOrd="0" parTransId="{A8EA7E9C-2FAC-4658-8563-A2D3692BAF65}" sibTransId="{5EF24672-3093-475C-98AC-D40AA7EE0A4F}"/>
    <dgm:cxn modelId="{3870B0C0-4A17-4CAB-B7BC-B04B811BA054}" type="presOf" srcId="{BE0B46A4-C793-4B8B-9730-F57ABC337E53}" destId="{1952BE75-3C04-46A1-B14F-2D72AE5EA189}" srcOrd="0" destOrd="1" presId="urn:microsoft.com/office/officeart/2005/8/layout/vList2"/>
    <dgm:cxn modelId="{94436496-C4B6-4684-8412-CE5F9BA7D21D}" type="presParOf" srcId="{10058522-FBCE-484C-8456-87D583CBD6F2}" destId="{1CA11691-3E36-4F92-9B5A-FA1F53DF5A82}" srcOrd="0" destOrd="0" presId="urn:microsoft.com/office/officeart/2005/8/layout/vList2"/>
    <dgm:cxn modelId="{E30D0CB6-8A5B-4D06-BD27-56DEFD064F36}" type="presParOf" srcId="{10058522-FBCE-484C-8456-87D583CBD6F2}" destId="{B513E5F4-762A-47C6-BFB1-0D05DDC86AF3}" srcOrd="1" destOrd="0" presId="urn:microsoft.com/office/officeart/2005/8/layout/vList2"/>
    <dgm:cxn modelId="{B728467A-70ED-4502-B39D-9A94B6AA9057}" type="presParOf" srcId="{10058522-FBCE-484C-8456-87D583CBD6F2}" destId="{B4C84AEC-3427-4068-B4C7-FABB1F3C7684}" srcOrd="2" destOrd="0" presId="urn:microsoft.com/office/officeart/2005/8/layout/vList2"/>
    <dgm:cxn modelId="{EAFDA756-9B60-4D7C-BDCA-049DD617FEC0}" type="presParOf" srcId="{10058522-FBCE-484C-8456-87D583CBD6F2}" destId="{1952BE75-3C04-46A1-B14F-2D72AE5EA189}" srcOrd="3" destOrd="0" presId="urn:microsoft.com/office/officeart/2005/8/layout/vList2"/>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8EDD1BB-E318-482C-AD1C-A9EBAC8177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D3A9985-C87B-4F87-8082-467A59632033}">
      <dgm:prSet custT="1"/>
      <dgm:spPr>
        <a:solidFill>
          <a:srgbClr val="A22A12"/>
        </a:solidFill>
      </dgm:spPr>
      <dgm:t>
        <a:bodyPr/>
        <a:lstStyle/>
        <a:p>
          <a:pPr rtl="0"/>
          <a:r>
            <a:rPr lang="pl-PL" sz="1900" b="1" i="0" dirty="0" smtClean="0">
              <a:solidFill>
                <a:schemeClr val="bg1"/>
              </a:solidFill>
              <a:latin typeface="Arial" pitchFamily="34" charset="0"/>
              <a:cs typeface="Arial" pitchFamily="34" charset="0"/>
            </a:rPr>
            <a:t>3. ZRÓŻNICOWANA SKALA WYKROZYSTANIA</a:t>
          </a:r>
          <a:endParaRPr lang="pl-PL" sz="1900" b="1" i="0" dirty="0">
            <a:solidFill>
              <a:schemeClr val="bg1"/>
            </a:solidFill>
            <a:latin typeface="Arial" pitchFamily="34" charset="0"/>
            <a:cs typeface="Arial" pitchFamily="34" charset="0"/>
          </a:endParaRPr>
        </a:p>
      </dgm:t>
    </dgm:pt>
    <dgm:pt modelId="{BB07A3FB-8B3A-4C2A-9784-22DDF01F9B33}" type="parTrans" cxnId="{74FFDFE1-BA56-450D-AA6F-3426900E2481}">
      <dgm:prSet/>
      <dgm:spPr/>
      <dgm:t>
        <a:bodyPr/>
        <a:lstStyle/>
        <a:p>
          <a:endParaRPr lang="en-US" i="0">
            <a:latin typeface="Arial" pitchFamily="34" charset="0"/>
            <a:cs typeface="Arial" pitchFamily="34" charset="0"/>
          </a:endParaRPr>
        </a:p>
      </dgm:t>
    </dgm:pt>
    <dgm:pt modelId="{20340ADC-FDC4-41A2-A73D-053A382F06D6}" type="sibTrans" cxnId="{74FFDFE1-BA56-450D-AA6F-3426900E2481}">
      <dgm:prSet/>
      <dgm:spPr/>
      <dgm:t>
        <a:bodyPr/>
        <a:lstStyle/>
        <a:p>
          <a:endParaRPr lang="en-US" i="0">
            <a:latin typeface="Arial" pitchFamily="34" charset="0"/>
            <a:cs typeface="Arial" pitchFamily="34" charset="0"/>
          </a:endParaRPr>
        </a:p>
      </dgm:t>
    </dgm:pt>
    <dgm:pt modelId="{F0B49C6E-41EA-4166-8107-8089E5DA8A11}">
      <dgm:prSet custT="1"/>
      <dgm:spPr>
        <a:solidFill>
          <a:srgbClr val="A22A12"/>
        </a:solidFill>
        <a:ln>
          <a:noFill/>
        </a:ln>
      </dgm:spPr>
      <dgm:t>
        <a:bodyPr/>
        <a:lstStyle/>
        <a:p>
          <a:pPr rtl="0"/>
          <a:r>
            <a:rPr lang="pl-PL" sz="1900" b="1" i="0" dirty="0" smtClean="0">
              <a:solidFill>
                <a:schemeClr val="bg1"/>
              </a:solidFill>
              <a:latin typeface="Arial" pitchFamily="34" charset="0"/>
              <a:cs typeface="Arial" pitchFamily="34" charset="0"/>
            </a:rPr>
            <a:t>4. PROGRAM SKIEROWNAY DO DWÓCH GRUP KLIENTÓW</a:t>
          </a:r>
          <a:endParaRPr lang="pl-PL" sz="1900" i="0" dirty="0">
            <a:solidFill>
              <a:schemeClr val="bg1"/>
            </a:solidFill>
            <a:latin typeface="Arial" pitchFamily="34" charset="0"/>
            <a:cs typeface="Arial" pitchFamily="34" charset="0"/>
          </a:endParaRPr>
        </a:p>
      </dgm:t>
    </dgm:pt>
    <dgm:pt modelId="{60B9FF44-AA2A-4915-A267-BD9F3F88B1EF}" type="parTrans" cxnId="{F5751D58-68DD-4A09-B3D0-F07BC4FF2EC7}">
      <dgm:prSet/>
      <dgm:spPr/>
      <dgm:t>
        <a:bodyPr/>
        <a:lstStyle/>
        <a:p>
          <a:endParaRPr lang="en-US" i="0">
            <a:latin typeface="Arial" pitchFamily="34" charset="0"/>
            <a:cs typeface="Arial" pitchFamily="34" charset="0"/>
          </a:endParaRPr>
        </a:p>
      </dgm:t>
    </dgm:pt>
    <dgm:pt modelId="{6A282B17-398D-41F7-9D7A-4AEC11FA030B}" type="sibTrans" cxnId="{F5751D58-68DD-4A09-B3D0-F07BC4FF2EC7}">
      <dgm:prSet/>
      <dgm:spPr/>
      <dgm:t>
        <a:bodyPr/>
        <a:lstStyle/>
        <a:p>
          <a:endParaRPr lang="en-US" i="0">
            <a:latin typeface="Arial" pitchFamily="34" charset="0"/>
            <a:cs typeface="Arial" pitchFamily="34" charset="0"/>
          </a:endParaRPr>
        </a:p>
      </dgm:t>
    </dgm:pt>
    <dgm:pt modelId="{935B0526-B82F-4158-A31D-787BBB8BC017}">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Warto zmienić nastawienie do wykorzystywania PSU wśród przedstawicieli gmin, PUP i OPS przez </a:t>
          </a:r>
          <a:r>
            <a:rPr lang="pl-PL" b="1" i="0" dirty="0" smtClean="0">
              <a:solidFill>
                <a:sysClr val="windowText" lastClr="000000"/>
              </a:solidFill>
              <a:latin typeface="Arial" pitchFamily="34" charset="0"/>
              <a:cs typeface="Arial" pitchFamily="34" charset="0"/>
            </a:rPr>
            <a:t>promowanie dobrych praktyk </a:t>
          </a:r>
          <a:r>
            <a:rPr lang="pl-PL" i="0" dirty="0" smtClean="0">
              <a:solidFill>
                <a:sysClr val="windowText" lastClr="000000"/>
              </a:solidFill>
              <a:latin typeface="Arial" pitchFamily="34" charset="0"/>
              <a:cs typeface="Arial" pitchFamily="34" charset="0"/>
            </a:rPr>
            <a:t>wykorzystania programu w województwie. Przygotowane materiały powinny bazować na opisach dobrych praktyk i tym samym prezentować korzyści realizacji z PSU dla każdej grupy interesariuszy. Dobre praktyki powinny zostać określone w wyniku badania lub konkursu. Wskazane jest zrealizowanie stosownego badania w regionie.</a:t>
          </a:r>
          <a:endParaRPr lang="pl-PL" i="0" dirty="0">
            <a:solidFill>
              <a:sysClr val="windowText" lastClr="000000"/>
            </a:solidFill>
            <a:latin typeface="Arial" pitchFamily="34" charset="0"/>
            <a:cs typeface="Arial" pitchFamily="34" charset="0"/>
          </a:endParaRPr>
        </a:p>
      </dgm:t>
    </dgm:pt>
    <dgm:pt modelId="{3409A7D1-9BDD-4DA0-907D-F128E4868110}" type="parTrans" cxnId="{1B3AEB95-E519-451C-A20D-6184CF35F96F}">
      <dgm:prSet/>
      <dgm:spPr/>
      <dgm:t>
        <a:bodyPr/>
        <a:lstStyle/>
        <a:p>
          <a:endParaRPr lang="en-US"/>
        </a:p>
      </dgm:t>
    </dgm:pt>
    <dgm:pt modelId="{4C27EFD0-0433-451D-92F6-C2D47CC32BC9}" type="sibTrans" cxnId="{1B3AEB95-E519-451C-A20D-6184CF35F96F}">
      <dgm:prSet/>
      <dgm:spPr/>
      <dgm:t>
        <a:bodyPr/>
        <a:lstStyle/>
        <a:p>
          <a:endParaRPr lang="en-US"/>
        </a:p>
      </dgm:t>
    </dgm:pt>
    <dgm:pt modelId="{9A8C14F3-A1EE-41FF-A251-22A2499A47D0}">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Wsparcie powinno być skierowane do osób najlepiej je wykorzystujących (najwyższa efektywność) lub najbardziej go potrzebujących (poprawa sytuacji materialnej osób ubogich). Precyzyjne określenie celów realizacji programu pozwoli na wyodrębnienie grupy, która powinna móc korzystać z PSU w pierwszej kolejności. Osoby przechodzące leczenie związane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z </a:t>
          </a:r>
          <a:r>
            <a:rPr lang="pl-PL" i="0" dirty="0" smtClean="0">
              <a:solidFill>
                <a:sysClr val="windowText" lastClr="000000"/>
              </a:solidFill>
              <a:latin typeface="Arial" pitchFamily="34" charset="0"/>
              <a:cs typeface="Arial" pitchFamily="34" charset="0"/>
            </a:rPr>
            <a:t>chorobą alkoholową powinny otrzymywać wsparcie innego rodzaju.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Do </a:t>
          </a:r>
          <a:r>
            <a:rPr lang="pl-PL" i="0" dirty="0" smtClean="0">
              <a:solidFill>
                <a:sysClr val="windowText" lastClr="000000"/>
              </a:solidFill>
              <a:latin typeface="Arial" pitchFamily="34" charset="0"/>
              <a:cs typeface="Arial" pitchFamily="34" charset="0"/>
            </a:rPr>
            <a:t>PSU należy je kierować dopiero po zakończeniu leczenia.</a:t>
          </a:r>
          <a:endParaRPr lang="pl-PL" i="0" dirty="0">
            <a:solidFill>
              <a:sysClr val="windowText" lastClr="000000"/>
            </a:solidFill>
            <a:latin typeface="Arial" pitchFamily="34" charset="0"/>
            <a:cs typeface="Arial" pitchFamily="34" charset="0"/>
          </a:endParaRPr>
        </a:p>
      </dgm:t>
    </dgm:pt>
    <dgm:pt modelId="{C6855AD7-89AB-4FB6-B226-AED57C1C6616}" type="parTrans" cxnId="{48EF6792-9D31-4275-A942-E690C201DF59}">
      <dgm:prSet/>
      <dgm:spPr/>
      <dgm:t>
        <a:bodyPr/>
        <a:lstStyle/>
        <a:p>
          <a:endParaRPr lang="en-US"/>
        </a:p>
      </dgm:t>
    </dgm:pt>
    <dgm:pt modelId="{B9935FF7-CD1E-49C4-B52C-345E86A90666}" type="sibTrans" cxnId="{48EF6792-9D31-4275-A942-E690C201DF59}">
      <dgm:prSet/>
      <dgm:spPr/>
      <dgm:t>
        <a:bodyPr/>
        <a:lstStyle/>
        <a:p>
          <a:endParaRPr lang="en-US"/>
        </a:p>
      </dgm:t>
    </dgm:pt>
    <dgm:pt modelId="{10058522-FBCE-484C-8456-87D583CBD6F2}" type="pres">
      <dgm:prSet presAssocID="{38EDD1BB-E318-482C-AD1C-A9EBAC817708}" presName="linear" presStyleCnt="0">
        <dgm:presLayoutVars>
          <dgm:animLvl val="lvl"/>
          <dgm:resizeHandles val="exact"/>
        </dgm:presLayoutVars>
      </dgm:prSet>
      <dgm:spPr/>
      <dgm:t>
        <a:bodyPr/>
        <a:lstStyle/>
        <a:p>
          <a:endParaRPr lang="pl-PL"/>
        </a:p>
      </dgm:t>
    </dgm:pt>
    <dgm:pt modelId="{D73C6BE0-9E55-45CE-BE94-238135A93C9C}" type="pres">
      <dgm:prSet presAssocID="{6D3A9985-C87B-4F87-8082-467A59632033}" presName="parentText" presStyleLbl="node1" presStyleIdx="0" presStyleCnt="2">
        <dgm:presLayoutVars>
          <dgm:chMax val="0"/>
          <dgm:bulletEnabled val="1"/>
        </dgm:presLayoutVars>
      </dgm:prSet>
      <dgm:spPr/>
      <dgm:t>
        <a:bodyPr/>
        <a:lstStyle/>
        <a:p>
          <a:endParaRPr lang="en-US"/>
        </a:p>
      </dgm:t>
    </dgm:pt>
    <dgm:pt modelId="{5A45EA1E-31D4-4A51-AC93-D01D00432A0E}" type="pres">
      <dgm:prSet presAssocID="{6D3A9985-C87B-4F87-8082-467A59632033}" presName="childText" presStyleLbl="revTx" presStyleIdx="0" presStyleCnt="2">
        <dgm:presLayoutVars>
          <dgm:bulletEnabled val="1"/>
        </dgm:presLayoutVars>
      </dgm:prSet>
      <dgm:spPr/>
      <dgm:t>
        <a:bodyPr/>
        <a:lstStyle/>
        <a:p>
          <a:endParaRPr lang="en-US"/>
        </a:p>
      </dgm:t>
    </dgm:pt>
    <dgm:pt modelId="{51307419-C11B-4922-977A-4EF7B70C8715}" type="pres">
      <dgm:prSet presAssocID="{F0B49C6E-41EA-4166-8107-8089E5DA8A11}" presName="parentText" presStyleLbl="node1" presStyleIdx="1" presStyleCnt="2">
        <dgm:presLayoutVars>
          <dgm:chMax val="0"/>
          <dgm:bulletEnabled val="1"/>
        </dgm:presLayoutVars>
      </dgm:prSet>
      <dgm:spPr/>
      <dgm:t>
        <a:bodyPr/>
        <a:lstStyle/>
        <a:p>
          <a:endParaRPr lang="en-US"/>
        </a:p>
      </dgm:t>
    </dgm:pt>
    <dgm:pt modelId="{46D75225-D316-4D6F-82F0-DE043CB3DDB1}" type="pres">
      <dgm:prSet presAssocID="{F0B49C6E-41EA-4166-8107-8089E5DA8A11}" presName="childText" presStyleLbl="revTx" presStyleIdx="1" presStyleCnt="2">
        <dgm:presLayoutVars>
          <dgm:bulletEnabled val="1"/>
        </dgm:presLayoutVars>
      </dgm:prSet>
      <dgm:spPr/>
      <dgm:t>
        <a:bodyPr/>
        <a:lstStyle/>
        <a:p>
          <a:endParaRPr lang="en-US"/>
        </a:p>
      </dgm:t>
    </dgm:pt>
  </dgm:ptLst>
  <dgm:cxnLst>
    <dgm:cxn modelId="{B76E3492-76A9-4523-9DF3-7366E049E518}" type="presOf" srcId="{935B0526-B82F-4158-A31D-787BBB8BC017}" destId="{5A45EA1E-31D4-4A51-AC93-D01D00432A0E}" srcOrd="0" destOrd="0" presId="urn:microsoft.com/office/officeart/2005/8/layout/vList2"/>
    <dgm:cxn modelId="{F5751D58-68DD-4A09-B3D0-F07BC4FF2EC7}" srcId="{38EDD1BB-E318-482C-AD1C-A9EBAC817708}" destId="{F0B49C6E-41EA-4166-8107-8089E5DA8A11}" srcOrd="1" destOrd="0" parTransId="{60B9FF44-AA2A-4915-A267-BD9F3F88B1EF}" sibTransId="{6A282B17-398D-41F7-9D7A-4AEC11FA030B}"/>
    <dgm:cxn modelId="{DFA7E504-D1FC-4456-9BB4-DE1EE55B9743}" type="presOf" srcId="{9A8C14F3-A1EE-41FF-A251-22A2499A47D0}" destId="{46D75225-D316-4D6F-82F0-DE043CB3DDB1}" srcOrd="0" destOrd="0" presId="urn:microsoft.com/office/officeart/2005/8/layout/vList2"/>
    <dgm:cxn modelId="{7207F4E2-41A2-4B93-A591-B13CBBC523E1}" type="presOf" srcId="{F0B49C6E-41EA-4166-8107-8089E5DA8A11}" destId="{51307419-C11B-4922-977A-4EF7B70C8715}" srcOrd="0" destOrd="0" presId="urn:microsoft.com/office/officeart/2005/8/layout/vList2"/>
    <dgm:cxn modelId="{B9B0A052-8263-4AC0-9A82-F98B9F4E3C4D}" type="presOf" srcId="{38EDD1BB-E318-482C-AD1C-A9EBAC817708}" destId="{10058522-FBCE-484C-8456-87D583CBD6F2}" srcOrd="0" destOrd="0" presId="urn:microsoft.com/office/officeart/2005/8/layout/vList2"/>
    <dgm:cxn modelId="{1B3AEB95-E519-451C-A20D-6184CF35F96F}" srcId="{6D3A9985-C87B-4F87-8082-467A59632033}" destId="{935B0526-B82F-4158-A31D-787BBB8BC017}" srcOrd="0" destOrd="0" parTransId="{3409A7D1-9BDD-4DA0-907D-F128E4868110}" sibTransId="{4C27EFD0-0433-451D-92F6-C2D47CC32BC9}"/>
    <dgm:cxn modelId="{20673A08-BF90-4B89-8AF8-739CE09E5C88}" type="presOf" srcId="{6D3A9985-C87B-4F87-8082-467A59632033}" destId="{D73C6BE0-9E55-45CE-BE94-238135A93C9C}" srcOrd="0" destOrd="0" presId="urn:microsoft.com/office/officeart/2005/8/layout/vList2"/>
    <dgm:cxn modelId="{74FFDFE1-BA56-450D-AA6F-3426900E2481}" srcId="{38EDD1BB-E318-482C-AD1C-A9EBAC817708}" destId="{6D3A9985-C87B-4F87-8082-467A59632033}" srcOrd="0" destOrd="0" parTransId="{BB07A3FB-8B3A-4C2A-9784-22DDF01F9B33}" sibTransId="{20340ADC-FDC4-41A2-A73D-053A382F06D6}"/>
    <dgm:cxn modelId="{48EF6792-9D31-4275-A942-E690C201DF59}" srcId="{F0B49C6E-41EA-4166-8107-8089E5DA8A11}" destId="{9A8C14F3-A1EE-41FF-A251-22A2499A47D0}" srcOrd="0" destOrd="0" parTransId="{C6855AD7-89AB-4FB6-B226-AED57C1C6616}" sibTransId="{B9935FF7-CD1E-49C4-B52C-345E86A90666}"/>
    <dgm:cxn modelId="{23D424DE-6E77-4AD1-AC53-C7FE7B520E1C}" type="presParOf" srcId="{10058522-FBCE-484C-8456-87D583CBD6F2}" destId="{D73C6BE0-9E55-45CE-BE94-238135A93C9C}" srcOrd="0" destOrd="0" presId="urn:microsoft.com/office/officeart/2005/8/layout/vList2"/>
    <dgm:cxn modelId="{638DDB29-7C9E-4F54-A48D-42B5ECEBF831}" type="presParOf" srcId="{10058522-FBCE-484C-8456-87D583CBD6F2}" destId="{5A45EA1E-31D4-4A51-AC93-D01D00432A0E}" srcOrd="1" destOrd="0" presId="urn:microsoft.com/office/officeart/2005/8/layout/vList2"/>
    <dgm:cxn modelId="{7043BF14-1638-4776-B30F-041301759D77}" type="presParOf" srcId="{10058522-FBCE-484C-8456-87D583CBD6F2}" destId="{51307419-C11B-4922-977A-4EF7B70C8715}" srcOrd="2" destOrd="0" presId="urn:microsoft.com/office/officeart/2005/8/layout/vList2"/>
    <dgm:cxn modelId="{8EE921EA-D148-4C3B-B308-B0BF844C2BD3}" type="presParOf" srcId="{10058522-FBCE-484C-8456-87D583CBD6F2}" destId="{46D75225-D316-4D6F-82F0-DE043CB3DDB1}" srcOrd="3" destOrd="0" presId="urn:microsoft.com/office/officeart/2005/8/layout/vList2"/>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85EBC1-AE3C-4962-97F1-DC6B82D80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B2B45B7-80AD-4E33-82CA-B7C023B992E4}">
      <dgm:prSet/>
      <dgm:spPr>
        <a:solidFill>
          <a:srgbClr val="A22A12"/>
        </a:solidFill>
        <a:ln>
          <a:noFill/>
        </a:ln>
      </dgm:spPr>
      <dgm:t>
        <a:bodyPr/>
        <a:lstStyle/>
        <a:p>
          <a:pPr rtl="0"/>
          <a:r>
            <a:rPr lang="pl-PL" b="1" dirty="0" smtClean="0">
              <a:solidFill>
                <a:schemeClr val="bg1"/>
              </a:solidFill>
              <a:latin typeface="Arial" pitchFamily="34" charset="0"/>
              <a:cs typeface="Arial" pitchFamily="34" charset="0"/>
            </a:rPr>
            <a:t>6. PSU SĄ ORGANIOZWANE RUTYNOWO</a:t>
          </a:r>
          <a:endParaRPr lang="en-US" dirty="0">
            <a:solidFill>
              <a:schemeClr val="bg1"/>
            </a:solidFill>
            <a:latin typeface="Arial" pitchFamily="34" charset="0"/>
            <a:cs typeface="Arial" pitchFamily="34" charset="0"/>
          </a:endParaRPr>
        </a:p>
      </dgm:t>
    </dgm:pt>
    <dgm:pt modelId="{37BB2817-45AD-429A-8D54-6C761FD3B44C}" type="parTrans" cxnId="{C35E1640-2CE8-4C7C-89CC-C32B8D989CB1}">
      <dgm:prSet/>
      <dgm:spPr/>
      <dgm:t>
        <a:bodyPr/>
        <a:lstStyle/>
        <a:p>
          <a:endParaRPr lang="en-US">
            <a:latin typeface="Arial" pitchFamily="34" charset="0"/>
            <a:cs typeface="Arial" pitchFamily="34" charset="0"/>
          </a:endParaRPr>
        </a:p>
      </dgm:t>
    </dgm:pt>
    <dgm:pt modelId="{1B87B724-D29A-416D-B918-C4469363AC02}" type="sibTrans" cxnId="{C35E1640-2CE8-4C7C-89CC-C32B8D989CB1}">
      <dgm:prSet/>
      <dgm:spPr/>
      <dgm:t>
        <a:bodyPr/>
        <a:lstStyle/>
        <a:p>
          <a:endParaRPr lang="en-US">
            <a:latin typeface="Arial" pitchFamily="34" charset="0"/>
            <a:cs typeface="Arial" pitchFamily="34" charset="0"/>
          </a:endParaRPr>
        </a:p>
      </dgm:t>
    </dgm:pt>
    <dgm:pt modelId="{CB56CD10-B4A3-49C2-AC45-B32322BAE095}">
      <dgm:prSet/>
      <dgm:spPr>
        <a:solidFill>
          <a:srgbClr val="A22A12"/>
        </a:solidFill>
      </dgm:spPr>
      <dgm:t>
        <a:bodyPr/>
        <a:lstStyle/>
        <a:p>
          <a:pPr rtl="0"/>
          <a:r>
            <a:rPr lang="pl-PL" b="1" i="0" dirty="0" smtClean="0">
              <a:solidFill>
                <a:schemeClr val="bg1"/>
              </a:solidFill>
              <a:latin typeface="Arial" pitchFamily="34" charset="0"/>
              <a:cs typeface="Arial" pitchFamily="34" charset="0"/>
            </a:rPr>
            <a:t>5. SPOSÓB REKRUTACJI DO PSU SIĘ ZMIENIAŁ</a:t>
          </a:r>
          <a:endParaRPr lang="en-US" b="1" dirty="0">
            <a:solidFill>
              <a:schemeClr val="bg1"/>
            </a:solidFill>
            <a:latin typeface="Arial" pitchFamily="34" charset="0"/>
            <a:cs typeface="Arial" pitchFamily="34" charset="0"/>
          </a:endParaRPr>
        </a:p>
      </dgm:t>
    </dgm:pt>
    <dgm:pt modelId="{DE33D795-33DA-4198-9FE2-A7773ACA6069}" type="parTrans" cxnId="{571E16F6-01B3-43C2-8B2B-7C2B6BD4EF59}">
      <dgm:prSet/>
      <dgm:spPr/>
      <dgm:t>
        <a:bodyPr/>
        <a:lstStyle/>
        <a:p>
          <a:endParaRPr lang="en-US"/>
        </a:p>
      </dgm:t>
    </dgm:pt>
    <dgm:pt modelId="{22288CDA-8623-44A2-B7E2-E1902BB9F3B7}" type="sibTrans" cxnId="{571E16F6-01B3-43C2-8B2B-7C2B6BD4EF59}">
      <dgm:prSet/>
      <dgm:spPr/>
      <dgm:t>
        <a:bodyPr/>
        <a:lstStyle/>
        <a:p>
          <a:endParaRPr lang="en-US"/>
        </a:p>
      </dgm:t>
    </dgm:pt>
    <dgm:pt modelId="{9F25516A-05B6-4C72-A325-EF39F0063401}">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Dobierając uczestników PSU, OPS powinny bazować przede wszystkim na własnych </a:t>
          </a:r>
          <a:r>
            <a:rPr lang="pl-PL" i="0" dirty="0" smtClean="0">
              <a:solidFill>
                <a:sysClr val="windowText" lastClr="000000"/>
              </a:solidFill>
              <a:latin typeface="Arial" pitchFamily="34" charset="0"/>
              <a:cs typeface="Arial" pitchFamily="34" charset="0"/>
            </a:rPr>
            <a:t>doświadczeniach</a:t>
          </a:r>
          <a:r>
            <a:rPr lang="pl-PL" i="0" dirty="0" smtClean="0">
              <a:solidFill>
                <a:sysClr val="windowText" lastClr="000000"/>
              </a:solidFill>
              <a:latin typeface="Arial" pitchFamily="34" charset="0"/>
              <a:cs typeface="Arial" pitchFamily="34" charset="0"/>
            </a:rPr>
            <a:t>. Prace te bowiem bardzo zależą od specyfiki lokalnego rynku pracy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i </a:t>
          </a:r>
          <a:r>
            <a:rPr lang="pl-PL" i="0" dirty="0" smtClean="0">
              <a:solidFill>
                <a:sysClr val="windowText" lastClr="000000"/>
              </a:solidFill>
              <a:latin typeface="Arial" pitchFamily="34" charset="0"/>
              <a:cs typeface="Arial" pitchFamily="34" charset="0"/>
            </a:rPr>
            <a:t>nasilenia występowania problemów społecznych, zainteresowania pracami w gminie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i </a:t>
          </a:r>
          <a:r>
            <a:rPr lang="pl-PL" i="0" dirty="0" smtClean="0">
              <a:solidFill>
                <a:sysClr val="windowText" lastClr="000000"/>
              </a:solidFill>
              <a:latin typeface="Arial" pitchFamily="34" charset="0"/>
              <a:cs typeface="Arial" pitchFamily="34" charset="0"/>
            </a:rPr>
            <a:t>potrzebami klientów pomocy społecznej.</a:t>
          </a:r>
          <a:endParaRPr lang="en-US" i="0" dirty="0">
            <a:solidFill>
              <a:sysClr val="windowText" lastClr="000000"/>
            </a:solidFill>
            <a:latin typeface="Arial" pitchFamily="34" charset="0"/>
            <a:cs typeface="Arial" pitchFamily="34" charset="0"/>
          </a:endParaRPr>
        </a:p>
      </dgm:t>
    </dgm:pt>
    <dgm:pt modelId="{CBBCFA33-DB67-486E-8E19-9E695A0C896A}" type="parTrans" cxnId="{C0AAEB23-E8ED-4B4E-8E89-76DBD3EA323F}">
      <dgm:prSet/>
      <dgm:spPr/>
      <dgm:t>
        <a:bodyPr/>
        <a:lstStyle/>
        <a:p>
          <a:endParaRPr lang="en-US"/>
        </a:p>
      </dgm:t>
    </dgm:pt>
    <dgm:pt modelId="{5590CD45-A48A-4842-A6EA-33A9B6552896}" type="sibTrans" cxnId="{C0AAEB23-E8ED-4B4E-8E89-76DBD3EA323F}">
      <dgm:prSet/>
      <dgm:spPr/>
      <dgm:t>
        <a:bodyPr/>
        <a:lstStyle/>
        <a:p>
          <a:endParaRPr lang="en-US"/>
        </a:p>
      </dgm:t>
    </dgm:pt>
    <dgm:pt modelId="{FE1CDB37-688D-4D84-81CA-D28E107F940B}">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 PSU wymagają promocji w gminach, szczególnie tych, które nie partycypują w ich organizacji. Informacja powinna być kierowana do wójtów i burmistrzów, którzy są osobami decyzyjnymi na poziomie gminy w kwestii organizacji PSU. (adresat rekomendacji: wskazane jest, aby akcję informacyjną zainicjowało Ministerstwo Pracy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i </a:t>
          </a:r>
          <a:r>
            <a:rPr lang="pl-PL" i="0" dirty="0" smtClean="0">
              <a:solidFill>
                <a:sysClr val="windowText" lastClr="000000"/>
              </a:solidFill>
              <a:latin typeface="Arial" pitchFamily="34" charset="0"/>
              <a:cs typeface="Arial" pitchFamily="34" charset="0"/>
            </a:rPr>
            <a:t>Polityki Społecznej). </a:t>
          </a:r>
        </a:p>
        <a:p>
          <a:pPr algn="just" rtl="0"/>
          <a:r>
            <a:rPr lang="pl-PL" i="0" dirty="0" smtClean="0">
              <a:solidFill>
                <a:sysClr val="windowText" lastClr="000000"/>
              </a:solidFill>
              <a:latin typeface="Arial" pitchFamily="34" charset="0"/>
              <a:cs typeface="Arial" pitchFamily="34" charset="0"/>
            </a:rPr>
            <a:t>Konieczne jest podejmowanie dyskusji na temat efektów stosowania tego instrumentu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oraz </a:t>
          </a:r>
          <a:r>
            <a:rPr lang="pl-PL" i="0" dirty="0" smtClean="0">
              <a:solidFill>
                <a:sysClr val="windowText" lastClr="000000"/>
              </a:solidFill>
              <a:latin typeface="Arial" pitchFamily="34" charset="0"/>
              <a:cs typeface="Arial" pitchFamily="34" charset="0"/>
            </a:rPr>
            <a:t>możliwości poprawy jego skuteczności i efektywności. Wymaga to organizowania na poziomie regionalnym forum debaty publicznej, angażującej wszystkich kluczowych interesariuszy. </a:t>
          </a:r>
          <a:endParaRPr lang="en-US" i="0" dirty="0">
            <a:solidFill>
              <a:sysClr val="windowText" lastClr="000000"/>
            </a:solidFill>
            <a:latin typeface="Arial" pitchFamily="34" charset="0"/>
            <a:cs typeface="Arial" pitchFamily="34" charset="0"/>
          </a:endParaRPr>
        </a:p>
      </dgm:t>
    </dgm:pt>
    <dgm:pt modelId="{5AFFAB8D-3BB8-4284-8797-E3C251A03877}" type="parTrans" cxnId="{0F493F10-599F-4CA1-9691-5C8E7E8CA0BA}">
      <dgm:prSet/>
      <dgm:spPr/>
      <dgm:t>
        <a:bodyPr/>
        <a:lstStyle/>
        <a:p>
          <a:endParaRPr lang="en-US"/>
        </a:p>
      </dgm:t>
    </dgm:pt>
    <dgm:pt modelId="{F13F505F-977D-4D75-AAE2-657B86AEA03F}" type="sibTrans" cxnId="{0F493F10-599F-4CA1-9691-5C8E7E8CA0BA}">
      <dgm:prSet/>
      <dgm:spPr/>
      <dgm:t>
        <a:bodyPr/>
        <a:lstStyle/>
        <a:p>
          <a:endParaRPr lang="en-US"/>
        </a:p>
      </dgm:t>
    </dgm:pt>
    <dgm:pt modelId="{75079DA8-AD3B-4119-8CE9-2400B9C58244}" type="pres">
      <dgm:prSet presAssocID="{0885EBC1-AE3C-4962-97F1-DC6B82D80AEA}" presName="linear" presStyleCnt="0">
        <dgm:presLayoutVars>
          <dgm:animLvl val="lvl"/>
          <dgm:resizeHandles val="exact"/>
        </dgm:presLayoutVars>
      </dgm:prSet>
      <dgm:spPr/>
      <dgm:t>
        <a:bodyPr/>
        <a:lstStyle/>
        <a:p>
          <a:endParaRPr lang="pl-PL"/>
        </a:p>
      </dgm:t>
    </dgm:pt>
    <dgm:pt modelId="{87A072D8-223A-4824-87F3-CE1EF888A621}" type="pres">
      <dgm:prSet presAssocID="{CB56CD10-B4A3-49C2-AC45-B32322BAE095}" presName="parentText" presStyleLbl="node1" presStyleIdx="0" presStyleCnt="2">
        <dgm:presLayoutVars>
          <dgm:chMax val="0"/>
          <dgm:bulletEnabled val="1"/>
        </dgm:presLayoutVars>
      </dgm:prSet>
      <dgm:spPr/>
      <dgm:t>
        <a:bodyPr/>
        <a:lstStyle/>
        <a:p>
          <a:endParaRPr lang="en-US"/>
        </a:p>
      </dgm:t>
    </dgm:pt>
    <dgm:pt modelId="{93300677-950A-4E93-99CD-35C23AA4A674}" type="pres">
      <dgm:prSet presAssocID="{CB56CD10-B4A3-49C2-AC45-B32322BAE095}" presName="childText" presStyleLbl="revTx" presStyleIdx="0" presStyleCnt="2" custScaleY="79302">
        <dgm:presLayoutVars>
          <dgm:bulletEnabled val="1"/>
        </dgm:presLayoutVars>
      </dgm:prSet>
      <dgm:spPr/>
      <dgm:t>
        <a:bodyPr/>
        <a:lstStyle/>
        <a:p>
          <a:endParaRPr lang="en-US"/>
        </a:p>
      </dgm:t>
    </dgm:pt>
    <dgm:pt modelId="{F5EABA6C-28E2-476B-9099-4497DB9AD4B8}" type="pres">
      <dgm:prSet presAssocID="{AB2B45B7-80AD-4E33-82CA-B7C023B992E4}" presName="parentText" presStyleLbl="node1" presStyleIdx="1" presStyleCnt="2">
        <dgm:presLayoutVars>
          <dgm:chMax val="0"/>
          <dgm:bulletEnabled val="1"/>
        </dgm:presLayoutVars>
      </dgm:prSet>
      <dgm:spPr/>
      <dgm:t>
        <a:bodyPr/>
        <a:lstStyle/>
        <a:p>
          <a:endParaRPr lang="en-US"/>
        </a:p>
      </dgm:t>
    </dgm:pt>
    <dgm:pt modelId="{14602327-ABF6-4A54-B7A2-820DDAB21D60}" type="pres">
      <dgm:prSet presAssocID="{AB2B45B7-80AD-4E33-82CA-B7C023B992E4}" presName="childText" presStyleLbl="revTx" presStyleIdx="1" presStyleCnt="2" custScaleY="83104">
        <dgm:presLayoutVars>
          <dgm:bulletEnabled val="1"/>
        </dgm:presLayoutVars>
      </dgm:prSet>
      <dgm:spPr/>
      <dgm:t>
        <a:bodyPr/>
        <a:lstStyle/>
        <a:p>
          <a:endParaRPr lang="en-US"/>
        </a:p>
      </dgm:t>
    </dgm:pt>
  </dgm:ptLst>
  <dgm:cxnLst>
    <dgm:cxn modelId="{0F493F10-599F-4CA1-9691-5C8E7E8CA0BA}" srcId="{AB2B45B7-80AD-4E33-82CA-B7C023B992E4}" destId="{FE1CDB37-688D-4D84-81CA-D28E107F940B}" srcOrd="0" destOrd="0" parTransId="{5AFFAB8D-3BB8-4284-8797-E3C251A03877}" sibTransId="{F13F505F-977D-4D75-AAE2-657B86AEA03F}"/>
    <dgm:cxn modelId="{215A465C-263C-4A82-83DF-8CE24A744845}" type="presOf" srcId="{0885EBC1-AE3C-4962-97F1-DC6B82D80AEA}" destId="{75079DA8-AD3B-4119-8CE9-2400B9C58244}" srcOrd="0" destOrd="0" presId="urn:microsoft.com/office/officeart/2005/8/layout/vList2"/>
    <dgm:cxn modelId="{C0AAEB23-E8ED-4B4E-8E89-76DBD3EA323F}" srcId="{CB56CD10-B4A3-49C2-AC45-B32322BAE095}" destId="{9F25516A-05B6-4C72-A325-EF39F0063401}" srcOrd="0" destOrd="0" parTransId="{CBBCFA33-DB67-486E-8E19-9E695A0C896A}" sibTransId="{5590CD45-A48A-4842-A6EA-33A9B6552896}"/>
    <dgm:cxn modelId="{2C65E618-369E-44A5-A7D8-2757F9380A3D}" type="presOf" srcId="{FE1CDB37-688D-4D84-81CA-D28E107F940B}" destId="{14602327-ABF6-4A54-B7A2-820DDAB21D60}" srcOrd="0" destOrd="0" presId="urn:microsoft.com/office/officeart/2005/8/layout/vList2"/>
    <dgm:cxn modelId="{C35E1640-2CE8-4C7C-89CC-C32B8D989CB1}" srcId="{0885EBC1-AE3C-4962-97F1-DC6B82D80AEA}" destId="{AB2B45B7-80AD-4E33-82CA-B7C023B992E4}" srcOrd="1" destOrd="0" parTransId="{37BB2817-45AD-429A-8D54-6C761FD3B44C}" sibTransId="{1B87B724-D29A-416D-B918-C4469363AC02}"/>
    <dgm:cxn modelId="{571E16F6-01B3-43C2-8B2B-7C2B6BD4EF59}" srcId="{0885EBC1-AE3C-4962-97F1-DC6B82D80AEA}" destId="{CB56CD10-B4A3-49C2-AC45-B32322BAE095}" srcOrd="0" destOrd="0" parTransId="{DE33D795-33DA-4198-9FE2-A7773ACA6069}" sibTransId="{22288CDA-8623-44A2-B7E2-E1902BB9F3B7}"/>
    <dgm:cxn modelId="{8511A577-A2C7-4219-B86B-3C0A8C0223E2}" type="presOf" srcId="{AB2B45B7-80AD-4E33-82CA-B7C023B992E4}" destId="{F5EABA6C-28E2-476B-9099-4497DB9AD4B8}" srcOrd="0" destOrd="0" presId="urn:microsoft.com/office/officeart/2005/8/layout/vList2"/>
    <dgm:cxn modelId="{6EA51E17-9C34-4CC9-9429-E13E7D45FCE4}" type="presOf" srcId="{9F25516A-05B6-4C72-A325-EF39F0063401}" destId="{93300677-950A-4E93-99CD-35C23AA4A674}" srcOrd="0" destOrd="0" presId="urn:microsoft.com/office/officeart/2005/8/layout/vList2"/>
    <dgm:cxn modelId="{66BE83E1-9410-4C3B-9730-2DD5FDDAE848}" type="presOf" srcId="{CB56CD10-B4A3-49C2-AC45-B32322BAE095}" destId="{87A072D8-223A-4824-87F3-CE1EF888A621}" srcOrd="0" destOrd="0" presId="urn:microsoft.com/office/officeart/2005/8/layout/vList2"/>
    <dgm:cxn modelId="{F6641EEF-D7DD-41D4-92E8-95EF8B7C3CF8}" type="presParOf" srcId="{75079DA8-AD3B-4119-8CE9-2400B9C58244}" destId="{87A072D8-223A-4824-87F3-CE1EF888A621}" srcOrd="0" destOrd="0" presId="urn:microsoft.com/office/officeart/2005/8/layout/vList2"/>
    <dgm:cxn modelId="{4DD63B9D-5B81-4BA8-AAE5-1B747240755B}" type="presParOf" srcId="{75079DA8-AD3B-4119-8CE9-2400B9C58244}" destId="{93300677-950A-4E93-99CD-35C23AA4A674}" srcOrd="1" destOrd="0" presId="urn:microsoft.com/office/officeart/2005/8/layout/vList2"/>
    <dgm:cxn modelId="{5FDA68AD-1531-4592-8C57-49E346BBF57C}" type="presParOf" srcId="{75079DA8-AD3B-4119-8CE9-2400B9C58244}" destId="{F5EABA6C-28E2-476B-9099-4497DB9AD4B8}" srcOrd="2" destOrd="0" presId="urn:microsoft.com/office/officeart/2005/8/layout/vList2"/>
    <dgm:cxn modelId="{2ED69EB1-4421-4C46-95FD-3E1B110FA6C3}" type="presParOf" srcId="{75079DA8-AD3B-4119-8CE9-2400B9C58244}" destId="{14602327-ABF6-4A54-B7A2-820DDAB21D60}"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85EBC1-AE3C-4962-97F1-DC6B82D80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F4CEC2C-8606-47A8-8305-030FC8DB7302}">
      <dgm:prSet custT="1"/>
      <dgm:spPr>
        <a:solidFill>
          <a:srgbClr val="A22A12"/>
        </a:solidFill>
      </dgm:spPr>
      <dgm:t>
        <a:bodyPr/>
        <a:lstStyle/>
        <a:p>
          <a:pPr rtl="0"/>
          <a:r>
            <a:rPr lang="pl-PL" sz="1900" b="1" dirty="0" smtClean="0">
              <a:solidFill>
                <a:schemeClr val="bg1"/>
              </a:solidFill>
              <a:latin typeface="Arial" pitchFamily="34" charset="0"/>
              <a:cs typeface="Arial" pitchFamily="34" charset="0"/>
            </a:rPr>
            <a:t>8. PSU WSPIERA PRZECIWDZIAŁANIE ZJAWISKU WYUCZONEJ BEZRADNOŚCI</a:t>
          </a:r>
          <a:endParaRPr lang="pl-PL" sz="1900" b="1" dirty="0">
            <a:solidFill>
              <a:schemeClr val="bg1"/>
            </a:solidFill>
            <a:latin typeface="Arial" pitchFamily="34" charset="0"/>
            <a:cs typeface="Arial" pitchFamily="34" charset="0"/>
          </a:endParaRPr>
        </a:p>
      </dgm:t>
    </dgm:pt>
    <dgm:pt modelId="{CDA18950-A05E-4E93-8AB3-8100167D66E6}" type="parTrans" cxnId="{92CD6C25-E2B1-47AF-9ADB-B47E622DAF41}">
      <dgm:prSet/>
      <dgm:spPr/>
      <dgm:t>
        <a:bodyPr/>
        <a:lstStyle/>
        <a:p>
          <a:endParaRPr lang="en-US">
            <a:latin typeface="Arial" pitchFamily="34" charset="0"/>
            <a:cs typeface="Arial" pitchFamily="34" charset="0"/>
          </a:endParaRPr>
        </a:p>
      </dgm:t>
    </dgm:pt>
    <dgm:pt modelId="{48843C81-7E1A-4545-97CB-96518D962E09}" type="sibTrans" cxnId="{92CD6C25-E2B1-47AF-9ADB-B47E622DAF41}">
      <dgm:prSet/>
      <dgm:spPr/>
      <dgm:t>
        <a:bodyPr/>
        <a:lstStyle/>
        <a:p>
          <a:endParaRPr lang="en-US">
            <a:latin typeface="Arial" pitchFamily="34" charset="0"/>
            <a:cs typeface="Arial" pitchFamily="34" charset="0"/>
          </a:endParaRPr>
        </a:p>
      </dgm:t>
    </dgm:pt>
    <dgm:pt modelId="{2AD398F1-0298-47ED-938E-883FF91EA13D}">
      <dgm:prSet custT="1"/>
      <dgm:spPr>
        <a:solidFill>
          <a:srgbClr val="A22A12"/>
        </a:solidFill>
      </dgm:spPr>
      <dgm:t>
        <a:bodyPr/>
        <a:lstStyle/>
        <a:p>
          <a:pPr rtl="0"/>
          <a:r>
            <a:rPr lang="pl-PL" sz="1900" b="1" dirty="0" smtClean="0">
              <a:solidFill>
                <a:schemeClr val="bg1"/>
              </a:solidFill>
              <a:latin typeface="Arial" pitchFamily="34" charset="0"/>
              <a:cs typeface="Arial" pitchFamily="34" charset="0"/>
            </a:rPr>
            <a:t>7. </a:t>
          </a:r>
          <a:r>
            <a:rPr lang="pl-PL" sz="1900" b="1" dirty="0" smtClean="0">
              <a:solidFill>
                <a:schemeClr val="bg1"/>
              </a:solidFill>
              <a:latin typeface="Arial" pitchFamily="34" charset="0"/>
              <a:cs typeface="Arial" pitchFamily="34" charset="0"/>
            </a:rPr>
            <a:t>PSU NIE JEST CELOWO ŁĄCZONY Z INNYMI INSTRUMENTAMI APRP </a:t>
          </a:r>
          <a:r>
            <a:rPr lang="pl-PL" sz="1900" b="1" dirty="0" smtClean="0">
              <a:solidFill>
                <a:schemeClr val="bg1"/>
              </a:solidFill>
              <a:latin typeface="Arial" pitchFamily="34" charset="0"/>
              <a:cs typeface="Arial" pitchFamily="34" charset="0"/>
            </a:rPr>
            <a:t/>
          </a:r>
          <a:br>
            <a:rPr lang="pl-PL" sz="1900" b="1" dirty="0" smtClean="0">
              <a:solidFill>
                <a:schemeClr val="bg1"/>
              </a:solidFill>
              <a:latin typeface="Arial" pitchFamily="34" charset="0"/>
              <a:cs typeface="Arial" pitchFamily="34" charset="0"/>
            </a:rPr>
          </a:br>
          <a:r>
            <a:rPr lang="pl-PL" sz="1900" b="1" dirty="0" smtClean="0">
              <a:solidFill>
                <a:schemeClr val="bg1"/>
              </a:solidFill>
              <a:latin typeface="Arial" pitchFamily="34" charset="0"/>
              <a:cs typeface="Arial" pitchFamily="34" charset="0"/>
            </a:rPr>
            <a:t>I </a:t>
          </a:r>
          <a:r>
            <a:rPr lang="pl-PL" sz="1900" b="1" dirty="0" smtClean="0">
              <a:solidFill>
                <a:schemeClr val="bg1"/>
              </a:solidFill>
              <a:latin typeface="Arial" pitchFamily="34" charset="0"/>
              <a:cs typeface="Arial" pitchFamily="34" charset="0"/>
            </a:rPr>
            <a:t>POMOCY SPOŁECZNEJ</a:t>
          </a:r>
          <a:endParaRPr lang="pl-PL" sz="1900" b="1" dirty="0">
            <a:solidFill>
              <a:schemeClr val="bg1"/>
            </a:solidFill>
            <a:latin typeface="Arial" pitchFamily="34" charset="0"/>
            <a:cs typeface="Arial" pitchFamily="34" charset="0"/>
          </a:endParaRPr>
        </a:p>
      </dgm:t>
    </dgm:pt>
    <dgm:pt modelId="{E591A7E4-141C-4DAB-ADA8-4C43C6D4B73B}" type="parTrans" cxnId="{438459F2-6E10-42C4-BD83-E25BAA928B7A}">
      <dgm:prSet/>
      <dgm:spPr/>
      <dgm:t>
        <a:bodyPr/>
        <a:lstStyle/>
        <a:p>
          <a:endParaRPr lang="en-US"/>
        </a:p>
      </dgm:t>
    </dgm:pt>
    <dgm:pt modelId="{921B675F-D700-4E64-998F-F7656CFC9D58}" type="sibTrans" cxnId="{438459F2-6E10-42C4-BD83-E25BAA928B7A}">
      <dgm:prSet/>
      <dgm:spPr/>
      <dgm:t>
        <a:bodyPr/>
        <a:lstStyle/>
        <a:p>
          <a:endParaRPr lang="en-US"/>
        </a:p>
      </dgm:t>
    </dgm:pt>
    <dgm:pt modelId="{DEA9EE07-BB4C-463D-940E-676CABF3116B}">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Prace społecznie użyteczne są planowane w trybie rocznym i adresowane do osób długotrwale bezrobotnych. Przygotowanie na przykład kontraktu socjalnego może więc uwzględnić skierowanie klienta do PSU. W przypadku indywidualnego planu działania (IPD) konieczna jest kontrola wywiązywania się urzędów pracy z zapisu ustawowego, mówiącego o przygotowaniu IPD nie później niż 90 dni po zakończeniu uczestnictwa w programie. </a:t>
          </a:r>
          <a:endParaRPr lang="pl-PL" i="0" dirty="0">
            <a:solidFill>
              <a:sysClr val="windowText" lastClr="000000"/>
            </a:solidFill>
            <a:latin typeface="Arial" pitchFamily="34" charset="0"/>
            <a:cs typeface="Arial" pitchFamily="34" charset="0"/>
          </a:endParaRPr>
        </a:p>
      </dgm:t>
    </dgm:pt>
    <dgm:pt modelId="{258CBF6C-AA81-4039-BF38-665FDFA265AC}" type="parTrans" cxnId="{8619CD34-8768-4E5B-9655-2F572AFE7A7C}">
      <dgm:prSet/>
      <dgm:spPr/>
      <dgm:t>
        <a:bodyPr/>
        <a:lstStyle/>
        <a:p>
          <a:endParaRPr lang="en-US"/>
        </a:p>
      </dgm:t>
    </dgm:pt>
    <dgm:pt modelId="{ED0C6689-A0DE-4F02-85C7-288406BD887D}" type="sibTrans" cxnId="{8619CD34-8768-4E5B-9655-2F572AFE7A7C}">
      <dgm:prSet/>
      <dgm:spPr/>
      <dgm:t>
        <a:bodyPr/>
        <a:lstStyle/>
        <a:p>
          <a:endParaRPr lang="en-US"/>
        </a:p>
      </dgm:t>
    </dgm:pt>
    <dgm:pt modelId="{7CFB7B28-37C1-411B-B78C-94EEF0E378AA}">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Podtrzymanie zarówno aktywności uczestników PSU, jak i ich pozytywnego wizerunku w rodzinach wymaga dalszej aktywizacji uczestników. Zakończenie programu powinno rozpoczynać udział w kolejnej formie wsparcia, aby nie zaprzepaścić efektu mobilizującego. Doradcy zawodowi powinni wspólnie z uczestnikiem PSU dyskutować o jego dalszym możliwym zaangażowaniu dzięki wykorzystaniu innych instrumentów rynku pracy. Data zakończenia uczestnictwa danego uczestnika w PSU jest znana z odpowiednim wyprzedzeniem, dzięki czemu można wyznaczyć spotkanie klienta z doradcą zawodowym przed zakończeniem pracy. </a:t>
          </a:r>
          <a:endParaRPr lang="pl-PL" i="0" dirty="0">
            <a:solidFill>
              <a:sysClr val="windowText" lastClr="000000"/>
            </a:solidFill>
            <a:latin typeface="Arial" pitchFamily="34" charset="0"/>
            <a:cs typeface="Arial" pitchFamily="34" charset="0"/>
          </a:endParaRPr>
        </a:p>
      </dgm:t>
    </dgm:pt>
    <dgm:pt modelId="{43375A56-1E43-4FDD-94D2-FD0E5231CD1B}" type="parTrans" cxnId="{629C9ED7-7737-4218-8F83-D21DDC3E4800}">
      <dgm:prSet/>
      <dgm:spPr/>
      <dgm:t>
        <a:bodyPr/>
        <a:lstStyle/>
        <a:p>
          <a:endParaRPr lang="en-US"/>
        </a:p>
      </dgm:t>
    </dgm:pt>
    <dgm:pt modelId="{5DEF98B5-C551-4E7A-8066-993E26F88D96}" type="sibTrans" cxnId="{629C9ED7-7737-4218-8F83-D21DDC3E4800}">
      <dgm:prSet/>
      <dgm:spPr/>
      <dgm:t>
        <a:bodyPr/>
        <a:lstStyle/>
        <a:p>
          <a:endParaRPr lang="en-US"/>
        </a:p>
      </dgm:t>
    </dgm:pt>
    <dgm:pt modelId="{75079DA8-AD3B-4119-8CE9-2400B9C58244}" type="pres">
      <dgm:prSet presAssocID="{0885EBC1-AE3C-4962-97F1-DC6B82D80AEA}" presName="linear" presStyleCnt="0">
        <dgm:presLayoutVars>
          <dgm:animLvl val="lvl"/>
          <dgm:resizeHandles val="exact"/>
        </dgm:presLayoutVars>
      </dgm:prSet>
      <dgm:spPr/>
      <dgm:t>
        <a:bodyPr/>
        <a:lstStyle/>
        <a:p>
          <a:endParaRPr lang="pl-PL"/>
        </a:p>
      </dgm:t>
    </dgm:pt>
    <dgm:pt modelId="{BDB65EC8-3CAD-476C-81BC-7369A0EB2494}" type="pres">
      <dgm:prSet presAssocID="{2AD398F1-0298-47ED-938E-883FF91EA13D}" presName="parentText" presStyleLbl="node1" presStyleIdx="0" presStyleCnt="2">
        <dgm:presLayoutVars>
          <dgm:chMax val="0"/>
          <dgm:bulletEnabled val="1"/>
        </dgm:presLayoutVars>
      </dgm:prSet>
      <dgm:spPr/>
      <dgm:t>
        <a:bodyPr/>
        <a:lstStyle/>
        <a:p>
          <a:endParaRPr lang="en-US"/>
        </a:p>
      </dgm:t>
    </dgm:pt>
    <dgm:pt modelId="{E378F168-9BCD-42B4-B964-2EF95D88600D}" type="pres">
      <dgm:prSet presAssocID="{2AD398F1-0298-47ED-938E-883FF91EA13D}" presName="childText" presStyleLbl="revTx" presStyleIdx="0" presStyleCnt="2">
        <dgm:presLayoutVars>
          <dgm:bulletEnabled val="1"/>
        </dgm:presLayoutVars>
      </dgm:prSet>
      <dgm:spPr/>
      <dgm:t>
        <a:bodyPr/>
        <a:lstStyle/>
        <a:p>
          <a:endParaRPr lang="en-US"/>
        </a:p>
      </dgm:t>
    </dgm:pt>
    <dgm:pt modelId="{FA67648B-F914-4375-B28D-3452338FB660}" type="pres">
      <dgm:prSet presAssocID="{4F4CEC2C-8606-47A8-8305-030FC8DB7302}" presName="parentText" presStyleLbl="node1" presStyleIdx="1" presStyleCnt="2">
        <dgm:presLayoutVars>
          <dgm:chMax val="0"/>
          <dgm:bulletEnabled val="1"/>
        </dgm:presLayoutVars>
      </dgm:prSet>
      <dgm:spPr/>
      <dgm:t>
        <a:bodyPr/>
        <a:lstStyle/>
        <a:p>
          <a:endParaRPr lang="en-US"/>
        </a:p>
      </dgm:t>
    </dgm:pt>
    <dgm:pt modelId="{74CD15EC-84BE-4D01-8C79-08990FF4ED6E}" type="pres">
      <dgm:prSet presAssocID="{4F4CEC2C-8606-47A8-8305-030FC8DB7302}" presName="childText" presStyleLbl="revTx" presStyleIdx="1" presStyleCnt="2">
        <dgm:presLayoutVars>
          <dgm:bulletEnabled val="1"/>
        </dgm:presLayoutVars>
      </dgm:prSet>
      <dgm:spPr/>
      <dgm:t>
        <a:bodyPr/>
        <a:lstStyle/>
        <a:p>
          <a:endParaRPr lang="en-US"/>
        </a:p>
      </dgm:t>
    </dgm:pt>
  </dgm:ptLst>
  <dgm:cxnLst>
    <dgm:cxn modelId="{629C9ED7-7737-4218-8F83-D21DDC3E4800}" srcId="{4F4CEC2C-8606-47A8-8305-030FC8DB7302}" destId="{7CFB7B28-37C1-411B-B78C-94EEF0E378AA}" srcOrd="0" destOrd="0" parTransId="{43375A56-1E43-4FDD-94D2-FD0E5231CD1B}" sibTransId="{5DEF98B5-C551-4E7A-8066-993E26F88D96}"/>
    <dgm:cxn modelId="{8619CD34-8768-4E5B-9655-2F572AFE7A7C}" srcId="{2AD398F1-0298-47ED-938E-883FF91EA13D}" destId="{DEA9EE07-BB4C-463D-940E-676CABF3116B}" srcOrd="0" destOrd="0" parTransId="{258CBF6C-AA81-4039-BF38-665FDFA265AC}" sibTransId="{ED0C6689-A0DE-4F02-85C7-288406BD887D}"/>
    <dgm:cxn modelId="{B943B296-B53A-4978-AE42-B5D496D35A74}" type="presOf" srcId="{0885EBC1-AE3C-4962-97F1-DC6B82D80AEA}" destId="{75079DA8-AD3B-4119-8CE9-2400B9C58244}" srcOrd="0" destOrd="0" presId="urn:microsoft.com/office/officeart/2005/8/layout/vList2"/>
    <dgm:cxn modelId="{92CD6C25-E2B1-47AF-9ADB-B47E622DAF41}" srcId="{0885EBC1-AE3C-4962-97F1-DC6B82D80AEA}" destId="{4F4CEC2C-8606-47A8-8305-030FC8DB7302}" srcOrd="1" destOrd="0" parTransId="{CDA18950-A05E-4E93-8AB3-8100167D66E6}" sibTransId="{48843C81-7E1A-4545-97CB-96518D962E09}"/>
    <dgm:cxn modelId="{FA173B5F-809F-4432-8641-0B6AD3BAD12B}" type="presOf" srcId="{2AD398F1-0298-47ED-938E-883FF91EA13D}" destId="{BDB65EC8-3CAD-476C-81BC-7369A0EB2494}" srcOrd="0" destOrd="0" presId="urn:microsoft.com/office/officeart/2005/8/layout/vList2"/>
    <dgm:cxn modelId="{94255574-AD88-414D-B540-3B578799E63D}" type="presOf" srcId="{4F4CEC2C-8606-47A8-8305-030FC8DB7302}" destId="{FA67648B-F914-4375-B28D-3452338FB660}" srcOrd="0" destOrd="0" presId="urn:microsoft.com/office/officeart/2005/8/layout/vList2"/>
    <dgm:cxn modelId="{438459F2-6E10-42C4-BD83-E25BAA928B7A}" srcId="{0885EBC1-AE3C-4962-97F1-DC6B82D80AEA}" destId="{2AD398F1-0298-47ED-938E-883FF91EA13D}" srcOrd="0" destOrd="0" parTransId="{E591A7E4-141C-4DAB-ADA8-4C43C6D4B73B}" sibTransId="{921B675F-D700-4E64-998F-F7656CFC9D58}"/>
    <dgm:cxn modelId="{3EC13339-5A3D-4C92-BB9D-FF5A7063D5D9}" type="presOf" srcId="{7CFB7B28-37C1-411B-B78C-94EEF0E378AA}" destId="{74CD15EC-84BE-4D01-8C79-08990FF4ED6E}" srcOrd="0" destOrd="0" presId="urn:microsoft.com/office/officeart/2005/8/layout/vList2"/>
    <dgm:cxn modelId="{FEB2B4F5-4807-47D6-92B1-6E57253ACC50}" type="presOf" srcId="{DEA9EE07-BB4C-463D-940E-676CABF3116B}" destId="{E378F168-9BCD-42B4-B964-2EF95D88600D}" srcOrd="0" destOrd="0" presId="urn:microsoft.com/office/officeart/2005/8/layout/vList2"/>
    <dgm:cxn modelId="{DCA3F278-E341-483F-B27B-0F1BA061015C}" type="presParOf" srcId="{75079DA8-AD3B-4119-8CE9-2400B9C58244}" destId="{BDB65EC8-3CAD-476C-81BC-7369A0EB2494}" srcOrd="0" destOrd="0" presId="urn:microsoft.com/office/officeart/2005/8/layout/vList2"/>
    <dgm:cxn modelId="{7A83FF9B-1538-45ED-A3BC-4E4E94F12FD8}" type="presParOf" srcId="{75079DA8-AD3B-4119-8CE9-2400B9C58244}" destId="{E378F168-9BCD-42B4-B964-2EF95D88600D}" srcOrd="1" destOrd="0" presId="urn:microsoft.com/office/officeart/2005/8/layout/vList2"/>
    <dgm:cxn modelId="{1D6CC541-E46B-4141-B674-290703CCF347}" type="presParOf" srcId="{75079DA8-AD3B-4119-8CE9-2400B9C58244}" destId="{FA67648B-F914-4375-B28D-3452338FB660}" srcOrd="2" destOrd="0" presId="urn:microsoft.com/office/officeart/2005/8/layout/vList2"/>
    <dgm:cxn modelId="{603467F5-9ABD-4D2A-86C7-9D4EC666B57A}" type="presParOf" srcId="{75079DA8-AD3B-4119-8CE9-2400B9C58244}" destId="{74CD15EC-84BE-4D01-8C79-08990FF4ED6E}"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885EBC1-AE3C-4962-97F1-DC6B82D80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F4CEC2C-8606-47A8-8305-030FC8DB7302}">
      <dgm:prSet custT="1"/>
      <dgm:spPr>
        <a:solidFill>
          <a:srgbClr val="A22A12"/>
        </a:solidFill>
      </dgm:spPr>
      <dgm:t>
        <a:bodyPr/>
        <a:lstStyle/>
        <a:p>
          <a:pPr rtl="0"/>
          <a:r>
            <a:rPr lang="pl-PL" sz="1900" b="1" dirty="0" smtClean="0">
              <a:solidFill>
                <a:schemeClr val="bg1"/>
              </a:solidFill>
              <a:latin typeface="Arial" pitchFamily="34" charset="0"/>
              <a:cs typeface="Arial" pitchFamily="34" charset="0"/>
            </a:rPr>
            <a:t>10. PSU UTRWALAJĄ TRADYCYJNY PODZIAŁ NA ZAWODY MĘSKIE </a:t>
          </a:r>
          <a:r>
            <a:rPr lang="pl-PL" sz="1900" b="1" dirty="0" smtClean="0">
              <a:solidFill>
                <a:schemeClr val="bg1"/>
              </a:solidFill>
              <a:latin typeface="Arial" pitchFamily="34" charset="0"/>
              <a:cs typeface="Arial" pitchFamily="34" charset="0"/>
            </a:rPr>
            <a:t/>
          </a:r>
          <a:br>
            <a:rPr lang="pl-PL" sz="1900" b="1" dirty="0" smtClean="0">
              <a:solidFill>
                <a:schemeClr val="bg1"/>
              </a:solidFill>
              <a:latin typeface="Arial" pitchFamily="34" charset="0"/>
              <a:cs typeface="Arial" pitchFamily="34" charset="0"/>
            </a:rPr>
          </a:br>
          <a:r>
            <a:rPr lang="pl-PL" sz="1900" b="1" dirty="0" smtClean="0">
              <a:solidFill>
                <a:schemeClr val="bg1"/>
              </a:solidFill>
              <a:latin typeface="Arial" pitchFamily="34" charset="0"/>
              <a:cs typeface="Arial" pitchFamily="34" charset="0"/>
            </a:rPr>
            <a:t>I </a:t>
          </a:r>
          <a:r>
            <a:rPr lang="pl-PL" sz="1900" b="1" dirty="0" smtClean="0">
              <a:solidFill>
                <a:schemeClr val="bg1"/>
              </a:solidFill>
              <a:latin typeface="Arial" pitchFamily="34" charset="0"/>
              <a:cs typeface="Arial" pitchFamily="34" charset="0"/>
            </a:rPr>
            <a:t>KOBIECE</a:t>
          </a:r>
          <a:endParaRPr lang="pl-PL" sz="1900" b="1" dirty="0">
            <a:solidFill>
              <a:schemeClr val="bg1"/>
            </a:solidFill>
            <a:latin typeface="Arial" pitchFamily="34" charset="0"/>
            <a:cs typeface="Arial" pitchFamily="34" charset="0"/>
          </a:endParaRPr>
        </a:p>
      </dgm:t>
    </dgm:pt>
    <dgm:pt modelId="{CDA18950-A05E-4E93-8AB3-8100167D66E6}" type="parTrans" cxnId="{92CD6C25-E2B1-47AF-9ADB-B47E622DAF41}">
      <dgm:prSet/>
      <dgm:spPr/>
      <dgm:t>
        <a:bodyPr/>
        <a:lstStyle/>
        <a:p>
          <a:endParaRPr lang="en-US">
            <a:latin typeface="Arial" pitchFamily="34" charset="0"/>
            <a:cs typeface="Arial" pitchFamily="34" charset="0"/>
          </a:endParaRPr>
        </a:p>
      </dgm:t>
    </dgm:pt>
    <dgm:pt modelId="{48843C81-7E1A-4545-97CB-96518D962E09}" type="sibTrans" cxnId="{92CD6C25-E2B1-47AF-9ADB-B47E622DAF41}">
      <dgm:prSet/>
      <dgm:spPr/>
      <dgm:t>
        <a:bodyPr/>
        <a:lstStyle/>
        <a:p>
          <a:endParaRPr lang="en-US">
            <a:latin typeface="Arial" pitchFamily="34" charset="0"/>
            <a:cs typeface="Arial" pitchFamily="34" charset="0"/>
          </a:endParaRPr>
        </a:p>
      </dgm:t>
    </dgm:pt>
    <dgm:pt modelId="{2AD398F1-0298-47ED-938E-883FF91EA13D}">
      <dgm:prSet custT="1"/>
      <dgm:spPr>
        <a:solidFill>
          <a:srgbClr val="A22A12"/>
        </a:solidFill>
      </dgm:spPr>
      <dgm:t>
        <a:bodyPr/>
        <a:lstStyle/>
        <a:p>
          <a:pPr rtl="0"/>
          <a:r>
            <a:rPr lang="pl-PL" sz="1900" b="1" dirty="0" smtClean="0">
              <a:solidFill>
                <a:schemeClr val="bg1"/>
              </a:solidFill>
              <a:latin typeface="Arial" pitchFamily="34" charset="0"/>
              <a:cs typeface="Arial" pitchFamily="34" charset="0"/>
            </a:rPr>
            <a:t>9. PSU NIE SĄ POWIĄZANE Z ROZWOJEM EKONOMII SPOŁECZNEJ</a:t>
          </a:r>
          <a:endParaRPr lang="pl-PL" sz="1900" b="1" dirty="0">
            <a:solidFill>
              <a:schemeClr val="bg1"/>
            </a:solidFill>
            <a:latin typeface="Arial" pitchFamily="34" charset="0"/>
            <a:cs typeface="Arial" pitchFamily="34" charset="0"/>
          </a:endParaRPr>
        </a:p>
      </dgm:t>
    </dgm:pt>
    <dgm:pt modelId="{E591A7E4-141C-4DAB-ADA8-4C43C6D4B73B}" type="parTrans" cxnId="{438459F2-6E10-42C4-BD83-E25BAA928B7A}">
      <dgm:prSet/>
      <dgm:spPr/>
      <dgm:t>
        <a:bodyPr/>
        <a:lstStyle/>
        <a:p>
          <a:endParaRPr lang="en-US"/>
        </a:p>
      </dgm:t>
    </dgm:pt>
    <dgm:pt modelId="{921B675F-D700-4E64-998F-F7656CFC9D58}" type="sibTrans" cxnId="{438459F2-6E10-42C4-BD83-E25BAA928B7A}">
      <dgm:prSet/>
      <dgm:spPr/>
      <dgm:t>
        <a:bodyPr/>
        <a:lstStyle/>
        <a:p>
          <a:endParaRPr lang="en-US"/>
        </a:p>
      </dgm:t>
    </dgm:pt>
    <dgm:pt modelId="{DEA9EE07-BB4C-463D-940E-676CABF3116B}">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Wskazane jest połączenie odbywania prac społecznie użytecznych ze skierowaniem ich uczestników do centrum integracji społecznej, klubu integracji społecznej lub programów wspierających osoby bezrobotne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w </a:t>
          </a:r>
          <a:r>
            <a:rPr lang="pl-PL" i="0" dirty="0" smtClean="0">
              <a:solidFill>
                <a:sysClr val="windowText" lastClr="000000"/>
              </a:solidFill>
              <a:latin typeface="Arial" pitchFamily="34" charset="0"/>
              <a:cs typeface="Arial" pitchFamily="34" charset="0"/>
            </a:rPr>
            <a:t>otwarciu spółdzielni socjalnych (lub inne formy przedsiębiorstw społecznych). Doradcy zawodowi i pracownicy socjalni powinni informować uczestników PSU o odbywających się kursach i szkoleniach związanych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z </a:t>
          </a:r>
          <a:r>
            <a:rPr lang="pl-PL" i="0" dirty="0" smtClean="0">
              <a:solidFill>
                <a:sysClr val="windowText" lastClr="000000"/>
              </a:solidFill>
              <a:latin typeface="Arial" pitchFamily="34" charset="0"/>
              <a:cs typeface="Arial" pitchFamily="34" charset="0"/>
            </a:rPr>
            <a:t>ekonomią społeczną. Inicjatywa ta wpisuje się w działania ROPS promujące rozwój ekonomii społecznej w województwie podlaskim. </a:t>
          </a:r>
          <a:endParaRPr lang="pl-PL" i="0" dirty="0">
            <a:solidFill>
              <a:sysClr val="windowText" lastClr="000000"/>
            </a:solidFill>
            <a:latin typeface="Arial" pitchFamily="34" charset="0"/>
            <a:cs typeface="Arial" pitchFamily="34" charset="0"/>
          </a:endParaRPr>
        </a:p>
      </dgm:t>
    </dgm:pt>
    <dgm:pt modelId="{258CBF6C-AA81-4039-BF38-665FDFA265AC}" type="parTrans" cxnId="{8619CD34-8768-4E5B-9655-2F572AFE7A7C}">
      <dgm:prSet/>
      <dgm:spPr/>
      <dgm:t>
        <a:bodyPr/>
        <a:lstStyle/>
        <a:p>
          <a:endParaRPr lang="en-US"/>
        </a:p>
      </dgm:t>
    </dgm:pt>
    <dgm:pt modelId="{ED0C6689-A0DE-4F02-85C7-288406BD887D}" type="sibTrans" cxnId="{8619CD34-8768-4E5B-9655-2F572AFE7A7C}">
      <dgm:prSet/>
      <dgm:spPr/>
      <dgm:t>
        <a:bodyPr/>
        <a:lstStyle/>
        <a:p>
          <a:endParaRPr lang="en-US"/>
        </a:p>
      </dgm:t>
    </dgm:pt>
    <dgm:pt modelId="{7CFB7B28-37C1-411B-B78C-94EEF0E378AA}">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 Wskazane jest usunięcie z wniosków o realizację PSU rubryk dotyczących płci, a obok nazwy stanowiska wprowadzenie rubryki określającej wymagane kompetencje i umiejętności. Informacje takie powinny zostać uwzględnione w formularzach wniosków kierowanych przez organizatorów PSU do OPS.</a:t>
          </a:r>
          <a:endParaRPr lang="pl-PL" i="0" dirty="0">
            <a:solidFill>
              <a:sysClr val="windowText" lastClr="000000"/>
            </a:solidFill>
            <a:latin typeface="Arial" pitchFamily="34" charset="0"/>
            <a:cs typeface="Arial" pitchFamily="34" charset="0"/>
          </a:endParaRPr>
        </a:p>
      </dgm:t>
    </dgm:pt>
    <dgm:pt modelId="{43375A56-1E43-4FDD-94D2-FD0E5231CD1B}" type="parTrans" cxnId="{629C9ED7-7737-4218-8F83-D21DDC3E4800}">
      <dgm:prSet/>
      <dgm:spPr/>
      <dgm:t>
        <a:bodyPr/>
        <a:lstStyle/>
        <a:p>
          <a:endParaRPr lang="en-US"/>
        </a:p>
      </dgm:t>
    </dgm:pt>
    <dgm:pt modelId="{5DEF98B5-C551-4E7A-8066-993E26F88D96}" type="sibTrans" cxnId="{629C9ED7-7737-4218-8F83-D21DDC3E4800}">
      <dgm:prSet/>
      <dgm:spPr/>
      <dgm:t>
        <a:bodyPr/>
        <a:lstStyle/>
        <a:p>
          <a:endParaRPr lang="en-US"/>
        </a:p>
      </dgm:t>
    </dgm:pt>
    <dgm:pt modelId="{75079DA8-AD3B-4119-8CE9-2400B9C58244}" type="pres">
      <dgm:prSet presAssocID="{0885EBC1-AE3C-4962-97F1-DC6B82D80AEA}" presName="linear" presStyleCnt="0">
        <dgm:presLayoutVars>
          <dgm:animLvl val="lvl"/>
          <dgm:resizeHandles val="exact"/>
        </dgm:presLayoutVars>
      </dgm:prSet>
      <dgm:spPr/>
      <dgm:t>
        <a:bodyPr/>
        <a:lstStyle/>
        <a:p>
          <a:endParaRPr lang="pl-PL"/>
        </a:p>
      </dgm:t>
    </dgm:pt>
    <dgm:pt modelId="{BDB65EC8-3CAD-476C-81BC-7369A0EB2494}" type="pres">
      <dgm:prSet presAssocID="{2AD398F1-0298-47ED-938E-883FF91EA13D}" presName="parentText" presStyleLbl="node1" presStyleIdx="0" presStyleCnt="2">
        <dgm:presLayoutVars>
          <dgm:chMax val="0"/>
          <dgm:bulletEnabled val="1"/>
        </dgm:presLayoutVars>
      </dgm:prSet>
      <dgm:spPr/>
      <dgm:t>
        <a:bodyPr/>
        <a:lstStyle/>
        <a:p>
          <a:endParaRPr lang="en-US"/>
        </a:p>
      </dgm:t>
    </dgm:pt>
    <dgm:pt modelId="{E378F168-9BCD-42B4-B964-2EF95D88600D}" type="pres">
      <dgm:prSet presAssocID="{2AD398F1-0298-47ED-938E-883FF91EA13D}" presName="childText" presStyleLbl="revTx" presStyleIdx="0" presStyleCnt="2">
        <dgm:presLayoutVars>
          <dgm:bulletEnabled val="1"/>
        </dgm:presLayoutVars>
      </dgm:prSet>
      <dgm:spPr/>
      <dgm:t>
        <a:bodyPr/>
        <a:lstStyle/>
        <a:p>
          <a:endParaRPr lang="en-US"/>
        </a:p>
      </dgm:t>
    </dgm:pt>
    <dgm:pt modelId="{FA67648B-F914-4375-B28D-3452338FB660}" type="pres">
      <dgm:prSet presAssocID="{4F4CEC2C-8606-47A8-8305-030FC8DB7302}" presName="parentText" presStyleLbl="node1" presStyleIdx="1" presStyleCnt="2">
        <dgm:presLayoutVars>
          <dgm:chMax val="0"/>
          <dgm:bulletEnabled val="1"/>
        </dgm:presLayoutVars>
      </dgm:prSet>
      <dgm:spPr/>
      <dgm:t>
        <a:bodyPr/>
        <a:lstStyle/>
        <a:p>
          <a:endParaRPr lang="en-US"/>
        </a:p>
      </dgm:t>
    </dgm:pt>
    <dgm:pt modelId="{74CD15EC-84BE-4D01-8C79-08990FF4ED6E}" type="pres">
      <dgm:prSet presAssocID="{4F4CEC2C-8606-47A8-8305-030FC8DB7302}" presName="childText" presStyleLbl="revTx" presStyleIdx="1" presStyleCnt="2">
        <dgm:presLayoutVars>
          <dgm:bulletEnabled val="1"/>
        </dgm:presLayoutVars>
      </dgm:prSet>
      <dgm:spPr/>
      <dgm:t>
        <a:bodyPr/>
        <a:lstStyle/>
        <a:p>
          <a:endParaRPr lang="en-US"/>
        </a:p>
      </dgm:t>
    </dgm:pt>
  </dgm:ptLst>
  <dgm:cxnLst>
    <dgm:cxn modelId="{677F1316-65FC-41BD-BDFF-C42941F7B7FD}" type="presOf" srcId="{0885EBC1-AE3C-4962-97F1-DC6B82D80AEA}" destId="{75079DA8-AD3B-4119-8CE9-2400B9C58244}" srcOrd="0" destOrd="0" presId="urn:microsoft.com/office/officeart/2005/8/layout/vList2"/>
    <dgm:cxn modelId="{629C9ED7-7737-4218-8F83-D21DDC3E4800}" srcId="{4F4CEC2C-8606-47A8-8305-030FC8DB7302}" destId="{7CFB7B28-37C1-411B-B78C-94EEF0E378AA}" srcOrd="0" destOrd="0" parTransId="{43375A56-1E43-4FDD-94D2-FD0E5231CD1B}" sibTransId="{5DEF98B5-C551-4E7A-8066-993E26F88D96}"/>
    <dgm:cxn modelId="{8619CD34-8768-4E5B-9655-2F572AFE7A7C}" srcId="{2AD398F1-0298-47ED-938E-883FF91EA13D}" destId="{DEA9EE07-BB4C-463D-940E-676CABF3116B}" srcOrd="0" destOrd="0" parTransId="{258CBF6C-AA81-4039-BF38-665FDFA265AC}" sibTransId="{ED0C6689-A0DE-4F02-85C7-288406BD887D}"/>
    <dgm:cxn modelId="{0D6A4452-FD8A-4EA8-B06E-5C4602EF05A4}" type="presOf" srcId="{7CFB7B28-37C1-411B-B78C-94EEF0E378AA}" destId="{74CD15EC-84BE-4D01-8C79-08990FF4ED6E}" srcOrd="0" destOrd="0" presId="urn:microsoft.com/office/officeart/2005/8/layout/vList2"/>
    <dgm:cxn modelId="{92CD6C25-E2B1-47AF-9ADB-B47E622DAF41}" srcId="{0885EBC1-AE3C-4962-97F1-DC6B82D80AEA}" destId="{4F4CEC2C-8606-47A8-8305-030FC8DB7302}" srcOrd="1" destOrd="0" parTransId="{CDA18950-A05E-4E93-8AB3-8100167D66E6}" sibTransId="{48843C81-7E1A-4545-97CB-96518D962E09}"/>
    <dgm:cxn modelId="{6BD309B9-2A0B-4E06-81D1-37699820BDBD}" type="presOf" srcId="{2AD398F1-0298-47ED-938E-883FF91EA13D}" destId="{BDB65EC8-3CAD-476C-81BC-7369A0EB2494}" srcOrd="0" destOrd="0" presId="urn:microsoft.com/office/officeart/2005/8/layout/vList2"/>
    <dgm:cxn modelId="{438459F2-6E10-42C4-BD83-E25BAA928B7A}" srcId="{0885EBC1-AE3C-4962-97F1-DC6B82D80AEA}" destId="{2AD398F1-0298-47ED-938E-883FF91EA13D}" srcOrd="0" destOrd="0" parTransId="{E591A7E4-141C-4DAB-ADA8-4C43C6D4B73B}" sibTransId="{921B675F-D700-4E64-998F-F7656CFC9D58}"/>
    <dgm:cxn modelId="{E5022F14-CD73-4FC4-BBFA-79E4E4EBF5A8}" type="presOf" srcId="{4F4CEC2C-8606-47A8-8305-030FC8DB7302}" destId="{FA67648B-F914-4375-B28D-3452338FB660}" srcOrd="0" destOrd="0" presId="urn:microsoft.com/office/officeart/2005/8/layout/vList2"/>
    <dgm:cxn modelId="{1D94B09F-CF96-473D-8AC1-25E0C807A9D4}" type="presOf" srcId="{DEA9EE07-BB4C-463D-940E-676CABF3116B}" destId="{E378F168-9BCD-42B4-B964-2EF95D88600D}" srcOrd="0" destOrd="0" presId="urn:microsoft.com/office/officeart/2005/8/layout/vList2"/>
    <dgm:cxn modelId="{FFD8FD20-F7BC-4D6B-8DA8-EC52B4531B7E}" type="presParOf" srcId="{75079DA8-AD3B-4119-8CE9-2400B9C58244}" destId="{BDB65EC8-3CAD-476C-81BC-7369A0EB2494}" srcOrd="0" destOrd="0" presId="urn:microsoft.com/office/officeart/2005/8/layout/vList2"/>
    <dgm:cxn modelId="{08664C33-4A0B-44C3-80F0-9C969E2EE33C}" type="presParOf" srcId="{75079DA8-AD3B-4119-8CE9-2400B9C58244}" destId="{E378F168-9BCD-42B4-B964-2EF95D88600D}" srcOrd="1" destOrd="0" presId="urn:microsoft.com/office/officeart/2005/8/layout/vList2"/>
    <dgm:cxn modelId="{246EC8CE-E4F2-4674-B5F3-87B43A4D9653}" type="presParOf" srcId="{75079DA8-AD3B-4119-8CE9-2400B9C58244}" destId="{FA67648B-F914-4375-B28D-3452338FB660}" srcOrd="2" destOrd="0" presId="urn:microsoft.com/office/officeart/2005/8/layout/vList2"/>
    <dgm:cxn modelId="{AD7D5D84-3A08-482B-B818-2DB5BB5D84D3}" type="presParOf" srcId="{75079DA8-AD3B-4119-8CE9-2400B9C58244}" destId="{74CD15EC-84BE-4D01-8C79-08990FF4ED6E}"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885EBC1-AE3C-4962-97F1-DC6B82D80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2A85629-1B38-4C9C-9781-F350A65E3CEE}">
      <dgm:prSet custT="1"/>
      <dgm:spPr>
        <a:solidFill>
          <a:srgbClr val="A22A12"/>
        </a:solidFill>
      </dgm:spPr>
      <dgm:t>
        <a:bodyPr/>
        <a:lstStyle/>
        <a:p>
          <a:pPr rtl="0"/>
          <a:r>
            <a:rPr lang="pl-PL" sz="1900" b="1" dirty="0" smtClean="0">
              <a:solidFill>
                <a:schemeClr val="bg1"/>
              </a:solidFill>
              <a:latin typeface="Arial" pitchFamily="34" charset="0"/>
              <a:cs typeface="Arial" pitchFamily="34" charset="0"/>
            </a:rPr>
            <a:t>11. PSU NIE WZMACNIA WSPÓŁPRACY POMIĘDZY PUP I OPS</a:t>
          </a:r>
          <a:endParaRPr lang="pl-PL" sz="1900" b="1" dirty="0">
            <a:solidFill>
              <a:schemeClr val="bg1"/>
            </a:solidFill>
            <a:latin typeface="Arial" pitchFamily="34" charset="0"/>
            <a:cs typeface="Arial" pitchFamily="34" charset="0"/>
          </a:endParaRPr>
        </a:p>
      </dgm:t>
    </dgm:pt>
    <dgm:pt modelId="{3F2569A5-5D77-461D-B074-ADA19AD9BF93}" type="parTrans" cxnId="{C4E16F3F-4F68-4F7B-8695-F0C0D90F6F2C}">
      <dgm:prSet/>
      <dgm:spPr/>
      <dgm:t>
        <a:bodyPr/>
        <a:lstStyle/>
        <a:p>
          <a:endParaRPr lang="en-US">
            <a:latin typeface="Arial" pitchFamily="34" charset="0"/>
            <a:cs typeface="Arial" pitchFamily="34" charset="0"/>
          </a:endParaRPr>
        </a:p>
      </dgm:t>
    </dgm:pt>
    <dgm:pt modelId="{4C2BF64B-8D51-464D-A07F-D7944D643020}" type="sibTrans" cxnId="{C4E16F3F-4F68-4F7B-8695-F0C0D90F6F2C}">
      <dgm:prSet/>
      <dgm:spPr/>
      <dgm:t>
        <a:bodyPr/>
        <a:lstStyle/>
        <a:p>
          <a:endParaRPr lang="en-US">
            <a:latin typeface="Arial" pitchFamily="34" charset="0"/>
            <a:cs typeface="Arial" pitchFamily="34" charset="0"/>
          </a:endParaRPr>
        </a:p>
      </dgm:t>
    </dgm:pt>
    <dgm:pt modelId="{1107BFE9-7DB5-4497-BB0D-920EA3F31FE5}">
      <dgm:prSet custT="1"/>
      <dgm:spPr>
        <a:solidFill>
          <a:srgbClr val="A22A12"/>
        </a:solidFill>
        <a:ln>
          <a:noFill/>
        </a:ln>
      </dgm:spPr>
      <dgm:t>
        <a:bodyPr/>
        <a:lstStyle/>
        <a:p>
          <a:pPr rtl="0"/>
          <a:r>
            <a:rPr lang="pl-PL" sz="1900" b="1" dirty="0" smtClean="0">
              <a:solidFill>
                <a:schemeClr val="bg1"/>
              </a:solidFill>
              <a:latin typeface="Arial" pitchFamily="34" charset="0"/>
              <a:cs typeface="Arial" pitchFamily="34" charset="0"/>
            </a:rPr>
            <a:t>12. PROCES ORGANIZACJI PSU JEST PRZEREGULOWANY</a:t>
          </a:r>
          <a:endParaRPr lang="pl-PL" sz="1900" b="1" dirty="0">
            <a:solidFill>
              <a:schemeClr val="bg1"/>
            </a:solidFill>
            <a:latin typeface="Arial" pitchFamily="34" charset="0"/>
            <a:cs typeface="Arial" pitchFamily="34" charset="0"/>
          </a:endParaRPr>
        </a:p>
      </dgm:t>
    </dgm:pt>
    <dgm:pt modelId="{913CABD8-4730-492B-9BA1-BCEFD3A4D505}" type="parTrans" cxnId="{137C9F92-6707-4F36-928B-E1CAC0C6764D}">
      <dgm:prSet/>
      <dgm:spPr/>
      <dgm:t>
        <a:bodyPr/>
        <a:lstStyle/>
        <a:p>
          <a:endParaRPr lang="en-US">
            <a:latin typeface="Arial" pitchFamily="34" charset="0"/>
            <a:cs typeface="Arial" pitchFamily="34" charset="0"/>
          </a:endParaRPr>
        </a:p>
      </dgm:t>
    </dgm:pt>
    <dgm:pt modelId="{9369F884-FD21-46A0-8304-358A9A17A11D}" type="sibTrans" cxnId="{137C9F92-6707-4F36-928B-E1CAC0C6764D}">
      <dgm:prSet/>
      <dgm:spPr/>
      <dgm:t>
        <a:bodyPr/>
        <a:lstStyle/>
        <a:p>
          <a:endParaRPr lang="en-US">
            <a:latin typeface="Arial" pitchFamily="34" charset="0"/>
            <a:cs typeface="Arial" pitchFamily="34" charset="0"/>
          </a:endParaRPr>
        </a:p>
      </dgm:t>
    </dgm:pt>
    <dgm:pt modelId="{544F0AC2-8F82-4912-B633-4B93E2FC2CBD}">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Należy promować współpracę OPS z PSZ na terenie województwa podlaskiego. Działania takie jak moderowane spotkania realizowane w projekcie „Bądź Aktywny, Bądź Najlepszy – szkolenia oraz specjalistyczne doradztwo dla kadr instytucji pomocy społecznej” (projekt systemowy ROPS w Białymstoku) powinny być podejmowane możliwie często – zwłaszcza tam, gdzie współpraca jest stosunkowo niewielka. Kooperacja instytucji wymaga wsparcia także po zakończeniu projektu – wskazane jest kontynuowanie podobnych działań po roku 2012. Do udziału we wspólnych spotkaniach PSZ i OPS powinni być zapraszani nie tylko reprezentanci szczebla kierowniczego instytucji, lecz także pracownicy komórek organizacyjnych, którzy mogą wspólnie pracować nad organizowaniem wsparcia dla osób zagrożonych wykluczeniem społecznym. </a:t>
          </a:r>
          <a:endParaRPr lang="pl-PL" i="0" dirty="0">
            <a:solidFill>
              <a:sysClr val="windowText" lastClr="000000"/>
            </a:solidFill>
            <a:latin typeface="Arial" pitchFamily="34" charset="0"/>
            <a:cs typeface="Arial" pitchFamily="34" charset="0"/>
          </a:endParaRPr>
        </a:p>
      </dgm:t>
    </dgm:pt>
    <dgm:pt modelId="{8D6AE173-003B-483E-BC81-CFABDDC3A148}" type="parTrans" cxnId="{42B2524D-5BCB-449D-81BE-E5B022DC746E}">
      <dgm:prSet/>
      <dgm:spPr/>
      <dgm:t>
        <a:bodyPr/>
        <a:lstStyle/>
        <a:p>
          <a:endParaRPr lang="en-US"/>
        </a:p>
      </dgm:t>
    </dgm:pt>
    <dgm:pt modelId="{53A22179-C825-49B9-8F58-08BC1F7BDB9A}" type="sibTrans" cxnId="{42B2524D-5BCB-449D-81BE-E5B022DC746E}">
      <dgm:prSet/>
      <dgm:spPr/>
      <dgm:t>
        <a:bodyPr/>
        <a:lstStyle/>
        <a:p>
          <a:endParaRPr lang="en-US"/>
        </a:p>
      </dgm:t>
    </dgm:pt>
    <dgm:pt modelId="{59C0132E-3331-4B1E-96BA-719A79E039B7}">
      <dgm:prSet/>
      <dgm:spPr>
        <a:noFill/>
        <a:ln>
          <a:solidFill>
            <a:srgbClr val="6A1C0C"/>
          </a:solidFill>
        </a:ln>
      </dgm:spPr>
      <dgm:t>
        <a:bodyPr/>
        <a:lstStyle/>
        <a:p>
          <a:pPr algn="just" rtl="0"/>
          <a:r>
            <a:rPr lang="pl-PL" i="0" dirty="0" smtClean="0">
              <a:solidFill>
                <a:sysClr val="windowText" lastClr="000000"/>
              </a:solidFill>
              <a:latin typeface="Arial" pitchFamily="34" charset="0"/>
              <a:cs typeface="Arial" pitchFamily="34" charset="0"/>
            </a:rPr>
            <a:t>Wskazane są zmiany programu na poziomie systemowym. Ustawodawca wymaga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od </a:t>
          </a:r>
          <a:r>
            <a:rPr lang="pl-PL" i="0" dirty="0" smtClean="0">
              <a:solidFill>
                <a:sysClr val="windowText" lastClr="000000"/>
              </a:solidFill>
              <a:latin typeface="Arial" pitchFamily="34" charset="0"/>
              <a:cs typeface="Arial" pitchFamily="34" charset="0"/>
            </a:rPr>
            <a:t>instytucji zaangażowanych w organizację PSU prowadzenia drobiazgowej dokumentacji w minimum 3 instytucjach zaangażowanych w organizację PSU (organizator, OPS, PUP) </a:t>
          </a:r>
          <a:r>
            <a:rPr lang="pl-PL" i="0" dirty="0" smtClean="0">
              <a:solidFill>
                <a:sysClr val="windowText" lastClr="000000"/>
              </a:solidFill>
              <a:latin typeface="Arial" pitchFamily="34" charset="0"/>
              <a:cs typeface="Arial" pitchFamily="34" charset="0"/>
            </a:rPr>
            <a:t/>
          </a:r>
          <a:br>
            <a:rPr lang="pl-PL" i="0" dirty="0" smtClean="0">
              <a:solidFill>
                <a:sysClr val="windowText" lastClr="000000"/>
              </a:solidFill>
              <a:latin typeface="Arial" pitchFamily="34" charset="0"/>
              <a:cs typeface="Arial" pitchFamily="34" charset="0"/>
            </a:rPr>
          </a:br>
          <a:r>
            <a:rPr lang="pl-PL" i="0" dirty="0" smtClean="0">
              <a:solidFill>
                <a:sysClr val="windowText" lastClr="000000"/>
              </a:solidFill>
              <a:latin typeface="Arial" pitchFamily="34" charset="0"/>
              <a:cs typeface="Arial" pitchFamily="34" charset="0"/>
            </a:rPr>
            <a:t>i </a:t>
          </a:r>
          <a:r>
            <a:rPr lang="pl-PL" i="0" dirty="0" smtClean="0">
              <a:solidFill>
                <a:sysClr val="windowText" lastClr="000000"/>
              </a:solidFill>
              <a:latin typeface="Arial" pitchFamily="34" charset="0"/>
              <a:cs typeface="Arial" pitchFamily="34" charset="0"/>
            </a:rPr>
            <a:t>nakładają na nie obowiązek rozliczania godzin pracy w trybie tygodniowym. Zasady te wymagają rozluźnienia poprzez przejście na raportowanie i rozliczanie godzin w trybie miesięcznym. Ułatwi to organizację PSU, a także odciąży od dodatkowej pracy administracyjnej kadrę OPS i PUP oraz pomoże zaplanować uczestnictwo osób realizujących PSU stosownie do potrzeb instytucji, w których świadczą pracę. </a:t>
          </a:r>
          <a:endParaRPr lang="pl-PL" i="0" dirty="0">
            <a:solidFill>
              <a:sysClr val="windowText" lastClr="000000"/>
            </a:solidFill>
            <a:latin typeface="Arial" pitchFamily="34" charset="0"/>
            <a:cs typeface="Arial" pitchFamily="34" charset="0"/>
          </a:endParaRPr>
        </a:p>
      </dgm:t>
    </dgm:pt>
    <dgm:pt modelId="{5856990B-1868-4714-AC9F-B6859BAD38CE}" type="parTrans" cxnId="{874E9937-6460-49BA-8411-A07C6E0F1FB7}">
      <dgm:prSet/>
      <dgm:spPr/>
      <dgm:t>
        <a:bodyPr/>
        <a:lstStyle/>
        <a:p>
          <a:endParaRPr lang="en-US"/>
        </a:p>
      </dgm:t>
    </dgm:pt>
    <dgm:pt modelId="{9972ABA0-CEE0-4967-9B3E-2B79C99238BD}" type="sibTrans" cxnId="{874E9937-6460-49BA-8411-A07C6E0F1FB7}">
      <dgm:prSet/>
      <dgm:spPr/>
      <dgm:t>
        <a:bodyPr/>
        <a:lstStyle/>
        <a:p>
          <a:endParaRPr lang="en-US"/>
        </a:p>
      </dgm:t>
    </dgm:pt>
    <dgm:pt modelId="{75079DA8-AD3B-4119-8CE9-2400B9C58244}" type="pres">
      <dgm:prSet presAssocID="{0885EBC1-AE3C-4962-97F1-DC6B82D80AEA}" presName="linear" presStyleCnt="0">
        <dgm:presLayoutVars>
          <dgm:animLvl val="lvl"/>
          <dgm:resizeHandles val="exact"/>
        </dgm:presLayoutVars>
      </dgm:prSet>
      <dgm:spPr/>
      <dgm:t>
        <a:bodyPr/>
        <a:lstStyle/>
        <a:p>
          <a:endParaRPr lang="pl-PL"/>
        </a:p>
      </dgm:t>
    </dgm:pt>
    <dgm:pt modelId="{739411FD-AD4A-41FF-AD56-610AB56783A5}" type="pres">
      <dgm:prSet presAssocID="{82A85629-1B38-4C9C-9781-F350A65E3CEE}" presName="parentText" presStyleLbl="node1" presStyleIdx="0" presStyleCnt="2">
        <dgm:presLayoutVars>
          <dgm:chMax val="0"/>
          <dgm:bulletEnabled val="1"/>
        </dgm:presLayoutVars>
      </dgm:prSet>
      <dgm:spPr/>
      <dgm:t>
        <a:bodyPr/>
        <a:lstStyle/>
        <a:p>
          <a:endParaRPr lang="en-US"/>
        </a:p>
      </dgm:t>
    </dgm:pt>
    <dgm:pt modelId="{A3D6D460-EAFC-44CA-BA56-F37E608034C6}" type="pres">
      <dgm:prSet presAssocID="{82A85629-1B38-4C9C-9781-F350A65E3CEE}" presName="childText" presStyleLbl="revTx" presStyleIdx="0" presStyleCnt="2">
        <dgm:presLayoutVars>
          <dgm:bulletEnabled val="1"/>
        </dgm:presLayoutVars>
      </dgm:prSet>
      <dgm:spPr/>
      <dgm:t>
        <a:bodyPr/>
        <a:lstStyle/>
        <a:p>
          <a:endParaRPr lang="en-US"/>
        </a:p>
      </dgm:t>
    </dgm:pt>
    <dgm:pt modelId="{6F236E21-A0F6-44D5-B051-289C9370592B}" type="pres">
      <dgm:prSet presAssocID="{1107BFE9-7DB5-4497-BB0D-920EA3F31FE5}" presName="parentText" presStyleLbl="node1" presStyleIdx="1" presStyleCnt="2">
        <dgm:presLayoutVars>
          <dgm:chMax val="0"/>
          <dgm:bulletEnabled val="1"/>
        </dgm:presLayoutVars>
      </dgm:prSet>
      <dgm:spPr/>
      <dgm:t>
        <a:bodyPr/>
        <a:lstStyle/>
        <a:p>
          <a:endParaRPr lang="en-US"/>
        </a:p>
      </dgm:t>
    </dgm:pt>
    <dgm:pt modelId="{D30057F7-225B-4FC1-ACCD-8F4DC8F11D10}" type="pres">
      <dgm:prSet presAssocID="{1107BFE9-7DB5-4497-BB0D-920EA3F31FE5}" presName="childText" presStyleLbl="revTx" presStyleIdx="1" presStyleCnt="2" custLinFactNeighborX="826" custLinFactNeighborY="-5021">
        <dgm:presLayoutVars>
          <dgm:bulletEnabled val="1"/>
        </dgm:presLayoutVars>
      </dgm:prSet>
      <dgm:spPr/>
      <dgm:t>
        <a:bodyPr/>
        <a:lstStyle/>
        <a:p>
          <a:endParaRPr lang="en-US"/>
        </a:p>
      </dgm:t>
    </dgm:pt>
  </dgm:ptLst>
  <dgm:cxnLst>
    <dgm:cxn modelId="{21F91309-7B9D-42EA-8A65-FB46E174BFD2}" type="presOf" srcId="{59C0132E-3331-4B1E-96BA-719A79E039B7}" destId="{D30057F7-225B-4FC1-ACCD-8F4DC8F11D10}" srcOrd="0" destOrd="0" presId="urn:microsoft.com/office/officeart/2005/8/layout/vList2"/>
    <dgm:cxn modelId="{42B2524D-5BCB-449D-81BE-E5B022DC746E}" srcId="{82A85629-1B38-4C9C-9781-F350A65E3CEE}" destId="{544F0AC2-8F82-4912-B633-4B93E2FC2CBD}" srcOrd="0" destOrd="0" parTransId="{8D6AE173-003B-483E-BC81-CFABDDC3A148}" sibTransId="{53A22179-C825-49B9-8F58-08BC1F7BDB9A}"/>
    <dgm:cxn modelId="{4CE2AB63-76C1-446D-BCFA-6D77B6526760}" type="presOf" srcId="{1107BFE9-7DB5-4497-BB0D-920EA3F31FE5}" destId="{6F236E21-A0F6-44D5-B051-289C9370592B}" srcOrd="0" destOrd="0" presId="urn:microsoft.com/office/officeart/2005/8/layout/vList2"/>
    <dgm:cxn modelId="{1E5DD9C2-1160-4372-A3C9-019B1B2E93D9}" type="presOf" srcId="{544F0AC2-8F82-4912-B633-4B93E2FC2CBD}" destId="{A3D6D460-EAFC-44CA-BA56-F37E608034C6}" srcOrd="0" destOrd="0" presId="urn:microsoft.com/office/officeart/2005/8/layout/vList2"/>
    <dgm:cxn modelId="{874E9937-6460-49BA-8411-A07C6E0F1FB7}" srcId="{1107BFE9-7DB5-4497-BB0D-920EA3F31FE5}" destId="{59C0132E-3331-4B1E-96BA-719A79E039B7}" srcOrd="0" destOrd="0" parTransId="{5856990B-1868-4714-AC9F-B6859BAD38CE}" sibTransId="{9972ABA0-CEE0-4967-9B3E-2B79C99238BD}"/>
    <dgm:cxn modelId="{C4E16F3F-4F68-4F7B-8695-F0C0D90F6F2C}" srcId="{0885EBC1-AE3C-4962-97F1-DC6B82D80AEA}" destId="{82A85629-1B38-4C9C-9781-F350A65E3CEE}" srcOrd="0" destOrd="0" parTransId="{3F2569A5-5D77-461D-B074-ADA19AD9BF93}" sibTransId="{4C2BF64B-8D51-464D-A07F-D7944D643020}"/>
    <dgm:cxn modelId="{D0A50ADB-8CE8-40A5-90AC-FAC6899CBD21}" type="presOf" srcId="{82A85629-1B38-4C9C-9781-F350A65E3CEE}" destId="{739411FD-AD4A-41FF-AD56-610AB56783A5}" srcOrd="0" destOrd="0" presId="urn:microsoft.com/office/officeart/2005/8/layout/vList2"/>
    <dgm:cxn modelId="{3E58C21D-6FCF-40EC-8703-CABD78AF3D7B}" type="presOf" srcId="{0885EBC1-AE3C-4962-97F1-DC6B82D80AEA}" destId="{75079DA8-AD3B-4119-8CE9-2400B9C58244}" srcOrd="0" destOrd="0" presId="urn:microsoft.com/office/officeart/2005/8/layout/vList2"/>
    <dgm:cxn modelId="{137C9F92-6707-4F36-928B-E1CAC0C6764D}" srcId="{0885EBC1-AE3C-4962-97F1-DC6B82D80AEA}" destId="{1107BFE9-7DB5-4497-BB0D-920EA3F31FE5}" srcOrd="1" destOrd="0" parTransId="{913CABD8-4730-492B-9BA1-BCEFD3A4D505}" sibTransId="{9369F884-FD21-46A0-8304-358A9A17A11D}"/>
    <dgm:cxn modelId="{C0AEEF7A-A10A-40E3-9072-1ED44C8B1AEC}" type="presParOf" srcId="{75079DA8-AD3B-4119-8CE9-2400B9C58244}" destId="{739411FD-AD4A-41FF-AD56-610AB56783A5}" srcOrd="0" destOrd="0" presId="urn:microsoft.com/office/officeart/2005/8/layout/vList2"/>
    <dgm:cxn modelId="{CCC94F54-8A82-4D15-AD39-2D45F9F5AF61}" type="presParOf" srcId="{75079DA8-AD3B-4119-8CE9-2400B9C58244}" destId="{A3D6D460-EAFC-44CA-BA56-F37E608034C6}" srcOrd="1" destOrd="0" presId="urn:microsoft.com/office/officeart/2005/8/layout/vList2"/>
    <dgm:cxn modelId="{5E5D6123-1953-4989-89C9-097104E84111}" type="presParOf" srcId="{75079DA8-AD3B-4119-8CE9-2400B9C58244}" destId="{6F236E21-A0F6-44D5-B051-289C9370592B}" srcOrd="2" destOrd="0" presId="urn:microsoft.com/office/officeart/2005/8/layout/vList2"/>
    <dgm:cxn modelId="{D3ACB7B8-E1FE-48F3-910B-4A382F79F682}" type="presParOf" srcId="{75079DA8-AD3B-4119-8CE9-2400B9C58244}" destId="{D30057F7-225B-4FC1-ACCD-8F4DC8F11D10}"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3E1CE5-8C95-4F7F-ADA9-DEB08A953F00}" type="doc">
      <dgm:prSet loTypeId="urn:microsoft.com/office/officeart/2005/8/layout/vList2" loCatId="list" qsTypeId="urn:microsoft.com/office/officeart/2005/8/quickstyle/simple1" qsCatId="simple" csTypeId="urn:microsoft.com/office/officeart/2005/8/colors/accent4_1" csCatId="accent4" phldr="1"/>
      <dgm:spPr/>
      <dgm:t>
        <a:bodyPr/>
        <a:lstStyle/>
        <a:p>
          <a:endParaRPr lang="en-US"/>
        </a:p>
      </dgm:t>
    </dgm:pt>
    <dgm:pt modelId="{75B52F54-6FD5-48B8-A7EE-721411286C91}">
      <dgm:prSet phldrT="[Text]" custT="1"/>
      <dgm:spPr>
        <a:noFill/>
        <a:ln>
          <a:solidFill>
            <a:srgbClr val="87230F"/>
          </a:solidFill>
        </a:ln>
      </dgm:spPr>
      <dgm:t>
        <a:bodyPr/>
        <a:lstStyle/>
        <a:p>
          <a:r>
            <a:rPr lang="pl-PL" sz="1100" dirty="0" smtClean="0">
              <a:latin typeface="Arial" pitchFamily="34" charset="0"/>
              <a:cs typeface="Arial" pitchFamily="34" charset="0"/>
            </a:rPr>
            <a:t>Wprowadzone 1 listopada 2005 r. na podstawie przepisów Ustawy z dnia 28 lipca 2005 r. o zmianie ustawy o promocji zatrudnienia i instytucjach rynku pracy oraz o zmianie niektórych innych ustaw</a:t>
          </a:r>
          <a:endParaRPr lang="en-US" sz="1100" dirty="0">
            <a:latin typeface="Arial" pitchFamily="34" charset="0"/>
            <a:cs typeface="Arial" pitchFamily="34" charset="0"/>
          </a:endParaRPr>
        </a:p>
      </dgm:t>
    </dgm:pt>
    <dgm:pt modelId="{CAAD443E-0B75-4B7E-83F2-61EDD8271482}" type="parTrans" cxnId="{91BC96D8-A315-4C65-AF37-C10D99D45E96}">
      <dgm:prSet/>
      <dgm:spPr/>
      <dgm:t>
        <a:bodyPr/>
        <a:lstStyle/>
        <a:p>
          <a:endParaRPr lang="en-US" sz="1100">
            <a:latin typeface="Arial" pitchFamily="34" charset="0"/>
            <a:cs typeface="Arial" pitchFamily="34" charset="0"/>
          </a:endParaRPr>
        </a:p>
      </dgm:t>
    </dgm:pt>
    <dgm:pt modelId="{25CB5B3A-9749-4C7C-BEFE-70214D5F4DF4}" type="sibTrans" cxnId="{91BC96D8-A315-4C65-AF37-C10D99D45E96}">
      <dgm:prSet/>
      <dgm:spPr/>
      <dgm:t>
        <a:bodyPr/>
        <a:lstStyle/>
        <a:p>
          <a:endParaRPr lang="en-US" sz="1100">
            <a:latin typeface="Arial" pitchFamily="34" charset="0"/>
            <a:cs typeface="Arial" pitchFamily="34" charset="0"/>
          </a:endParaRPr>
        </a:p>
      </dgm:t>
    </dgm:pt>
    <dgm:pt modelId="{A2F3A8C3-ABCD-469F-9BFA-1BE4647BF515}">
      <dgm:prSet phldrT="[Text]" custT="1"/>
      <dgm:spPr>
        <a:noFill/>
        <a:ln>
          <a:solidFill>
            <a:srgbClr val="87230F"/>
          </a:solidFill>
        </a:ln>
      </dgm:spPr>
      <dgm:t>
        <a:bodyPr/>
        <a:lstStyle/>
        <a:p>
          <a:r>
            <a:rPr lang="pl-PL" sz="1100" dirty="0" smtClean="0">
              <a:latin typeface="Arial" pitchFamily="34" charset="0"/>
              <a:cs typeface="Arial" pitchFamily="34" charset="0"/>
            </a:rPr>
            <a:t>Są to prace wykonywane na podstawie </a:t>
          </a:r>
          <a:r>
            <a:rPr lang="pl-PL" sz="1100" b="1" dirty="0" smtClean="0">
              <a:latin typeface="Arial" pitchFamily="34" charset="0"/>
              <a:cs typeface="Arial" pitchFamily="34" charset="0"/>
            </a:rPr>
            <a:t>skierowania przez starostę (PUP)</a:t>
          </a:r>
          <a:r>
            <a:rPr lang="pl-PL" sz="1100" dirty="0" smtClean="0">
              <a:latin typeface="Arial" pitchFamily="34" charset="0"/>
              <a:cs typeface="Arial" pitchFamily="34" charset="0"/>
            </a:rPr>
            <a:t>, </a:t>
          </a:r>
          <a:r>
            <a:rPr lang="pl-PL" sz="1100" b="1" dirty="0" smtClean="0">
              <a:latin typeface="Arial" pitchFamily="34" charset="0"/>
              <a:cs typeface="Arial" pitchFamily="34" charset="0"/>
            </a:rPr>
            <a:t>organizowane przez gminę</a:t>
          </a:r>
          <a:r>
            <a:rPr lang="pl-PL" sz="1100" dirty="0" smtClean="0">
              <a:latin typeface="Arial" pitchFamily="34" charset="0"/>
              <a:cs typeface="Arial" pitchFamily="34" charset="0"/>
            </a:rPr>
            <a:t> w </a:t>
          </a:r>
          <a:r>
            <a:rPr lang="pl-PL" sz="1100" b="1" dirty="0" smtClean="0">
              <a:latin typeface="Arial" pitchFamily="34" charset="0"/>
              <a:cs typeface="Arial" pitchFamily="34" charset="0"/>
            </a:rPr>
            <a:t>jednostkach organizacyjnych pomocy społecznej</a:t>
          </a:r>
          <a:r>
            <a:rPr lang="pl-PL" sz="1100" dirty="0" smtClean="0">
              <a:latin typeface="Arial" pitchFamily="34" charset="0"/>
              <a:cs typeface="Arial" pitchFamily="34" charset="0"/>
            </a:rPr>
            <a:t>, organizacjach lub instytucjach statutowo zajmujących się pomocą charytatywną </a:t>
          </a:r>
          <a:r>
            <a:rPr lang="pl-PL" sz="1100" dirty="0" smtClean="0">
              <a:latin typeface="Arial" pitchFamily="34" charset="0"/>
              <a:cs typeface="Arial" pitchFamily="34" charset="0"/>
            </a:rPr>
            <a:t/>
          </a:r>
          <a:br>
            <a:rPr lang="pl-PL" sz="1100" dirty="0" smtClean="0">
              <a:latin typeface="Arial" pitchFamily="34" charset="0"/>
              <a:cs typeface="Arial" pitchFamily="34" charset="0"/>
            </a:rPr>
          </a:br>
          <a:r>
            <a:rPr lang="pl-PL" sz="1100" dirty="0" smtClean="0">
              <a:latin typeface="Arial" pitchFamily="34" charset="0"/>
              <a:cs typeface="Arial" pitchFamily="34" charset="0"/>
            </a:rPr>
            <a:t>lub </a:t>
          </a:r>
          <a:r>
            <a:rPr lang="pl-PL" sz="1100" dirty="0" smtClean="0">
              <a:latin typeface="Arial" pitchFamily="34" charset="0"/>
              <a:cs typeface="Arial" pitchFamily="34" charset="0"/>
            </a:rPr>
            <a:t>na rzecz społeczności lokalnej.</a:t>
          </a:r>
          <a:endParaRPr lang="en-US" sz="1100" dirty="0">
            <a:latin typeface="Arial" pitchFamily="34" charset="0"/>
            <a:cs typeface="Arial" pitchFamily="34" charset="0"/>
          </a:endParaRPr>
        </a:p>
      </dgm:t>
    </dgm:pt>
    <dgm:pt modelId="{2739ED43-3A42-4C0E-9323-91B8D3694162}" type="parTrans" cxnId="{AD3676C0-E08B-4B57-A43B-580B4E44F05F}">
      <dgm:prSet/>
      <dgm:spPr/>
      <dgm:t>
        <a:bodyPr/>
        <a:lstStyle/>
        <a:p>
          <a:endParaRPr lang="en-US" sz="1100">
            <a:latin typeface="Arial" pitchFamily="34" charset="0"/>
            <a:cs typeface="Arial" pitchFamily="34" charset="0"/>
          </a:endParaRPr>
        </a:p>
      </dgm:t>
    </dgm:pt>
    <dgm:pt modelId="{80E34643-3E1D-4E78-9F96-0839A0CEC044}" type="sibTrans" cxnId="{AD3676C0-E08B-4B57-A43B-580B4E44F05F}">
      <dgm:prSet/>
      <dgm:spPr/>
      <dgm:t>
        <a:bodyPr/>
        <a:lstStyle/>
        <a:p>
          <a:endParaRPr lang="en-US" sz="1100">
            <a:latin typeface="Arial" pitchFamily="34" charset="0"/>
            <a:cs typeface="Arial" pitchFamily="34" charset="0"/>
          </a:endParaRPr>
        </a:p>
      </dgm:t>
    </dgm:pt>
    <dgm:pt modelId="{5D616E40-10C8-4E9E-BA69-3CA50A027728}">
      <dgm:prSet phldrT="[Text]" custT="1"/>
      <dgm:spPr>
        <a:noFill/>
        <a:ln>
          <a:solidFill>
            <a:srgbClr val="87230F"/>
          </a:solidFill>
        </a:ln>
      </dgm:spPr>
      <dgm:t>
        <a:bodyPr/>
        <a:lstStyle/>
        <a:p>
          <a:r>
            <a:rPr lang="pl-PL" sz="1100" dirty="0" smtClean="0">
              <a:latin typeface="Arial" pitchFamily="34" charset="0"/>
              <a:cs typeface="Arial" pitchFamily="34" charset="0"/>
            </a:rPr>
            <a:t>Do uczestnictwa uprawnione są </a:t>
          </a:r>
          <a:r>
            <a:rPr lang="pl-PL" sz="1100" b="1" dirty="0" smtClean="0">
              <a:latin typeface="Arial" pitchFamily="34" charset="0"/>
              <a:cs typeface="Arial" pitchFamily="34" charset="0"/>
            </a:rPr>
            <a:t>osoby bez prawa do zasiłku,</a:t>
          </a:r>
          <a:r>
            <a:rPr lang="pl-PL" sz="1100" dirty="0" smtClean="0">
              <a:latin typeface="Arial" pitchFamily="34" charset="0"/>
              <a:cs typeface="Arial" pitchFamily="34" charset="0"/>
            </a:rPr>
            <a:t> </a:t>
          </a:r>
          <a:r>
            <a:rPr lang="pl-PL" sz="1100" b="1" dirty="0" smtClean="0">
              <a:latin typeface="Arial" pitchFamily="34" charset="0"/>
              <a:cs typeface="Arial" pitchFamily="34" charset="0"/>
            </a:rPr>
            <a:t>korzystające ze świadczeń z pomocy społecznej,</a:t>
          </a:r>
          <a:r>
            <a:rPr lang="pl-PL" sz="1100" dirty="0" smtClean="0">
              <a:latin typeface="Arial" pitchFamily="34" charset="0"/>
              <a:cs typeface="Arial" pitchFamily="34" charset="0"/>
            </a:rPr>
            <a:t> uczestniczące w kontrakcie socjalnym, indywidualnym programie usamodzielnienia, lokalnym programie pomocy społecznej </a:t>
          </a:r>
          <a:r>
            <a:rPr lang="pl-PL" sz="1100" dirty="0" smtClean="0">
              <a:latin typeface="Arial" pitchFamily="34" charset="0"/>
              <a:cs typeface="Arial" pitchFamily="34" charset="0"/>
            </a:rPr>
            <a:t/>
          </a:r>
          <a:br>
            <a:rPr lang="pl-PL" sz="1100" dirty="0" smtClean="0">
              <a:latin typeface="Arial" pitchFamily="34" charset="0"/>
              <a:cs typeface="Arial" pitchFamily="34" charset="0"/>
            </a:rPr>
          </a:br>
          <a:r>
            <a:rPr lang="pl-PL" sz="1100" dirty="0" smtClean="0">
              <a:latin typeface="Arial" pitchFamily="34" charset="0"/>
              <a:cs typeface="Arial" pitchFamily="34" charset="0"/>
            </a:rPr>
            <a:t>lub </a:t>
          </a:r>
          <a:r>
            <a:rPr lang="pl-PL" sz="1100" dirty="0" smtClean="0">
              <a:latin typeface="Arial" pitchFamily="34" charset="0"/>
              <a:cs typeface="Arial" pitchFamily="34" charset="0"/>
            </a:rPr>
            <a:t>indywidualnym programie zatrudnienia socjalnego, jeżeli korzystają z tych form pomocy w wyniku skierowania </a:t>
          </a:r>
          <a:r>
            <a:rPr lang="pl-PL" sz="1100" dirty="0" smtClean="0">
              <a:latin typeface="Arial" pitchFamily="34" charset="0"/>
              <a:cs typeface="Arial" pitchFamily="34" charset="0"/>
            </a:rPr>
            <a:t/>
          </a:r>
          <a:br>
            <a:rPr lang="pl-PL" sz="1100" dirty="0" smtClean="0">
              <a:latin typeface="Arial" pitchFamily="34" charset="0"/>
              <a:cs typeface="Arial" pitchFamily="34" charset="0"/>
            </a:rPr>
          </a:br>
          <a:r>
            <a:rPr lang="pl-PL" sz="1100" dirty="0" smtClean="0">
              <a:latin typeface="Arial" pitchFamily="34" charset="0"/>
              <a:cs typeface="Arial" pitchFamily="34" charset="0"/>
            </a:rPr>
            <a:t>przez </a:t>
          </a:r>
          <a:r>
            <a:rPr lang="pl-PL" sz="1100" dirty="0" smtClean="0">
              <a:latin typeface="Arial" pitchFamily="34" charset="0"/>
              <a:cs typeface="Arial" pitchFamily="34" charset="0"/>
            </a:rPr>
            <a:t>powiatowy urząd pracy</a:t>
          </a:r>
          <a:endParaRPr lang="en-US" sz="1100" dirty="0">
            <a:latin typeface="Arial" pitchFamily="34" charset="0"/>
            <a:cs typeface="Arial" pitchFamily="34" charset="0"/>
          </a:endParaRPr>
        </a:p>
      </dgm:t>
    </dgm:pt>
    <dgm:pt modelId="{59AC00CF-9CC3-4333-8928-507D33EA9382}" type="parTrans" cxnId="{72772E95-1AF1-4321-9C35-4E1B156306C2}">
      <dgm:prSet/>
      <dgm:spPr/>
      <dgm:t>
        <a:bodyPr/>
        <a:lstStyle/>
        <a:p>
          <a:endParaRPr lang="en-US">
            <a:latin typeface="Arial" pitchFamily="34" charset="0"/>
            <a:cs typeface="Arial" pitchFamily="34" charset="0"/>
          </a:endParaRPr>
        </a:p>
      </dgm:t>
    </dgm:pt>
    <dgm:pt modelId="{F3D1229A-BCF6-43FA-9571-84ED66E445E8}" type="sibTrans" cxnId="{72772E95-1AF1-4321-9C35-4E1B156306C2}">
      <dgm:prSet/>
      <dgm:spPr/>
      <dgm:t>
        <a:bodyPr/>
        <a:lstStyle/>
        <a:p>
          <a:endParaRPr lang="en-US">
            <a:latin typeface="Arial" pitchFamily="34" charset="0"/>
            <a:cs typeface="Arial" pitchFamily="34" charset="0"/>
          </a:endParaRPr>
        </a:p>
      </dgm:t>
    </dgm:pt>
    <dgm:pt modelId="{D5380288-9CAB-41C8-9CEA-9FEFA1C33B68}">
      <dgm:prSet phldrT="[Text]" custT="1"/>
      <dgm:spPr>
        <a:noFill/>
        <a:ln>
          <a:solidFill>
            <a:srgbClr val="87230F"/>
          </a:solidFill>
        </a:ln>
      </dgm:spPr>
      <dgm:t>
        <a:bodyPr/>
        <a:lstStyle/>
        <a:p>
          <a:r>
            <a:rPr lang="pl-PL" sz="1100" dirty="0" smtClean="0">
              <a:latin typeface="Arial" pitchFamily="34" charset="0"/>
              <a:cs typeface="Arial" pitchFamily="34" charset="0"/>
            </a:rPr>
            <a:t>Inicjatorem programów prac społecznie użytecznych jest samorząd gminy, który organizuje prace na rzecz społeczności lokalnej, w porozumieniu z odbiorcami tych prac oraz powiatowym urzędem pracy. </a:t>
          </a:r>
          <a:endParaRPr lang="en-US" sz="1100" dirty="0">
            <a:latin typeface="Arial" pitchFamily="34" charset="0"/>
            <a:cs typeface="Arial" pitchFamily="34" charset="0"/>
          </a:endParaRPr>
        </a:p>
      </dgm:t>
    </dgm:pt>
    <dgm:pt modelId="{C5545E54-980D-40D2-B8C2-40DFAB0928A3}" type="parTrans" cxnId="{92D3B4F3-5CC1-4478-AB65-DC38F8740637}">
      <dgm:prSet/>
      <dgm:spPr/>
      <dgm:t>
        <a:bodyPr/>
        <a:lstStyle/>
        <a:p>
          <a:endParaRPr lang="en-US"/>
        </a:p>
      </dgm:t>
    </dgm:pt>
    <dgm:pt modelId="{F7765339-7D72-45BD-A148-052D1E5ACF76}" type="sibTrans" cxnId="{92D3B4F3-5CC1-4478-AB65-DC38F8740637}">
      <dgm:prSet/>
      <dgm:spPr/>
      <dgm:t>
        <a:bodyPr/>
        <a:lstStyle/>
        <a:p>
          <a:endParaRPr lang="en-US"/>
        </a:p>
      </dgm:t>
    </dgm:pt>
    <dgm:pt modelId="{172C4EDB-A87D-4C57-8164-8AB64C49AD33}">
      <dgm:prSet phldrT="[Text]" custT="1"/>
      <dgm:spPr>
        <a:noFill/>
        <a:ln>
          <a:solidFill>
            <a:srgbClr val="87230F"/>
          </a:solidFill>
        </a:ln>
      </dgm:spPr>
      <dgm:t>
        <a:bodyPr/>
        <a:lstStyle/>
        <a:p>
          <a:r>
            <a:rPr lang="pl-PL" sz="1100" dirty="0" smtClean="0">
              <a:latin typeface="Arial" pitchFamily="34" charset="0"/>
              <a:cs typeface="Arial" pitchFamily="34" charset="0"/>
            </a:rPr>
            <a:t>Osoba bezrobotna, skierowana do realizacji prac społecznie użytecznych, może je wykonywać </a:t>
          </a:r>
          <a:r>
            <a:rPr lang="pl-PL" sz="1100" b="1" dirty="0" smtClean="0">
              <a:latin typeface="Arial" pitchFamily="34" charset="0"/>
              <a:cs typeface="Arial" pitchFamily="34" charset="0"/>
            </a:rPr>
            <a:t>do 10 godzin w tygodniu</a:t>
          </a:r>
          <a:r>
            <a:rPr lang="pl-PL" sz="1100" dirty="0" smtClean="0">
              <a:latin typeface="Arial" pitchFamily="34" charset="0"/>
              <a:cs typeface="Arial" pitchFamily="34" charset="0"/>
            </a:rPr>
            <a:t>, </a:t>
          </a:r>
          <a:r>
            <a:rPr lang="pl-PL" sz="1100" dirty="0" smtClean="0">
              <a:latin typeface="Arial" pitchFamily="34" charset="0"/>
              <a:cs typeface="Arial" pitchFamily="34" charset="0"/>
            </a:rPr>
            <a:t/>
          </a:r>
          <a:br>
            <a:rPr lang="pl-PL" sz="1100" dirty="0" smtClean="0">
              <a:latin typeface="Arial" pitchFamily="34" charset="0"/>
              <a:cs typeface="Arial" pitchFamily="34" charset="0"/>
            </a:rPr>
          </a:br>
          <a:r>
            <a:rPr lang="pl-PL" sz="1100" dirty="0" smtClean="0">
              <a:latin typeface="Arial" pitchFamily="34" charset="0"/>
              <a:cs typeface="Arial" pitchFamily="34" charset="0"/>
            </a:rPr>
            <a:t>za </a:t>
          </a:r>
          <a:r>
            <a:rPr lang="pl-PL" sz="1100" dirty="0" smtClean="0">
              <a:latin typeface="Arial" pitchFamily="34" charset="0"/>
              <a:cs typeface="Arial" pitchFamily="34" charset="0"/>
            </a:rPr>
            <a:t>określonym wynagrodzeniem za każdą godzinę pracy. Pomiędzy zaangażowanymi stronami nie występuje stosunek pracy . Finansowanie prac społecznie użytecznych angażuje środki własne gminy i z Funduszu Pracy (starosta refunduje gminie ze środków Funduszu Pracy do 60% minimalnej kwoty świadczenia).</a:t>
          </a:r>
          <a:endParaRPr lang="en-US" sz="1100" dirty="0">
            <a:latin typeface="Arial" pitchFamily="34" charset="0"/>
            <a:cs typeface="Arial" pitchFamily="34" charset="0"/>
          </a:endParaRPr>
        </a:p>
      </dgm:t>
    </dgm:pt>
    <dgm:pt modelId="{F56180F9-5F5E-498D-8B12-DCEF05821930}" type="parTrans" cxnId="{95B42A2E-CE37-4C29-AAB3-D07ECF2195F0}">
      <dgm:prSet/>
      <dgm:spPr/>
      <dgm:t>
        <a:bodyPr/>
        <a:lstStyle/>
        <a:p>
          <a:endParaRPr lang="en-US"/>
        </a:p>
      </dgm:t>
    </dgm:pt>
    <dgm:pt modelId="{A12FAAE4-84F0-4F42-B043-67D3C7AB0BE0}" type="sibTrans" cxnId="{95B42A2E-CE37-4C29-AAB3-D07ECF2195F0}">
      <dgm:prSet/>
      <dgm:spPr/>
      <dgm:t>
        <a:bodyPr/>
        <a:lstStyle/>
        <a:p>
          <a:endParaRPr lang="en-US"/>
        </a:p>
      </dgm:t>
    </dgm:pt>
    <dgm:pt modelId="{8683372F-F865-4E2A-84D9-03E421E0F4D7}" type="pres">
      <dgm:prSet presAssocID="{D53E1CE5-8C95-4F7F-ADA9-DEB08A953F00}" presName="linear" presStyleCnt="0">
        <dgm:presLayoutVars>
          <dgm:animLvl val="lvl"/>
          <dgm:resizeHandles val="exact"/>
        </dgm:presLayoutVars>
      </dgm:prSet>
      <dgm:spPr/>
      <dgm:t>
        <a:bodyPr/>
        <a:lstStyle/>
        <a:p>
          <a:endParaRPr lang="en-US"/>
        </a:p>
      </dgm:t>
    </dgm:pt>
    <dgm:pt modelId="{EC0E6011-49A9-4732-89AB-CC568C0B2092}" type="pres">
      <dgm:prSet presAssocID="{75B52F54-6FD5-48B8-A7EE-721411286C91}" presName="parentText" presStyleLbl="node1" presStyleIdx="0" presStyleCnt="5">
        <dgm:presLayoutVars>
          <dgm:chMax val="0"/>
          <dgm:bulletEnabled val="1"/>
        </dgm:presLayoutVars>
      </dgm:prSet>
      <dgm:spPr/>
      <dgm:t>
        <a:bodyPr/>
        <a:lstStyle/>
        <a:p>
          <a:endParaRPr lang="en-US"/>
        </a:p>
      </dgm:t>
    </dgm:pt>
    <dgm:pt modelId="{71C984C8-91C8-4618-86E1-7E1753B5F8EE}" type="pres">
      <dgm:prSet presAssocID="{25CB5B3A-9749-4C7C-BEFE-70214D5F4DF4}" presName="spacer" presStyleCnt="0"/>
      <dgm:spPr/>
      <dgm:t>
        <a:bodyPr/>
        <a:lstStyle/>
        <a:p>
          <a:endParaRPr lang="en-US"/>
        </a:p>
      </dgm:t>
    </dgm:pt>
    <dgm:pt modelId="{5CD98DAF-D9D3-40B9-B172-B0509DAFBC19}" type="pres">
      <dgm:prSet presAssocID="{A2F3A8C3-ABCD-469F-9BFA-1BE4647BF515}" presName="parentText" presStyleLbl="node1" presStyleIdx="1" presStyleCnt="5">
        <dgm:presLayoutVars>
          <dgm:chMax val="0"/>
          <dgm:bulletEnabled val="1"/>
        </dgm:presLayoutVars>
      </dgm:prSet>
      <dgm:spPr/>
      <dgm:t>
        <a:bodyPr/>
        <a:lstStyle/>
        <a:p>
          <a:endParaRPr lang="en-US"/>
        </a:p>
      </dgm:t>
    </dgm:pt>
    <dgm:pt modelId="{FE67067B-93C0-4F31-AC4F-4ECBCB47C660}" type="pres">
      <dgm:prSet presAssocID="{80E34643-3E1D-4E78-9F96-0839A0CEC044}" presName="spacer" presStyleCnt="0"/>
      <dgm:spPr/>
      <dgm:t>
        <a:bodyPr/>
        <a:lstStyle/>
        <a:p>
          <a:endParaRPr lang="en-US"/>
        </a:p>
      </dgm:t>
    </dgm:pt>
    <dgm:pt modelId="{75F9D18F-01D5-4F6E-AD57-68251E2B90DF}" type="pres">
      <dgm:prSet presAssocID="{5D616E40-10C8-4E9E-BA69-3CA50A027728}" presName="parentText" presStyleLbl="node1" presStyleIdx="2" presStyleCnt="5">
        <dgm:presLayoutVars>
          <dgm:chMax val="0"/>
          <dgm:bulletEnabled val="1"/>
        </dgm:presLayoutVars>
      </dgm:prSet>
      <dgm:spPr/>
      <dgm:t>
        <a:bodyPr/>
        <a:lstStyle/>
        <a:p>
          <a:endParaRPr lang="en-US"/>
        </a:p>
      </dgm:t>
    </dgm:pt>
    <dgm:pt modelId="{6C1D89A3-86D4-4863-A657-BADE62E4B9CD}" type="pres">
      <dgm:prSet presAssocID="{F3D1229A-BCF6-43FA-9571-84ED66E445E8}" presName="spacer" presStyleCnt="0"/>
      <dgm:spPr/>
      <dgm:t>
        <a:bodyPr/>
        <a:lstStyle/>
        <a:p>
          <a:endParaRPr lang="en-US"/>
        </a:p>
      </dgm:t>
    </dgm:pt>
    <dgm:pt modelId="{755F0274-4570-4A56-BBBF-C3C1DA56AC0B}" type="pres">
      <dgm:prSet presAssocID="{D5380288-9CAB-41C8-9CEA-9FEFA1C33B68}" presName="parentText" presStyleLbl="node1" presStyleIdx="3" presStyleCnt="5">
        <dgm:presLayoutVars>
          <dgm:chMax val="0"/>
          <dgm:bulletEnabled val="1"/>
        </dgm:presLayoutVars>
      </dgm:prSet>
      <dgm:spPr/>
      <dgm:t>
        <a:bodyPr/>
        <a:lstStyle/>
        <a:p>
          <a:endParaRPr lang="en-US"/>
        </a:p>
      </dgm:t>
    </dgm:pt>
    <dgm:pt modelId="{0964EDD9-7999-4C07-A45C-0667A443CBFE}" type="pres">
      <dgm:prSet presAssocID="{F7765339-7D72-45BD-A148-052D1E5ACF76}" presName="spacer" presStyleCnt="0"/>
      <dgm:spPr/>
      <dgm:t>
        <a:bodyPr/>
        <a:lstStyle/>
        <a:p>
          <a:endParaRPr lang="en-US"/>
        </a:p>
      </dgm:t>
    </dgm:pt>
    <dgm:pt modelId="{8869FA55-537C-444B-9839-7004EAE1EF25}" type="pres">
      <dgm:prSet presAssocID="{172C4EDB-A87D-4C57-8164-8AB64C49AD33}" presName="parentText" presStyleLbl="node1" presStyleIdx="4" presStyleCnt="5">
        <dgm:presLayoutVars>
          <dgm:chMax val="0"/>
          <dgm:bulletEnabled val="1"/>
        </dgm:presLayoutVars>
      </dgm:prSet>
      <dgm:spPr/>
      <dgm:t>
        <a:bodyPr/>
        <a:lstStyle/>
        <a:p>
          <a:endParaRPr lang="en-US"/>
        </a:p>
      </dgm:t>
    </dgm:pt>
  </dgm:ptLst>
  <dgm:cxnLst>
    <dgm:cxn modelId="{92D3B4F3-5CC1-4478-AB65-DC38F8740637}" srcId="{D53E1CE5-8C95-4F7F-ADA9-DEB08A953F00}" destId="{D5380288-9CAB-41C8-9CEA-9FEFA1C33B68}" srcOrd="3" destOrd="0" parTransId="{C5545E54-980D-40D2-B8C2-40DFAB0928A3}" sibTransId="{F7765339-7D72-45BD-A148-052D1E5ACF76}"/>
    <dgm:cxn modelId="{76349BA1-89A3-4633-8A53-905CDE37F835}" type="presOf" srcId="{A2F3A8C3-ABCD-469F-9BFA-1BE4647BF515}" destId="{5CD98DAF-D9D3-40B9-B172-B0509DAFBC19}" srcOrd="0" destOrd="0" presId="urn:microsoft.com/office/officeart/2005/8/layout/vList2"/>
    <dgm:cxn modelId="{EED4A19E-5452-4C4D-B8C4-32162439AEC6}" type="presOf" srcId="{75B52F54-6FD5-48B8-A7EE-721411286C91}" destId="{EC0E6011-49A9-4732-89AB-CC568C0B2092}" srcOrd="0" destOrd="0" presId="urn:microsoft.com/office/officeart/2005/8/layout/vList2"/>
    <dgm:cxn modelId="{B6D264EF-F3FC-4177-8C2E-D8D9DAF8B9F3}" type="presOf" srcId="{D53E1CE5-8C95-4F7F-ADA9-DEB08A953F00}" destId="{8683372F-F865-4E2A-84D9-03E421E0F4D7}" srcOrd="0" destOrd="0" presId="urn:microsoft.com/office/officeart/2005/8/layout/vList2"/>
    <dgm:cxn modelId="{0AE81EA6-EBDB-4862-91DD-59B8F0C50B16}" type="presOf" srcId="{D5380288-9CAB-41C8-9CEA-9FEFA1C33B68}" destId="{755F0274-4570-4A56-BBBF-C3C1DA56AC0B}" srcOrd="0" destOrd="0" presId="urn:microsoft.com/office/officeart/2005/8/layout/vList2"/>
    <dgm:cxn modelId="{91BC96D8-A315-4C65-AF37-C10D99D45E96}" srcId="{D53E1CE5-8C95-4F7F-ADA9-DEB08A953F00}" destId="{75B52F54-6FD5-48B8-A7EE-721411286C91}" srcOrd="0" destOrd="0" parTransId="{CAAD443E-0B75-4B7E-83F2-61EDD8271482}" sibTransId="{25CB5B3A-9749-4C7C-BEFE-70214D5F4DF4}"/>
    <dgm:cxn modelId="{6F5B17CC-9E7B-4EAD-B111-DEAC6A889906}" type="presOf" srcId="{5D616E40-10C8-4E9E-BA69-3CA50A027728}" destId="{75F9D18F-01D5-4F6E-AD57-68251E2B90DF}" srcOrd="0" destOrd="0" presId="urn:microsoft.com/office/officeart/2005/8/layout/vList2"/>
    <dgm:cxn modelId="{95B42A2E-CE37-4C29-AAB3-D07ECF2195F0}" srcId="{D53E1CE5-8C95-4F7F-ADA9-DEB08A953F00}" destId="{172C4EDB-A87D-4C57-8164-8AB64C49AD33}" srcOrd="4" destOrd="0" parTransId="{F56180F9-5F5E-498D-8B12-DCEF05821930}" sibTransId="{A12FAAE4-84F0-4F42-B043-67D3C7AB0BE0}"/>
    <dgm:cxn modelId="{72772E95-1AF1-4321-9C35-4E1B156306C2}" srcId="{D53E1CE5-8C95-4F7F-ADA9-DEB08A953F00}" destId="{5D616E40-10C8-4E9E-BA69-3CA50A027728}" srcOrd="2" destOrd="0" parTransId="{59AC00CF-9CC3-4333-8928-507D33EA9382}" sibTransId="{F3D1229A-BCF6-43FA-9571-84ED66E445E8}"/>
    <dgm:cxn modelId="{F701E441-80F0-453B-A14D-41EF5D89D52C}" type="presOf" srcId="{172C4EDB-A87D-4C57-8164-8AB64C49AD33}" destId="{8869FA55-537C-444B-9839-7004EAE1EF25}" srcOrd="0" destOrd="0" presId="urn:microsoft.com/office/officeart/2005/8/layout/vList2"/>
    <dgm:cxn modelId="{AD3676C0-E08B-4B57-A43B-580B4E44F05F}" srcId="{D53E1CE5-8C95-4F7F-ADA9-DEB08A953F00}" destId="{A2F3A8C3-ABCD-469F-9BFA-1BE4647BF515}" srcOrd="1" destOrd="0" parTransId="{2739ED43-3A42-4C0E-9323-91B8D3694162}" sibTransId="{80E34643-3E1D-4E78-9F96-0839A0CEC044}"/>
    <dgm:cxn modelId="{D32624BC-3684-4F8C-B806-62E87A51BF18}" type="presParOf" srcId="{8683372F-F865-4E2A-84D9-03E421E0F4D7}" destId="{EC0E6011-49A9-4732-89AB-CC568C0B2092}" srcOrd="0" destOrd="0" presId="urn:microsoft.com/office/officeart/2005/8/layout/vList2"/>
    <dgm:cxn modelId="{160D458F-C15B-44AD-A848-2AB02F574048}" type="presParOf" srcId="{8683372F-F865-4E2A-84D9-03E421E0F4D7}" destId="{71C984C8-91C8-4618-86E1-7E1753B5F8EE}" srcOrd="1" destOrd="0" presId="urn:microsoft.com/office/officeart/2005/8/layout/vList2"/>
    <dgm:cxn modelId="{AD634448-11B7-4935-9E5A-DF1093A873A0}" type="presParOf" srcId="{8683372F-F865-4E2A-84D9-03E421E0F4D7}" destId="{5CD98DAF-D9D3-40B9-B172-B0509DAFBC19}" srcOrd="2" destOrd="0" presId="urn:microsoft.com/office/officeart/2005/8/layout/vList2"/>
    <dgm:cxn modelId="{BD71B879-511D-4D28-AC29-4DD1F73ECDAD}" type="presParOf" srcId="{8683372F-F865-4E2A-84D9-03E421E0F4D7}" destId="{FE67067B-93C0-4F31-AC4F-4ECBCB47C660}" srcOrd="3" destOrd="0" presId="urn:microsoft.com/office/officeart/2005/8/layout/vList2"/>
    <dgm:cxn modelId="{07AB1A24-DB3C-4364-A5DC-80062D78B802}" type="presParOf" srcId="{8683372F-F865-4E2A-84D9-03E421E0F4D7}" destId="{75F9D18F-01D5-4F6E-AD57-68251E2B90DF}" srcOrd="4" destOrd="0" presId="urn:microsoft.com/office/officeart/2005/8/layout/vList2"/>
    <dgm:cxn modelId="{C569448C-D96C-463E-8D87-88198B8E7620}" type="presParOf" srcId="{8683372F-F865-4E2A-84D9-03E421E0F4D7}" destId="{6C1D89A3-86D4-4863-A657-BADE62E4B9CD}" srcOrd="5" destOrd="0" presId="urn:microsoft.com/office/officeart/2005/8/layout/vList2"/>
    <dgm:cxn modelId="{1F1E80EA-AC4E-428A-92E3-2822D75D4658}" type="presParOf" srcId="{8683372F-F865-4E2A-84D9-03E421E0F4D7}" destId="{755F0274-4570-4A56-BBBF-C3C1DA56AC0B}" srcOrd="6" destOrd="0" presId="urn:microsoft.com/office/officeart/2005/8/layout/vList2"/>
    <dgm:cxn modelId="{1FC534A0-60DA-4787-BE69-BCF54FEDFE89}" type="presParOf" srcId="{8683372F-F865-4E2A-84D9-03E421E0F4D7}" destId="{0964EDD9-7999-4C07-A45C-0667A443CBFE}" srcOrd="7" destOrd="0" presId="urn:microsoft.com/office/officeart/2005/8/layout/vList2"/>
    <dgm:cxn modelId="{1A5111FA-9917-4DD8-9C6F-DBFA67C70144}" type="presParOf" srcId="{8683372F-F865-4E2A-84D9-03E421E0F4D7}" destId="{8869FA55-537C-444B-9839-7004EAE1EF25}"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86FB73-6C4C-48E3-B0B2-8628F00B654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B69E051-7737-46A5-B9B4-74EB313F5C13}">
      <dgm:prSet phldrT="[Text]" custT="1"/>
      <dgm:spPr>
        <a:solidFill>
          <a:srgbClr val="A22A12"/>
        </a:solidFill>
      </dgm:spPr>
      <dgm:t>
        <a:bodyPr/>
        <a:lstStyle/>
        <a:p>
          <a:r>
            <a:rPr lang="pl-PL" sz="2500" b="1" dirty="0" smtClean="0">
              <a:latin typeface="Arial" pitchFamily="34" charset="0"/>
              <a:cs typeface="Arial" pitchFamily="34" charset="0"/>
            </a:rPr>
            <a:t>Aktywizacja zawodowa</a:t>
          </a:r>
          <a:r>
            <a:rPr lang="pl-PL" sz="2500" dirty="0" smtClean="0">
              <a:latin typeface="Arial" pitchFamily="34" charset="0"/>
              <a:cs typeface="Arial" pitchFamily="34" charset="0"/>
            </a:rPr>
            <a:t> </a:t>
          </a:r>
          <a:endParaRPr lang="en-US" sz="2500" dirty="0">
            <a:latin typeface="Arial" pitchFamily="34" charset="0"/>
            <a:cs typeface="Arial" pitchFamily="34" charset="0"/>
          </a:endParaRPr>
        </a:p>
      </dgm:t>
    </dgm:pt>
    <dgm:pt modelId="{E47D6CED-E968-48CE-87D7-E67A0CB00984}" type="parTrans" cxnId="{239017BC-4206-41E9-A11A-E3CFDA0C6CD7}">
      <dgm:prSet/>
      <dgm:spPr/>
      <dgm:t>
        <a:bodyPr/>
        <a:lstStyle/>
        <a:p>
          <a:endParaRPr lang="en-US">
            <a:latin typeface="Arial" pitchFamily="34" charset="0"/>
            <a:cs typeface="Arial" pitchFamily="34" charset="0"/>
          </a:endParaRPr>
        </a:p>
      </dgm:t>
    </dgm:pt>
    <dgm:pt modelId="{29E841D2-6A0F-45CC-8413-02F7E8D36D2A}" type="sibTrans" cxnId="{239017BC-4206-41E9-A11A-E3CFDA0C6CD7}">
      <dgm:prSet/>
      <dgm:spPr/>
      <dgm:t>
        <a:bodyPr/>
        <a:lstStyle/>
        <a:p>
          <a:endParaRPr lang="en-US">
            <a:latin typeface="Arial" pitchFamily="34" charset="0"/>
            <a:cs typeface="Arial" pitchFamily="34" charset="0"/>
          </a:endParaRPr>
        </a:p>
      </dgm:t>
    </dgm:pt>
    <dgm:pt modelId="{CC09B58F-0DBF-456D-9F64-E1EF09574257}">
      <dgm:prSet phldrT="[Text]"/>
      <dgm:spPr>
        <a:noFill/>
        <a:ln>
          <a:solidFill>
            <a:srgbClr val="87230F">
              <a:alpha val="90000"/>
            </a:srgbClr>
          </a:solidFill>
        </a:ln>
      </dgm:spPr>
      <dgm:t>
        <a:bodyPr/>
        <a:lstStyle/>
        <a:p>
          <a:r>
            <a:rPr lang="pl-PL" dirty="0" smtClean="0">
              <a:solidFill>
                <a:schemeClr val="tx1"/>
              </a:solidFill>
              <a:latin typeface="Arial" pitchFamily="34" charset="0"/>
              <a:cs typeface="Arial" pitchFamily="34" charset="0"/>
            </a:rPr>
            <a:t>PSU powinny skutkować zatrudnieniem</a:t>
          </a:r>
          <a:endParaRPr lang="en-US" dirty="0">
            <a:solidFill>
              <a:schemeClr val="tx1"/>
            </a:solidFill>
            <a:latin typeface="Arial" pitchFamily="34" charset="0"/>
            <a:cs typeface="Arial" pitchFamily="34" charset="0"/>
          </a:endParaRPr>
        </a:p>
      </dgm:t>
    </dgm:pt>
    <dgm:pt modelId="{0409CEFD-7C72-4DF7-9B65-C1063BBC0DE0}" type="parTrans" cxnId="{3043E895-30DA-4BD6-A081-DF337682537B}">
      <dgm:prSet/>
      <dgm:spPr/>
      <dgm:t>
        <a:bodyPr/>
        <a:lstStyle/>
        <a:p>
          <a:endParaRPr lang="en-US">
            <a:latin typeface="Arial" pitchFamily="34" charset="0"/>
            <a:cs typeface="Arial" pitchFamily="34" charset="0"/>
          </a:endParaRPr>
        </a:p>
      </dgm:t>
    </dgm:pt>
    <dgm:pt modelId="{CFA8FCCE-66FF-4C59-B32B-A06F8E41DE59}" type="sibTrans" cxnId="{3043E895-30DA-4BD6-A081-DF337682537B}">
      <dgm:prSet/>
      <dgm:spPr/>
      <dgm:t>
        <a:bodyPr/>
        <a:lstStyle/>
        <a:p>
          <a:endParaRPr lang="en-US">
            <a:latin typeface="Arial" pitchFamily="34" charset="0"/>
            <a:cs typeface="Arial" pitchFamily="34" charset="0"/>
          </a:endParaRPr>
        </a:p>
      </dgm:t>
    </dgm:pt>
    <dgm:pt modelId="{A94045F8-F85A-4FC5-A055-B9424F01FCAC}">
      <dgm:prSet phldrT="[Text]"/>
      <dgm:spPr>
        <a:noFill/>
        <a:ln>
          <a:solidFill>
            <a:srgbClr val="87230F">
              <a:alpha val="90000"/>
            </a:srgbClr>
          </a:solidFill>
        </a:ln>
      </dgm:spPr>
      <dgm:t>
        <a:bodyPr>
          <a:scene3d>
            <a:camera prst="orthographicFront"/>
            <a:lightRig rig="soft" dir="t">
              <a:rot lat="0" lon="0" rev="10800000"/>
            </a:lightRig>
          </a:scene3d>
          <a:sp3d>
            <a:bevelT w="27940" h="12700"/>
            <a:contourClr>
              <a:srgbClr val="DDDDDD"/>
            </a:contourClr>
          </a:sp3d>
        </a:bodyPr>
        <a:lstStyle/>
        <a:p>
          <a:r>
            <a:rPr lang="pl-PL"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Perspektywa PUP</a:t>
          </a:r>
          <a:endParaRPr lang="en-US" b="1" cap="none" spc="150" dirty="0">
            <a:ln w="11430"/>
            <a:solidFill>
              <a:srgbClr val="6A1C0C"/>
            </a:solidFill>
            <a:effectLst>
              <a:outerShdw blurRad="25400" algn="tl" rotWithShape="0">
                <a:srgbClr val="000000">
                  <a:alpha val="43000"/>
                </a:srgbClr>
              </a:outerShdw>
            </a:effectLst>
            <a:latin typeface="Arial" pitchFamily="34" charset="0"/>
            <a:cs typeface="Arial" pitchFamily="34" charset="0"/>
          </a:endParaRPr>
        </a:p>
      </dgm:t>
    </dgm:pt>
    <dgm:pt modelId="{97237B1E-F61E-4DDB-9140-B0552FE084FC}" type="parTrans" cxnId="{6CDD2900-F8B8-4F03-8990-6CE443D6652E}">
      <dgm:prSet/>
      <dgm:spPr/>
      <dgm:t>
        <a:bodyPr/>
        <a:lstStyle/>
        <a:p>
          <a:endParaRPr lang="en-US">
            <a:latin typeface="Arial" pitchFamily="34" charset="0"/>
            <a:cs typeface="Arial" pitchFamily="34" charset="0"/>
          </a:endParaRPr>
        </a:p>
      </dgm:t>
    </dgm:pt>
    <dgm:pt modelId="{35D5E7C7-4F1C-4D8F-9682-4EC61F0B45BF}" type="sibTrans" cxnId="{6CDD2900-F8B8-4F03-8990-6CE443D6652E}">
      <dgm:prSet/>
      <dgm:spPr/>
      <dgm:t>
        <a:bodyPr/>
        <a:lstStyle/>
        <a:p>
          <a:endParaRPr lang="en-US">
            <a:latin typeface="Arial" pitchFamily="34" charset="0"/>
            <a:cs typeface="Arial" pitchFamily="34" charset="0"/>
          </a:endParaRPr>
        </a:p>
      </dgm:t>
    </dgm:pt>
    <dgm:pt modelId="{3CEDDB85-8F56-43A7-9D50-AD11786C4373}">
      <dgm:prSet phldrT="[Text]" custT="1"/>
      <dgm:spPr>
        <a:solidFill>
          <a:srgbClr val="A22A12"/>
        </a:solidFill>
      </dgm:spPr>
      <dgm:t>
        <a:bodyPr/>
        <a:lstStyle/>
        <a:p>
          <a:r>
            <a:rPr lang="pl-PL" sz="2500" b="1" dirty="0" smtClean="0">
              <a:latin typeface="Arial" pitchFamily="34" charset="0"/>
              <a:cs typeface="Arial" pitchFamily="34" charset="0"/>
            </a:rPr>
            <a:t>Integracja społeczna</a:t>
          </a:r>
          <a:endParaRPr lang="en-US" sz="2500" b="1" dirty="0">
            <a:latin typeface="Arial" pitchFamily="34" charset="0"/>
            <a:cs typeface="Arial" pitchFamily="34" charset="0"/>
          </a:endParaRPr>
        </a:p>
      </dgm:t>
    </dgm:pt>
    <dgm:pt modelId="{B7E95508-0193-4E66-B90A-D2F360188F50}" type="parTrans" cxnId="{EF66F1D4-74F9-4EF5-8085-C171B42310B0}">
      <dgm:prSet/>
      <dgm:spPr/>
      <dgm:t>
        <a:bodyPr/>
        <a:lstStyle/>
        <a:p>
          <a:endParaRPr lang="en-US">
            <a:latin typeface="Arial" pitchFamily="34" charset="0"/>
            <a:cs typeface="Arial" pitchFamily="34" charset="0"/>
          </a:endParaRPr>
        </a:p>
      </dgm:t>
    </dgm:pt>
    <dgm:pt modelId="{7967C852-804F-4F84-A2BF-74A13B47E228}" type="sibTrans" cxnId="{EF66F1D4-74F9-4EF5-8085-C171B42310B0}">
      <dgm:prSet/>
      <dgm:spPr/>
      <dgm:t>
        <a:bodyPr/>
        <a:lstStyle/>
        <a:p>
          <a:endParaRPr lang="en-US">
            <a:latin typeface="Arial" pitchFamily="34" charset="0"/>
            <a:cs typeface="Arial" pitchFamily="34" charset="0"/>
          </a:endParaRPr>
        </a:p>
      </dgm:t>
    </dgm:pt>
    <dgm:pt modelId="{14FFD544-EAEF-488B-8030-763AF1B8D25B}">
      <dgm:prSet phldrT="[Text]"/>
      <dgm:spPr>
        <a:noFill/>
        <a:ln>
          <a:solidFill>
            <a:srgbClr val="87230F">
              <a:alpha val="90000"/>
            </a:srgbClr>
          </a:solidFill>
        </a:ln>
      </dgm:spPr>
      <dgm:t>
        <a:bodyPr/>
        <a:lstStyle/>
        <a:p>
          <a:r>
            <a:rPr lang="pl-PL" dirty="0" smtClean="0">
              <a:solidFill>
                <a:schemeClr val="tx1"/>
              </a:solidFill>
              <a:latin typeface="Arial" pitchFamily="34" charset="0"/>
              <a:cs typeface="Arial" pitchFamily="34" charset="0"/>
            </a:rPr>
            <a:t>PSU powinny zmotywować do wyjścia </a:t>
          </a:r>
          <a:r>
            <a:rPr lang="pl-PL" dirty="0" smtClean="0">
              <a:solidFill>
                <a:schemeClr val="tx1"/>
              </a:solidFill>
              <a:latin typeface="Arial" pitchFamily="34" charset="0"/>
              <a:cs typeface="Arial" pitchFamily="34" charset="0"/>
            </a:rPr>
            <a:t>z </a:t>
          </a:r>
          <a:r>
            <a:rPr lang="pl-PL" dirty="0" smtClean="0">
              <a:solidFill>
                <a:schemeClr val="tx1"/>
              </a:solidFill>
              <a:latin typeface="Arial" pitchFamily="34" charset="0"/>
              <a:cs typeface="Arial" pitchFamily="34" charset="0"/>
            </a:rPr>
            <a:t>domu, integracji </a:t>
          </a:r>
          <a:r>
            <a:rPr lang="pl-PL" dirty="0" smtClean="0">
              <a:solidFill>
                <a:schemeClr val="tx1"/>
              </a:solidFill>
              <a:latin typeface="Arial" pitchFamily="34" charset="0"/>
              <a:cs typeface="Arial" pitchFamily="34" charset="0"/>
            </a:rPr>
            <a:t/>
          </a:r>
          <a:br>
            <a:rPr lang="pl-PL" dirty="0" smtClean="0">
              <a:solidFill>
                <a:schemeClr val="tx1"/>
              </a:solidFill>
              <a:latin typeface="Arial" pitchFamily="34" charset="0"/>
              <a:cs typeface="Arial" pitchFamily="34" charset="0"/>
            </a:rPr>
          </a:br>
          <a:r>
            <a:rPr lang="pl-PL" dirty="0" smtClean="0">
              <a:solidFill>
                <a:schemeClr val="tx1"/>
              </a:solidFill>
              <a:latin typeface="Arial" pitchFamily="34" charset="0"/>
              <a:cs typeface="Arial" pitchFamily="34" charset="0"/>
            </a:rPr>
            <a:t>z </a:t>
          </a:r>
          <a:r>
            <a:rPr lang="pl-PL" dirty="0" smtClean="0">
              <a:solidFill>
                <a:schemeClr val="tx1"/>
              </a:solidFill>
              <a:latin typeface="Arial" pitchFamily="34" charset="0"/>
              <a:cs typeface="Arial" pitchFamily="34" charset="0"/>
            </a:rPr>
            <a:t>innymi, poprawy poczucia własnej wartości</a:t>
          </a:r>
          <a:endParaRPr lang="en-US" dirty="0" smtClean="0">
            <a:solidFill>
              <a:schemeClr val="tx1"/>
            </a:solidFill>
            <a:latin typeface="Arial" pitchFamily="34" charset="0"/>
            <a:cs typeface="Arial" pitchFamily="34" charset="0"/>
          </a:endParaRPr>
        </a:p>
      </dgm:t>
    </dgm:pt>
    <dgm:pt modelId="{250F0A0D-3E0C-4724-9286-AB11753D4B4A}" type="parTrans" cxnId="{5E71ABEC-2D21-45ED-9FF4-10B321393EAC}">
      <dgm:prSet/>
      <dgm:spPr/>
      <dgm:t>
        <a:bodyPr/>
        <a:lstStyle/>
        <a:p>
          <a:endParaRPr lang="en-US">
            <a:latin typeface="Arial" pitchFamily="34" charset="0"/>
            <a:cs typeface="Arial" pitchFamily="34" charset="0"/>
          </a:endParaRPr>
        </a:p>
      </dgm:t>
    </dgm:pt>
    <dgm:pt modelId="{366B0490-B16C-4211-A149-3879A97C3BCD}" type="sibTrans" cxnId="{5E71ABEC-2D21-45ED-9FF4-10B321393EAC}">
      <dgm:prSet/>
      <dgm:spPr/>
      <dgm:t>
        <a:bodyPr/>
        <a:lstStyle/>
        <a:p>
          <a:endParaRPr lang="en-US">
            <a:latin typeface="Arial" pitchFamily="34" charset="0"/>
            <a:cs typeface="Arial" pitchFamily="34" charset="0"/>
          </a:endParaRPr>
        </a:p>
      </dgm:t>
    </dgm:pt>
    <dgm:pt modelId="{F0C35A8D-C28D-44A5-9D3B-55100E041E89}">
      <dgm:prSet phldrT="[Text]"/>
      <dgm:spPr>
        <a:noFill/>
        <a:ln>
          <a:solidFill>
            <a:srgbClr val="87230F">
              <a:alpha val="90000"/>
            </a:srgbClr>
          </a:solidFill>
        </a:ln>
      </dgm:spPr>
      <dgm:t>
        <a:bodyPr/>
        <a:lstStyle/>
        <a:p>
          <a:r>
            <a:rPr lang="pl-PL"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Perspektywa OPS</a:t>
          </a:r>
          <a:endPar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endParaRPr>
        </a:p>
      </dgm:t>
    </dgm:pt>
    <dgm:pt modelId="{561203C9-0DC2-463B-ADD7-9A6B87D65959}" type="parTrans" cxnId="{4AC2DF58-3CD5-49EF-A568-193EF54A9A3B}">
      <dgm:prSet/>
      <dgm:spPr/>
      <dgm:t>
        <a:bodyPr/>
        <a:lstStyle/>
        <a:p>
          <a:endParaRPr lang="en-US">
            <a:latin typeface="Arial" pitchFamily="34" charset="0"/>
            <a:cs typeface="Arial" pitchFamily="34" charset="0"/>
          </a:endParaRPr>
        </a:p>
      </dgm:t>
    </dgm:pt>
    <dgm:pt modelId="{0CC731BC-23A7-46FC-85AB-5FB829919BBF}" type="sibTrans" cxnId="{4AC2DF58-3CD5-49EF-A568-193EF54A9A3B}">
      <dgm:prSet/>
      <dgm:spPr/>
      <dgm:t>
        <a:bodyPr/>
        <a:lstStyle/>
        <a:p>
          <a:endParaRPr lang="en-US">
            <a:latin typeface="Arial" pitchFamily="34" charset="0"/>
            <a:cs typeface="Arial" pitchFamily="34" charset="0"/>
          </a:endParaRPr>
        </a:p>
      </dgm:t>
    </dgm:pt>
    <dgm:pt modelId="{CC447249-2E81-4832-A127-72CFD5315F97}">
      <dgm:prSet phldrT="[Text]" custT="1"/>
      <dgm:spPr>
        <a:solidFill>
          <a:srgbClr val="A22A12"/>
        </a:solidFill>
      </dgm:spPr>
      <dgm:t>
        <a:bodyPr/>
        <a:lstStyle/>
        <a:p>
          <a:r>
            <a:rPr lang="pl-PL" sz="2500" b="1" dirty="0" smtClean="0">
              <a:latin typeface="Arial" pitchFamily="34" charset="0"/>
              <a:cs typeface="Arial" pitchFamily="34" charset="0"/>
            </a:rPr>
            <a:t>Wsparcie kadrowe</a:t>
          </a:r>
          <a:endParaRPr lang="en-US" sz="2500" b="1" dirty="0">
            <a:latin typeface="Arial" pitchFamily="34" charset="0"/>
            <a:cs typeface="Arial" pitchFamily="34" charset="0"/>
          </a:endParaRPr>
        </a:p>
      </dgm:t>
    </dgm:pt>
    <dgm:pt modelId="{9BEE1ADB-E8D0-4724-A795-B80475DEF25F}" type="parTrans" cxnId="{0D57EB3E-2D56-4A15-9795-C36E49B50175}">
      <dgm:prSet/>
      <dgm:spPr/>
      <dgm:t>
        <a:bodyPr/>
        <a:lstStyle/>
        <a:p>
          <a:endParaRPr lang="en-US">
            <a:latin typeface="Arial" pitchFamily="34" charset="0"/>
            <a:cs typeface="Arial" pitchFamily="34" charset="0"/>
          </a:endParaRPr>
        </a:p>
      </dgm:t>
    </dgm:pt>
    <dgm:pt modelId="{44DC5D8D-3200-4B85-85B5-7FBD7F8A4DD7}" type="sibTrans" cxnId="{0D57EB3E-2D56-4A15-9795-C36E49B50175}">
      <dgm:prSet/>
      <dgm:spPr/>
      <dgm:t>
        <a:bodyPr/>
        <a:lstStyle/>
        <a:p>
          <a:endParaRPr lang="en-US">
            <a:latin typeface="Arial" pitchFamily="34" charset="0"/>
            <a:cs typeface="Arial" pitchFamily="34" charset="0"/>
          </a:endParaRPr>
        </a:p>
      </dgm:t>
    </dgm:pt>
    <dgm:pt modelId="{9D295E8C-2AF6-4BCA-B4FB-BA73555E2159}">
      <dgm:prSet phldrT="[Text]"/>
      <dgm:spPr>
        <a:noFill/>
        <a:ln>
          <a:solidFill>
            <a:srgbClr val="87230F">
              <a:alpha val="90000"/>
            </a:srgbClr>
          </a:solidFill>
        </a:ln>
      </dgm:spPr>
      <dgm:t>
        <a:bodyPr/>
        <a:lstStyle/>
        <a:p>
          <a:r>
            <a:rPr lang="pl-PL" dirty="0" smtClean="0">
              <a:solidFill>
                <a:schemeClr val="tx1"/>
              </a:solidFill>
              <a:latin typeface="Arial" pitchFamily="34" charset="0"/>
              <a:cs typeface="Arial" pitchFamily="34" charset="0"/>
            </a:rPr>
            <a:t>PSU powinny pomóc w realizacji prostych prac w instytucjach</a:t>
          </a:r>
          <a:endParaRPr lang="en-US" dirty="0" smtClean="0">
            <a:solidFill>
              <a:schemeClr val="tx1"/>
            </a:solidFill>
            <a:latin typeface="Arial" pitchFamily="34" charset="0"/>
            <a:cs typeface="Arial" pitchFamily="34" charset="0"/>
          </a:endParaRPr>
        </a:p>
      </dgm:t>
    </dgm:pt>
    <dgm:pt modelId="{4ED6E6A1-A896-4EF5-9D32-62DD08ACB2C6}" type="parTrans" cxnId="{7ADDFF2A-3BD9-4C7A-881C-3361CE92A570}">
      <dgm:prSet/>
      <dgm:spPr/>
      <dgm:t>
        <a:bodyPr/>
        <a:lstStyle/>
        <a:p>
          <a:endParaRPr lang="en-US">
            <a:latin typeface="Arial" pitchFamily="34" charset="0"/>
            <a:cs typeface="Arial" pitchFamily="34" charset="0"/>
          </a:endParaRPr>
        </a:p>
      </dgm:t>
    </dgm:pt>
    <dgm:pt modelId="{6EAEB005-D554-4048-B651-5C512C76F278}" type="sibTrans" cxnId="{7ADDFF2A-3BD9-4C7A-881C-3361CE92A570}">
      <dgm:prSet/>
      <dgm:spPr/>
      <dgm:t>
        <a:bodyPr/>
        <a:lstStyle/>
        <a:p>
          <a:endParaRPr lang="en-US">
            <a:latin typeface="Arial" pitchFamily="34" charset="0"/>
            <a:cs typeface="Arial" pitchFamily="34" charset="0"/>
          </a:endParaRPr>
        </a:p>
      </dgm:t>
    </dgm:pt>
    <dgm:pt modelId="{02A030CB-22D7-4E52-A18A-DB94745AF01A}">
      <dgm:prSet phldrT="[Text]"/>
      <dgm:spPr>
        <a:noFill/>
        <a:ln>
          <a:solidFill>
            <a:srgbClr val="87230F">
              <a:alpha val="90000"/>
            </a:srgbClr>
          </a:solidFill>
        </a:ln>
      </dgm:spPr>
      <dgm:t>
        <a:bodyPr/>
        <a:lstStyle/>
        <a:p>
          <a:r>
            <a:rPr lang="pl-PL"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Perspektywa organizatorów </a:t>
          </a:r>
          <a:endPar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endParaRPr>
        </a:p>
      </dgm:t>
    </dgm:pt>
    <dgm:pt modelId="{9E7BB494-51F1-44B3-AD35-6FF95C215A88}" type="parTrans" cxnId="{801ECB14-67D6-41B3-BA6A-5BA356EC7345}">
      <dgm:prSet/>
      <dgm:spPr/>
      <dgm:t>
        <a:bodyPr/>
        <a:lstStyle/>
        <a:p>
          <a:endParaRPr lang="en-US">
            <a:latin typeface="Arial" pitchFamily="34" charset="0"/>
            <a:cs typeface="Arial" pitchFamily="34" charset="0"/>
          </a:endParaRPr>
        </a:p>
      </dgm:t>
    </dgm:pt>
    <dgm:pt modelId="{5757E4F1-29D2-4493-B152-13D6ABD971D0}" type="sibTrans" cxnId="{801ECB14-67D6-41B3-BA6A-5BA356EC7345}">
      <dgm:prSet/>
      <dgm:spPr/>
      <dgm:t>
        <a:bodyPr/>
        <a:lstStyle/>
        <a:p>
          <a:endParaRPr lang="en-US">
            <a:latin typeface="Arial" pitchFamily="34" charset="0"/>
            <a:cs typeface="Arial" pitchFamily="34" charset="0"/>
          </a:endParaRPr>
        </a:p>
      </dgm:t>
    </dgm:pt>
    <dgm:pt modelId="{2B689861-D2C7-4387-8B4F-2EF37B5AB264}">
      <dgm:prSet phldrT="[Text]" custT="1"/>
      <dgm:spPr>
        <a:solidFill>
          <a:srgbClr val="A22A12"/>
        </a:solidFill>
      </dgm:spPr>
      <dgm:t>
        <a:bodyPr/>
        <a:lstStyle/>
        <a:p>
          <a:r>
            <a:rPr lang="pl-PL" sz="2500" b="1" dirty="0" smtClean="0">
              <a:latin typeface="Arial" pitchFamily="34" charset="0"/>
              <a:cs typeface="Arial" pitchFamily="34" charset="0"/>
            </a:rPr>
            <a:t>Wsparcie finansowe</a:t>
          </a:r>
          <a:endParaRPr lang="en-US" sz="2500" b="1" dirty="0" smtClean="0">
            <a:latin typeface="Arial" pitchFamily="34" charset="0"/>
            <a:cs typeface="Arial" pitchFamily="34" charset="0"/>
          </a:endParaRPr>
        </a:p>
      </dgm:t>
    </dgm:pt>
    <dgm:pt modelId="{3E7F163A-35E9-476D-8A69-C3BE6EB7C8D9}" type="parTrans" cxnId="{0EF9026B-4046-41F8-B7ED-5A77DFCD5A55}">
      <dgm:prSet/>
      <dgm:spPr/>
      <dgm:t>
        <a:bodyPr/>
        <a:lstStyle/>
        <a:p>
          <a:endParaRPr lang="en-US"/>
        </a:p>
      </dgm:t>
    </dgm:pt>
    <dgm:pt modelId="{E6318A8D-0FFB-4CFE-A41E-0E5D41A5F75C}" type="sibTrans" cxnId="{0EF9026B-4046-41F8-B7ED-5A77DFCD5A55}">
      <dgm:prSet/>
      <dgm:spPr/>
      <dgm:t>
        <a:bodyPr/>
        <a:lstStyle/>
        <a:p>
          <a:endParaRPr lang="en-US"/>
        </a:p>
      </dgm:t>
    </dgm:pt>
    <dgm:pt modelId="{7DB74692-19D9-4FDE-9A4B-9B4EDF8DB294}">
      <dgm:prSet phldrT="[Text]"/>
      <dgm:spPr>
        <a:noFill/>
        <a:ln>
          <a:solidFill>
            <a:srgbClr val="87230F">
              <a:alpha val="90000"/>
            </a:srgbClr>
          </a:solidFill>
        </a:ln>
      </dgm:spPr>
      <dgm:t>
        <a:bodyPr/>
        <a:lstStyle/>
        <a:p>
          <a:r>
            <a:rPr lang="pl-PL" dirty="0" smtClean="0">
              <a:solidFill>
                <a:schemeClr val="tx1"/>
              </a:solidFill>
              <a:latin typeface="Arial" pitchFamily="34" charset="0"/>
              <a:cs typeface="Arial" pitchFamily="34" charset="0"/>
            </a:rPr>
            <a:t>PSU powinno stanowić wsparcie finansowe dla osób w trudnej sytuacji materialnej</a:t>
          </a:r>
          <a:endParaRPr lang="en-US" dirty="0" smtClean="0">
            <a:solidFill>
              <a:schemeClr val="tx1"/>
            </a:solidFill>
            <a:latin typeface="Arial" pitchFamily="34" charset="0"/>
            <a:cs typeface="Arial" pitchFamily="34" charset="0"/>
          </a:endParaRPr>
        </a:p>
      </dgm:t>
    </dgm:pt>
    <dgm:pt modelId="{62D16485-5DF9-4A47-8515-3D8AB5296E97}" type="parTrans" cxnId="{3079FE71-1642-447C-973E-51576CA8E855}">
      <dgm:prSet/>
      <dgm:spPr/>
      <dgm:t>
        <a:bodyPr/>
        <a:lstStyle/>
        <a:p>
          <a:endParaRPr lang="en-US"/>
        </a:p>
      </dgm:t>
    </dgm:pt>
    <dgm:pt modelId="{B942F4E0-C515-479E-871D-575092D01DCF}" type="sibTrans" cxnId="{3079FE71-1642-447C-973E-51576CA8E855}">
      <dgm:prSet/>
      <dgm:spPr/>
      <dgm:t>
        <a:bodyPr/>
        <a:lstStyle/>
        <a:p>
          <a:endParaRPr lang="en-US"/>
        </a:p>
      </dgm:t>
    </dgm:pt>
    <dgm:pt modelId="{24790DA7-B3F6-451B-BC13-1BCC2D97F028}">
      <dgm:prSet phldrT="[Text]"/>
      <dgm:spPr>
        <a:noFill/>
        <a:ln>
          <a:solidFill>
            <a:srgbClr val="87230F">
              <a:alpha val="90000"/>
            </a:srgbClr>
          </a:solidFill>
        </a:ln>
      </dgm:spPr>
      <dgm:t>
        <a:bodyPr/>
        <a:lstStyle/>
        <a:p>
          <a:r>
            <a:rPr lang="pl-PL"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Perspektywa uczestników</a:t>
          </a:r>
          <a:endPar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endParaRPr>
        </a:p>
      </dgm:t>
    </dgm:pt>
    <dgm:pt modelId="{2C19F75B-4172-415D-BF98-859393089161}" type="parTrans" cxnId="{AF00B477-9559-4202-9E5D-A1FB288BDED9}">
      <dgm:prSet/>
      <dgm:spPr/>
      <dgm:t>
        <a:bodyPr/>
        <a:lstStyle/>
        <a:p>
          <a:endParaRPr lang="en-US"/>
        </a:p>
      </dgm:t>
    </dgm:pt>
    <dgm:pt modelId="{2D54F1DC-EAE7-4D12-A79B-FB59477F2F38}" type="sibTrans" cxnId="{AF00B477-9559-4202-9E5D-A1FB288BDED9}">
      <dgm:prSet/>
      <dgm:spPr/>
      <dgm:t>
        <a:bodyPr/>
        <a:lstStyle/>
        <a:p>
          <a:endParaRPr lang="en-US"/>
        </a:p>
      </dgm:t>
    </dgm:pt>
    <dgm:pt modelId="{96F4FF80-35BB-4F8D-B4C2-29490EC04399}" type="pres">
      <dgm:prSet presAssocID="{1486FB73-6C4C-48E3-B0B2-8628F00B654A}" presName="Name0" presStyleCnt="0">
        <dgm:presLayoutVars>
          <dgm:dir/>
          <dgm:animLvl val="lvl"/>
          <dgm:resizeHandles val="exact"/>
        </dgm:presLayoutVars>
      </dgm:prSet>
      <dgm:spPr/>
      <dgm:t>
        <a:bodyPr/>
        <a:lstStyle/>
        <a:p>
          <a:endParaRPr lang="en-US"/>
        </a:p>
      </dgm:t>
    </dgm:pt>
    <dgm:pt modelId="{E2909156-A3A8-43AB-844B-75F3EF62F53F}" type="pres">
      <dgm:prSet presAssocID="{7B69E051-7737-46A5-B9B4-74EB313F5C13}" presName="linNode" presStyleCnt="0"/>
      <dgm:spPr/>
    </dgm:pt>
    <dgm:pt modelId="{31D6417D-F97D-4D57-8525-868AA9019CC9}" type="pres">
      <dgm:prSet presAssocID="{7B69E051-7737-46A5-B9B4-74EB313F5C13}" presName="parentText" presStyleLbl="node1" presStyleIdx="0" presStyleCnt="4">
        <dgm:presLayoutVars>
          <dgm:chMax val="1"/>
          <dgm:bulletEnabled val="1"/>
        </dgm:presLayoutVars>
      </dgm:prSet>
      <dgm:spPr/>
      <dgm:t>
        <a:bodyPr/>
        <a:lstStyle/>
        <a:p>
          <a:endParaRPr lang="en-US"/>
        </a:p>
      </dgm:t>
    </dgm:pt>
    <dgm:pt modelId="{B906A319-9376-4918-8B90-05956299B393}" type="pres">
      <dgm:prSet presAssocID="{7B69E051-7737-46A5-B9B4-74EB313F5C13}" presName="descendantText" presStyleLbl="alignAccFollowNode1" presStyleIdx="0" presStyleCnt="4">
        <dgm:presLayoutVars>
          <dgm:bulletEnabled val="1"/>
        </dgm:presLayoutVars>
      </dgm:prSet>
      <dgm:spPr/>
      <dgm:t>
        <a:bodyPr/>
        <a:lstStyle/>
        <a:p>
          <a:endParaRPr lang="en-US"/>
        </a:p>
      </dgm:t>
    </dgm:pt>
    <dgm:pt modelId="{F00FF3C3-60B1-40AE-98E5-48D9885DDEC4}" type="pres">
      <dgm:prSet presAssocID="{29E841D2-6A0F-45CC-8413-02F7E8D36D2A}" presName="sp" presStyleCnt="0"/>
      <dgm:spPr/>
    </dgm:pt>
    <dgm:pt modelId="{0A2297FF-8C8A-4DCC-B644-77B7A670066B}" type="pres">
      <dgm:prSet presAssocID="{3CEDDB85-8F56-43A7-9D50-AD11786C4373}" presName="linNode" presStyleCnt="0"/>
      <dgm:spPr/>
    </dgm:pt>
    <dgm:pt modelId="{9DD7B4A0-3020-48C2-B222-D9BD6DF7457D}" type="pres">
      <dgm:prSet presAssocID="{3CEDDB85-8F56-43A7-9D50-AD11786C4373}" presName="parentText" presStyleLbl="node1" presStyleIdx="1" presStyleCnt="4">
        <dgm:presLayoutVars>
          <dgm:chMax val="1"/>
          <dgm:bulletEnabled val="1"/>
        </dgm:presLayoutVars>
      </dgm:prSet>
      <dgm:spPr/>
      <dgm:t>
        <a:bodyPr/>
        <a:lstStyle/>
        <a:p>
          <a:endParaRPr lang="en-US"/>
        </a:p>
      </dgm:t>
    </dgm:pt>
    <dgm:pt modelId="{F320D7F5-CEE5-443D-A961-540274F2129C}" type="pres">
      <dgm:prSet presAssocID="{3CEDDB85-8F56-43A7-9D50-AD11786C4373}" presName="descendantText" presStyleLbl="alignAccFollowNode1" presStyleIdx="1" presStyleCnt="4">
        <dgm:presLayoutVars>
          <dgm:bulletEnabled val="1"/>
        </dgm:presLayoutVars>
      </dgm:prSet>
      <dgm:spPr/>
      <dgm:t>
        <a:bodyPr/>
        <a:lstStyle/>
        <a:p>
          <a:endParaRPr lang="en-US"/>
        </a:p>
      </dgm:t>
    </dgm:pt>
    <dgm:pt modelId="{26436139-551A-4D60-9715-FD1262FEE960}" type="pres">
      <dgm:prSet presAssocID="{7967C852-804F-4F84-A2BF-74A13B47E228}" presName="sp" presStyleCnt="0"/>
      <dgm:spPr/>
    </dgm:pt>
    <dgm:pt modelId="{200E030E-E981-442D-9E44-709E3BCDD1EF}" type="pres">
      <dgm:prSet presAssocID="{CC447249-2E81-4832-A127-72CFD5315F97}" presName="linNode" presStyleCnt="0"/>
      <dgm:spPr/>
    </dgm:pt>
    <dgm:pt modelId="{CA811E80-DC79-49BC-A1F1-5058BA692CBE}" type="pres">
      <dgm:prSet presAssocID="{CC447249-2E81-4832-A127-72CFD5315F97}" presName="parentText" presStyleLbl="node1" presStyleIdx="2" presStyleCnt="4" custLinFactNeighborY="-1108">
        <dgm:presLayoutVars>
          <dgm:chMax val="1"/>
          <dgm:bulletEnabled val="1"/>
        </dgm:presLayoutVars>
      </dgm:prSet>
      <dgm:spPr/>
      <dgm:t>
        <a:bodyPr/>
        <a:lstStyle/>
        <a:p>
          <a:endParaRPr lang="en-US"/>
        </a:p>
      </dgm:t>
    </dgm:pt>
    <dgm:pt modelId="{BB56A7C0-E6BA-446D-81DC-369274E88CE6}" type="pres">
      <dgm:prSet presAssocID="{CC447249-2E81-4832-A127-72CFD5315F97}" presName="descendantText" presStyleLbl="alignAccFollowNode1" presStyleIdx="2" presStyleCnt="4">
        <dgm:presLayoutVars>
          <dgm:bulletEnabled val="1"/>
        </dgm:presLayoutVars>
      </dgm:prSet>
      <dgm:spPr/>
      <dgm:t>
        <a:bodyPr/>
        <a:lstStyle/>
        <a:p>
          <a:endParaRPr lang="en-US"/>
        </a:p>
      </dgm:t>
    </dgm:pt>
    <dgm:pt modelId="{18DFF4AF-CA9A-491D-84FA-E6516126DFAF}" type="pres">
      <dgm:prSet presAssocID="{44DC5D8D-3200-4B85-85B5-7FBD7F8A4DD7}" presName="sp" presStyleCnt="0"/>
      <dgm:spPr/>
    </dgm:pt>
    <dgm:pt modelId="{8A4404E4-0F8F-4C30-A09C-589562203CF3}" type="pres">
      <dgm:prSet presAssocID="{2B689861-D2C7-4387-8B4F-2EF37B5AB264}" presName="linNode" presStyleCnt="0"/>
      <dgm:spPr/>
    </dgm:pt>
    <dgm:pt modelId="{09D65EA3-013A-4501-A2E4-3E70072D391A}" type="pres">
      <dgm:prSet presAssocID="{2B689861-D2C7-4387-8B4F-2EF37B5AB264}" presName="parentText" presStyleLbl="node1" presStyleIdx="3" presStyleCnt="4">
        <dgm:presLayoutVars>
          <dgm:chMax val="1"/>
          <dgm:bulletEnabled val="1"/>
        </dgm:presLayoutVars>
      </dgm:prSet>
      <dgm:spPr/>
      <dgm:t>
        <a:bodyPr/>
        <a:lstStyle/>
        <a:p>
          <a:endParaRPr lang="en-US"/>
        </a:p>
      </dgm:t>
    </dgm:pt>
    <dgm:pt modelId="{D984FFD9-6672-41D4-9C81-714C647077A2}" type="pres">
      <dgm:prSet presAssocID="{2B689861-D2C7-4387-8B4F-2EF37B5AB264}" presName="descendantText" presStyleLbl="alignAccFollowNode1" presStyleIdx="3" presStyleCnt="4">
        <dgm:presLayoutVars>
          <dgm:bulletEnabled val="1"/>
        </dgm:presLayoutVars>
      </dgm:prSet>
      <dgm:spPr/>
      <dgm:t>
        <a:bodyPr/>
        <a:lstStyle/>
        <a:p>
          <a:endParaRPr lang="en-US"/>
        </a:p>
      </dgm:t>
    </dgm:pt>
  </dgm:ptLst>
  <dgm:cxnLst>
    <dgm:cxn modelId="{EF66F1D4-74F9-4EF5-8085-C171B42310B0}" srcId="{1486FB73-6C4C-48E3-B0B2-8628F00B654A}" destId="{3CEDDB85-8F56-43A7-9D50-AD11786C4373}" srcOrd="1" destOrd="0" parTransId="{B7E95508-0193-4E66-B90A-D2F360188F50}" sibTransId="{7967C852-804F-4F84-A2BF-74A13B47E228}"/>
    <dgm:cxn modelId="{2597EEAE-3537-42C6-AC21-D981CB257D41}" type="presOf" srcId="{CC447249-2E81-4832-A127-72CFD5315F97}" destId="{CA811E80-DC79-49BC-A1F1-5058BA692CBE}" srcOrd="0" destOrd="0" presId="urn:microsoft.com/office/officeart/2005/8/layout/vList5"/>
    <dgm:cxn modelId="{239017BC-4206-41E9-A11A-E3CFDA0C6CD7}" srcId="{1486FB73-6C4C-48E3-B0B2-8628F00B654A}" destId="{7B69E051-7737-46A5-B9B4-74EB313F5C13}" srcOrd="0" destOrd="0" parTransId="{E47D6CED-E968-48CE-87D7-E67A0CB00984}" sibTransId="{29E841D2-6A0F-45CC-8413-02F7E8D36D2A}"/>
    <dgm:cxn modelId="{9233CAB6-4B23-4BB3-8DF0-14906C695433}" type="presOf" srcId="{3CEDDB85-8F56-43A7-9D50-AD11786C4373}" destId="{9DD7B4A0-3020-48C2-B222-D9BD6DF7457D}" srcOrd="0" destOrd="0" presId="urn:microsoft.com/office/officeart/2005/8/layout/vList5"/>
    <dgm:cxn modelId="{AF00B477-9559-4202-9E5D-A1FB288BDED9}" srcId="{2B689861-D2C7-4387-8B4F-2EF37B5AB264}" destId="{24790DA7-B3F6-451B-BC13-1BCC2D97F028}" srcOrd="1" destOrd="0" parTransId="{2C19F75B-4172-415D-BF98-859393089161}" sibTransId="{2D54F1DC-EAE7-4D12-A79B-FB59477F2F38}"/>
    <dgm:cxn modelId="{0D57EB3E-2D56-4A15-9795-C36E49B50175}" srcId="{1486FB73-6C4C-48E3-B0B2-8628F00B654A}" destId="{CC447249-2E81-4832-A127-72CFD5315F97}" srcOrd="2" destOrd="0" parTransId="{9BEE1ADB-E8D0-4724-A795-B80475DEF25F}" sibTransId="{44DC5D8D-3200-4B85-85B5-7FBD7F8A4DD7}"/>
    <dgm:cxn modelId="{801ECB14-67D6-41B3-BA6A-5BA356EC7345}" srcId="{CC447249-2E81-4832-A127-72CFD5315F97}" destId="{02A030CB-22D7-4E52-A18A-DB94745AF01A}" srcOrd="1" destOrd="0" parTransId="{9E7BB494-51F1-44B3-AD35-6FF95C215A88}" sibTransId="{5757E4F1-29D2-4493-B152-13D6ABD971D0}"/>
    <dgm:cxn modelId="{50AA6FAD-C2E1-446E-96BD-9AE1C8C036A3}" type="presOf" srcId="{24790DA7-B3F6-451B-BC13-1BCC2D97F028}" destId="{D984FFD9-6672-41D4-9C81-714C647077A2}" srcOrd="0" destOrd="1" presId="urn:microsoft.com/office/officeart/2005/8/layout/vList5"/>
    <dgm:cxn modelId="{6CDD2900-F8B8-4F03-8990-6CE443D6652E}" srcId="{7B69E051-7737-46A5-B9B4-74EB313F5C13}" destId="{A94045F8-F85A-4FC5-A055-B9424F01FCAC}" srcOrd="1" destOrd="0" parTransId="{97237B1E-F61E-4DDB-9140-B0552FE084FC}" sibTransId="{35D5E7C7-4F1C-4D8F-9682-4EC61F0B45BF}"/>
    <dgm:cxn modelId="{BAF8E953-1DD2-45DC-BDAB-2F0D976E108C}" type="presOf" srcId="{2B689861-D2C7-4387-8B4F-2EF37B5AB264}" destId="{09D65EA3-013A-4501-A2E4-3E70072D391A}" srcOrd="0" destOrd="0" presId="urn:microsoft.com/office/officeart/2005/8/layout/vList5"/>
    <dgm:cxn modelId="{4E8A3DB6-9E04-4D77-8837-39C051BE17C4}" type="presOf" srcId="{7B69E051-7737-46A5-B9B4-74EB313F5C13}" destId="{31D6417D-F97D-4D57-8525-868AA9019CC9}" srcOrd="0" destOrd="0" presId="urn:microsoft.com/office/officeart/2005/8/layout/vList5"/>
    <dgm:cxn modelId="{3043E895-30DA-4BD6-A081-DF337682537B}" srcId="{7B69E051-7737-46A5-B9B4-74EB313F5C13}" destId="{CC09B58F-0DBF-456D-9F64-E1EF09574257}" srcOrd="0" destOrd="0" parTransId="{0409CEFD-7C72-4DF7-9B65-C1063BBC0DE0}" sibTransId="{CFA8FCCE-66FF-4C59-B32B-A06F8E41DE59}"/>
    <dgm:cxn modelId="{6361CD36-8F90-42BE-BE00-04EEC7E4F0F7}" type="presOf" srcId="{1486FB73-6C4C-48E3-B0B2-8628F00B654A}" destId="{96F4FF80-35BB-4F8D-B4C2-29490EC04399}" srcOrd="0" destOrd="0" presId="urn:microsoft.com/office/officeart/2005/8/layout/vList5"/>
    <dgm:cxn modelId="{399900D2-7BD7-4C48-93D7-D9E38B4B2B3F}" type="presOf" srcId="{14FFD544-EAEF-488B-8030-763AF1B8D25B}" destId="{F320D7F5-CEE5-443D-A961-540274F2129C}" srcOrd="0" destOrd="0" presId="urn:microsoft.com/office/officeart/2005/8/layout/vList5"/>
    <dgm:cxn modelId="{3079FE71-1642-447C-973E-51576CA8E855}" srcId="{2B689861-D2C7-4387-8B4F-2EF37B5AB264}" destId="{7DB74692-19D9-4FDE-9A4B-9B4EDF8DB294}" srcOrd="0" destOrd="0" parTransId="{62D16485-5DF9-4A47-8515-3D8AB5296E97}" sibTransId="{B942F4E0-C515-479E-871D-575092D01DCF}"/>
    <dgm:cxn modelId="{4AC2DF58-3CD5-49EF-A568-193EF54A9A3B}" srcId="{3CEDDB85-8F56-43A7-9D50-AD11786C4373}" destId="{F0C35A8D-C28D-44A5-9D3B-55100E041E89}" srcOrd="1" destOrd="0" parTransId="{561203C9-0DC2-463B-ADD7-9A6B87D65959}" sibTransId="{0CC731BC-23A7-46FC-85AB-5FB829919BBF}"/>
    <dgm:cxn modelId="{5E71ABEC-2D21-45ED-9FF4-10B321393EAC}" srcId="{3CEDDB85-8F56-43A7-9D50-AD11786C4373}" destId="{14FFD544-EAEF-488B-8030-763AF1B8D25B}" srcOrd="0" destOrd="0" parTransId="{250F0A0D-3E0C-4724-9286-AB11753D4B4A}" sibTransId="{366B0490-B16C-4211-A149-3879A97C3BCD}"/>
    <dgm:cxn modelId="{CE8EF895-9155-4FCB-BE88-C3899F167225}" type="presOf" srcId="{F0C35A8D-C28D-44A5-9D3B-55100E041E89}" destId="{F320D7F5-CEE5-443D-A961-540274F2129C}" srcOrd="0" destOrd="1" presId="urn:microsoft.com/office/officeart/2005/8/layout/vList5"/>
    <dgm:cxn modelId="{7ADDFF2A-3BD9-4C7A-881C-3361CE92A570}" srcId="{CC447249-2E81-4832-A127-72CFD5315F97}" destId="{9D295E8C-2AF6-4BCA-B4FB-BA73555E2159}" srcOrd="0" destOrd="0" parTransId="{4ED6E6A1-A896-4EF5-9D32-62DD08ACB2C6}" sibTransId="{6EAEB005-D554-4048-B651-5C512C76F278}"/>
    <dgm:cxn modelId="{05907462-2EF0-48F7-ACAE-436CA6322976}" type="presOf" srcId="{02A030CB-22D7-4E52-A18A-DB94745AF01A}" destId="{BB56A7C0-E6BA-446D-81DC-369274E88CE6}" srcOrd="0" destOrd="1" presId="urn:microsoft.com/office/officeart/2005/8/layout/vList5"/>
    <dgm:cxn modelId="{6048A72B-DF70-4AFA-A196-A4605D78C196}" type="presOf" srcId="{A94045F8-F85A-4FC5-A055-B9424F01FCAC}" destId="{B906A319-9376-4918-8B90-05956299B393}" srcOrd="0" destOrd="1" presId="urn:microsoft.com/office/officeart/2005/8/layout/vList5"/>
    <dgm:cxn modelId="{0EF9026B-4046-41F8-B7ED-5A77DFCD5A55}" srcId="{1486FB73-6C4C-48E3-B0B2-8628F00B654A}" destId="{2B689861-D2C7-4387-8B4F-2EF37B5AB264}" srcOrd="3" destOrd="0" parTransId="{3E7F163A-35E9-476D-8A69-C3BE6EB7C8D9}" sibTransId="{E6318A8D-0FFB-4CFE-A41E-0E5D41A5F75C}"/>
    <dgm:cxn modelId="{35474747-64DA-4BF4-B44B-842D40A575B8}" type="presOf" srcId="{9D295E8C-2AF6-4BCA-B4FB-BA73555E2159}" destId="{BB56A7C0-E6BA-446D-81DC-369274E88CE6}" srcOrd="0" destOrd="0" presId="urn:microsoft.com/office/officeart/2005/8/layout/vList5"/>
    <dgm:cxn modelId="{87D05ACC-D232-46E9-B9E0-59B4A5A167A1}" type="presOf" srcId="{7DB74692-19D9-4FDE-9A4B-9B4EDF8DB294}" destId="{D984FFD9-6672-41D4-9C81-714C647077A2}" srcOrd="0" destOrd="0" presId="urn:microsoft.com/office/officeart/2005/8/layout/vList5"/>
    <dgm:cxn modelId="{B9C8E12C-4A08-48F9-AA85-C28E67CBD3E6}" type="presOf" srcId="{CC09B58F-0DBF-456D-9F64-E1EF09574257}" destId="{B906A319-9376-4918-8B90-05956299B393}" srcOrd="0" destOrd="0" presId="urn:microsoft.com/office/officeart/2005/8/layout/vList5"/>
    <dgm:cxn modelId="{3741F062-72A7-4643-B795-528B6F873ADC}" type="presParOf" srcId="{96F4FF80-35BB-4F8D-B4C2-29490EC04399}" destId="{E2909156-A3A8-43AB-844B-75F3EF62F53F}" srcOrd="0" destOrd="0" presId="urn:microsoft.com/office/officeart/2005/8/layout/vList5"/>
    <dgm:cxn modelId="{E6517657-2538-4A75-9F83-C43A686440BB}" type="presParOf" srcId="{E2909156-A3A8-43AB-844B-75F3EF62F53F}" destId="{31D6417D-F97D-4D57-8525-868AA9019CC9}" srcOrd="0" destOrd="0" presId="urn:microsoft.com/office/officeart/2005/8/layout/vList5"/>
    <dgm:cxn modelId="{A7E8EA67-C564-4BA8-A89E-F67564E51D86}" type="presParOf" srcId="{E2909156-A3A8-43AB-844B-75F3EF62F53F}" destId="{B906A319-9376-4918-8B90-05956299B393}" srcOrd="1" destOrd="0" presId="urn:microsoft.com/office/officeart/2005/8/layout/vList5"/>
    <dgm:cxn modelId="{B01B7D43-E782-4754-A619-953FC620B4CB}" type="presParOf" srcId="{96F4FF80-35BB-4F8D-B4C2-29490EC04399}" destId="{F00FF3C3-60B1-40AE-98E5-48D9885DDEC4}" srcOrd="1" destOrd="0" presId="urn:microsoft.com/office/officeart/2005/8/layout/vList5"/>
    <dgm:cxn modelId="{16C48233-455D-4CDD-A8BB-998B80213040}" type="presParOf" srcId="{96F4FF80-35BB-4F8D-B4C2-29490EC04399}" destId="{0A2297FF-8C8A-4DCC-B644-77B7A670066B}" srcOrd="2" destOrd="0" presId="urn:microsoft.com/office/officeart/2005/8/layout/vList5"/>
    <dgm:cxn modelId="{0418B624-2A15-47C5-851A-52B11254B815}" type="presParOf" srcId="{0A2297FF-8C8A-4DCC-B644-77B7A670066B}" destId="{9DD7B4A0-3020-48C2-B222-D9BD6DF7457D}" srcOrd="0" destOrd="0" presId="urn:microsoft.com/office/officeart/2005/8/layout/vList5"/>
    <dgm:cxn modelId="{3AC42C99-AB93-427B-AA3E-029F094CC216}" type="presParOf" srcId="{0A2297FF-8C8A-4DCC-B644-77B7A670066B}" destId="{F320D7F5-CEE5-443D-A961-540274F2129C}" srcOrd="1" destOrd="0" presId="urn:microsoft.com/office/officeart/2005/8/layout/vList5"/>
    <dgm:cxn modelId="{EF7C6F8E-0287-4793-A8D4-AFD27BE4C336}" type="presParOf" srcId="{96F4FF80-35BB-4F8D-B4C2-29490EC04399}" destId="{26436139-551A-4D60-9715-FD1262FEE960}" srcOrd="3" destOrd="0" presId="urn:microsoft.com/office/officeart/2005/8/layout/vList5"/>
    <dgm:cxn modelId="{6BC1A985-BC15-497B-AAB4-A6F8C7BA90F6}" type="presParOf" srcId="{96F4FF80-35BB-4F8D-B4C2-29490EC04399}" destId="{200E030E-E981-442D-9E44-709E3BCDD1EF}" srcOrd="4" destOrd="0" presId="urn:microsoft.com/office/officeart/2005/8/layout/vList5"/>
    <dgm:cxn modelId="{9F4B7018-7F09-4021-92BF-0FA1BA9AFC99}" type="presParOf" srcId="{200E030E-E981-442D-9E44-709E3BCDD1EF}" destId="{CA811E80-DC79-49BC-A1F1-5058BA692CBE}" srcOrd="0" destOrd="0" presId="urn:microsoft.com/office/officeart/2005/8/layout/vList5"/>
    <dgm:cxn modelId="{A7747BD6-8224-4176-ACBF-B870DC2A3919}" type="presParOf" srcId="{200E030E-E981-442D-9E44-709E3BCDD1EF}" destId="{BB56A7C0-E6BA-446D-81DC-369274E88CE6}" srcOrd="1" destOrd="0" presId="urn:microsoft.com/office/officeart/2005/8/layout/vList5"/>
    <dgm:cxn modelId="{1CBF51F8-4D8F-4E78-BC46-C36CDCF615AD}" type="presParOf" srcId="{96F4FF80-35BB-4F8D-B4C2-29490EC04399}" destId="{18DFF4AF-CA9A-491D-84FA-E6516126DFAF}" srcOrd="5" destOrd="0" presId="urn:microsoft.com/office/officeart/2005/8/layout/vList5"/>
    <dgm:cxn modelId="{16057EF9-18CB-41A9-BC2C-43008AE99E93}" type="presParOf" srcId="{96F4FF80-35BB-4F8D-B4C2-29490EC04399}" destId="{8A4404E4-0F8F-4C30-A09C-589562203CF3}" srcOrd="6" destOrd="0" presId="urn:microsoft.com/office/officeart/2005/8/layout/vList5"/>
    <dgm:cxn modelId="{EC7D8082-E32E-4CC5-9FB7-C3EFBCF62E55}" type="presParOf" srcId="{8A4404E4-0F8F-4C30-A09C-589562203CF3}" destId="{09D65EA3-013A-4501-A2E4-3E70072D391A}" srcOrd="0" destOrd="0" presId="urn:microsoft.com/office/officeart/2005/8/layout/vList5"/>
    <dgm:cxn modelId="{555B3573-6711-48AE-8FEF-E7CC5B39F57A}" type="presParOf" srcId="{8A4404E4-0F8F-4C30-A09C-589562203CF3}" destId="{D984FFD9-6672-41D4-9C81-714C647077A2}"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86FB73-6C4C-48E3-B0B2-8628F00B654A}"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en-US"/>
        </a:p>
      </dgm:t>
    </dgm:pt>
    <dgm:pt modelId="{7B69E051-7737-46A5-B9B4-74EB313F5C13}">
      <dgm:prSet phldrT="[Text]" custT="1"/>
      <dgm:spPr>
        <a:solidFill>
          <a:srgbClr val="A22A12"/>
        </a:solidFill>
        <a:ln>
          <a:solidFill>
            <a:srgbClr val="87230F"/>
          </a:solidFill>
        </a:ln>
      </dgm:spPr>
      <dgm:t>
        <a:bodyPr/>
        <a:lstStyle/>
        <a:p>
          <a:r>
            <a:rPr lang="pl-PL" sz="1200" b="1" dirty="0" smtClean="0">
              <a:solidFill>
                <a:schemeClr val="bg1"/>
              </a:solidFill>
              <a:latin typeface="Arial" pitchFamily="34" charset="0"/>
              <a:cs typeface="Arial" pitchFamily="34" charset="0"/>
            </a:rPr>
            <a:t>wiek</a:t>
          </a:r>
          <a:endParaRPr lang="en-US" sz="1200" dirty="0">
            <a:solidFill>
              <a:schemeClr val="bg1"/>
            </a:solidFill>
            <a:latin typeface="Arial" pitchFamily="34" charset="0"/>
            <a:cs typeface="Arial" pitchFamily="34" charset="0"/>
          </a:endParaRPr>
        </a:p>
      </dgm:t>
    </dgm:pt>
    <dgm:pt modelId="{E47D6CED-E968-48CE-87D7-E67A0CB00984}" type="parTrans" cxnId="{239017BC-4206-41E9-A11A-E3CFDA0C6CD7}">
      <dgm:prSet/>
      <dgm:spPr/>
      <dgm:t>
        <a:bodyPr/>
        <a:lstStyle/>
        <a:p>
          <a:endParaRPr lang="en-US" sz="1200">
            <a:latin typeface="Arial" pitchFamily="34" charset="0"/>
            <a:cs typeface="Arial" pitchFamily="34" charset="0"/>
          </a:endParaRPr>
        </a:p>
      </dgm:t>
    </dgm:pt>
    <dgm:pt modelId="{29E841D2-6A0F-45CC-8413-02F7E8D36D2A}" type="sibTrans" cxnId="{239017BC-4206-41E9-A11A-E3CFDA0C6CD7}">
      <dgm:prSet/>
      <dgm:spPr/>
      <dgm:t>
        <a:bodyPr/>
        <a:lstStyle/>
        <a:p>
          <a:endParaRPr lang="en-US" sz="1200">
            <a:latin typeface="Arial" pitchFamily="34" charset="0"/>
            <a:cs typeface="Arial" pitchFamily="34" charset="0"/>
          </a:endParaRPr>
        </a:p>
      </dgm:t>
    </dgm:pt>
    <dgm:pt modelId="{CC09B58F-0DBF-456D-9F64-E1EF09574257}">
      <dgm:prSet phldrT="[Text]" custT="1"/>
      <dgm:spPr>
        <a:noFill/>
        <a:ln>
          <a:solidFill>
            <a:srgbClr val="87230F"/>
          </a:solidFill>
        </a:ln>
      </dgm:spPr>
      <dgm:t>
        <a:bodyPr/>
        <a:lstStyle/>
        <a:p>
          <a:r>
            <a:rPr lang="pl-PL" sz="1200" smtClean="0">
              <a:latin typeface="Arial" pitchFamily="34" charset="0"/>
              <a:cs typeface="Arial" pitchFamily="34" charset="0"/>
            </a:rPr>
            <a:t>Przeważnie osoby między 40. a 60. rokiem życia</a:t>
          </a:r>
          <a:endParaRPr lang="en-US" sz="1200" dirty="0" smtClean="0">
            <a:latin typeface="Arial" pitchFamily="34" charset="0"/>
            <a:cs typeface="Arial" pitchFamily="34" charset="0"/>
          </a:endParaRPr>
        </a:p>
      </dgm:t>
    </dgm:pt>
    <dgm:pt modelId="{0409CEFD-7C72-4DF7-9B65-C1063BBC0DE0}" type="parTrans" cxnId="{3043E895-30DA-4BD6-A081-DF337682537B}">
      <dgm:prSet/>
      <dgm:spPr/>
      <dgm:t>
        <a:bodyPr/>
        <a:lstStyle/>
        <a:p>
          <a:endParaRPr lang="en-US" sz="1200">
            <a:latin typeface="Arial" pitchFamily="34" charset="0"/>
            <a:cs typeface="Arial" pitchFamily="34" charset="0"/>
          </a:endParaRPr>
        </a:p>
      </dgm:t>
    </dgm:pt>
    <dgm:pt modelId="{CFA8FCCE-66FF-4C59-B32B-A06F8E41DE59}" type="sibTrans" cxnId="{3043E895-30DA-4BD6-A081-DF337682537B}">
      <dgm:prSet/>
      <dgm:spPr/>
      <dgm:t>
        <a:bodyPr/>
        <a:lstStyle/>
        <a:p>
          <a:endParaRPr lang="en-US" sz="1200">
            <a:latin typeface="Arial" pitchFamily="34" charset="0"/>
            <a:cs typeface="Arial" pitchFamily="34" charset="0"/>
          </a:endParaRPr>
        </a:p>
      </dgm:t>
    </dgm:pt>
    <dgm:pt modelId="{3CEDDB85-8F56-43A7-9D50-AD11786C4373}">
      <dgm:prSet phldrT="[Text]" custT="1"/>
      <dgm:spPr>
        <a:solidFill>
          <a:srgbClr val="A22A12"/>
        </a:solidFill>
        <a:ln>
          <a:solidFill>
            <a:srgbClr val="87230F"/>
          </a:solidFill>
        </a:ln>
      </dgm:spPr>
      <dgm:t>
        <a:bodyPr/>
        <a:lstStyle/>
        <a:p>
          <a:r>
            <a:rPr lang="pl-PL" sz="1200" b="1" dirty="0" smtClean="0">
              <a:solidFill>
                <a:schemeClr val="bg1"/>
              </a:solidFill>
              <a:latin typeface="Arial" pitchFamily="34" charset="0"/>
              <a:cs typeface="Arial" pitchFamily="34" charset="0"/>
            </a:rPr>
            <a:t>płeć</a:t>
          </a:r>
          <a:endParaRPr lang="en-US" sz="1200" b="1" dirty="0">
            <a:solidFill>
              <a:schemeClr val="bg1"/>
            </a:solidFill>
            <a:latin typeface="Arial" pitchFamily="34" charset="0"/>
            <a:cs typeface="Arial" pitchFamily="34" charset="0"/>
          </a:endParaRPr>
        </a:p>
      </dgm:t>
    </dgm:pt>
    <dgm:pt modelId="{B7E95508-0193-4E66-B90A-D2F360188F50}" type="parTrans" cxnId="{EF66F1D4-74F9-4EF5-8085-C171B42310B0}">
      <dgm:prSet/>
      <dgm:spPr/>
      <dgm:t>
        <a:bodyPr/>
        <a:lstStyle/>
        <a:p>
          <a:endParaRPr lang="en-US" sz="1200">
            <a:latin typeface="Arial" pitchFamily="34" charset="0"/>
            <a:cs typeface="Arial" pitchFamily="34" charset="0"/>
          </a:endParaRPr>
        </a:p>
      </dgm:t>
    </dgm:pt>
    <dgm:pt modelId="{7967C852-804F-4F84-A2BF-74A13B47E228}" type="sibTrans" cxnId="{EF66F1D4-74F9-4EF5-8085-C171B42310B0}">
      <dgm:prSet/>
      <dgm:spPr/>
      <dgm:t>
        <a:bodyPr/>
        <a:lstStyle/>
        <a:p>
          <a:endParaRPr lang="en-US" sz="1200">
            <a:latin typeface="Arial" pitchFamily="34" charset="0"/>
            <a:cs typeface="Arial" pitchFamily="34" charset="0"/>
          </a:endParaRPr>
        </a:p>
      </dgm:t>
    </dgm:pt>
    <dgm:pt modelId="{14FFD544-EAEF-488B-8030-763AF1B8D25B}">
      <dgm:prSet phldrT="[Text]" custT="1"/>
      <dgm:spPr>
        <a:noFill/>
        <a:ln>
          <a:solidFill>
            <a:srgbClr val="87230F"/>
          </a:solidFill>
        </a:ln>
      </dgm:spPr>
      <dgm:t>
        <a:bodyPr/>
        <a:lstStyle/>
        <a:p>
          <a:r>
            <a:rPr lang="pl-PL" sz="1200" smtClean="0">
              <a:latin typeface="Arial" pitchFamily="34" charset="0"/>
              <a:cs typeface="Arial" pitchFamily="34" charset="0"/>
            </a:rPr>
            <a:t>Częściej kobiety (55 %)</a:t>
          </a:r>
          <a:endParaRPr lang="en-US" sz="1200" dirty="0" smtClean="0">
            <a:latin typeface="Arial" pitchFamily="34" charset="0"/>
            <a:cs typeface="Arial" pitchFamily="34" charset="0"/>
          </a:endParaRPr>
        </a:p>
      </dgm:t>
    </dgm:pt>
    <dgm:pt modelId="{250F0A0D-3E0C-4724-9286-AB11753D4B4A}" type="parTrans" cxnId="{5E71ABEC-2D21-45ED-9FF4-10B321393EAC}">
      <dgm:prSet/>
      <dgm:spPr/>
      <dgm:t>
        <a:bodyPr/>
        <a:lstStyle/>
        <a:p>
          <a:endParaRPr lang="en-US" sz="1200">
            <a:latin typeface="Arial" pitchFamily="34" charset="0"/>
            <a:cs typeface="Arial" pitchFamily="34" charset="0"/>
          </a:endParaRPr>
        </a:p>
      </dgm:t>
    </dgm:pt>
    <dgm:pt modelId="{366B0490-B16C-4211-A149-3879A97C3BCD}" type="sibTrans" cxnId="{5E71ABEC-2D21-45ED-9FF4-10B321393EAC}">
      <dgm:prSet/>
      <dgm:spPr/>
      <dgm:t>
        <a:bodyPr/>
        <a:lstStyle/>
        <a:p>
          <a:endParaRPr lang="en-US" sz="1200">
            <a:latin typeface="Arial" pitchFamily="34" charset="0"/>
            <a:cs typeface="Arial" pitchFamily="34" charset="0"/>
          </a:endParaRPr>
        </a:p>
      </dgm:t>
    </dgm:pt>
    <dgm:pt modelId="{CC447249-2E81-4832-A127-72CFD5315F97}">
      <dgm:prSet phldrT="[Text]" custT="1"/>
      <dgm:spPr>
        <a:solidFill>
          <a:srgbClr val="A22A12"/>
        </a:solidFill>
        <a:ln>
          <a:solidFill>
            <a:srgbClr val="87230F"/>
          </a:solidFill>
        </a:ln>
      </dgm:spPr>
      <dgm:t>
        <a:bodyPr/>
        <a:lstStyle/>
        <a:p>
          <a:r>
            <a:rPr lang="pl-PL" sz="1200" b="1" dirty="0" smtClean="0">
              <a:solidFill>
                <a:schemeClr val="bg1"/>
              </a:solidFill>
              <a:latin typeface="Arial" pitchFamily="34" charset="0"/>
              <a:cs typeface="Arial" pitchFamily="34" charset="0"/>
            </a:rPr>
            <a:t>wykształcenie</a:t>
          </a:r>
          <a:endParaRPr lang="en-US" sz="1200" b="1" dirty="0">
            <a:solidFill>
              <a:schemeClr val="bg1"/>
            </a:solidFill>
            <a:latin typeface="Arial" pitchFamily="34" charset="0"/>
            <a:cs typeface="Arial" pitchFamily="34" charset="0"/>
          </a:endParaRPr>
        </a:p>
      </dgm:t>
    </dgm:pt>
    <dgm:pt modelId="{9BEE1ADB-E8D0-4724-A795-B80475DEF25F}" type="parTrans" cxnId="{0D57EB3E-2D56-4A15-9795-C36E49B50175}">
      <dgm:prSet/>
      <dgm:spPr/>
      <dgm:t>
        <a:bodyPr/>
        <a:lstStyle/>
        <a:p>
          <a:endParaRPr lang="en-US" sz="1200">
            <a:latin typeface="Arial" pitchFamily="34" charset="0"/>
            <a:cs typeface="Arial" pitchFamily="34" charset="0"/>
          </a:endParaRPr>
        </a:p>
      </dgm:t>
    </dgm:pt>
    <dgm:pt modelId="{44DC5D8D-3200-4B85-85B5-7FBD7F8A4DD7}" type="sibTrans" cxnId="{0D57EB3E-2D56-4A15-9795-C36E49B50175}">
      <dgm:prSet/>
      <dgm:spPr/>
      <dgm:t>
        <a:bodyPr/>
        <a:lstStyle/>
        <a:p>
          <a:endParaRPr lang="en-US" sz="1200">
            <a:latin typeface="Arial" pitchFamily="34" charset="0"/>
            <a:cs typeface="Arial" pitchFamily="34" charset="0"/>
          </a:endParaRPr>
        </a:p>
      </dgm:t>
    </dgm:pt>
    <dgm:pt modelId="{4128FBE0-9060-444C-A61D-6A76EF04CD47}">
      <dgm:prSet phldrT="[Text]" custT="1"/>
      <dgm:spPr>
        <a:noFill/>
        <a:ln>
          <a:solidFill>
            <a:srgbClr val="87230F"/>
          </a:solidFill>
        </a:ln>
      </dgm:spPr>
      <dgm:t>
        <a:bodyPr/>
        <a:lstStyle/>
        <a:p>
          <a:r>
            <a:rPr lang="pl-PL" sz="1200" dirty="0" smtClean="0">
              <a:latin typeface="Arial" pitchFamily="34" charset="0"/>
              <a:cs typeface="Arial" pitchFamily="34" charset="0"/>
            </a:rPr>
            <a:t>Średnia wieku:  45 lat</a:t>
          </a:r>
          <a:endParaRPr lang="en-US" sz="1200" dirty="0" smtClean="0">
            <a:latin typeface="Arial" pitchFamily="34" charset="0"/>
            <a:cs typeface="Arial" pitchFamily="34" charset="0"/>
          </a:endParaRPr>
        </a:p>
      </dgm:t>
    </dgm:pt>
    <dgm:pt modelId="{17A7AF7D-499B-4A35-98C6-C52457A27368}" type="parTrans" cxnId="{AA2C8064-7343-436C-BE89-09FA1B0BC25C}">
      <dgm:prSet/>
      <dgm:spPr/>
      <dgm:t>
        <a:bodyPr/>
        <a:lstStyle/>
        <a:p>
          <a:endParaRPr lang="en-US"/>
        </a:p>
      </dgm:t>
    </dgm:pt>
    <dgm:pt modelId="{1DD37026-96CC-4A3E-B919-AA3FEC7BBB5C}" type="sibTrans" cxnId="{AA2C8064-7343-436C-BE89-09FA1B0BC25C}">
      <dgm:prSet/>
      <dgm:spPr/>
      <dgm:t>
        <a:bodyPr/>
        <a:lstStyle/>
        <a:p>
          <a:endParaRPr lang="en-US"/>
        </a:p>
      </dgm:t>
    </dgm:pt>
    <dgm:pt modelId="{EF39CA36-3DDE-4C86-BBFA-12E77CEAAC8B}">
      <dgm:prSet phldrT="[Text]" custT="1"/>
      <dgm:spPr>
        <a:noFill/>
        <a:ln>
          <a:solidFill>
            <a:srgbClr val="87230F"/>
          </a:solidFill>
        </a:ln>
      </dgm:spPr>
      <dgm:t>
        <a:bodyPr/>
        <a:lstStyle/>
        <a:p>
          <a:r>
            <a:rPr lang="pl-PL" sz="1200" dirty="0" smtClean="0">
              <a:latin typeface="Arial" pitchFamily="34" charset="0"/>
              <a:cs typeface="Arial" pitchFamily="34" charset="0"/>
            </a:rPr>
            <a:t>Osoby młode tylko sporadycznie (nie są zainteresowane)</a:t>
          </a:r>
          <a:endParaRPr lang="en-US" sz="1200" dirty="0" smtClean="0">
            <a:latin typeface="Arial" pitchFamily="34" charset="0"/>
            <a:cs typeface="Arial" pitchFamily="34" charset="0"/>
          </a:endParaRPr>
        </a:p>
      </dgm:t>
    </dgm:pt>
    <dgm:pt modelId="{7F3EA7A8-FC9C-4D12-8FEE-DAC55BB8444F}" type="parTrans" cxnId="{46517857-CAE0-424B-A1AA-661029A506EF}">
      <dgm:prSet/>
      <dgm:spPr/>
      <dgm:t>
        <a:bodyPr/>
        <a:lstStyle/>
        <a:p>
          <a:endParaRPr lang="en-US"/>
        </a:p>
      </dgm:t>
    </dgm:pt>
    <dgm:pt modelId="{64841151-4CE9-4BF0-9435-F2FBFF068718}" type="sibTrans" cxnId="{46517857-CAE0-424B-A1AA-661029A506EF}">
      <dgm:prSet/>
      <dgm:spPr/>
      <dgm:t>
        <a:bodyPr/>
        <a:lstStyle/>
        <a:p>
          <a:endParaRPr lang="en-US"/>
        </a:p>
      </dgm:t>
    </dgm:pt>
    <dgm:pt modelId="{EA021E0D-67EB-42B1-A3A0-30B88E17D001}">
      <dgm:prSet phldrT="[Text]" custT="1"/>
      <dgm:spPr>
        <a:noFill/>
        <a:ln>
          <a:solidFill>
            <a:srgbClr val="87230F"/>
          </a:solidFill>
        </a:ln>
      </dgm:spPr>
      <dgm:t>
        <a:bodyPr/>
        <a:lstStyle/>
        <a:p>
          <a:r>
            <a:rPr lang="pl-PL" sz="1200" smtClean="0">
              <a:latin typeface="Arial" pitchFamily="34" charset="0"/>
              <a:cs typeface="Arial" pitchFamily="34" charset="0"/>
            </a:rPr>
            <a:t>Najwięcej kobiet z pow. suwalskiego (67%)</a:t>
          </a:r>
          <a:endParaRPr lang="en-US" sz="1200" dirty="0" smtClean="0">
            <a:latin typeface="Arial" pitchFamily="34" charset="0"/>
            <a:cs typeface="Arial" pitchFamily="34" charset="0"/>
          </a:endParaRPr>
        </a:p>
      </dgm:t>
    </dgm:pt>
    <dgm:pt modelId="{EFE21669-38EA-4004-A186-50BB15374005}" type="parTrans" cxnId="{AAFE6AEA-C80D-406C-A79B-FA9692C5DC76}">
      <dgm:prSet/>
      <dgm:spPr/>
      <dgm:t>
        <a:bodyPr/>
        <a:lstStyle/>
        <a:p>
          <a:endParaRPr lang="en-US"/>
        </a:p>
      </dgm:t>
    </dgm:pt>
    <dgm:pt modelId="{B31EA333-AD19-4BE0-9ED9-9CC4177A44A8}" type="sibTrans" cxnId="{AAFE6AEA-C80D-406C-A79B-FA9692C5DC76}">
      <dgm:prSet/>
      <dgm:spPr/>
      <dgm:t>
        <a:bodyPr/>
        <a:lstStyle/>
        <a:p>
          <a:endParaRPr lang="en-US"/>
        </a:p>
      </dgm:t>
    </dgm:pt>
    <dgm:pt modelId="{1A994F9F-B310-4605-AA0F-CA643A460DAE}">
      <dgm:prSet phldrT="[Text]" custT="1"/>
      <dgm:spPr>
        <a:noFill/>
        <a:ln>
          <a:solidFill>
            <a:srgbClr val="87230F"/>
          </a:solidFill>
        </a:ln>
      </dgm:spPr>
      <dgm:t>
        <a:bodyPr/>
        <a:lstStyle/>
        <a:p>
          <a:endParaRPr lang="en-US" sz="1200" dirty="0" smtClean="0">
            <a:solidFill>
              <a:schemeClr val="bg1"/>
            </a:solidFill>
            <a:latin typeface="Arial" pitchFamily="34" charset="0"/>
            <a:cs typeface="Arial" pitchFamily="34" charset="0"/>
          </a:endParaRPr>
        </a:p>
      </dgm:t>
    </dgm:pt>
    <dgm:pt modelId="{9CFF2B71-F7BA-4DC0-9F51-F88DBC45A94E}" type="parTrans" cxnId="{19E732F3-DCE9-40A6-8481-19A2C3CB73A5}">
      <dgm:prSet/>
      <dgm:spPr/>
      <dgm:t>
        <a:bodyPr/>
        <a:lstStyle/>
        <a:p>
          <a:endParaRPr lang="en-US"/>
        </a:p>
      </dgm:t>
    </dgm:pt>
    <dgm:pt modelId="{7D06924C-AF68-4B29-B580-6EFEEAE0E1DF}" type="sibTrans" cxnId="{19E732F3-DCE9-40A6-8481-19A2C3CB73A5}">
      <dgm:prSet/>
      <dgm:spPr/>
      <dgm:t>
        <a:bodyPr/>
        <a:lstStyle/>
        <a:p>
          <a:endParaRPr lang="en-US"/>
        </a:p>
      </dgm:t>
    </dgm:pt>
    <dgm:pt modelId="{349D5A26-6E36-477E-B4CC-0EF6F9C87087}">
      <dgm:prSet phldrT="[Text]" custT="1"/>
      <dgm:spPr>
        <a:noFill/>
        <a:ln>
          <a:solidFill>
            <a:srgbClr val="87230F"/>
          </a:solidFill>
        </a:ln>
      </dgm:spPr>
      <dgm:t>
        <a:bodyPr/>
        <a:lstStyle/>
        <a:p>
          <a:r>
            <a:rPr lang="pl-PL" sz="1200" dirty="0" smtClean="0">
              <a:latin typeface="Arial" pitchFamily="34" charset="0"/>
              <a:cs typeface="Arial" pitchFamily="34" charset="0"/>
            </a:rPr>
            <a:t>Najwięcej mężczyzn z powiatu bielskiego (58%)</a:t>
          </a:r>
          <a:endParaRPr lang="en-US" sz="1200" dirty="0" smtClean="0">
            <a:latin typeface="Arial" pitchFamily="34" charset="0"/>
            <a:cs typeface="Arial" pitchFamily="34" charset="0"/>
          </a:endParaRPr>
        </a:p>
      </dgm:t>
    </dgm:pt>
    <dgm:pt modelId="{4B7DB50C-9A8A-4424-928F-CCB5126CFDB3}" type="parTrans" cxnId="{1F509344-DC99-4A71-A85D-CEBFBA39BB8B}">
      <dgm:prSet/>
      <dgm:spPr/>
      <dgm:t>
        <a:bodyPr/>
        <a:lstStyle/>
        <a:p>
          <a:endParaRPr lang="en-US"/>
        </a:p>
      </dgm:t>
    </dgm:pt>
    <dgm:pt modelId="{4F94F24A-7CD4-45AA-B6BE-3B83C105F86D}" type="sibTrans" cxnId="{1F509344-DC99-4A71-A85D-CEBFBA39BB8B}">
      <dgm:prSet/>
      <dgm:spPr/>
      <dgm:t>
        <a:bodyPr/>
        <a:lstStyle/>
        <a:p>
          <a:endParaRPr lang="en-US"/>
        </a:p>
      </dgm:t>
    </dgm:pt>
    <dgm:pt modelId="{476204A8-6E8B-4869-9C4D-BDA83D00D3A7}">
      <dgm:prSet custT="1"/>
      <dgm:spPr>
        <a:noFill/>
        <a:ln>
          <a:solidFill>
            <a:srgbClr val="87230F"/>
          </a:solidFill>
        </a:ln>
      </dgm:spPr>
      <dgm:t>
        <a:bodyPr/>
        <a:lstStyle/>
        <a:p>
          <a:r>
            <a:rPr lang="pl-PL" sz="1200" smtClean="0">
              <a:latin typeface="Arial" pitchFamily="34" charset="0"/>
              <a:cs typeface="Arial" pitchFamily="34" charset="0"/>
            </a:rPr>
            <a:t>Przeważnie bez wykształcenia średniego (79%)</a:t>
          </a:r>
          <a:endParaRPr lang="en-US" sz="1200" dirty="0" smtClean="0">
            <a:latin typeface="Arial" pitchFamily="34" charset="0"/>
            <a:cs typeface="Arial" pitchFamily="34" charset="0"/>
          </a:endParaRPr>
        </a:p>
      </dgm:t>
    </dgm:pt>
    <dgm:pt modelId="{A56322C7-4F57-4FEF-AA73-081E213907B0}" type="parTrans" cxnId="{3F99773B-0D44-4194-BBDE-E3E17E13E4D0}">
      <dgm:prSet/>
      <dgm:spPr/>
      <dgm:t>
        <a:bodyPr/>
        <a:lstStyle/>
        <a:p>
          <a:endParaRPr lang="en-US"/>
        </a:p>
      </dgm:t>
    </dgm:pt>
    <dgm:pt modelId="{A01EA10F-7C24-433B-9CAB-CC5E98A3742E}" type="sibTrans" cxnId="{3F99773B-0D44-4194-BBDE-E3E17E13E4D0}">
      <dgm:prSet/>
      <dgm:spPr/>
      <dgm:t>
        <a:bodyPr/>
        <a:lstStyle/>
        <a:p>
          <a:endParaRPr lang="en-US"/>
        </a:p>
      </dgm:t>
    </dgm:pt>
    <dgm:pt modelId="{79091D1A-12B4-4278-885D-CA8E3C15DEE5}">
      <dgm:prSet custT="1"/>
      <dgm:spPr>
        <a:noFill/>
        <a:ln>
          <a:solidFill>
            <a:srgbClr val="87230F"/>
          </a:solidFill>
        </a:ln>
      </dgm:spPr>
      <dgm:t>
        <a:bodyPr/>
        <a:lstStyle/>
        <a:p>
          <a:r>
            <a:rPr lang="pl-PL" sz="1200" dirty="0" smtClean="0">
              <a:latin typeface="Arial" pitchFamily="34" charset="0"/>
              <a:cs typeface="Arial" pitchFamily="34" charset="0"/>
            </a:rPr>
            <a:t>Najczęściej z wykształceniem zasadniczym zawodowym</a:t>
          </a:r>
          <a:endParaRPr lang="en-US" sz="1200" dirty="0" smtClean="0">
            <a:latin typeface="Arial" pitchFamily="34" charset="0"/>
            <a:cs typeface="Arial" pitchFamily="34" charset="0"/>
          </a:endParaRPr>
        </a:p>
      </dgm:t>
    </dgm:pt>
    <dgm:pt modelId="{BDC58A48-B066-46B7-AFA4-0DC380A40636}" type="parTrans" cxnId="{CD8E13A7-1C7E-486C-9AD1-F30AE5DE8047}">
      <dgm:prSet/>
      <dgm:spPr/>
      <dgm:t>
        <a:bodyPr/>
        <a:lstStyle/>
        <a:p>
          <a:endParaRPr lang="en-US"/>
        </a:p>
      </dgm:t>
    </dgm:pt>
    <dgm:pt modelId="{8949CEAB-545B-463B-9A66-7F55468BF27B}" type="sibTrans" cxnId="{CD8E13A7-1C7E-486C-9AD1-F30AE5DE8047}">
      <dgm:prSet/>
      <dgm:spPr/>
      <dgm:t>
        <a:bodyPr/>
        <a:lstStyle/>
        <a:p>
          <a:endParaRPr lang="en-US"/>
        </a:p>
      </dgm:t>
    </dgm:pt>
    <dgm:pt modelId="{AB49F7CB-42BE-42D7-925E-D33E5B3D6CBA}">
      <dgm:prSet custT="1"/>
      <dgm:spPr>
        <a:noFill/>
        <a:ln>
          <a:solidFill>
            <a:srgbClr val="87230F"/>
          </a:solidFill>
        </a:ln>
      </dgm:spPr>
      <dgm:t>
        <a:bodyPr/>
        <a:lstStyle/>
        <a:p>
          <a:r>
            <a:rPr lang="pl-PL" sz="1200" dirty="0" smtClean="0">
              <a:latin typeface="Arial" pitchFamily="34" charset="0"/>
              <a:cs typeface="Arial" pitchFamily="34" charset="0"/>
            </a:rPr>
            <a:t>Najwięcej osób bez kwalifikacji zawodowych z  Łomży i pow. łomżyńskiego</a:t>
          </a:r>
          <a:endParaRPr lang="en-US" sz="1200" dirty="0" smtClean="0">
            <a:latin typeface="Arial" pitchFamily="34" charset="0"/>
            <a:cs typeface="Arial" pitchFamily="34" charset="0"/>
          </a:endParaRPr>
        </a:p>
      </dgm:t>
    </dgm:pt>
    <dgm:pt modelId="{4BA01829-CDD9-44D3-BA22-79BC859A83CE}" type="parTrans" cxnId="{756F9FA6-5EC3-4204-A2E9-C1D3DD948FD6}">
      <dgm:prSet/>
      <dgm:spPr/>
      <dgm:t>
        <a:bodyPr/>
        <a:lstStyle/>
        <a:p>
          <a:endParaRPr lang="en-US"/>
        </a:p>
      </dgm:t>
    </dgm:pt>
    <dgm:pt modelId="{8A54273C-EB76-4201-A67F-131CC6F35AFB}" type="sibTrans" cxnId="{756F9FA6-5EC3-4204-A2E9-C1D3DD948FD6}">
      <dgm:prSet/>
      <dgm:spPr/>
      <dgm:t>
        <a:bodyPr/>
        <a:lstStyle/>
        <a:p>
          <a:endParaRPr lang="en-US"/>
        </a:p>
      </dgm:t>
    </dgm:pt>
    <dgm:pt modelId="{546DC550-96F5-4DCE-98C3-4F21A271CFB1}" type="pres">
      <dgm:prSet presAssocID="{1486FB73-6C4C-48E3-B0B2-8628F00B654A}" presName="Name0" presStyleCnt="0">
        <dgm:presLayoutVars>
          <dgm:dir/>
          <dgm:animLvl val="lvl"/>
          <dgm:resizeHandles val="exact"/>
        </dgm:presLayoutVars>
      </dgm:prSet>
      <dgm:spPr/>
      <dgm:t>
        <a:bodyPr/>
        <a:lstStyle/>
        <a:p>
          <a:endParaRPr lang="en-US"/>
        </a:p>
      </dgm:t>
    </dgm:pt>
    <dgm:pt modelId="{BC5F933D-D1F8-4C68-9198-63DDE97A5657}" type="pres">
      <dgm:prSet presAssocID="{7B69E051-7737-46A5-B9B4-74EB313F5C13}" presName="composite" presStyleCnt="0"/>
      <dgm:spPr/>
      <dgm:t>
        <a:bodyPr/>
        <a:lstStyle/>
        <a:p>
          <a:endParaRPr lang="en-US"/>
        </a:p>
      </dgm:t>
    </dgm:pt>
    <dgm:pt modelId="{1E819FDA-7466-48C2-BB0B-ECE0055E6AFF}" type="pres">
      <dgm:prSet presAssocID="{7B69E051-7737-46A5-B9B4-74EB313F5C13}" presName="parTx" presStyleLbl="alignNode1" presStyleIdx="0" presStyleCnt="3" custScaleY="46489" custLinFactNeighborY="-27998">
        <dgm:presLayoutVars>
          <dgm:chMax val="0"/>
          <dgm:chPref val="0"/>
          <dgm:bulletEnabled val="1"/>
        </dgm:presLayoutVars>
      </dgm:prSet>
      <dgm:spPr/>
      <dgm:t>
        <a:bodyPr/>
        <a:lstStyle/>
        <a:p>
          <a:endParaRPr lang="en-US"/>
        </a:p>
      </dgm:t>
    </dgm:pt>
    <dgm:pt modelId="{89DA9827-C8C8-438C-BF62-F631EF4A34B0}" type="pres">
      <dgm:prSet presAssocID="{7B69E051-7737-46A5-B9B4-74EB313F5C13}" presName="desTx" presStyleLbl="alignAccFollowNode1" presStyleIdx="0" presStyleCnt="3">
        <dgm:presLayoutVars>
          <dgm:bulletEnabled val="1"/>
        </dgm:presLayoutVars>
      </dgm:prSet>
      <dgm:spPr/>
      <dgm:t>
        <a:bodyPr/>
        <a:lstStyle/>
        <a:p>
          <a:endParaRPr lang="en-US"/>
        </a:p>
      </dgm:t>
    </dgm:pt>
    <dgm:pt modelId="{0D031B5B-E227-49B0-A542-609D1ED3E3D0}" type="pres">
      <dgm:prSet presAssocID="{29E841D2-6A0F-45CC-8413-02F7E8D36D2A}" presName="space" presStyleCnt="0"/>
      <dgm:spPr/>
      <dgm:t>
        <a:bodyPr/>
        <a:lstStyle/>
        <a:p>
          <a:endParaRPr lang="en-US"/>
        </a:p>
      </dgm:t>
    </dgm:pt>
    <dgm:pt modelId="{641882F3-C9C9-488B-ACEC-B6A0C5E401D8}" type="pres">
      <dgm:prSet presAssocID="{3CEDDB85-8F56-43A7-9D50-AD11786C4373}" presName="composite" presStyleCnt="0"/>
      <dgm:spPr/>
      <dgm:t>
        <a:bodyPr/>
        <a:lstStyle/>
        <a:p>
          <a:endParaRPr lang="en-US"/>
        </a:p>
      </dgm:t>
    </dgm:pt>
    <dgm:pt modelId="{BE8560C3-48D1-4025-B51C-773DC7D74078}" type="pres">
      <dgm:prSet presAssocID="{3CEDDB85-8F56-43A7-9D50-AD11786C4373}" presName="parTx" presStyleLbl="alignNode1" presStyleIdx="1" presStyleCnt="3" custScaleY="46489" custLinFactNeighborY="-35232">
        <dgm:presLayoutVars>
          <dgm:chMax val="0"/>
          <dgm:chPref val="0"/>
          <dgm:bulletEnabled val="1"/>
        </dgm:presLayoutVars>
      </dgm:prSet>
      <dgm:spPr/>
      <dgm:t>
        <a:bodyPr/>
        <a:lstStyle/>
        <a:p>
          <a:endParaRPr lang="en-US"/>
        </a:p>
      </dgm:t>
    </dgm:pt>
    <dgm:pt modelId="{DE3429A1-2733-4BE7-B03B-1FCFC10E4D60}" type="pres">
      <dgm:prSet presAssocID="{3CEDDB85-8F56-43A7-9D50-AD11786C4373}" presName="desTx" presStyleLbl="alignAccFollowNode1" presStyleIdx="1" presStyleCnt="3" custLinFactNeighborY="-1021">
        <dgm:presLayoutVars>
          <dgm:bulletEnabled val="1"/>
        </dgm:presLayoutVars>
      </dgm:prSet>
      <dgm:spPr/>
      <dgm:t>
        <a:bodyPr/>
        <a:lstStyle/>
        <a:p>
          <a:endParaRPr lang="en-US"/>
        </a:p>
      </dgm:t>
    </dgm:pt>
    <dgm:pt modelId="{3A5462D3-CC70-4745-8EAB-D2BE92069D82}" type="pres">
      <dgm:prSet presAssocID="{7967C852-804F-4F84-A2BF-74A13B47E228}" presName="space" presStyleCnt="0"/>
      <dgm:spPr/>
      <dgm:t>
        <a:bodyPr/>
        <a:lstStyle/>
        <a:p>
          <a:endParaRPr lang="en-US"/>
        </a:p>
      </dgm:t>
    </dgm:pt>
    <dgm:pt modelId="{FDC83CE3-E77A-42FC-B864-F8F44E48CBC6}" type="pres">
      <dgm:prSet presAssocID="{CC447249-2E81-4832-A127-72CFD5315F97}" presName="composite" presStyleCnt="0"/>
      <dgm:spPr/>
      <dgm:t>
        <a:bodyPr/>
        <a:lstStyle/>
        <a:p>
          <a:endParaRPr lang="en-US"/>
        </a:p>
      </dgm:t>
    </dgm:pt>
    <dgm:pt modelId="{5B1793E0-9E37-4AC9-9AD7-C4A758C88AF5}" type="pres">
      <dgm:prSet presAssocID="{CC447249-2E81-4832-A127-72CFD5315F97}" presName="parTx" presStyleLbl="alignNode1" presStyleIdx="2" presStyleCnt="3" custScaleY="46489" custLinFactNeighborY="-27635">
        <dgm:presLayoutVars>
          <dgm:chMax val="0"/>
          <dgm:chPref val="0"/>
          <dgm:bulletEnabled val="1"/>
        </dgm:presLayoutVars>
      </dgm:prSet>
      <dgm:spPr/>
      <dgm:t>
        <a:bodyPr/>
        <a:lstStyle/>
        <a:p>
          <a:endParaRPr lang="en-US"/>
        </a:p>
      </dgm:t>
    </dgm:pt>
    <dgm:pt modelId="{C546312F-7405-4DB3-8AC7-664DF6D002B8}" type="pres">
      <dgm:prSet presAssocID="{CC447249-2E81-4832-A127-72CFD5315F97}" presName="desTx" presStyleLbl="alignAccFollowNode1" presStyleIdx="2" presStyleCnt="3">
        <dgm:presLayoutVars>
          <dgm:bulletEnabled val="1"/>
        </dgm:presLayoutVars>
      </dgm:prSet>
      <dgm:spPr/>
      <dgm:t>
        <a:bodyPr/>
        <a:lstStyle/>
        <a:p>
          <a:endParaRPr lang="en-US"/>
        </a:p>
      </dgm:t>
    </dgm:pt>
  </dgm:ptLst>
  <dgm:cxnLst>
    <dgm:cxn modelId="{EF66F1D4-74F9-4EF5-8085-C171B42310B0}" srcId="{1486FB73-6C4C-48E3-B0B2-8628F00B654A}" destId="{3CEDDB85-8F56-43A7-9D50-AD11786C4373}" srcOrd="1" destOrd="0" parTransId="{B7E95508-0193-4E66-B90A-D2F360188F50}" sibTransId="{7967C852-804F-4F84-A2BF-74A13B47E228}"/>
    <dgm:cxn modelId="{CD8E13A7-1C7E-486C-9AD1-F30AE5DE8047}" srcId="{CC447249-2E81-4832-A127-72CFD5315F97}" destId="{79091D1A-12B4-4278-885D-CA8E3C15DEE5}" srcOrd="1" destOrd="0" parTransId="{BDC58A48-B066-46B7-AFA4-0DC380A40636}" sibTransId="{8949CEAB-545B-463B-9A66-7F55468BF27B}"/>
    <dgm:cxn modelId="{0DE76312-E956-435B-ACED-7E3720128E75}" type="presOf" srcId="{EF39CA36-3DDE-4C86-BBFA-12E77CEAAC8B}" destId="{89DA9827-C8C8-438C-BF62-F631EF4A34B0}" srcOrd="0" destOrd="2" presId="urn:microsoft.com/office/officeart/2005/8/layout/hList1"/>
    <dgm:cxn modelId="{239017BC-4206-41E9-A11A-E3CFDA0C6CD7}" srcId="{1486FB73-6C4C-48E3-B0B2-8628F00B654A}" destId="{7B69E051-7737-46A5-B9B4-74EB313F5C13}" srcOrd="0" destOrd="0" parTransId="{E47D6CED-E968-48CE-87D7-E67A0CB00984}" sibTransId="{29E841D2-6A0F-45CC-8413-02F7E8D36D2A}"/>
    <dgm:cxn modelId="{0D57EB3E-2D56-4A15-9795-C36E49B50175}" srcId="{1486FB73-6C4C-48E3-B0B2-8628F00B654A}" destId="{CC447249-2E81-4832-A127-72CFD5315F97}" srcOrd="2" destOrd="0" parTransId="{9BEE1ADB-E8D0-4724-A795-B80475DEF25F}" sibTransId="{44DC5D8D-3200-4B85-85B5-7FBD7F8A4DD7}"/>
    <dgm:cxn modelId="{556575A8-6D06-4257-B7DF-20754ACAA128}" type="presOf" srcId="{7B69E051-7737-46A5-B9B4-74EB313F5C13}" destId="{1E819FDA-7466-48C2-BB0B-ECE0055E6AFF}" srcOrd="0" destOrd="0" presId="urn:microsoft.com/office/officeart/2005/8/layout/hList1"/>
    <dgm:cxn modelId="{1E10EFD4-CFE1-47B4-8A7C-E4A7BD794E55}" type="presOf" srcId="{3CEDDB85-8F56-43A7-9D50-AD11786C4373}" destId="{BE8560C3-48D1-4025-B51C-773DC7D74078}" srcOrd="0" destOrd="0" presId="urn:microsoft.com/office/officeart/2005/8/layout/hList1"/>
    <dgm:cxn modelId="{756F9FA6-5EC3-4204-A2E9-C1D3DD948FD6}" srcId="{CC447249-2E81-4832-A127-72CFD5315F97}" destId="{AB49F7CB-42BE-42D7-925E-D33E5B3D6CBA}" srcOrd="2" destOrd="0" parTransId="{4BA01829-CDD9-44D3-BA22-79BC859A83CE}" sibTransId="{8A54273C-EB76-4201-A67F-131CC6F35AFB}"/>
    <dgm:cxn modelId="{3F99773B-0D44-4194-BBDE-E3E17E13E4D0}" srcId="{CC447249-2E81-4832-A127-72CFD5315F97}" destId="{476204A8-6E8B-4869-9C4D-BDA83D00D3A7}" srcOrd="0" destOrd="0" parTransId="{A56322C7-4F57-4FEF-AA73-081E213907B0}" sibTransId="{A01EA10F-7C24-433B-9CAB-CC5E98A3742E}"/>
    <dgm:cxn modelId="{1EE4F8A1-BB49-497D-9E4C-9F3FD4C4CAA3}" type="presOf" srcId="{14FFD544-EAEF-488B-8030-763AF1B8D25B}" destId="{DE3429A1-2733-4BE7-B03B-1FCFC10E4D60}" srcOrd="0" destOrd="0" presId="urn:microsoft.com/office/officeart/2005/8/layout/hList1"/>
    <dgm:cxn modelId="{F1327145-1126-4507-BEEA-B36220E0506E}" type="presOf" srcId="{EA021E0D-67EB-42B1-A3A0-30B88E17D001}" destId="{DE3429A1-2733-4BE7-B03B-1FCFC10E4D60}" srcOrd="0" destOrd="1" presId="urn:microsoft.com/office/officeart/2005/8/layout/hList1"/>
    <dgm:cxn modelId="{46517857-CAE0-424B-A1AA-661029A506EF}" srcId="{7B69E051-7737-46A5-B9B4-74EB313F5C13}" destId="{EF39CA36-3DDE-4C86-BBFA-12E77CEAAC8B}" srcOrd="2" destOrd="0" parTransId="{7F3EA7A8-FC9C-4D12-8FEE-DAC55BB8444F}" sibTransId="{64841151-4CE9-4BF0-9435-F2FBFF068718}"/>
    <dgm:cxn modelId="{19E732F3-DCE9-40A6-8481-19A2C3CB73A5}" srcId="{3CEDDB85-8F56-43A7-9D50-AD11786C4373}" destId="{1A994F9F-B310-4605-AA0F-CA643A460DAE}" srcOrd="3" destOrd="0" parTransId="{9CFF2B71-F7BA-4DC0-9F51-F88DBC45A94E}" sibTransId="{7D06924C-AF68-4B29-B580-6EFEEAE0E1DF}"/>
    <dgm:cxn modelId="{AA2C8064-7343-436C-BE89-09FA1B0BC25C}" srcId="{7B69E051-7737-46A5-B9B4-74EB313F5C13}" destId="{4128FBE0-9060-444C-A61D-6A76EF04CD47}" srcOrd="1" destOrd="0" parTransId="{17A7AF7D-499B-4A35-98C6-C52457A27368}" sibTransId="{1DD37026-96CC-4A3E-B919-AA3FEC7BBB5C}"/>
    <dgm:cxn modelId="{3043E895-30DA-4BD6-A081-DF337682537B}" srcId="{7B69E051-7737-46A5-B9B4-74EB313F5C13}" destId="{CC09B58F-0DBF-456D-9F64-E1EF09574257}" srcOrd="0" destOrd="0" parTransId="{0409CEFD-7C72-4DF7-9B65-C1063BBC0DE0}" sibTransId="{CFA8FCCE-66FF-4C59-B32B-A06F8E41DE59}"/>
    <dgm:cxn modelId="{AAFE6AEA-C80D-406C-A79B-FA9692C5DC76}" srcId="{3CEDDB85-8F56-43A7-9D50-AD11786C4373}" destId="{EA021E0D-67EB-42B1-A3A0-30B88E17D001}" srcOrd="1" destOrd="0" parTransId="{EFE21669-38EA-4004-A186-50BB15374005}" sibTransId="{B31EA333-AD19-4BE0-9ED9-9CC4177A44A8}"/>
    <dgm:cxn modelId="{1E926486-5611-4296-A66B-2CD4BA25F613}" type="presOf" srcId="{CC09B58F-0DBF-456D-9F64-E1EF09574257}" destId="{89DA9827-C8C8-438C-BF62-F631EF4A34B0}" srcOrd="0" destOrd="0" presId="urn:microsoft.com/office/officeart/2005/8/layout/hList1"/>
    <dgm:cxn modelId="{3B41A144-E309-4DDD-9F4C-19BDAE3130EB}" type="presOf" srcId="{476204A8-6E8B-4869-9C4D-BDA83D00D3A7}" destId="{C546312F-7405-4DB3-8AC7-664DF6D002B8}" srcOrd="0" destOrd="0" presId="urn:microsoft.com/office/officeart/2005/8/layout/hList1"/>
    <dgm:cxn modelId="{8DC90085-1ADE-467C-9226-6BA72D37BB05}" type="presOf" srcId="{79091D1A-12B4-4278-885D-CA8E3C15DEE5}" destId="{C546312F-7405-4DB3-8AC7-664DF6D002B8}" srcOrd="0" destOrd="1" presId="urn:microsoft.com/office/officeart/2005/8/layout/hList1"/>
    <dgm:cxn modelId="{F4ED2533-1DD7-4557-8BF9-6780D47F0517}" type="presOf" srcId="{AB49F7CB-42BE-42D7-925E-D33E5B3D6CBA}" destId="{C546312F-7405-4DB3-8AC7-664DF6D002B8}" srcOrd="0" destOrd="2" presId="urn:microsoft.com/office/officeart/2005/8/layout/hList1"/>
    <dgm:cxn modelId="{99997CB6-7AE1-4957-88E3-59BDA23FB9DE}" type="presOf" srcId="{4128FBE0-9060-444C-A61D-6A76EF04CD47}" destId="{89DA9827-C8C8-438C-BF62-F631EF4A34B0}" srcOrd="0" destOrd="1" presId="urn:microsoft.com/office/officeart/2005/8/layout/hList1"/>
    <dgm:cxn modelId="{9F1DEAC4-F909-46FB-B8ED-4F8ABB6C17D7}" type="presOf" srcId="{349D5A26-6E36-477E-B4CC-0EF6F9C87087}" destId="{DE3429A1-2733-4BE7-B03B-1FCFC10E4D60}" srcOrd="0" destOrd="2" presId="urn:microsoft.com/office/officeart/2005/8/layout/hList1"/>
    <dgm:cxn modelId="{E623B376-D827-4696-8C5C-E37A119F5FF1}" type="presOf" srcId="{1A994F9F-B310-4605-AA0F-CA643A460DAE}" destId="{DE3429A1-2733-4BE7-B03B-1FCFC10E4D60}" srcOrd="0" destOrd="3" presId="urn:microsoft.com/office/officeart/2005/8/layout/hList1"/>
    <dgm:cxn modelId="{1F509344-DC99-4A71-A85D-CEBFBA39BB8B}" srcId="{3CEDDB85-8F56-43A7-9D50-AD11786C4373}" destId="{349D5A26-6E36-477E-B4CC-0EF6F9C87087}" srcOrd="2" destOrd="0" parTransId="{4B7DB50C-9A8A-4424-928F-CCB5126CFDB3}" sibTransId="{4F94F24A-7CD4-45AA-B6BE-3B83C105F86D}"/>
    <dgm:cxn modelId="{5E71ABEC-2D21-45ED-9FF4-10B321393EAC}" srcId="{3CEDDB85-8F56-43A7-9D50-AD11786C4373}" destId="{14FFD544-EAEF-488B-8030-763AF1B8D25B}" srcOrd="0" destOrd="0" parTransId="{250F0A0D-3E0C-4724-9286-AB11753D4B4A}" sibTransId="{366B0490-B16C-4211-A149-3879A97C3BCD}"/>
    <dgm:cxn modelId="{D2E17689-750D-4EB4-881A-E1AC429BEBFB}" type="presOf" srcId="{CC447249-2E81-4832-A127-72CFD5315F97}" destId="{5B1793E0-9E37-4AC9-9AD7-C4A758C88AF5}" srcOrd="0" destOrd="0" presId="urn:microsoft.com/office/officeart/2005/8/layout/hList1"/>
    <dgm:cxn modelId="{68003498-7A8D-4766-81A1-B1F7E45EDD60}" type="presOf" srcId="{1486FB73-6C4C-48E3-B0B2-8628F00B654A}" destId="{546DC550-96F5-4DCE-98C3-4F21A271CFB1}" srcOrd="0" destOrd="0" presId="urn:microsoft.com/office/officeart/2005/8/layout/hList1"/>
    <dgm:cxn modelId="{A73BAED1-6616-41D7-8EDE-D694DD5DE068}" type="presParOf" srcId="{546DC550-96F5-4DCE-98C3-4F21A271CFB1}" destId="{BC5F933D-D1F8-4C68-9198-63DDE97A5657}" srcOrd="0" destOrd="0" presId="urn:microsoft.com/office/officeart/2005/8/layout/hList1"/>
    <dgm:cxn modelId="{5918E950-7B4E-46AC-9C14-E58E49DFDDF7}" type="presParOf" srcId="{BC5F933D-D1F8-4C68-9198-63DDE97A5657}" destId="{1E819FDA-7466-48C2-BB0B-ECE0055E6AFF}" srcOrd="0" destOrd="0" presId="urn:microsoft.com/office/officeart/2005/8/layout/hList1"/>
    <dgm:cxn modelId="{6783FA2C-4ABE-40B3-AB86-1D50B46F3B28}" type="presParOf" srcId="{BC5F933D-D1F8-4C68-9198-63DDE97A5657}" destId="{89DA9827-C8C8-438C-BF62-F631EF4A34B0}" srcOrd="1" destOrd="0" presId="urn:microsoft.com/office/officeart/2005/8/layout/hList1"/>
    <dgm:cxn modelId="{1DA337DE-EF4D-4251-B1A8-04F8A97B4952}" type="presParOf" srcId="{546DC550-96F5-4DCE-98C3-4F21A271CFB1}" destId="{0D031B5B-E227-49B0-A542-609D1ED3E3D0}" srcOrd="1" destOrd="0" presId="urn:microsoft.com/office/officeart/2005/8/layout/hList1"/>
    <dgm:cxn modelId="{42EE36FA-F701-4ACD-BB15-CEAAB01BB57A}" type="presParOf" srcId="{546DC550-96F5-4DCE-98C3-4F21A271CFB1}" destId="{641882F3-C9C9-488B-ACEC-B6A0C5E401D8}" srcOrd="2" destOrd="0" presId="urn:microsoft.com/office/officeart/2005/8/layout/hList1"/>
    <dgm:cxn modelId="{669F3309-C417-46B7-8E8D-5204648C6EC6}" type="presParOf" srcId="{641882F3-C9C9-488B-ACEC-B6A0C5E401D8}" destId="{BE8560C3-48D1-4025-B51C-773DC7D74078}" srcOrd="0" destOrd="0" presId="urn:microsoft.com/office/officeart/2005/8/layout/hList1"/>
    <dgm:cxn modelId="{BE7851D9-B3B2-4952-B1DC-5A0F1095CEFC}" type="presParOf" srcId="{641882F3-C9C9-488B-ACEC-B6A0C5E401D8}" destId="{DE3429A1-2733-4BE7-B03B-1FCFC10E4D60}" srcOrd="1" destOrd="0" presId="urn:microsoft.com/office/officeart/2005/8/layout/hList1"/>
    <dgm:cxn modelId="{C5029CC7-CF63-4B50-98CC-0F59C103DD58}" type="presParOf" srcId="{546DC550-96F5-4DCE-98C3-4F21A271CFB1}" destId="{3A5462D3-CC70-4745-8EAB-D2BE92069D82}" srcOrd="3" destOrd="0" presId="urn:microsoft.com/office/officeart/2005/8/layout/hList1"/>
    <dgm:cxn modelId="{EDE23864-91FE-445A-8BA8-A0B07B5B4A92}" type="presParOf" srcId="{546DC550-96F5-4DCE-98C3-4F21A271CFB1}" destId="{FDC83CE3-E77A-42FC-B864-F8F44E48CBC6}" srcOrd="4" destOrd="0" presId="urn:microsoft.com/office/officeart/2005/8/layout/hList1"/>
    <dgm:cxn modelId="{10DE5944-C71D-46E1-BE7C-FEE0DBD42C4C}" type="presParOf" srcId="{FDC83CE3-E77A-42FC-B864-F8F44E48CBC6}" destId="{5B1793E0-9E37-4AC9-9AD7-C4A758C88AF5}" srcOrd="0" destOrd="0" presId="urn:microsoft.com/office/officeart/2005/8/layout/hList1"/>
    <dgm:cxn modelId="{E7ECD49A-A53C-4F28-8E9A-415435114665}" type="presParOf" srcId="{FDC83CE3-E77A-42FC-B864-F8F44E48CBC6}" destId="{C546312F-7405-4DB3-8AC7-664DF6D002B8}"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86FB73-6C4C-48E3-B0B2-8628F00B654A}" type="doc">
      <dgm:prSet loTypeId="urn:microsoft.com/office/officeart/2005/8/layout/hList1" loCatId="list" qsTypeId="urn:microsoft.com/office/officeart/2005/8/quickstyle/simple1" qsCatId="simple" csTypeId="urn:microsoft.com/office/officeart/2005/8/colors/accent4_1" csCatId="accent4" phldr="1"/>
      <dgm:spPr/>
      <dgm:t>
        <a:bodyPr/>
        <a:lstStyle/>
        <a:p>
          <a:endParaRPr lang="en-US"/>
        </a:p>
      </dgm:t>
    </dgm:pt>
    <dgm:pt modelId="{2D09CCFD-732D-4534-B1A6-ABF699AEF5E0}">
      <dgm:prSet phldrT="[Text]" custT="1"/>
      <dgm:spPr>
        <a:solidFill>
          <a:srgbClr val="A22A12"/>
        </a:solidFill>
        <a:ln>
          <a:solidFill>
            <a:srgbClr val="87230F"/>
          </a:solidFill>
        </a:ln>
      </dgm:spPr>
      <dgm:t>
        <a:bodyPr/>
        <a:lstStyle/>
        <a:p>
          <a:r>
            <a:rPr lang="pl-PL" sz="1200" b="1" dirty="0" smtClean="0">
              <a:solidFill>
                <a:schemeClr val="bg1"/>
              </a:solidFill>
              <a:latin typeface="Arial" pitchFamily="34" charset="0"/>
              <a:cs typeface="Arial" pitchFamily="34" charset="0"/>
            </a:rPr>
            <a:t>sytuacja zdrowotna</a:t>
          </a:r>
          <a:endParaRPr lang="en-US" sz="1200" b="1" dirty="0" smtClean="0">
            <a:solidFill>
              <a:schemeClr val="bg1"/>
            </a:solidFill>
            <a:latin typeface="Arial" pitchFamily="34" charset="0"/>
            <a:cs typeface="Arial" pitchFamily="34" charset="0"/>
          </a:endParaRPr>
        </a:p>
      </dgm:t>
    </dgm:pt>
    <dgm:pt modelId="{48692B73-0DF8-44B9-BE6D-38BFDC83CFD6}" type="parTrans" cxnId="{AFD849F1-E2F5-4E8D-B270-0C4EA0FF2C27}">
      <dgm:prSet/>
      <dgm:spPr/>
      <dgm:t>
        <a:bodyPr/>
        <a:lstStyle/>
        <a:p>
          <a:endParaRPr lang="en-US" sz="1200"/>
        </a:p>
      </dgm:t>
    </dgm:pt>
    <dgm:pt modelId="{35E86CC5-B2BB-4000-B696-4B5B5FDF0BAD}" type="sibTrans" cxnId="{AFD849F1-E2F5-4E8D-B270-0C4EA0FF2C27}">
      <dgm:prSet/>
      <dgm:spPr/>
      <dgm:t>
        <a:bodyPr/>
        <a:lstStyle/>
        <a:p>
          <a:endParaRPr lang="en-US" sz="1200"/>
        </a:p>
      </dgm:t>
    </dgm:pt>
    <dgm:pt modelId="{F8B7ABA1-44D3-4221-9543-6C526644AB26}">
      <dgm:prSet phldrT="[Text]" custT="1"/>
      <dgm:spPr>
        <a:solidFill>
          <a:srgbClr val="A22A12"/>
        </a:solidFill>
        <a:ln>
          <a:solidFill>
            <a:srgbClr val="87230F"/>
          </a:solidFill>
        </a:ln>
      </dgm:spPr>
      <dgm:t>
        <a:bodyPr/>
        <a:lstStyle/>
        <a:p>
          <a:r>
            <a:rPr lang="pl-PL" sz="1200" b="1" dirty="0" smtClean="0">
              <a:solidFill>
                <a:schemeClr val="bg1"/>
              </a:solidFill>
              <a:latin typeface="Arial" pitchFamily="34" charset="0"/>
              <a:cs typeface="Arial" pitchFamily="34" charset="0"/>
            </a:rPr>
            <a:t>doświadczenie zawodowe</a:t>
          </a:r>
          <a:endParaRPr lang="en-US" sz="1200" b="1" dirty="0" smtClean="0">
            <a:solidFill>
              <a:schemeClr val="bg1"/>
            </a:solidFill>
            <a:latin typeface="Arial" pitchFamily="34" charset="0"/>
            <a:cs typeface="Arial" pitchFamily="34" charset="0"/>
          </a:endParaRPr>
        </a:p>
      </dgm:t>
    </dgm:pt>
    <dgm:pt modelId="{14805E9D-E6C4-463A-A8E9-75B3AEA165F4}" type="parTrans" cxnId="{8712E4E1-8F4A-485F-AE56-9D121A5E5892}">
      <dgm:prSet/>
      <dgm:spPr/>
      <dgm:t>
        <a:bodyPr/>
        <a:lstStyle/>
        <a:p>
          <a:endParaRPr lang="en-US"/>
        </a:p>
      </dgm:t>
    </dgm:pt>
    <dgm:pt modelId="{FF064168-6A12-49BD-800C-7AE644155B7C}" type="sibTrans" cxnId="{8712E4E1-8F4A-485F-AE56-9D121A5E5892}">
      <dgm:prSet/>
      <dgm:spPr/>
      <dgm:t>
        <a:bodyPr/>
        <a:lstStyle/>
        <a:p>
          <a:endParaRPr lang="en-US"/>
        </a:p>
      </dgm:t>
    </dgm:pt>
    <dgm:pt modelId="{D823EA4F-B512-4150-A5F1-ACB5CD553A63}">
      <dgm:prSet phldrT="[Text]" custT="1"/>
      <dgm:spPr>
        <a:solidFill>
          <a:srgbClr val="A22A12"/>
        </a:solidFill>
        <a:ln>
          <a:solidFill>
            <a:srgbClr val="87230F"/>
          </a:solidFill>
        </a:ln>
      </dgm:spPr>
      <dgm:t>
        <a:bodyPr/>
        <a:lstStyle/>
        <a:p>
          <a:r>
            <a:rPr lang="pl-PL" sz="1200" b="1" dirty="0" smtClean="0">
              <a:solidFill>
                <a:schemeClr val="bg1"/>
              </a:solidFill>
              <a:latin typeface="Arial" pitchFamily="34" charset="0"/>
              <a:cs typeface="Arial" pitchFamily="34" charset="0"/>
            </a:rPr>
            <a:t>sytuacja na rynku pracy</a:t>
          </a:r>
          <a:endParaRPr lang="en-US" sz="1200" b="1" dirty="0" smtClean="0">
            <a:solidFill>
              <a:schemeClr val="bg1"/>
            </a:solidFill>
            <a:latin typeface="Arial" pitchFamily="34" charset="0"/>
            <a:cs typeface="Arial" pitchFamily="34" charset="0"/>
          </a:endParaRPr>
        </a:p>
      </dgm:t>
    </dgm:pt>
    <dgm:pt modelId="{31F5FFA7-BB28-4AE5-AFC3-9A3BD81EF3CD}" type="parTrans" cxnId="{A7B9E3BC-57E4-4906-B581-B33B346FD0B9}">
      <dgm:prSet/>
      <dgm:spPr/>
      <dgm:t>
        <a:bodyPr/>
        <a:lstStyle/>
        <a:p>
          <a:endParaRPr lang="en-US"/>
        </a:p>
      </dgm:t>
    </dgm:pt>
    <dgm:pt modelId="{0F02030C-CD69-4A23-AB60-B337860A7710}" type="sibTrans" cxnId="{A7B9E3BC-57E4-4906-B581-B33B346FD0B9}">
      <dgm:prSet/>
      <dgm:spPr/>
      <dgm:t>
        <a:bodyPr/>
        <a:lstStyle/>
        <a:p>
          <a:endParaRPr lang="en-US"/>
        </a:p>
      </dgm:t>
    </dgm:pt>
    <dgm:pt modelId="{759EC266-A45A-416E-A221-4904B8101BD4}">
      <dgm:prSet custT="1"/>
      <dgm:spPr>
        <a:noFill/>
        <a:ln>
          <a:solidFill>
            <a:srgbClr val="87230F">
              <a:alpha val="90000"/>
            </a:srgbClr>
          </a:solidFill>
        </a:ln>
      </dgm:spPr>
      <dgm:t>
        <a:bodyPr/>
        <a:lstStyle/>
        <a:p>
          <a:r>
            <a:rPr lang="pl-PL" sz="1200" smtClean="0">
              <a:latin typeface="Arial" pitchFamily="34" charset="0"/>
              <a:cs typeface="Arial" pitchFamily="34" charset="0"/>
            </a:rPr>
            <a:t>Przeważnie osoby długotrwale bezrobotne</a:t>
          </a:r>
          <a:endParaRPr lang="en-US" sz="1200" dirty="0">
            <a:latin typeface="Arial" pitchFamily="34" charset="0"/>
            <a:cs typeface="Arial" pitchFamily="34" charset="0"/>
          </a:endParaRPr>
        </a:p>
      </dgm:t>
    </dgm:pt>
    <dgm:pt modelId="{3E5E39BC-FBD4-4485-88EE-85FB4C4142A2}" type="parTrans" cxnId="{6CA9C722-5C52-4BAA-870C-A47B5340A791}">
      <dgm:prSet/>
      <dgm:spPr/>
      <dgm:t>
        <a:bodyPr/>
        <a:lstStyle/>
        <a:p>
          <a:endParaRPr lang="en-US"/>
        </a:p>
      </dgm:t>
    </dgm:pt>
    <dgm:pt modelId="{D591B9DA-F71B-4E0E-A00F-4A210FB5D55D}" type="sibTrans" cxnId="{6CA9C722-5C52-4BAA-870C-A47B5340A791}">
      <dgm:prSet/>
      <dgm:spPr/>
      <dgm:t>
        <a:bodyPr/>
        <a:lstStyle/>
        <a:p>
          <a:endParaRPr lang="en-US"/>
        </a:p>
      </dgm:t>
    </dgm:pt>
    <dgm:pt modelId="{C30BEF03-A39C-4C87-AD18-AFBBA0337048}">
      <dgm:prSet phldrT="[Text]" custT="1"/>
      <dgm:spPr>
        <a:noFill/>
        <a:ln>
          <a:solidFill>
            <a:srgbClr val="87230F">
              <a:alpha val="90000"/>
            </a:srgbClr>
          </a:solidFill>
        </a:ln>
      </dgm:spPr>
      <dgm:t>
        <a:bodyPr/>
        <a:lstStyle/>
        <a:p>
          <a:r>
            <a:rPr lang="pl-PL" sz="1200" smtClean="0">
              <a:latin typeface="Arial" pitchFamily="34" charset="0"/>
              <a:cs typeface="Arial" pitchFamily="34" charset="0"/>
            </a:rPr>
            <a:t>Czasami osoby </a:t>
          </a:r>
          <a:r>
            <a:rPr lang="pl-PL" sz="1200" b="1" smtClean="0">
              <a:latin typeface="Arial" pitchFamily="34" charset="0"/>
              <a:cs typeface="Arial" pitchFamily="34" charset="0"/>
            </a:rPr>
            <a:t>niepełnosprawne</a:t>
          </a:r>
          <a:r>
            <a:rPr lang="pl-PL" sz="1200" smtClean="0">
              <a:latin typeface="Arial" pitchFamily="34" charset="0"/>
              <a:cs typeface="Arial" pitchFamily="34" charset="0"/>
            </a:rPr>
            <a:t>, głównie w stopniu lekkim</a:t>
          </a:r>
          <a:endParaRPr lang="en-US" sz="1200" dirty="0" smtClean="0">
            <a:latin typeface="Arial" pitchFamily="34" charset="0"/>
            <a:cs typeface="Arial" pitchFamily="34" charset="0"/>
          </a:endParaRPr>
        </a:p>
      </dgm:t>
    </dgm:pt>
    <dgm:pt modelId="{F08091CC-8433-42CB-9DC7-916D438A6A68}" type="parTrans" cxnId="{33AE5BE4-99D5-4809-BC4B-8FE82DE16E04}">
      <dgm:prSet/>
      <dgm:spPr/>
      <dgm:t>
        <a:bodyPr/>
        <a:lstStyle/>
        <a:p>
          <a:endParaRPr lang="en-US"/>
        </a:p>
      </dgm:t>
    </dgm:pt>
    <dgm:pt modelId="{A72847EB-62F1-42CA-B7F7-0968B819742A}" type="sibTrans" cxnId="{33AE5BE4-99D5-4809-BC4B-8FE82DE16E04}">
      <dgm:prSet/>
      <dgm:spPr/>
      <dgm:t>
        <a:bodyPr/>
        <a:lstStyle/>
        <a:p>
          <a:endParaRPr lang="en-US"/>
        </a:p>
      </dgm:t>
    </dgm:pt>
    <dgm:pt modelId="{9F4FCAFA-C409-40D5-9D10-F1F03B949744}">
      <dgm:prSet phldrT="[Text]" custT="1"/>
      <dgm:spPr>
        <a:noFill/>
        <a:ln>
          <a:solidFill>
            <a:srgbClr val="87230F">
              <a:alpha val="90000"/>
            </a:srgbClr>
          </a:solidFill>
        </a:ln>
      </dgm:spPr>
      <dgm:t>
        <a:bodyPr/>
        <a:lstStyle/>
        <a:p>
          <a:r>
            <a:rPr lang="pl-PL" sz="1200" smtClean="0">
              <a:latin typeface="Arial" pitchFamily="34" charset="0"/>
              <a:cs typeface="Arial" pitchFamily="34" charset="0"/>
            </a:rPr>
            <a:t>Najwięcej niepełnosprawnych: powiat bielski (17%), najmniej: wysokomazowiecki (0%)</a:t>
          </a:r>
          <a:endParaRPr lang="en-US" sz="1200" dirty="0" smtClean="0">
            <a:latin typeface="Arial" pitchFamily="34" charset="0"/>
            <a:cs typeface="Arial" pitchFamily="34" charset="0"/>
          </a:endParaRPr>
        </a:p>
      </dgm:t>
    </dgm:pt>
    <dgm:pt modelId="{30B4F973-A7A5-40EC-B43A-18C1F13A23F5}" type="parTrans" cxnId="{FC8BB49B-FE00-4D40-B90A-93931564A712}">
      <dgm:prSet/>
      <dgm:spPr/>
      <dgm:t>
        <a:bodyPr/>
        <a:lstStyle/>
        <a:p>
          <a:endParaRPr lang="en-US"/>
        </a:p>
      </dgm:t>
    </dgm:pt>
    <dgm:pt modelId="{FABF6CEF-8E90-426B-A570-D47E4E887E37}" type="sibTrans" cxnId="{FC8BB49B-FE00-4D40-B90A-93931564A712}">
      <dgm:prSet/>
      <dgm:spPr/>
      <dgm:t>
        <a:bodyPr/>
        <a:lstStyle/>
        <a:p>
          <a:endParaRPr lang="en-US"/>
        </a:p>
      </dgm:t>
    </dgm:pt>
    <dgm:pt modelId="{C4CC2890-A42D-4528-A441-FF8CE0DBE6C5}">
      <dgm:prSet phldrT="[Text]" custT="1"/>
      <dgm:spPr>
        <a:noFill/>
        <a:ln>
          <a:solidFill>
            <a:srgbClr val="87230F">
              <a:alpha val="90000"/>
            </a:srgbClr>
          </a:solidFill>
        </a:ln>
      </dgm:spPr>
      <dgm:t>
        <a:bodyPr/>
        <a:lstStyle/>
        <a:p>
          <a:r>
            <a:rPr lang="pl-PL" sz="1200" dirty="0" smtClean="0">
              <a:latin typeface="Arial" pitchFamily="34" charset="0"/>
              <a:cs typeface="Arial" pitchFamily="34" charset="0"/>
            </a:rPr>
            <a:t>Wcześniej: wiele osób z </a:t>
          </a:r>
          <a:r>
            <a:rPr lang="pl-PL" sz="1200" b="1" dirty="0" smtClean="0">
              <a:latin typeface="Arial" pitchFamily="34" charset="0"/>
              <a:cs typeface="Arial" pitchFamily="34" charset="0"/>
            </a:rPr>
            <a:t>choroba alkoholową</a:t>
          </a:r>
          <a:r>
            <a:rPr lang="pl-PL" sz="1200" dirty="0" smtClean="0">
              <a:latin typeface="Arial" pitchFamily="34" charset="0"/>
              <a:cs typeface="Arial" pitchFamily="34" charset="0"/>
            </a:rPr>
            <a:t>, obecnie wyłącznie osoby po leczeniu</a:t>
          </a:r>
          <a:endParaRPr lang="en-US" sz="1200" dirty="0" smtClean="0">
            <a:latin typeface="Arial" pitchFamily="34" charset="0"/>
            <a:cs typeface="Arial" pitchFamily="34" charset="0"/>
          </a:endParaRPr>
        </a:p>
      </dgm:t>
    </dgm:pt>
    <dgm:pt modelId="{863E836A-5A51-4D34-8B6A-D0F5B6136B39}" type="parTrans" cxnId="{568D3CD2-53FC-43FA-9279-F7A8FB534ADD}">
      <dgm:prSet/>
      <dgm:spPr/>
      <dgm:t>
        <a:bodyPr/>
        <a:lstStyle/>
        <a:p>
          <a:endParaRPr lang="en-US"/>
        </a:p>
      </dgm:t>
    </dgm:pt>
    <dgm:pt modelId="{1B246EBA-9163-4B01-97D1-9100DEE45231}" type="sibTrans" cxnId="{568D3CD2-53FC-43FA-9279-F7A8FB534ADD}">
      <dgm:prSet/>
      <dgm:spPr/>
      <dgm:t>
        <a:bodyPr/>
        <a:lstStyle/>
        <a:p>
          <a:endParaRPr lang="en-US"/>
        </a:p>
      </dgm:t>
    </dgm:pt>
    <dgm:pt modelId="{85E8FA5A-AFF6-45EB-98E5-9342B1A850A2}">
      <dgm:prSet/>
      <dgm:spPr>
        <a:noFill/>
        <a:ln>
          <a:solidFill>
            <a:srgbClr val="87230F">
              <a:alpha val="90000"/>
            </a:srgbClr>
          </a:solidFill>
        </a:ln>
      </dgm:spPr>
      <dgm:t>
        <a:bodyPr/>
        <a:lstStyle/>
        <a:p>
          <a:endParaRPr lang="en-US" sz="2000" dirty="0"/>
        </a:p>
      </dgm:t>
    </dgm:pt>
    <dgm:pt modelId="{FE8F2DB1-5AE2-422B-A5D8-3DAD4F8E66EC}" type="parTrans" cxnId="{61DF9CD6-2161-4B23-8388-F908DBF0893B}">
      <dgm:prSet/>
      <dgm:spPr/>
      <dgm:t>
        <a:bodyPr/>
        <a:lstStyle/>
        <a:p>
          <a:endParaRPr lang="en-US"/>
        </a:p>
      </dgm:t>
    </dgm:pt>
    <dgm:pt modelId="{A6F24970-3CBD-4303-AA83-A2D4DC90D38C}" type="sibTrans" cxnId="{61DF9CD6-2161-4B23-8388-F908DBF0893B}">
      <dgm:prSet/>
      <dgm:spPr/>
      <dgm:t>
        <a:bodyPr/>
        <a:lstStyle/>
        <a:p>
          <a:endParaRPr lang="en-US"/>
        </a:p>
      </dgm:t>
    </dgm:pt>
    <dgm:pt modelId="{8B71F3A9-5A76-4DC5-8DF3-EFBA5BBDCC32}">
      <dgm:prSet custT="1"/>
      <dgm:spPr>
        <a:noFill/>
        <a:ln>
          <a:solidFill>
            <a:srgbClr val="87230F">
              <a:alpha val="90000"/>
            </a:srgbClr>
          </a:solidFill>
        </a:ln>
      </dgm:spPr>
      <dgm:t>
        <a:bodyPr/>
        <a:lstStyle/>
        <a:p>
          <a:r>
            <a:rPr lang="pl-PL" sz="1200" smtClean="0">
              <a:latin typeface="Arial" pitchFamily="34" charset="0"/>
              <a:cs typeface="Arial" pitchFamily="34" charset="0"/>
            </a:rPr>
            <a:t>Chętne do podjęcia każdej pracy (zwłaszcza kobiety)</a:t>
          </a:r>
          <a:endParaRPr lang="en-US" sz="1200" dirty="0">
            <a:latin typeface="Arial" pitchFamily="34" charset="0"/>
            <a:cs typeface="Arial" pitchFamily="34" charset="0"/>
          </a:endParaRPr>
        </a:p>
      </dgm:t>
    </dgm:pt>
    <dgm:pt modelId="{F919FF2A-C0E3-4BAD-B257-91AABF72DAFA}" type="parTrans" cxnId="{0822F99F-4B82-4376-9EF9-3CA7308FF7A5}">
      <dgm:prSet/>
      <dgm:spPr/>
      <dgm:t>
        <a:bodyPr/>
        <a:lstStyle/>
        <a:p>
          <a:endParaRPr lang="en-US"/>
        </a:p>
      </dgm:t>
    </dgm:pt>
    <dgm:pt modelId="{4DE282CC-641A-43F9-ADF1-5C2C8D2F7D9D}" type="sibTrans" cxnId="{0822F99F-4B82-4376-9EF9-3CA7308FF7A5}">
      <dgm:prSet/>
      <dgm:spPr/>
      <dgm:t>
        <a:bodyPr/>
        <a:lstStyle/>
        <a:p>
          <a:endParaRPr lang="en-US"/>
        </a:p>
      </dgm:t>
    </dgm:pt>
    <dgm:pt modelId="{1C973894-21B0-43F6-8506-A6CBFFFD7134}">
      <dgm:prSet phldrT="[Text]" custT="1"/>
      <dgm:spPr>
        <a:noFill/>
        <a:ln>
          <a:solidFill>
            <a:srgbClr val="87230F">
              <a:alpha val="90000"/>
            </a:srgbClr>
          </a:solidFill>
        </a:ln>
      </dgm:spPr>
      <dgm:t>
        <a:bodyPr/>
        <a:lstStyle/>
        <a:p>
          <a:r>
            <a:rPr lang="pl-PL" sz="1200" dirty="0" smtClean="0">
              <a:latin typeface="Arial" pitchFamily="34" charset="0"/>
              <a:cs typeface="Arial" pitchFamily="34" charset="0"/>
            </a:rPr>
            <a:t>Osoby, które pracowały jako </a:t>
          </a:r>
          <a:r>
            <a:rPr lang="pl-PL" sz="1200" dirty="0" err="1" smtClean="0">
              <a:latin typeface="Arial" pitchFamily="34" charset="0"/>
              <a:cs typeface="Arial" pitchFamily="34" charset="0"/>
            </a:rPr>
            <a:t>niskowykwalifikowani</a:t>
          </a:r>
          <a:r>
            <a:rPr lang="pl-PL" sz="1200" dirty="0" smtClean="0">
              <a:latin typeface="Arial" pitchFamily="34" charset="0"/>
              <a:cs typeface="Arial" pitchFamily="34" charset="0"/>
            </a:rPr>
            <a:t> robotnicy </a:t>
          </a:r>
          <a:br>
            <a:rPr lang="pl-PL" sz="1200" dirty="0" smtClean="0">
              <a:latin typeface="Arial" pitchFamily="34" charset="0"/>
              <a:cs typeface="Arial" pitchFamily="34" charset="0"/>
            </a:rPr>
          </a:br>
          <a:r>
            <a:rPr lang="pl-PL" sz="1200" dirty="0" smtClean="0">
              <a:latin typeface="Arial" pitchFamily="34" charset="0"/>
              <a:cs typeface="Arial" pitchFamily="34" charset="0"/>
            </a:rPr>
            <a:t>lub pracownicy usług, a po utracie zatrudnienia nie odnalazły się na rynku pracy</a:t>
          </a:r>
          <a:endParaRPr lang="en-US" sz="1200" dirty="0" smtClean="0">
            <a:latin typeface="Arial" pitchFamily="34" charset="0"/>
            <a:cs typeface="Arial" pitchFamily="34" charset="0"/>
          </a:endParaRPr>
        </a:p>
      </dgm:t>
    </dgm:pt>
    <dgm:pt modelId="{477B8058-67C5-468E-9AD7-953436628C07}" type="sibTrans" cxnId="{70C21D9F-E012-4B9D-9B22-4581E14594D8}">
      <dgm:prSet/>
      <dgm:spPr/>
      <dgm:t>
        <a:bodyPr/>
        <a:lstStyle/>
        <a:p>
          <a:endParaRPr lang="en-US"/>
        </a:p>
      </dgm:t>
    </dgm:pt>
    <dgm:pt modelId="{E944814E-CAF8-4DE9-A7A6-E2B8BF27C121}" type="parTrans" cxnId="{70C21D9F-E012-4B9D-9B22-4581E14594D8}">
      <dgm:prSet/>
      <dgm:spPr/>
      <dgm:t>
        <a:bodyPr/>
        <a:lstStyle/>
        <a:p>
          <a:endParaRPr lang="en-US"/>
        </a:p>
      </dgm:t>
    </dgm:pt>
    <dgm:pt modelId="{B873909A-A4A6-4D67-9C83-E7C308037E58}">
      <dgm:prSet phldrT="[Text]" custT="1"/>
      <dgm:spPr>
        <a:noFill/>
        <a:ln>
          <a:solidFill>
            <a:srgbClr val="87230F">
              <a:alpha val="90000"/>
            </a:srgbClr>
          </a:solidFill>
        </a:ln>
      </dgm:spPr>
      <dgm:t>
        <a:bodyPr/>
        <a:lstStyle/>
        <a:p>
          <a:r>
            <a:rPr lang="pl-PL" sz="1200" dirty="0" smtClean="0">
              <a:latin typeface="Arial" pitchFamily="34" charset="0"/>
              <a:cs typeface="Arial" pitchFamily="34" charset="0"/>
            </a:rPr>
            <a:t>Osoby, które nigdy nie były zatrudnione</a:t>
          </a:r>
          <a:endParaRPr lang="en-US" sz="1200" dirty="0" smtClean="0">
            <a:latin typeface="Arial" pitchFamily="34" charset="0"/>
            <a:cs typeface="Arial" pitchFamily="34" charset="0"/>
          </a:endParaRPr>
        </a:p>
      </dgm:t>
    </dgm:pt>
    <dgm:pt modelId="{6B8B95BC-7DE9-4DCE-89CD-412B12522530}" type="sibTrans" cxnId="{2F6D7B41-11F5-4031-A9DB-B03C083C9A93}">
      <dgm:prSet/>
      <dgm:spPr/>
      <dgm:t>
        <a:bodyPr/>
        <a:lstStyle/>
        <a:p>
          <a:endParaRPr lang="en-US"/>
        </a:p>
      </dgm:t>
    </dgm:pt>
    <dgm:pt modelId="{54EBE23C-153D-44D8-8E9E-E1D34221B4D2}" type="parTrans" cxnId="{2F6D7B41-11F5-4031-A9DB-B03C083C9A93}">
      <dgm:prSet/>
      <dgm:spPr/>
      <dgm:t>
        <a:bodyPr/>
        <a:lstStyle/>
        <a:p>
          <a:endParaRPr lang="en-US"/>
        </a:p>
      </dgm:t>
    </dgm:pt>
    <dgm:pt modelId="{546DC550-96F5-4DCE-98C3-4F21A271CFB1}" type="pres">
      <dgm:prSet presAssocID="{1486FB73-6C4C-48E3-B0B2-8628F00B654A}" presName="Name0" presStyleCnt="0">
        <dgm:presLayoutVars>
          <dgm:dir/>
          <dgm:animLvl val="lvl"/>
          <dgm:resizeHandles val="exact"/>
        </dgm:presLayoutVars>
      </dgm:prSet>
      <dgm:spPr/>
      <dgm:t>
        <a:bodyPr/>
        <a:lstStyle/>
        <a:p>
          <a:endParaRPr lang="en-US"/>
        </a:p>
      </dgm:t>
    </dgm:pt>
    <dgm:pt modelId="{20BD39D0-B925-472E-96C7-BDDA9E0167A3}" type="pres">
      <dgm:prSet presAssocID="{2D09CCFD-732D-4534-B1A6-ABF699AEF5E0}" presName="composite" presStyleCnt="0"/>
      <dgm:spPr/>
      <dgm:t>
        <a:bodyPr/>
        <a:lstStyle/>
        <a:p>
          <a:endParaRPr lang="en-US"/>
        </a:p>
      </dgm:t>
    </dgm:pt>
    <dgm:pt modelId="{BA5EC6C1-BA96-4AA7-9A89-4B26444CCED2}" type="pres">
      <dgm:prSet presAssocID="{2D09CCFD-732D-4534-B1A6-ABF699AEF5E0}" presName="parTx" presStyleLbl="alignNode1" presStyleIdx="0" presStyleCnt="3">
        <dgm:presLayoutVars>
          <dgm:chMax val="0"/>
          <dgm:chPref val="0"/>
          <dgm:bulletEnabled val="1"/>
        </dgm:presLayoutVars>
      </dgm:prSet>
      <dgm:spPr/>
      <dgm:t>
        <a:bodyPr/>
        <a:lstStyle/>
        <a:p>
          <a:endParaRPr lang="en-US"/>
        </a:p>
      </dgm:t>
    </dgm:pt>
    <dgm:pt modelId="{1CE30C93-257C-49C8-B2B8-1AB01C2F9D2C}" type="pres">
      <dgm:prSet presAssocID="{2D09CCFD-732D-4534-B1A6-ABF699AEF5E0}" presName="desTx" presStyleLbl="alignAccFollowNode1" presStyleIdx="0" presStyleCnt="3">
        <dgm:presLayoutVars>
          <dgm:bulletEnabled val="1"/>
        </dgm:presLayoutVars>
      </dgm:prSet>
      <dgm:spPr/>
      <dgm:t>
        <a:bodyPr/>
        <a:lstStyle/>
        <a:p>
          <a:endParaRPr lang="en-US"/>
        </a:p>
      </dgm:t>
    </dgm:pt>
    <dgm:pt modelId="{C86FAEC4-1375-4EE1-B09E-3F3308672682}" type="pres">
      <dgm:prSet presAssocID="{35E86CC5-B2BB-4000-B696-4B5B5FDF0BAD}" presName="space" presStyleCnt="0"/>
      <dgm:spPr/>
      <dgm:t>
        <a:bodyPr/>
        <a:lstStyle/>
        <a:p>
          <a:endParaRPr lang="en-US"/>
        </a:p>
      </dgm:t>
    </dgm:pt>
    <dgm:pt modelId="{9DC02689-0640-4049-B403-26EA89A0B7C1}" type="pres">
      <dgm:prSet presAssocID="{F8B7ABA1-44D3-4221-9543-6C526644AB26}" presName="composite" presStyleCnt="0"/>
      <dgm:spPr/>
      <dgm:t>
        <a:bodyPr/>
        <a:lstStyle/>
        <a:p>
          <a:endParaRPr lang="en-US"/>
        </a:p>
      </dgm:t>
    </dgm:pt>
    <dgm:pt modelId="{DEADFBBA-0BD6-4FD8-B3A8-8E6FC408E24B}" type="pres">
      <dgm:prSet presAssocID="{F8B7ABA1-44D3-4221-9543-6C526644AB26}" presName="parTx" presStyleLbl="alignNode1" presStyleIdx="1" presStyleCnt="3">
        <dgm:presLayoutVars>
          <dgm:chMax val="0"/>
          <dgm:chPref val="0"/>
          <dgm:bulletEnabled val="1"/>
        </dgm:presLayoutVars>
      </dgm:prSet>
      <dgm:spPr/>
      <dgm:t>
        <a:bodyPr/>
        <a:lstStyle/>
        <a:p>
          <a:endParaRPr lang="en-US"/>
        </a:p>
      </dgm:t>
    </dgm:pt>
    <dgm:pt modelId="{3873A791-3116-4AAA-81AD-2FF7B3B2D4DB}" type="pres">
      <dgm:prSet presAssocID="{F8B7ABA1-44D3-4221-9543-6C526644AB26}" presName="desTx" presStyleLbl="alignAccFollowNode1" presStyleIdx="1" presStyleCnt="3">
        <dgm:presLayoutVars>
          <dgm:bulletEnabled val="1"/>
        </dgm:presLayoutVars>
      </dgm:prSet>
      <dgm:spPr/>
      <dgm:t>
        <a:bodyPr/>
        <a:lstStyle/>
        <a:p>
          <a:endParaRPr lang="en-US"/>
        </a:p>
      </dgm:t>
    </dgm:pt>
    <dgm:pt modelId="{5DF686A1-A750-4CE5-A2E3-4D0A5F7FA7B2}" type="pres">
      <dgm:prSet presAssocID="{FF064168-6A12-49BD-800C-7AE644155B7C}" presName="space" presStyleCnt="0"/>
      <dgm:spPr/>
      <dgm:t>
        <a:bodyPr/>
        <a:lstStyle/>
        <a:p>
          <a:endParaRPr lang="en-US"/>
        </a:p>
      </dgm:t>
    </dgm:pt>
    <dgm:pt modelId="{99D3ABD5-8771-434D-ACBF-8FF301C8AB81}" type="pres">
      <dgm:prSet presAssocID="{D823EA4F-B512-4150-A5F1-ACB5CD553A63}" presName="composite" presStyleCnt="0"/>
      <dgm:spPr/>
      <dgm:t>
        <a:bodyPr/>
        <a:lstStyle/>
        <a:p>
          <a:endParaRPr lang="en-US"/>
        </a:p>
      </dgm:t>
    </dgm:pt>
    <dgm:pt modelId="{48757970-DCE5-4072-9C6F-DF467C2D831D}" type="pres">
      <dgm:prSet presAssocID="{D823EA4F-B512-4150-A5F1-ACB5CD553A63}" presName="parTx" presStyleLbl="alignNode1" presStyleIdx="2" presStyleCnt="3">
        <dgm:presLayoutVars>
          <dgm:chMax val="0"/>
          <dgm:chPref val="0"/>
          <dgm:bulletEnabled val="1"/>
        </dgm:presLayoutVars>
      </dgm:prSet>
      <dgm:spPr/>
      <dgm:t>
        <a:bodyPr/>
        <a:lstStyle/>
        <a:p>
          <a:endParaRPr lang="en-US"/>
        </a:p>
      </dgm:t>
    </dgm:pt>
    <dgm:pt modelId="{09B1DAE2-2BF8-427F-B7CD-2F656A644BE7}" type="pres">
      <dgm:prSet presAssocID="{D823EA4F-B512-4150-A5F1-ACB5CD553A63}" presName="desTx" presStyleLbl="alignAccFollowNode1" presStyleIdx="2" presStyleCnt="3">
        <dgm:presLayoutVars>
          <dgm:bulletEnabled val="1"/>
        </dgm:presLayoutVars>
      </dgm:prSet>
      <dgm:spPr/>
      <dgm:t>
        <a:bodyPr/>
        <a:lstStyle/>
        <a:p>
          <a:endParaRPr lang="en-US"/>
        </a:p>
      </dgm:t>
    </dgm:pt>
  </dgm:ptLst>
  <dgm:cxnLst>
    <dgm:cxn modelId="{61DF9CD6-2161-4B23-8388-F908DBF0893B}" srcId="{D823EA4F-B512-4150-A5F1-ACB5CD553A63}" destId="{85E8FA5A-AFF6-45EB-98E5-9342B1A850A2}" srcOrd="2" destOrd="0" parTransId="{FE8F2DB1-5AE2-422B-A5D8-3DAD4F8E66EC}" sibTransId="{A6F24970-3CBD-4303-AA83-A2D4DC90D38C}"/>
    <dgm:cxn modelId="{FC8BB49B-FE00-4D40-B90A-93931564A712}" srcId="{2D09CCFD-732D-4534-B1A6-ABF699AEF5E0}" destId="{9F4FCAFA-C409-40D5-9D10-F1F03B949744}" srcOrd="1" destOrd="0" parTransId="{30B4F973-A7A5-40EC-B43A-18C1F13A23F5}" sibTransId="{FABF6CEF-8E90-426B-A570-D47E4E887E37}"/>
    <dgm:cxn modelId="{33AE5BE4-99D5-4809-BC4B-8FE82DE16E04}" srcId="{2D09CCFD-732D-4534-B1A6-ABF699AEF5E0}" destId="{C30BEF03-A39C-4C87-AD18-AFBBA0337048}" srcOrd="0" destOrd="0" parTransId="{F08091CC-8433-42CB-9DC7-916D438A6A68}" sibTransId="{A72847EB-62F1-42CA-B7F7-0968B819742A}"/>
    <dgm:cxn modelId="{E245177A-AE99-4ED9-A153-20571B155385}" type="presOf" srcId="{8B71F3A9-5A76-4DC5-8DF3-EFBA5BBDCC32}" destId="{09B1DAE2-2BF8-427F-B7CD-2F656A644BE7}" srcOrd="0" destOrd="1" presId="urn:microsoft.com/office/officeart/2005/8/layout/hList1"/>
    <dgm:cxn modelId="{31EBE245-50F3-42EF-AC00-BEC8BD329203}" type="presOf" srcId="{B873909A-A4A6-4D67-9C83-E7C308037E58}" destId="{3873A791-3116-4AAA-81AD-2FF7B3B2D4DB}" srcOrd="0" destOrd="1" presId="urn:microsoft.com/office/officeart/2005/8/layout/hList1"/>
    <dgm:cxn modelId="{94A1E240-B2DB-4E21-B1FD-DF4A514C338C}" type="presOf" srcId="{F8B7ABA1-44D3-4221-9543-6C526644AB26}" destId="{DEADFBBA-0BD6-4FD8-B3A8-8E6FC408E24B}" srcOrd="0" destOrd="0" presId="urn:microsoft.com/office/officeart/2005/8/layout/hList1"/>
    <dgm:cxn modelId="{50E07A4B-9042-48D2-9550-AFDC8B75D002}" type="presOf" srcId="{1486FB73-6C4C-48E3-B0B2-8628F00B654A}" destId="{546DC550-96F5-4DCE-98C3-4F21A271CFB1}" srcOrd="0" destOrd="0" presId="urn:microsoft.com/office/officeart/2005/8/layout/hList1"/>
    <dgm:cxn modelId="{568D3CD2-53FC-43FA-9279-F7A8FB534ADD}" srcId="{2D09CCFD-732D-4534-B1A6-ABF699AEF5E0}" destId="{C4CC2890-A42D-4528-A441-FF8CE0DBE6C5}" srcOrd="2" destOrd="0" parTransId="{863E836A-5A51-4D34-8B6A-D0F5B6136B39}" sibTransId="{1B246EBA-9163-4B01-97D1-9100DEE45231}"/>
    <dgm:cxn modelId="{75EDC53C-3B84-41C0-A5E3-DDB473A1DEBD}" type="presOf" srcId="{2D09CCFD-732D-4534-B1A6-ABF699AEF5E0}" destId="{BA5EC6C1-BA96-4AA7-9A89-4B26444CCED2}" srcOrd="0" destOrd="0" presId="urn:microsoft.com/office/officeart/2005/8/layout/hList1"/>
    <dgm:cxn modelId="{E652E423-13D3-4554-A250-5608BB0A2236}" type="presOf" srcId="{9F4FCAFA-C409-40D5-9D10-F1F03B949744}" destId="{1CE30C93-257C-49C8-B2B8-1AB01C2F9D2C}" srcOrd="0" destOrd="1" presId="urn:microsoft.com/office/officeart/2005/8/layout/hList1"/>
    <dgm:cxn modelId="{A7B9E3BC-57E4-4906-B581-B33B346FD0B9}" srcId="{1486FB73-6C4C-48E3-B0B2-8628F00B654A}" destId="{D823EA4F-B512-4150-A5F1-ACB5CD553A63}" srcOrd="2" destOrd="0" parTransId="{31F5FFA7-BB28-4AE5-AFC3-9A3BD81EF3CD}" sibTransId="{0F02030C-CD69-4A23-AB60-B337860A7710}"/>
    <dgm:cxn modelId="{4D33A4F4-E8B5-4CDD-A2CE-088B4AEA7B23}" type="presOf" srcId="{1C973894-21B0-43F6-8506-A6CBFFFD7134}" destId="{3873A791-3116-4AAA-81AD-2FF7B3B2D4DB}" srcOrd="0" destOrd="0" presId="urn:microsoft.com/office/officeart/2005/8/layout/hList1"/>
    <dgm:cxn modelId="{576A99F0-7706-4B18-97EF-667C81797E49}" type="presOf" srcId="{C30BEF03-A39C-4C87-AD18-AFBBA0337048}" destId="{1CE30C93-257C-49C8-B2B8-1AB01C2F9D2C}" srcOrd="0" destOrd="0" presId="urn:microsoft.com/office/officeart/2005/8/layout/hList1"/>
    <dgm:cxn modelId="{0822F99F-4B82-4376-9EF9-3CA7308FF7A5}" srcId="{D823EA4F-B512-4150-A5F1-ACB5CD553A63}" destId="{8B71F3A9-5A76-4DC5-8DF3-EFBA5BBDCC32}" srcOrd="1" destOrd="0" parTransId="{F919FF2A-C0E3-4BAD-B257-91AABF72DAFA}" sibTransId="{4DE282CC-641A-43F9-ADF1-5C2C8D2F7D9D}"/>
    <dgm:cxn modelId="{8712E4E1-8F4A-485F-AE56-9D121A5E5892}" srcId="{1486FB73-6C4C-48E3-B0B2-8628F00B654A}" destId="{F8B7ABA1-44D3-4221-9543-6C526644AB26}" srcOrd="1" destOrd="0" parTransId="{14805E9D-E6C4-463A-A8E9-75B3AEA165F4}" sibTransId="{FF064168-6A12-49BD-800C-7AE644155B7C}"/>
    <dgm:cxn modelId="{EE420E8D-3592-4C2A-9E12-DC71B4739505}" type="presOf" srcId="{C4CC2890-A42D-4528-A441-FF8CE0DBE6C5}" destId="{1CE30C93-257C-49C8-B2B8-1AB01C2F9D2C}" srcOrd="0" destOrd="2" presId="urn:microsoft.com/office/officeart/2005/8/layout/hList1"/>
    <dgm:cxn modelId="{6CA9C722-5C52-4BAA-870C-A47B5340A791}" srcId="{D823EA4F-B512-4150-A5F1-ACB5CD553A63}" destId="{759EC266-A45A-416E-A221-4904B8101BD4}" srcOrd="0" destOrd="0" parTransId="{3E5E39BC-FBD4-4485-88EE-85FB4C4142A2}" sibTransId="{D591B9DA-F71B-4E0E-A00F-4A210FB5D55D}"/>
    <dgm:cxn modelId="{C379A5DA-42C5-470C-A887-3ED24707ED64}" type="presOf" srcId="{85E8FA5A-AFF6-45EB-98E5-9342B1A850A2}" destId="{09B1DAE2-2BF8-427F-B7CD-2F656A644BE7}" srcOrd="0" destOrd="2" presId="urn:microsoft.com/office/officeart/2005/8/layout/hList1"/>
    <dgm:cxn modelId="{2F6D7B41-11F5-4031-A9DB-B03C083C9A93}" srcId="{F8B7ABA1-44D3-4221-9543-6C526644AB26}" destId="{B873909A-A4A6-4D67-9C83-E7C308037E58}" srcOrd="1" destOrd="0" parTransId="{54EBE23C-153D-44D8-8E9E-E1D34221B4D2}" sibTransId="{6B8B95BC-7DE9-4DCE-89CD-412B12522530}"/>
    <dgm:cxn modelId="{AFD849F1-E2F5-4E8D-B270-0C4EA0FF2C27}" srcId="{1486FB73-6C4C-48E3-B0B2-8628F00B654A}" destId="{2D09CCFD-732D-4534-B1A6-ABF699AEF5E0}" srcOrd="0" destOrd="0" parTransId="{48692B73-0DF8-44B9-BE6D-38BFDC83CFD6}" sibTransId="{35E86CC5-B2BB-4000-B696-4B5B5FDF0BAD}"/>
    <dgm:cxn modelId="{70C21D9F-E012-4B9D-9B22-4581E14594D8}" srcId="{F8B7ABA1-44D3-4221-9543-6C526644AB26}" destId="{1C973894-21B0-43F6-8506-A6CBFFFD7134}" srcOrd="0" destOrd="0" parTransId="{E944814E-CAF8-4DE9-A7A6-E2B8BF27C121}" sibTransId="{477B8058-67C5-468E-9AD7-953436628C07}"/>
    <dgm:cxn modelId="{2CE36D3C-C805-4382-9507-A507C0C06009}" type="presOf" srcId="{759EC266-A45A-416E-A221-4904B8101BD4}" destId="{09B1DAE2-2BF8-427F-B7CD-2F656A644BE7}" srcOrd="0" destOrd="0" presId="urn:microsoft.com/office/officeart/2005/8/layout/hList1"/>
    <dgm:cxn modelId="{1B56AAFC-354F-4415-B990-33180CF34D88}" type="presOf" srcId="{D823EA4F-B512-4150-A5F1-ACB5CD553A63}" destId="{48757970-DCE5-4072-9C6F-DF467C2D831D}" srcOrd="0" destOrd="0" presId="urn:microsoft.com/office/officeart/2005/8/layout/hList1"/>
    <dgm:cxn modelId="{39D4033B-5097-4550-949B-79147AF42CBC}" type="presParOf" srcId="{546DC550-96F5-4DCE-98C3-4F21A271CFB1}" destId="{20BD39D0-B925-472E-96C7-BDDA9E0167A3}" srcOrd="0" destOrd="0" presId="urn:microsoft.com/office/officeart/2005/8/layout/hList1"/>
    <dgm:cxn modelId="{D779FDBB-CB6D-4B47-8AFE-57A4EDD4719F}" type="presParOf" srcId="{20BD39D0-B925-472E-96C7-BDDA9E0167A3}" destId="{BA5EC6C1-BA96-4AA7-9A89-4B26444CCED2}" srcOrd="0" destOrd="0" presId="urn:microsoft.com/office/officeart/2005/8/layout/hList1"/>
    <dgm:cxn modelId="{0AD81AAE-2EA6-457C-9E40-A01BF67BB3FB}" type="presParOf" srcId="{20BD39D0-B925-472E-96C7-BDDA9E0167A3}" destId="{1CE30C93-257C-49C8-B2B8-1AB01C2F9D2C}" srcOrd="1" destOrd="0" presId="urn:microsoft.com/office/officeart/2005/8/layout/hList1"/>
    <dgm:cxn modelId="{5C35D09B-4027-4581-99BF-1654A7C311FE}" type="presParOf" srcId="{546DC550-96F5-4DCE-98C3-4F21A271CFB1}" destId="{C86FAEC4-1375-4EE1-B09E-3F3308672682}" srcOrd="1" destOrd="0" presId="urn:microsoft.com/office/officeart/2005/8/layout/hList1"/>
    <dgm:cxn modelId="{9420AC37-4F2E-4B52-888E-9B4AE712BD70}" type="presParOf" srcId="{546DC550-96F5-4DCE-98C3-4F21A271CFB1}" destId="{9DC02689-0640-4049-B403-26EA89A0B7C1}" srcOrd="2" destOrd="0" presId="urn:microsoft.com/office/officeart/2005/8/layout/hList1"/>
    <dgm:cxn modelId="{79ECE865-27C1-43B3-8A53-932223B28D65}" type="presParOf" srcId="{9DC02689-0640-4049-B403-26EA89A0B7C1}" destId="{DEADFBBA-0BD6-4FD8-B3A8-8E6FC408E24B}" srcOrd="0" destOrd="0" presId="urn:microsoft.com/office/officeart/2005/8/layout/hList1"/>
    <dgm:cxn modelId="{46FF8FA3-48DC-41C7-A239-4106D350B136}" type="presParOf" srcId="{9DC02689-0640-4049-B403-26EA89A0B7C1}" destId="{3873A791-3116-4AAA-81AD-2FF7B3B2D4DB}" srcOrd="1" destOrd="0" presId="urn:microsoft.com/office/officeart/2005/8/layout/hList1"/>
    <dgm:cxn modelId="{ECB5FD0A-6148-4280-BE07-4D866FCBE833}" type="presParOf" srcId="{546DC550-96F5-4DCE-98C3-4F21A271CFB1}" destId="{5DF686A1-A750-4CE5-A2E3-4D0A5F7FA7B2}" srcOrd="3" destOrd="0" presId="urn:microsoft.com/office/officeart/2005/8/layout/hList1"/>
    <dgm:cxn modelId="{B674C585-D5E5-4B86-A823-929E8E1A4A98}" type="presParOf" srcId="{546DC550-96F5-4DCE-98C3-4F21A271CFB1}" destId="{99D3ABD5-8771-434D-ACBF-8FF301C8AB81}" srcOrd="4" destOrd="0" presId="urn:microsoft.com/office/officeart/2005/8/layout/hList1"/>
    <dgm:cxn modelId="{A2A7C63D-AD25-4C80-B730-4E8B087B01D4}" type="presParOf" srcId="{99D3ABD5-8771-434D-ACBF-8FF301C8AB81}" destId="{48757970-DCE5-4072-9C6F-DF467C2D831D}" srcOrd="0" destOrd="0" presId="urn:microsoft.com/office/officeart/2005/8/layout/hList1"/>
    <dgm:cxn modelId="{FCCE7CA1-EAEA-4728-A180-3CDB469E5634}" type="presParOf" srcId="{99D3ABD5-8771-434D-ACBF-8FF301C8AB81}" destId="{09B1DAE2-2BF8-427F-B7CD-2F656A644BE7}" srcOrd="1" destOrd="0" presId="urn:microsoft.com/office/officeart/2005/8/layout/hLis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4FFCBC-F7E0-4C80-8FAD-5F9E6C6F4720}"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2D552934-6012-4488-BC0F-B53444051810}">
      <dgm:prSet/>
      <dgm:spPr>
        <a:solidFill>
          <a:srgbClr val="A22A12"/>
        </a:solidFill>
        <a:ln>
          <a:noFill/>
        </a:ln>
      </dgm:spPr>
      <dgm:t>
        <a:bodyPr/>
        <a:lstStyle/>
        <a:p>
          <a:pPr rtl="0"/>
          <a:r>
            <a:rPr lang="pl-PL" i="1" dirty="0" smtClean="0">
              <a:latin typeface="Arial" pitchFamily="34" charset="0"/>
              <a:cs typeface="Arial" pitchFamily="34" charset="0"/>
            </a:rPr>
            <a:t>Przy przydziale prac społecznie użytecznych uwzględnia się wiek osoby uprawnionej, jej zdolność </a:t>
          </a:r>
          <a:r>
            <a:rPr lang="pl-PL" i="1" dirty="0" smtClean="0">
              <a:latin typeface="Arial" pitchFamily="34" charset="0"/>
              <a:cs typeface="Arial" pitchFamily="34" charset="0"/>
            </a:rPr>
            <a:t/>
          </a:r>
          <a:br>
            <a:rPr lang="pl-PL" i="1" dirty="0" smtClean="0">
              <a:latin typeface="Arial" pitchFamily="34" charset="0"/>
              <a:cs typeface="Arial" pitchFamily="34" charset="0"/>
            </a:rPr>
          </a:br>
          <a:r>
            <a:rPr lang="pl-PL" i="1" dirty="0" smtClean="0">
              <a:latin typeface="Arial" pitchFamily="34" charset="0"/>
              <a:cs typeface="Arial" pitchFamily="34" charset="0"/>
            </a:rPr>
            <a:t>do </a:t>
          </a:r>
          <a:r>
            <a:rPr lang="pl-PL" i="1" dirty="0" smtClean="0">
              <a:latin typeface="Arial" pitchFamily="34" charset="0"/>
              <a:cs typeface="Arial" pitchFamily="34" charset="0"/>
            </a:rPr>
            <a:t>wykonywania tych prac oraz, w miarę możliwości, posiadane kwalifikacje. </a:t>
          </a:r>
          <a:endParaRPr lang="pl-PL" dirty="0">
            <a:latin typeface="Arial" pitchFamily="34" charset="0"/>
            <a:cs typeface="Arial" pitchFamily="34" charset="0"/>
          </a:endParaRPr>
        </a:p>
      </dgm:t>
    </dgm:pt>
    <dgm:pt modelId="{BB1C88D9-DB23-4D74-89A6-D7DF9605D245}" type="parTrans" cxnId="{3931445A-8FF1-41D2-8C7A-BA267FCBB679}">
      <dgm:prSet/>
      <dgm:spPr/>
      <dgm:t>
        <a:bodyPr/>
        <a:lstStyle/>
        <a:p>
          <a:endParaRPr lang="en-US"/>
        </a:p>
      </dgm:t>
    </dgm:pt>
    <dgm:pt modelId="{1E434DB5-28DF-41F3-9264-10ABB7AB45DE}" type="sibTrans" cxnId="{3931445A-8FF1-41D2-8C7A-BA267FCBB679}">
      <dgm:prSet/>
      <dgm:spPr/>
      <dgm:t>
        <a:bodyPr/>
        <a:lstStyle/>
        <a:p>
          <a:endParaRPr lang="en-US"/>
        </a:p>
      </dgm:t>
    </dgm:pt>
    <dgm:pt modelId="{43360F5B-FD25-478E-B9AE-86667D8095A8}">
      <dgm:prSet/>
      <dgm:spPr/>
      <dgm:t>
        <a:bodyPr/>
        <a:lstStyle/>
        <a:p>
          <a:pPr rtl="0"/>
          <a:r>
            <a:rPr lang="pl-PL" i="1" dirty="0" smtClean="0">
              <a:latin typeface="Arial" pitchFamily="34" charset="0"/>
              <a:cs typeface="Arial" pitchFamily="34" charset="0"/>
            </a:rPr>
            <a:t>§ 4. 2. Rozporządzenie w sprawie organizowania prac społecznie użytecznych (</a:t>
          </a:r>
          <a:r>
            <a:rPr lang="pl-PL" i="1" dirty="0" err="1" smtClean="0">
              <a:latin typeface="Arial" pitchFamily="34" charset="0"/>
              <a:cs typeface="Arial" pitchFamily="34" charset="0"/>
            </a:rPr>
            <a:t>Dz.U</a:t>
          </a:r>
          <a:r>
            <a:rPr lang="pl-PL" i="1" dirty="0" smtClean="0">
              <a:latin typeface="Arial" pitchFamily="34" charset="0"/>
              <a:cs typeface="Arial" pitchFamily="34" charset="0"/>
            </a:rPr>
            <a:t>. Nr 155, poz. 921).</a:t>
          </a:r>
          <a:endParaRPr lang="en-US" i="1" dirty="0">
            <a:latin typeface="Arial" pitchFamily="34" charset="0"/>
            <a:cs typeface="Arial" pitchFamily="34" charset="0"/>
          </a:endParaRPr>
        </a:p>
      </dgm:t>
    </dgm:pt>
    <dgm:pt modelId="{4044B930-1256-40B9-B958-0015DCFBA8AE}" type="parTrans" cxnId="{B42DA9DD-B2EB-4FA1-AD60-7CE97129A8D9}">
      <dgm:prSet/>
      <dgm:spPr/>
      <dgm:t>
        <a:bodyPr/>
        <a:lstStyle/>
        <a:p>
          <a:endParaRPr lang="en-US"/>
        </a:p>
      </dgm:t>
    </dgm:pt>
    <dgm:pt modelId="{A9165A84-7031-485D-B226-407D8572C94D}" type="sibTrans" cxnId="{B42DA9DD-B2EB-4FA1-AD60-7CE97129A8D9}">
      <dgm:prSet/>
      <dgm:spPr/>
      <dgm:t>
        <a:bodyPr/>
        <a:lstStyle/>
        <a:p>
          <a:endParaRPr lang="en-US"/>
        </a:p>
      </dgm:t>
    </dgm:pt>
    <dgm:pt modelId="{93767FDC-E93A-414B-A76E-00B43F2795C9}" type="pres">
      <dgm:prSet presAssocID="{B34FFCBC-F7E0-4C80-8FAD-5F9E6C6F4720}" presName="Name0" presStyleCnt="0">
        <dgm:presLayoutVars>
          <dgm:dir/>
          <dgm:animLvl val="lvl"/>
          <dgm:resizeHandles val="exact"/>
        </dgm:presLayoutVars>
      </dgm:prSet>
      <dgm:spPr/>
      <dgm:t>
        <a:bodyPr/>
        <a:lstStyle/>
        <a:p>
          <a:endParaRPr lang="en-US"/>
        </a:p>
      </dgm:t>
    </dgm:pt>
    <dgm:pt modelId="{C0A1FF4C-9BE8-47B4-A92C-7A5AE62E55EB}" type="pres">
      <dgm:prSet presAssocID="{2D552934-6012-4488-BC0F-B53444051810}" presName="composite" presStyleCnt="0"/>
      <dgm:spPr/>
    </dgm:pt>
    <dgm:pt modelId="{579DC058-2606-4D49-8802-348B08542B36}" type="pres">
      <dgm:prSet presAssocID="{2D552934-6012-4488-BC0F-B53444051810}" presName="parTx" presStyleLbl="alignNode1" presStyleIdx="0" presStyleCnt="1" custScaleY="120401">
        <dgm:presLayoutVars>
          <dgm:chMax val="0"/>
          <dgm:chPref val="0"/>
          <dgm:bulletEnabled val="1"/>
        </dgm:presLayoutVars>
      </dgm:prSet>
      <dgm:spPr/>
      <dgm:t>
        <a:bodyPr/>
        <a:lstStyle/>
        <a:p>
          <a:endParaRPr lang="en-US"/>
        </a:p>
      </dgm:t>
    </dgm:pt>
    <dgm:pt modelId="{38B7D370-4354-4437-8E49-A1738B4B307A}" type="pres">
      <dgm:prSet presAssocID="{2D552934-6012-4488-BC0F-B53444051810}" presName="desTx" presStyleLbl="alignAccFollowNode1" presStyleIdx="0" presStyleCnt="1" custScaleY="62006">
        <dgm:presLayoutVars>
          <dgm:bulletEnabled val="1"/>
        </dgm:presLayoutVars>
      </dgm:prSet>
      <dgm:spPr/>
      <dgm:t>
        <a:bodyPr/>
        <a:lstStyle/>
        <a:p>
          <a:endParaRPr lang="en-US"/>
        </a:p>
      </dgm:t>
    </dgm:pt>
  </dgm:ptLst>
  <dgm:cxnLst>
    <dgm:cxn modelId="{96BEBF32-3B9B-4E74-8650-F34D95B9DD31}" type="presOf" srcId="{B34FFCBC-F7E0-4C80-8FAD-5F9E6C6F4720}" destId="{93767FDC-E93A-414B-A76E-00B43F2795C9}" srcOrd="0" destOrd="0" presId="urn:microsoft.com/office/officeart/2005/8/layout/hList1"/>
    <dgm:cxn modelId="{389273D0-2D8D-487E-843F-8B65C649475D}" type="presOf" srcId="{2D552934-6012-4488-BC0F-B53444051810}" destId="{579DC058-2606-4D49-8802-348B08542B36}" srcOrd="0" destOrd="0" presId="urn:microsoft.com/office/officeart/2005/8/layout/hList1"/>
    <dgm:cxn modelId="{DF5B7CFB-CEBA-4C74-8BCB-54DBD3C38F1B}" type="presOf" srcId="{43360F5B-FD25-478E-B9AE-86667D8095A8}" destId="{38B7D370-4354-4437-8E49-A1738B4B307A}" srcOrd="0" destOrd="0" presId="urn:microsoft.com/office/officeart/2005/8/layout/hList1"/>
    <dgm:cxn modelId="{B42DA9DD-B2EB-4FA1-AD60-7CE97129A8D9}" srcId="{2D552934-6012-4488-BC0F-B53444051810}" destId="{43360F5B-FD25-478E-B9AE-86667D8095A8}" srcOrd="0" destOrd="0" parTransId="{4044B930-1256-40B9-B958-0015DCFBA8AE}" sibTransId="{A9165A84-7031-485D-B226-407D8572C94D}"/>
    <dgm:cxn modelId="{3931445A-8FF1-41D2-8C7A-BA267FCBB679}" srcId="{B34FFCBC-F7E0-4C80-8FAD-5F9E6C6F4720}" destId="{2D552934-6012-4488-BC0F-B53444051810}" srcOrd="0" destOrd="0" parTransId="{BB1C88D9-DB23-4D74-89A6-D7DF9605D245}" sibTransId="{1E434DB5-28DF-41F3-9264-10ABB7AB45DE}"/>
    <dgm:cxn modelId="{5F686D21-57EA-4DFE-A47D-E6756C8ED358}" type="presParOf" srcId="{93767FDC-E93A-414B-A76E-00B43F2795C9}" destId="{C0A1FF4C-9BE8-47B4-A92C-7A5AE62E55EB}" srcOrd="0" destOrd="0" presId="urn:microsoft.com/office/officeart/2005/8/layout/hList1"/>
    <dgm:cxn modelId="{72B632B5-5C0E-4ABC-9487-2C6B18155C74}" type="presParOf" srcId="{C0A1FF4C-9BE8-47B4-A92C-7A5AE62E55EB}" destId="{579DC058-2606-4D49-8802-348B08542B36}" srcOrd="0" destOrd="0" presId="urn:microsoft.com/office/officeart/2005/8/layout/hList1"/>
    <dgm:cxn modelId="{5F240B91-74D1-44DD-9824-B443DE756313}" type="presParOf" srcId="{C0A1FF4C-9BE8-47B4-A92C-7A5AE62E55EB}" destId="{38B7D370-4354-4437-8E49-A1738B4B307A}"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E2D5E46-34D6-41F1-9A48-F7B5CD4DCD0F}"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en-US"/>
        </a:p>
      </dgm:t>
    </dgm:pt>
    <dgm:pt modelId="{03C96FDF-0602-4E1F-BF6F-90103C2EEF30}">
      <dgm:prSet custT="1"/>
      <dgm:spPr>
        <a:noFill/>
        <a:ln>
          <a:solidFill>
            <a:srgbClr val="87230F"/>
          </a:solidFill>
        </a:ln>
      </dgm:spPr>
      <dgm:t>
        <a:bodyPr/>
        <a:lstStyle/>
        <a:p>
          <a:pPr rtl="0"/>
          <a:r>
            <a:rPr lang="pl-PL" sz="1400" dirty="0" smtClean="0">
              <a:solidFill>
                <a:schemeClr val="tx1"/>
              </a:solidFill>
              <a:latin typeface="Arial" pitchFamily="34" charset="0"/>
              <a:cs typeface="Arial" pitchFamily="34" charset="0"/>
            </a:rPr>
            <a:t>Jednak decyzja o tym, kto faktycznie zostanie skierowany do wykonywania prac społecznie użytecznych, zależy w głównej mierze od:</a:t>
          </a:r>
          <a:endParaRPr lang="pl-PL" sz="1400" dirty="0">
            <a:solidFill>
              <a:schemeClr val="tx1"/>
            </a:solidFill>
            <a:latin typeface="Arial" pitchFamily="34" charset="0"/>
            <a:cs typeface="Arial" pitchFamily="34" charset="0"/>
          </a:endParaRPr>
        </a:p>
      </dgm:t>
    </dgm:pt>
    <dgm:pt modelId="{FFB08448-1F3C-467F-A398-FA7CB0F81B51}" type="parTrans" cxnId="{2B088DE8-6F60-48FB-8FE5-0F169696E29B}">
      <dgm:prSet/>
      <dgm:spPr/>
      <dgm:t>
        <a:bodyPr/>
        <a:lstStyle/>
        <a:p>
          <a:endParaRPr lang="en-US" sz="1400">
            <a:latin typeface="Arial" pitchFamily="34" charset="0"/>
            <a:cs typeface="Arial" pitchFamily="34" charset="0"/>
          </a:endParaRPr>
        </a:p>
      </dgm:t>
    </dgm:pt>
    <dgm:pt modelId="{E138E4DE-AC5A-45C7-AEAA-FCFEB2C3AB04}" type="sibTrans" cxnId="{2B088DE8-6F60-48FB-8FE5-0F169696E29B}">
      <dgm:prSet/>
      <dgm:spPr/>
      <dgm:t>
        <a:bodyPr/>
        <a:lstStyle/>
        <a:p>
          <a:endParaRPr lang="en-US" sz="1400">
            <a:latin typeface="Arial" pitchFamily="34" charset="0"/>
            <a:cs typeface="Arial" pitchFamily="34" charset="0"/>
          </a:endParaRPr>
        </a:p>
      </dgm:t>
    </dgm:pt>
    <dgm:pt modelId="{0450729E-5877-4442-8157-061B91F56D28}">
      <dgm:prSet custT="1"/>
      <dgm:spPr>
        <a:noFill/>
        <a:ln>
          <a:solidFill>
            <a:srgbClr val="87230F"/>
          </a:solidFill>
        </a:ln>
      </dgm:spPr>
      <dgm:t>
        <a:bodyPr/>
        <a:lstStyle/>
        <a:p>
          <a:pPr rtl="0"/>
          <a:r>
            <a:rPr lang="pl-PL" sz="1400" dirty="0" smtClean="0">
              <a:solidFill>
                <a:schemeClr val="tx1"/>
              </a:solidFill>
              <a:latin typeface="Arial" pitchFamily="34" charset="0"/>
              <a:cs typeface="Arial" pitchFamily="34" charset="0"/>
            </a:rPr>
            <a:t>zapotrzebowania ze strony instytucji, dla których te prace mają być świadczone</a:t>
          </a:r>
          <a:endParaRPr lang="pl-PL" sz="1400" dirty="0">
            <a:solidFill>
              <a:schemeClr val="tx1"/>
            </a:solidFill>
            <a:latin typeface="Arial" pitchFamily="34" charset="0"/>
            <a:cs typeface="Arial" pitchFamily="34" charset="0"/>
          </a:endParaRPr>
        </a:p>
      </dgm:t>
    </dgm:pt>
    <dgm:pt modelId="{F461978A-D3DD-472B-B1AD-F7BE3B248DEA}" type="parTrans" cxnId="{D016769E-B973-4977-B9AA-A8B5135E75D5}">
      <dgm:prSet/>
      <dgm:spPr/>
      <dgm:t>
        <a:bodyPr/>
        <a:lstStyle/>
        <a:p>
          <a:endParaRPr lang="en-US" sz="1400">
            <a:latin typeface="Arial" pitchFamily="34" charset="0"/>
            <a:cs typeface="Arial" pitchFamily="34" charset="0"/>
          </a:endParaRPr>
        </a:p>
      </dgm:t>
    </dgm:pt>
    <dgm:pt modelId="{C56527AA-6892-4279-A131-1C4B1AAA8C30}" type="sibTrans" cxnId="{D016769E-B973-4977-B9AA-A8B5135E75D5}">
      <dgm:prSet/>
      <dgm:spPr/>
      <dgm:t>
        <a:bodyPr/>
        <a:lstStyle/>
        <a:p>
          <a:endParaRPr lang="en-US" sz="1400">
            <a:latin typeface="Arial" pitchFamily="34" charset="0"/>
            <a:cs typeface="Arial" pitchFamily="34" charset="0"/>
          </a:endParaRPr>
        </a:p>
      </dgm:t>
    </dgm:pt>
    <dgm:pt modelId="{0DD4D936-1581-44E3-BB14-F1FF2CDCBBB9}">
      <dgm:prSet custT="1"/>
      <dgm:spPr>
        <a:noFill/>
        <a:ln>
          <a:solidFill>
            <a:srgbClr val="87230F"/>
          </a:solidFill>
        </a:ln>
      </dgm:spPr>
      <dgm:t>
        <a:bodyPr/>
        <a:lstStyle/>
        <a:p>
          <a:pPr rtl="0"/>
          <a:r>
            <a:rPr lang="pl-PL" sz="1400" dirty="0" smtClean="0">
              <a:solidFill>
                <a:schemeClr val="tx1"/>
              </a:solidFill>
              <a:latin typeface="Arial" pitchFamily="34" charset="0"/>
              <a:cs typeface="Arial" pitchFamily="34" charset="0"/>
            </a:rPr>
            <a:t>preferencji pracowników socjalnych, którzy wybierają kandydatów spośród swoich klientów </a:t>
          </a:r>
          <a:endParaRPr lang="pl-PL" sz="1400" dirty="0">
            <a:solidFill>
              <a:schemeClr val="tx1"/>
            </a:solidFill>
            <a:latin typeface="Arial" pitchFamily="34" charset="0"/>
            <a:cs typeface="Arial" pitchFamily="34" charset="0"/>
          </a:endParaRPr>
        </a:p>
      </dgm:t>
    </dgm:pt>
    <dgm:pt modelId="{B8DBF3AD-7FFD-4C86-974F-393AA3F42544}" type="parTrans" cxnId="{C055CAA0-EECD-40B4-B366-3BEE52F2BBFA}">
      <dgm:prSet/>
      <dgm:spPr/>
      <dgm:t>
        <a:bodyPr/>
        <a:lstStyle/>
        <a:p>
          <a:endParaRPr lang="en-US" sz="1400">
            <a:latin typeface="Arial" pitchFamily="34" charset="0"/>
            <a:cs typeface="Arial" pitchFamily="34" charset="0"/>
          </a:endParaRPr>
        </a:p>
      </dgm:t>
    </dgm:pt>
    <dgm:pt modelId="{6C93B4EF-2263-4093-8679-A93E75768949}" type="sibTrans" cxnId="{C055CAA0-EECD-40B4-B366-3BEE52F2BBFA}">
      <dgm:prSet/>
      <dgm:spPr/>
      <dgm:t>
        <a:bodyPr/>
        <a:lstStyle/>
        <a:p>
          <a:endParaRPr lang="en-US" sz="1400">
            <a:latin typeface="Arial" pitchFamily="34" charset="0"/>
            <a:cs typeface="Arial" pitchFamily="34" charset="0"/>
          </a:endParaRPr>
        </a:p>
      </dgm:t>
    </dgm:pt>
    <dgm:pt modelId="{C2F9AE45-E37A-4F64-A68B-83FC86E654EF}" type="pres">
      <dgm:prSet presAssocID="{EE2D5E46-34D6-41F1-9A48-F7B5CD4DCD0F}" presName="hierChild1" presStyleCnt="0">
        <dgm:presLayoutVars>
          <dgm:orgChart val="1"/>
          <dgm:chPref val="1"/>
          <dgm:dir/>
          <dgm:animOne val="branch"/>
          <dgm:animLvl val="lvl"/>
          <dgm:resizeHandles/>
        </dgm:presLayoutVars>
      </dgm:prSet>
      <dgm:spPr/>
      <dgm:t>
        <a:bodyPr/>
        <a:lstStyle/>
        <a:p>
          <a:endParaRPr lang="en-US"/>
        </a:p>
      </dgm:t>
    </dgm:pt>
    <dgm:pt modelId="{D933F839-EBB3-4852-B91B-5A72419F1849}" type="pres">
      <dgm:prSet presAssocID="{03C96FDF-0602-4E1F-BF6F-90103C2EEF30}" presName="hierRoot1" presStyleCnt="0">
        <dgm:presLayoutVars>
          <dgm:hierBranch val="init"/>
        </dgm:presLayoutVars>
      </dgm:prSet>
      <dgm:spPr/>
    </dgm:pt>
    <dgm:pt modelId="{3282F738-ABC1-4A7B-9232-37E574671E09}" type="pres">
      <dgm:prSet presAssocID="{03C96FDF-0602-4E1F-BF6F-90103C2EEF30}" presName="rootComposite1" presStyleCnt="0"/>
      <dgm:spPr/>
    </dgm:pt>
    <dgm:pt modelId="{0D0F7234-92D2-4D48-B2AF-855998BD3E4E}" type="pres">
      <dgm:prSet presAssocID="{03C96FDF-0602-4E1F-BF6F-90103C2EEF30}" presName="rootText1" presStyleLbl="node0" presStyleIdx="0" presStyleCnt="1" custScaleX="277867" custScaleY="46901">
        <dgm:presLayoutVars>
          <dgm:chPref val="3"/>
        </dgm:presLayoutVars>
      </dgm:prSet>
      <dgm:spPr/>
      <dgm:t>
        <a:bodyPr/>
        <a:lstStyle/>
        <a:p>
          <a:endParaRPr lang="en-US"/>
        </a:p>
      </dgm:t>
    </dgm:pt>
    <dgm:pt modelId="{DB5CBDF4-7517-4EB2-8A71-CF24B10389B6}" type="pres">
      <dgm:prSet presAssocID="{03C96FDF-0602-4E1F-BF6F-90103C2EEF30}" presName="rootConnector1" presStyleLbl="node1" presStyleIdx="0" presStyleCnt="0"/>
      <dgm:spPr/>
      <dgm:t>
        <a:bodyPr/>
        <a:lstStyle/>
        <a:p>
          <a:endParaRPr lang="en-US"/>
        </a:p>
      </dgm:t>
    </dgm:pt>
    <dgm:pt modelId="{89EB1984-BC09-4A26-B616-AC4577839118}" type="pres">
      <dgm:prSet presAssocID="{03C96FDF-0602-4E1F-BF6F-90103C2EEF30}" presName="hierChild2" presStyleCnt="0"/>
      <dgm:spPr/>
    </dgm:pt>
    <dgm:pt modelId="{A0EE6470-05CE-45DF-8814-19160C69E6B9}" type="pres">
      <dgm:prSet presAssocID="{F461978A-D3DD-472B-B1AD-F7BE3B248DEA}" presName="Name37" presStyleLbl="parChTrans1D2" presStyleIdx="0" presStyleCnt="2"/>
      <dgm:spPr/>
      <dgm:t>
        <a:bodyPr/>
        <a:lstStyle/>
        <a:p>
          <a:endParaRPr lang="en-US"/>
        </a:p>
      </dgm:t>
    </dgm:pt>
    <dgm:pt modelId="{CB35E089-4BE4-46C0-8811-3C04836AF87D}" type="pres">
      <dgm:prSet presAssocID="{0450729E-5877-4442-8157-061B91F56D28}" presName="hierRoot2" presStyleCnt="0">
        <dgm:presLayoutVars>
          <dgm:hierBranch val="init"/>
        </dgm:presLayoutVars>
      </dgm:prSet>
      <dgm:spPr/>
    </dgm:pt>
    <dgm:pt modelId="{91EAB7AB-5015-42D2-BE83-97F6D9E55267}" type="pres">
      <dgm:prSet presAssocID="{0450729E-5877-4442-8157-061B91F56D28}" presName="rootComposite" presStyleCnt="0"/>
      <dgm:spPr/>
    </dgm:pt>
    <dgm:pt modelId="{B830F424-8B0A-43A2-A935-AD1C5DF9AC29}" type="pres">
      <dgm:prSet presAssocID="{0450729E-5877-4442-8157-061B91F56D28}" presName="rootText" presStyleLbl="node2" presStyleIdx="0" presStyleCnt="2">
        <dgm:presLayoutVars>
          <dgm:chPref val="3"/>
        </dgm:presLayoutVars>
      </dgm:prSet>
      <dgm:spPr/>
      <dgm:t>
        <a:bodyPr/>
        <a:lstStyle/>
        <a:p>
          <a:endParaRPr lang="en-US"/>
        </a:p>
      </dgm:t>
    </dgm:pt>
    <dgm:pt modelId="{DE5CE634-8099-42DB-947B-BB88DE5A12D7}" type="pres">
      <dgm:prSet presAssocID="{0450729E-5877-4442-8157-061B91F56D28}" presName="rootConnector" presStyleLbl="node2" presStyleIdx="0" presStyleCnt="2"/>
      <dgm:spPr/>
      <dgm:t>
        <a:bodyPr/>
        <a:lstStyle/>
        <a:p>
          <a:endParaRPr lang="en-US"/>
        </a:p>
      </dgm:t>
    </dgm:pt>
    <dgm:pt modelId="{3689DC03-DEB5-4542-9A18-52AA6D90033A}" type="pres">
      <dgm:prSet presAssocID="{0450729E-5877-4442-8157-061B91F56D28}" presName="hierChild4" presStyleCnt="0"/>
      <dgm:spPr/>
    </dgm:pt>
    <dgm:pt modelId="{EE2A93E5-D9BB-4459-95F6-5C084C15A51E}" type="pres">
      <dgm:prSet presAssocID="{0450729E-5877-4442-8157-061B91F56D28}" presName="hierChild5" presStyleCnt="0"/>
      <dgm:spPr/>
    </dgm:pt>
    <dgm:pt modelId="{4F15B165-66E7-4E88-90B6-75A42DE34705}" type="pres">
      <dgm:prSet presAssocID="{B8DBF3AD-7FFD-4C86-974F-393AA3F42544}" presName="Name37" presStyleLbl="parChTrans1D2" presStyleIdx="1" presStyleCnt="2"/>
      <dgm:spPr/>
      <dgm:t>
        <a:bodyPr/>
        <a:lstStyle/>
        <a:p>
          <a:endParaRPr lang="en-US"/>
        </a:p>
      </dgm:t>
    </dgm:pt>
    <dgm:pt modelId="{477E59B9-3FE0-49ED-8A98-E28E421A9E51}" type="pres">
      <dgm:prSet presAssocID="{0DD4D936-1581-44E3-BB14-F1FF2CDCBBB9}" presName="hierRoot2" presStyleCnt="0">
        <dgm:presLayoutVars>
          <dgm:hierBranch val="init"/>
        </dgm:presLayoutVars>
      </dgm:prSet>
      <dgm:spPr/>
    </dgm:pt>
    <dgm:pt modelId="{F64732B2-16C1-43E6-B952-935D0AE4B73E}" type="pres">
      <dgm:prSet presAssocID="{0DD4D936-1581-44E3-BB14-F1FF2CDCBBB9}" presName="rootComposite" presStyleCnt="0"/>
      <dgm:spPr/>
    </dgm:pt>
    <dgm:pt modelId="{92E24C17-6C41-496A-BB05-AAF36F7C54E4}" type="pres">
      <dgm:prSet presAssocID="{0DD4D936-1581-44E3-BB14-F1FF2CDCBBB9}" presName="rootText" presStyleLbl="node2" presStyleIdx="1" presStyleCnt="2">
        <dgm:presLayoutVars>
          <dgm:chPref val="3"/>
        </dgm:presLayoutVars>
      </dgm:prSet>
      <dgm:spPr/>
      <dgm:t>
        <a:bodyPr/>
        <a:lstStyle/>
        <a:p>
          <a:endParaRPr lang="en-US"/>
        </a:p>
      </dgm:t>
    </dgm:pt>
    <dgm:pt modelId="{6DEC996E-9A54-4D39-82F3-EC96B92B5C65}" type="pres">
      <dgm:prSet presAssocID="{0DD4D936-1581-44E3-BB14-F1FF2CDCBBB9}" presName="rootConnector" presStyleLbl="node2" presStyleIdx="1" presStyleCnt="2"/>
      <dgm:spPr/>
      <dgm:t>
        <a:bodyPr/>
        <a:lstStyle/>
        <a:p>
          <a:endParaRPr lang="en-US"/>
        </a:p>
      </dgm:t>
    </dgm:pt>
    <dgm:pt modelId="{2D66446B-CE88-4245-B5A1-1483EE7ABDA7}" type="pres">
      <dgm:prSet presAssocID="{0DD4D936-1581-44E3-BB14-F1FF2CDCBBB9}" presName="hierChild4" presStyleCnt="0"/>
      <dgm:spPr/>
    </dgm:pt>
    <dgm:pt modelId="{9F60F34B-DA75-4114-B4AB-8108CD891067}" type="pres">
      <dgm:prSet presAssocID="{0DD4D936-1581-44E3-BB14-F1FF2CDCBBB9}" presName="hierChild5" presStyleCnt="0"/>
      <dgm:spPr/>
    </dgm:pt>
    <dgm:pt modelId="{00D9113F-E69E-4A57-A7D8-7AC0623B34CD}" type="pres">
      <dgm:prSet presAssocID="{03C96FDF-0602-4E1F-BF6F-90103C2EEF30}" presName="hierChild3" presStyleCnt="0"/>
      <dgm:spPr/>
    </dgm:pt>
  </dgm:ptLst>
  <dgm:cxnLst>
    <dgm:cxn modelId="{75037DE7-19AA-4188-B31F-2D3EAD277014}" type="presOf" srcId="{0DD4D936-1581-44E3-BB14-F1FF2CDCBBB9}" destId="{92E24C17-6C41-496A-BB05-AAF36F7C54E4}" srcOrd="0" destOrd="0" presId="urn:microsoft.com/office/officeart/2005/8/layout/orgChart1"/>
    <dgm:cxn modelId="{D4F0B1A0-F52D-49B3-91F7-7A0141AF4C91}" type="presOf" srcId="{B8DBF3AD-7FFD-4C86-974F-393AA3F42544}" destId="{4F15B165-66E7-4E88-90B6-75A42DE34705}" srcOrd="0" destOrd="0" presId="urn:microsoft.com/office/officeart/2005/8/layout/orgChart1"/>
    <dgm:cxn modelId="{A020561D-80F3-4CA7-A8F9-4CCDE91E874B}" type="presOf" srcId="{03C96FDF-0602-4E1F-BF6F-90103C2EEF30}" destId="{DB5CBDF4-7517-4EB2-8A71-CF24B10389B6}" srcOrd="1" destOrd="0" presId="urn:microsoft.com/office/officeart/2005/8/layout/orgChart1"/>
    <dgm:cxn modelId="{2B088DE8-6F60-48FB-8FE5-0F169696E29B}" srcId="{EE2D5E46-34D6-41F1-9A48-F7B5CD4DCD0F}" destId="{03C96FDF-0602-4E1F-BF6F-90103C2EEF30}" srcOrd="0" destOrd="0" parTransId="{FFB08448-1F3C-467F-A398-FA7CB0F81B51}" sibTransId="{E138E4DE-AC5A-45C7-AEAA-FCFEB2C3AB04}"/>
    <dgm:cxn modelId="{74C4884F-A306-484A-8275-81FDEEAA2B0F}" type="presOf" srcId="{0450729E-5877-4442-8157-061B91F56D28}" destId="{B830F424-8B0A-43A2-A935-AD1C5DF9AC29}" srcOrd="0" destOrd="0" presId="urn:microsoft.com/office/officeart/2005/8/layout/orgChart1"/>
    <dgm:cxn modelId="{C055CAA0-EECD-40B4-B366-3BEE52F2BBFA}" srcId="{03C96FDF-0602-4E1F-BF6F-90103C2EEF30}" destId="{0DD4D936-1581-44E3-BB14-F1FF2CDCBBB9}" srcOrd="1" destOrd="0" parTransId="{B8DBF3AD-7FFD-4C86-974F-393AA3F42544}" sibTransId="{6C93B4EF-2263-4093-8679-A93E75768949}"/>
    <dgm:cxn modelId="{A61E6EBF-4AD9-4047-88DB-570026404978}" type="presOf" srcId="{F461978A-D3DD-472B-B1AD-F7BE3B248DEA}" destId="{A0EE6470-05CE-45DF-8814-19160C69E6B9}" srcOrd="0" destOrd="0" presId="urn:microsoft.com/office/officeart/2005/8/layout/orgChart1"/>
    <dgm:cxn modelId="{D016769E-B973-4977-B9AA-A8B5135E75D5}" srcId="{03C96FDF-0602-4E1F-BF6F-90103C2EEF30}" destId="{0450729E-5877-4442-8157-061B91F56D28}" srcOrd="0" destOrd="0" parTransId="{F461978A-D3DD-472B-B1AD-F7BE3B248DEA}" sibTransId="{C56527AA-6892-4279-A131-1C4B1AAA8C30}"/>
    <dgm:cxn modelId="{84B3DC79-0D01-430D-B66A-AF47C99C9C71}" type="presOf" srcId="{0450729E-5877-4442-8157-061B91F56D28}" destId="{DE5CE634-8099-42DB-947B-BB88DE5A12D7}" srcOrd="1" destOrd="0" presId="urn:microsoft.com/office/officeart/2005/8/layout/orgChart1"/>
    <dgm:cxn modelId="{C6BE8708-0A4A-4103-87A5-8910FFC599F2}" type="presOf" srcId="{0DD4D936-1581-44E3-BB14-F1FF2CDCBBB9}" destId="{6DEC996E-9A54-4D39-82F3-EC96B92B5C65}" srcOrd="1" destOrd="0" presId="urn:microsoft.com/office/officeart/2005/8/layout/orgChart1"/>
    <dgm:cxn modelId="{3A1D8D59-FA80-41AC-B852-8A468290D15E}" type="presOf" srcId="{03C96FDF-0602-4E1F-BF6F-90103C2EEF30}" destId="{0D0F7234-92D2-4D48-B2AF-855998BD3E4E}" srcOrd="0" destOrd="0" presId="urn:microsoft.com/office/officeart/2005/8/layout/orgChart1"/>
    <dgm:cxn modelId="{B871EB5C-6DF4-451A-95CA-A2F1ECE9D29E}" type="presOf" srcId="{EE2D5E46-34D6-41F1-9A48-F7B5CD4DCD0F}" destId="{C2F9AE45-E37A-4F64-A68B-83FC86E654EF}" srcOrd="0" destOrd="0" presId="urn:microsoft.com/office/officeart/2005/8/layout/orgChart1"/>
    <dgm:cxn modelId="{FAB72C6D-4ABA-4CC7-8E65-C99E865A4020}" type="presParOf" srcId="{C2F9AE45-E37A-4F64-A68B-83FC86E654EF}" destId="{D933F839-EBB3-4852-B91B-5A72419F1849}" srcOrd="0" destOrd="0" presId="urn:microsoft.com/office/officeart/2005/8/layout/orgChart1"/>
    <dgm:cxn modelId="{54AB550D-8B81-4E43-AC5A-7B00383C82EE}" type="presParOf" srcId="{D933F839-EBB3-4852-B91B-5A72419F1849}" destId="{3282F738-ABC1-4A7B-9232-37E574671E09}" srcOrd="0" destOrd="0" presId="urn:microsoft.com/office/officeart/2005/8/layout/orgChart1"/>
    <dgm:cxn modelId="{415FB14F-305C-40F1-BEB9-1EE4F0C683F9}" type="presParOf" srcId="{3282F738-ABC1-4A7B-9232-37E574671E09}" destId="{0D0F7234-92D2-4D48-B2AF-855998BD3E4E}" srcOrd="0" destOrd="0" presId="urn:microsoft.com/office/officeart/2005/8/layout/orgChart1"/>
    <dgm:cxn modelId="{A6890281-EEA7-4A7D-BA26-8BAD84B260DE}" type="presParOf" srcId="{3282F738-ABC1-4A7B-9232-37E574671E09}" destId="{DB5CBDF4-7517-4EB2-8A71-CF24B10389B6}" srcOrd="1" destOrd="0" presId="urn:microsoft.com/office/officeart/2005/8/layout/orgChart1"/>
    <dgm:cxn modelId="{36A27293-B631-44EB-8E96-43F2D5B1C1DB}" type="presParOf" srcId="{D933F839-EBB3-4852-B91B-5A72419F1849}" destId="{89EB1984-BC09-4A26-B616-AC4577839118}" srcOrd="1" destOrd="0" presId="urn:microsoft.com/office/officeart/2005/8/layout/orgChart1"/>
    <dgm:cxn modelId="{B6DAECB7-E5DF-49B5-A88F-148058844B35}" type="presParOf" srcId="{89EB1984-BC09-4A26-B616-AC4577839118}" destId="{A0EE6470-05CE-45DF-8814-19160C69E6B9}" srcOrd="0" destOrd="0" presId="urn:microsoft.com/office/officeart/2005/8/layout/orgChart1"/>
    <dgm:cxn modelId="{32C083F7-69F3-4378-BCE8-7CA5C0C64DCA}" type="presParOf" srcId="{89EB1984-BC09-4A26-B616-AC4577839118}" destId="{CB35E089-4BE4-46C0-8811-3C04836AF87D}" srcOrd="1" destOrd="0" presId="urn:microsoft.com/office/officeart/2005/8/layout/orgChart1"/>
    <dgm:cxn modelId="{BF5029AE-CA13-47CB-9371-74CA4FCB08CD}" type="presParOf" srcId="{CB35E089-4BE4-46C0-8811-3C04836AF87D}" destId="{91EAB7AB-5015-42D2-BE83-97F6D9E55267}" srcOrd="0" destOrd="0" presId="urn:microsoft.com/office/officeart/2005/8/layout/orgChart1"/>
    <dgm:cxn modelId="{6659965B-F981-4BAD-B192-7A857A78EE0B}" type="presParOf" srcId="{91EAB7AB-5015-42D2-BE83-97F6D9E55267}" destId="{B830F424-8B0A-43A2-A935-AD1C5DF9AC29}" srcOrd="0" destOrd="0" presId="urn:microsoft.com/office/officeart/2005/8/layout/orgChart1"/>
    <dgm:cxn modelId="{2F11441F-0EAC-4871-AD9C-FEDF7ED8ED9C}" type="presParOf" srcId="{91EAB7AB-5015-42D2-BE83-97F6D9E55267}" destId="{DE5CE634-8099-42DB-947B-BB88DE5A12D7}" srcOrd="1" destOrd="0" presId="urn:microsoft.com/office/officeart/2005/8/layout/orgChart1"/>
    <dgm:cxn modelId="{B3D1C7FC-8328-49A7-B1F0-88781AC1CD8D}" type="presParOf" srcId="{CB35E089-4BE4-46C0-8811-3C04836AF87D}" destId="{3689DC03-DEB5-4542-9A18-52AA6D90033A}" srcOrd="1" destOrd="0" presId="urn:microsoft.com/office/officeart/2005/8/layout/orgChart1"/>
    <dgm:cxn modelId="{9E7914A9-4C4D-44B9-A029-5B1CCBC57AE9}" type="presParOf" srcId="{CB35E089-4BE4-46C0-8811-3C04836AF87D}" destId="{EE2A93E5-D9BB-4459-95F6-5C084C15A51E}" srcOrd="2" destOrd="0" presId="urn:microsoft.com/office/officeart/2005/8/layout/orgChart1"/>
    <dgm:cxn modelId="{08221E66-365C-4672-B5C2-240611BED9DC}" type="presParOf" srcId="{89EB1984-BC09-4A26-B616-AC4577839118}" destId="{4F15B165-66E7-4E88-90B6-75A42DE34705}" srcOrd="2" destOrd="0" presId="urn:microsoft.com/office/officeart/2005/8/layout/orgChart1"/>
    <dgm:cxn modelId="{952F8F9F-2581-44A1-929A-B6C79DA010F7}" type="presParOf" srcId="{89EB1984-BC09-4A26-B616-AC4577839118}" destId="{477E59B9-3FE0-49ED-8A98-E28E421A9E51}" srcOrd="3" destOrd="0" presId="urn:microsoft.com/office/officeart/2005/8/layout/orgChart1"/>
    <dgm:cxn modelId="{A02A8241-ABA3-4497-BA89-878F2ADD678C}" type="presParOf" srcId="{477E59B9-3FE0-49ED-8A98-E28E421A9E51}" destId="{F64732B2-16C1-43E6-B952-935D0AE4B73E}" srcOrd="0" destOrd="0" presId="urn:microsoft.com/office/officeart/2005/8/layout/orgChart1"/>
    <dgm:cxn modelId="{B1D1B6BA-B89B-4F44-8CE1-A0B66A98523A}" type="presParOf" srcId="{F64732B2-16C1-43E6-B952-935D0AE4B73E}" destId="{92E24C17-6C41-496A-BB05-AAF36F7C54E4}" srcOrd="0" destOrd="0" presId="urn:microsoft.com/office/officeart/2005/8/layout/orgChart1"/>
    <dgm:cxn modelId="{AC040067-69EA-4B5F-A0C4-ACD49EC7DBDE}" type="presParOf" srcId="{F64732B2-16C1-43E6-B952-935D0AE4B73E}" destId="{6DEC996E-9A54-4D39-82F3-EC96B92B5C65}" srcOrd="1" destOrd="0" presId="urn:microsoft.com/office/officeart/2005/8/layout/orgChart1"/>
    <dgm:cxn modelId="{C057F8CC-F210-44F9-AAB1-670F7CF3FB64}" type="presParOf" srcId="{477E59B9-3FE0-49ED-8A98-E28E421A9E51}" destId="{2D66446B-CE88-4245-B5A1-1483EE7ABDA7}" srcOrd="1" destOrd="0" presId="urn:microsoft.com/office/officeart/2005/8/layout/orgChart1"/>
    <dgm:cxn modelId="{BCD5EF17-400E-4597-8046-7AB6D5DC035E}" type="presParOf" srcId="{477E59B9-3FE0-49ED-8A98-E28E421A9E51}" destId="{9F60F34B-DA75-4114-B4AB-8108CD891067}" srcOrd="2" destOrd="0" presId="urn:microsoft.com/office/officeart/2005/8/layout/orgChart1"/>
    <dgm:cxn modelId="{076BB2D1-EC30-48CE-B72A-45786179541B}" type="presParOf" srcId="{D933F839-EBB3-4852-B91B-5A72419F1849}" destId="{00D9113F-E69E-4A57-A7D8-7AC0623B34CD}" srcOrd="2" destOrd="0" presId="urn:microsoft.com/office/officeart/2005/8/layout/orgChar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3992C59-8BAA-4C91-B1B7-FF10AF57BC1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905CBD0-2443-4C3A-B1E1-3A7038B7EF9B}">
      <dgm:prSet custT="1"/>
      <dgm:spPr>
        <a:solidFill>
          <a:srgbClr val="A22A12"/>
        </a:solidFill>
      </dgm:spPr>
      <dgm:t>
        <a:bodyPr/>
        <a:lstStyle/>
        <a:p>
          <a:pPr rtl="0"/>
          <a:r>
            <a:rPr lang="pl-PL" sz="1000" i="0" baseline="0" dirty="0" smtClean="0">
              <a:latin typeface="Arial" pitchFamily="34" charset="0"/>
              <a:cs typeface="Arial" pitchFamily="34" charset="0"/>
            </a:rPr>
            <a:t>Zainteresowanie klientów pomocy społecznej jest zróżnicowane:</a:t>
          </a:r>
          <a:r>
            <a:rPr lang="pl-PL" sz="1000" dirty="0" smtClean="0">
              <a:latin typeface="Arial" pitchFamily="34" charset="0"/>
              <a:cs typeface="Arial" pitchFamily="34" charset="0"/>
            </a:rPr>
            <a:t> w niektórych gminach bardzo niewielkie, w innych bardzo duże</a:t>
          </a:r>
          <a:endParaRPr lang="pl-PL" sz="1000" dirty="0">
            <a:latin typeface="Arial" pitchFamily="34" charset="0"/>
            <a:cs typeface="Arial" pitchFamily="34" charset="0"/>
          </a:endParaRPr>
        </a:p>
      </dgm:t>
    </dgm:pt>
    <dgm:pt modelId="{FC6DF7B4-D1CA-4CAE-A78C-E5F36F5CA28D}" type="parTrans" cxnId="{B0AE2230-FB5E-4A06-A60F-2C035F85EF27}">
      <dgm:prSet/>
      <dgm:spPr/>
      <dgm:t>
        <a:bodyPr/>
        <a:lstStyle/>
        <a:p>
          <a:endParaRPr lang="en-US" sz="1000"/>
        </a:p>
      </dgm:t>
    </dgm:pt>
    <dgm:pt modelId="{CB3200FF-8D28-41E1-A569-81DF47EF2358}" type="sibTrans" cxnId="{B0AE2230-FB5E-4A06-A60F-2C035F85EF27}">
      <dgm:prSet/>
      <dgm:spPr/>
      <dgm:t>
        <a:bodyPr/>
        <a:lstStyle/>
        <a:p>
          <a:endParaRPr lang="en-US" sz="1000"/>
        </a:p>
      </dgm:t>
    </dgm:pt>
    <dgm:pt modelId="{3E175FCA-679A-4871-B9E1-2D1EA010B70A}">
      <dgm:prSet custT="1"/>
      <dgm:spPr>
        <a:solidFill>
          <a:srgbClr val="A22A12"/>
        </a:solidFill>
      </dgm:spPr>
      <dgm:t>
        <a:bodyPr/>
        <a:lstStyle/>
        <a:p>
          <a:pPr rtl="0"/>
          <a:r>
            <a:rPr lang="pl-PL" sz="1000" dirty="0" smtClean="0">
              <a:latin typeface="Arial" pitchFamily="34" charset="0"/>
              <a:cs typeface="Arial" pitchFamily="34" charset="0"/>
            </a:rPr>
            <a:t>Gminy wolą wydawać swoje pieniądze na inne cele lub formy pomocy</a:t>
          </a:r>
          <a:endParaRPr lang="pl-PL" sz="1000" dirty="0">
            <a:latin typeface="Arial" pitchFamily="34" charset="0"/>
            <a:cs typeface="Arial" pitchFamily="34" charset="0"/>
          </a:endParaRPr>
        </a:p>
      </dgm:t>
    </dgm:pt>
    <dgm:pt modelId="{562C823E-B638-4571-AE1E-FB5D171DD8D8}" type="parTrans" cxnId="{B4560FC6-9B6A-4D27-AF87-07F16E7A0032}">
      <dgm:prSet/>
      <dgm:spPr/>
      <dgm:t>
        <a:bodyPr/>
        <a:lstStyle/>
        <a:p>
          <a:endParaRPr lang="en-US" sz="1000"/>
        </a:p>
      </dgm:t>
    </dgm:pt>
    <dgm:pt modelId="{F592080B-DA8C-45ED-AA61-4E573C3DC1CD}" type="sibTrans" cxnId="{B4560FC6-9B6A-4D27-AF87-07F16E7A0032}">
      <dgm:prSet/>
      <dgm:spPr/>
      <dgm:t>
        <a:bodyPr/>
        <a:lstStyle/>
        <a:p>
          <a:endParaRPr lang="en-US" sz="1000"/>
        </a:p>
      </dgm:t>
    </dgm:pt>
    <dgm:pt modelId="{20F3F108-ADA0-4911-9CAB-0E23B536B3C5}" type="pres">
      <dgm:prSet presAssocID="{83992C59-8BAA-4C91-B1B7-FF10AF57BC14}" presName="diagram" presStyleCnt="0">
        <dgm:presLayoutVars>
          <dgm:dir/>
          <dgm:resizeHandles val="exact"/>
        </dgm:presLayoutVars>
      </dgm:prSet>
      <dgm:spPr/>
      <dgm:t>
        <a:bodyPr/>
        <a:lstStyle/>
        <a:p>
          <a:endParaRPr lang="en-US"/>
        </a:p>
      </dgm:t>
    </dgm:pt>
    <dgm:pt modelId="{164C7E3A-9A1F-49CE-891B-A85A00FCF73B}" type="pres">
      <dgm:prSet presAssocID="{F905CBD0-2443-4C3A-B1E1-3A7038B7EF9B}" presName="node" presStyleLbl="node1" presStyleIdx="0" presStyleCnt="2" custScaleX="136866">
        <dgm:presLayoutVars>
          <dgm:bulletEnabled val="1"/>
        </dgm:presLayoutVars>
      </dgm:prSet>
      <dgm:spPr/>
      <dgm:t>
        <a:bodyPr/>
        <a:lstStyle/>
        <a:p>
          <a:endParaRPr lang="en-US"/>
        </a:p>
      </dgm:t>
    </dgm:pt>
    <dgm:pt modelId="{FB8C69B4-621F-446A-9A0A-95DEE82317F6}" type="pres">
      <dgm:prSet presAssocID="{CB3200FF-8D28-41E1-A569-81DF47EF2358}" presName="sibTrans" presStyleCnt="0"/>
      <dgm:spPr/>
    </dgm:pt>
    <dgm:pt modelId="{9739E3CB-AA81-4136-AD7B-7C8C4CB1B480}" type="pres">
      <dgm:prSet presAssocID="{3E175FCA-679A-4871-B9E1-2D1EA010B70A}" presName="node" presStyleLbl="node1" presStyleIdx="1" presStyleCnt="2" custScaleX="136866">
        <dgm:presLayoutVars>
          <dgm:bulletEnabled val="1"/>
        </dgm:presLayoutVars>
      </dgm:prSet>
      <dgm:spPr/>
      <dgm:t>
        <a:bodyPr/>
        <a:lstStyle/>
        <a:p>
          <a:endParaRPr lang="en-US"/>
        </a:p>
      </dgm:t>
    </dgm:pt>
  </dgm:ptLst>
  <dgm:cxnLst>
    <dgm:cxn modelId="{50CE0B60-86F8-4408-A753-38CD1C14DE24}" type="presOf" srcId="{3E175FCA-679A-4871-B9E1-2D1EA010B70A}" destId="{9739E3CB-AA81-4136-AD7B-7C8C4CB1B480}" srcOrd="0" destOrd="0" presId="urn:microsoft.com/office/officeart/2005/8/layout/default"/>
    <dgm:cxn modelId="{B0AE2230-FB5E-4A06-A60F-2C035F85EF27}" srcId="{83992C59-8BAA-4C91-B1B7-FF10AF57BC14}" destId="{F905CBD0-2443-4C3A-B1E1-3A7038B7EF9B}" srcOrd="0" destOrd="0" parTransId="{FC6DF7B4-D1CA-4CAE-A78C-E5F36F5CA28D}" sibTransId="{CB3200FF-8D28-41E1-A569-81DF47EF2358}"/>
    <dgm:cxn modelId="{60FD705F-CE99-43BE-96C3-46E36844670C}" type="presOf" srcId="{83992C59-8BAA-4C91-B1B7-FF10AF57BC14}" destId="{20F3F108-ADA0-4911-9CAB-0E23B536B3C5}" srcOrd="0" destOrd="0" presId="urn:microsoft.com/office/officeart/2005/8/layout/default"/>
    <dgm:cxn modelId="{B4560FC6-9B6A-4D27-AF87-07F16E7A0032}" srcId="{83992C59-8BAA-4C91-B1B7-FF10AF57BC14}" destId="{3E175FCA-679A-4871-B9E1-2D1EA010B70A}" srcOrd="1" destOrd="0" parTransId="{562C823E-B638-4571-AE1E-FB5D171DD8D8}" sibTransId="{F592080B-DA8C-45ED-AA61-4E573C3DC1CD}"/>
    <dgm:cxn modelId="{89E2028E-A34B-45A4-A4A3-A9FAA26F6169}" type="presOf" srcId="{F905CBD0-2443-4C3A-B1E1-3A7038B7EF9B}" destId="{164C7E3A-9A1F-49CE-891B-A85A00FCF73B}" srcOrd="0" destOrd="0" presId="urn:microsoft.com/office/officeart/2005/8/layout/default"/>
    <dgm:cxn modelId="{30E84B1E-9EEA-41CF-A5ED-DD1F9B9C422D}" type="presParOf" srcId="{20F3F108-ADA0-4911-9CAB-0E23B536B3C5}" destId="{164C7E3A-9A1F-49CE-891B-A85A00FCF73B}" srcOrd="0" destOrd="0" presId="urn:microsoft.com/office/officeart/2005/8/layout/default"/>
    <dgm:cxn modelId="{7C3B6733-4A5E-4AAB-B9AB-AD6AA2693101}" type="presParOf" srcId="{20F3F108-ADA0-4911-9CAB-0E23B536B3C5}" destId="{FB8C69B4-621F-446A-9A0A-95DEE82317F6}" srcOrd="1" destOrd="0" presId="urn:microsoft.com/office/officeart/2005/8/layout/default"/>
    <dgm:cxn modelId="{15B14DF6-7295-4E05-840F-88F1953F9BCB}" type="presParOf" srcId="{20F3F108-ADA0-4911-9CAB-0E23B536B3C5}" destId="{9739E3CB-AA81-4136-AD7B-7C8C4CB1B480}" srcOrd="2" destOrd="0" presId="urn:microsoft.com/office/officeart/2005/8/layout/default"/>
  </dgm:cxnLst>
  <dgm:bg>
    <a:noFill/>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3992C59-8BAA-4C91-B1B7-FF10AF57BC1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905CBD0-2443-4C3A-B1E1-3A7038B7EF9B}">
      <dgm:prSet custT="1"/>
      <dgm:spPr>
        <a:solidFill>
          <a:srgbClr val="A22A12"/>
        </a:solidFill>
      </dgm:spPr>
      <dgm:t>
        <a:bodyPr/>
        <a:lstStyle/>
        <a:p>
          <a:pPr rtl="0"/>
          <a:r>
            <a:rPr lang="pl-PL" sz="1000" i="0" baseline="0" dirty="0" smtClean="0">
              <a:latin typeface="Arial" pitchFamily="34" charset="0"/>
              <a:cs typeface="Arial" pitchFamily="34" charset="0"/>
            </a:rPr>
            <a:t>Powiatowe urzędy pracy nie notują dużego zainteresowania PSU:</a:t>
          </a:r>
          <a:endParaRPr lang="pl-PL" sz="1000" dirty="0">
            <a:latin typeface="Arial" pitchFamily="34" charset="0"/>
            <a:cs typeface="Arial" pitchFamily="34" charset="0"/>
          </a:endParaRPr>
        </a:p>
      </dgm:t>
    </dgm:pt>
    <dgm:pt modelId="{FC6DF7B4-D1CA-4CAE-A78C-E5F36F5CA28D}" type="parTrans" cxnId="{B0AE2230-FB5E-4A06-A60F-2C035F85EF27}">
      <dgm:prSet/>
      <dgm:spPr/>
      <dgm:t>
        <a:bodyPr/>
        <a:lstStyle/>
        <a:p>
          <a:endParaRPr lang="en-US" sz="1000"/>
        </a:p>
      </dgm:t>
    </dgm:pt>
    <dgm:pt modelId="{CB3200FF-8D28-41E1-A569-81DF47EF2358}" type="sibTrans" cxnId="{B0AE2230-FB5E-4A06-A60F-2C035F85EF27}">
      <dgm:prSet/>
      <dgm:spPr/>
      <dgm:t>
        <a:bodyPr/>
        <a:lstStyle/>
        <a:p>
          <a:endParaRPr lang="en-US" sz="1000"/>
        </a:p>
      </dgm:t>
    </dgm:pt>
    <dgm:pt modelId="{B0922779-3B1A-4232-AB16-168393B06C0C}">
      <dgm:prSet custT="1"/>
      <dgm:spPr>
        <a:solidFill>
          <a:srgbClr val="A22A12"/>
        </a:solidFill>
      </dgm:spPr>
      <dgm:t>
        <a:bodyPr/>
        <a:lstStyle/>
        <a:p>
          <a:pPr rtl="0"/>
          <a:r>
            <a:rPr lang="pl-PL" sz="1000" i="0" baseline="0" dirty="0" smtClean="0">
              <a:latin typeface="Arial" pitchFamily="34" charset="0"/>
              <a:cs typeface="Arial" pitchFamily="34" charset="0"/>
            </a:rPr>
            <a:t>wśród swoich klientów</a:t>
          </a:r>
          <a:endParaRPr lang="pl-PL" sz="1000" dirty="0">
            <a:latin typeface="Arial" pitchFamily="34" charset="0"/>
            <a:cs typeface="Arial" pitchFamily="34" charset="0"/>
          </a:endParaRPr>
        </a:p>
      </dgm:t>
    </dgm:pt>
    <dgm:pt modelId="{FFAEF543-879C-40EA-B3A9-C5543F867653}" type="parTrans" cxnId="{71E4F4EA-6AF4-425D-BDA4-BAA99E8EA13B}">
      <dgm:prSet/>
      <dgm:spPr>
        <a:solidFill>
          <a:srgbClr val="87230F"/>
        </a:solidFill>
        <a:ln>
          <a:solidFill>
            <a:srgbClr val="87230F"/>
          </a:solidFill>
        </a:ln>
      </dgm:spPr>
      <dgm:t>
        <a:bodyPr/>
        <a:lstStyle/>
        <a:p>
          <a:endParaRPr lang="en-US"/>
        </a:p>
      </dgm:t>
    </dgm:pt>
    <dgm:pt modelId="{9DDB573F-67FD-44C0-A7D7-7A5A4C31016F}" type="sibTrans" cxnId="{71E4F4EA-6AF4-425D-BDA4-BAA99E8EA13B}">
      <dgm:prSet/>
      <dgm:spPr/>
      <dgm:t>
        <a:bodyPr/>
        <a:lstStyle/>
        <a:p>
          <a:endParaRPr lang="en-US"/>
        </a:p>
      </dgm:t>
    </dgm:pt>
    <dgm:pt modelId="{90AB897C-EA27-4CB3-A5C7-707B39863C82}">
      <dgm:prSet custT="1"/>
      <dgm:spPr>
        <a:solidFill>
          <a:srgbClr val="A22A12"/>
        </a:solidFill>
      </dgm:spPr>
      <dgm:t>
        <a:bodyPr/>
        <a:lstStyle/>
        <a:p>
          <a:pPr rtl="0"/>
          <a:r>
            <a:rPr lang="pl-PL" sz="1000" i="0" baseline="0" dirty="0" smtClean="0">
              <a:latin typeface="Arial" pitchFamily="34" charset="0"/>
              <a:cs typeface="Arial" pitchFamily="34" charset="0"/>
            </a:rPr>
            <a:t>wśród jednostek samorządu terytorialnego</a:t>
          </a:r>
          <a:endParaRPr lang="pl-PL" sz="1000" dirty="0">
            <a:latin typeface="Arial" pitchFamily="34" charset="0"/>
            <a:cs typeface="Arial" pitchFamily="34" charset="0"/>
          </a:endParaRPr>
        </a:p>
      </dgm:t>
    </dgm:pt>
    <dgm:pt modelId="{FE04B8C4-30FF-40D3-B3D2-4E5CC434E6D6}" type="parTrans" cxnId="{7C72E4D9-8F53-412B-BE1F-D441A90A383B}">
      <dgm:prSet/>
      <dgm:spPr>
        <a:ln>
          <a:solidFill>
            <a:srgbClr val="87230F"/>
          </a:solidFill>
        </a:ln>
      </dgm:spPr>
      <dgm:t>
        <a:bodyPr/>
        <a:lstStyle/>
        <a:p>
          <a:endParaRPr lang="en-US"/>
        </a:p>
      </dgm:t>
    </dgm:pt>
    <dgm:pt modelId="{2730B5FE-AF48-402D-9795-AF4D44E61BF4}" type="sibTrans" cxnId="{7C72E4D9-8F53-412B-BE1F-D441A90A383B}">
      <dgm:prSet/>
      <dgm:spPr/>
      <dgm:t>
        <a:bodyPr/>
        <a:lstStyle/>
        <a:p>
          <a:endParaRPr lang="en-US"/>
        </a:p>
      </dgm:t>
    </dgm:pt>
    <dgm:pt modelId="{A45E842A-55DE-4FB5-B70F-494CBB2947E8}" type="pres">
      <dgm:prSet presAssocID="{83992C59-8BAA-4C91-B1B7-FF10AF57BC14}" presName="hierChild1" presStyleCnt="0">
        <dgm:presLayoutVars>
          <dgm:orgChart val="1"/>
          <dgm:chPref val="1"/>
          <dgm:dir/>
          <dgm:animOne val="branch"/>
          <dgm:animLvl val="lvl"/>
          <dgm:resizeHandles/>
        </dgm:presLayoutVars>
      </dgm:prSet>
      <dgm:spPr/>
      <dgm:t>
        <a:bodyPr/>
        <a:lstStyle/>
        <a:p>
          <a:endParaRPr lang="en-US"/>
        </a:p>
      </dgm:t>
    </dgm:pt>
    <dgm:pt modelId="{F50E8FBD-0BA0-492A-A27E-94CFF7E85C5C}" type="pres">
      <dgm:prSet presAssocID="{F905CBD0-2443-4C3A-B1E1-3A7038B7EF9B}" presName="hierRoot1" presStyleCnt="0">
        <dgm:presLayoutVars>
          <dgm:hierBranch val="init"/>
        </dgm:presLayoutVars>
      </dgm:prSet>
      <dgm:spPr/>
    </dgm:pt>
    <dgm:pt modelId="{7D62302D-091A-4ADC-A52A-EF5D7D78B334}" type="pres">
      <dgm:prSet presAssocID="{F905CBD0-2443-4C3A-B1E1-3A7038B7EF9B}" presName="rootComposite1" presStyleCnt="0"/>
      <dgm:spPr/>
    </dgm:pt>
    <dgm:pt modelId="{50C5C96E-9681-43B6-AFCA-BACF096F8B5E}" type="pres">
      <dgm:prSet presAssocID="{F905CBD0-2443-4C3A-B1E1-3A7038B7EF9B}" presName="rootText1" presStyleLbl="node0" presStyleIdx="0" presStyleCnt="1" custScaleX="132605">
        <dgm:presLayoutVars>
          <dgm:chPref val="3"/>
        </dgm:presLayoutVars>
      </dgm:prSet>
      <dgm:spPr/>
      <dgm:t>
        <a:bodyPr/>
        <a:lstStyle/>
        <a:p>
          <a:endParaRPr lang="en-US"/>
        </a:p>
      </dgm:t>
    </dgm:pt>
    <dgm:pt modelId="{B76056A7-21BE-4247-B00C-D2FCA8917A81}" type="pres">
      <dgm:prSet presAssocID="{F905CBD0-2443-4C3A-B1E1-3A7038B7EF9B}" presName="rootConnector1" presStyleLbl="node1" presStyleIdx="0" presStyleCnt="0"/>
      <dgm:spPr/>
      <dgm:t>
        <a:bodyPr/>
        <a:lstStyle/>
        <a:p>
          <a:endParaRPr lang="en-US"/>
        </a:p>
      </dgm:t>
    </dgm:pt>
    <dgm:pt modelId="{BFA11F55-A8C8-407E-A247-AEA6BDC0AB85}" type="pres">
      <dgm:prSet presAssocID="{F905CBD0-2443-4C3A-B1E1-3A7038B7EF9B}" presName="hierChild2" presStyleCnt="0"/>
      <dgm:spPr/>
    </dgm:pt>
    <dgm:pt modelId="{9707E883-8DBF-4334-AA94-5F8968711719}" type="pres">
      <dgm:prSet presAssocID="{FFAEF543-879C-40EA-B3A9-C5543F867653}" presName="Name37" presStyleLbl="parChTrans1D2" presStyleIdx="0" presStyleCnt="2"/>
      <dgm:spPr/>
      <dgm:t>
        <a:bodyPr/>
        <a:lstStyle/>
        <a:p>
          <a:endParaRPr lang="en-US"/>
        </a:p>
      </dgm:t>
    </dgm:pt>
    <dgm:pt modelId="{8D093392-2939-4260-A73D-C3E79113D67A}" type="pres">
      <dgm:prSet presAssocID="{B0922779-3B1A-4232-AB16-168393B06C0C}" presName="hierRoot2" presStyleCnt="0">
        <dgm:presLayoutVars>
          <dgm:hierBranch val="init"/>
        </dgm:presLayoutVars>
      </dgm:prSet>
      <dgm:spPr/>
    </dgm:pt>
    <dgm:pt modelId="{01B586DB-01D2-4F22-B835-C2FB810926AA}" type="pres">
      <dgm:prSet presAssocID="{B0922779-3B1A-4232-AB16-168393B06C0C}" presName="rootComposite" presStyleCnt="0"/>
      <dgm:spPr/>
    </dgm:pt>
    <dgm:pt modelId="{90B5ADEC-4D81-4483-8731-2A4326437E50}" type="pres">
      <dgm:prSet presAssocID="{B0922779-3B1A-4232-AB16-168393B06C0C}" presName="rootText" presStyleLbl="node2" presStyleIdx="0" presStyleCnt="2">
        <dgm:presLayoutVars>
          <dgm:chPref val="3"/>
        </dgm:presLayoutVars>
      </dgm:prSet>
      <dgm:spPr/>
      <dgm:t>
        <a:bodyPr/>
        <a:lstStyle/>
        <a:p>
          <a:endParaRPr lang="en-US"/>
        </a:p>
      </dgm:t>
    </dgm:pt>
    <dgm:pt modelId="{C7BDAFBA-3F61-440C-93D7-48B4A106DCE9}" type="pres">
      <dgm:prSet presAssocID="{B0922779-3B1A-4232-AB16-168393B06C0C}" presName="rootConnector" presStyleLbl="node2" presStyleIdx="0" presStyleCnt="2"/>
      <dgm:spPr/>
      <dgm:t>
        <a:bodyPr/>
        <a:lstStyle/>
        <a:p>
          <a:endParaRPr lang="en-US"/>
        </a:p>
      </dgm:t>
    </dgm:pt>
    <dgm:pt modelId="{4980BEB9-1118-49A6-AF37-FD174DD1B88F}" type="pres">
      <dgm:prSet presAssocID="{B0922779-3B1A-4232-AB16-168393B06C0C}" presName="hierChild4" presStyleCnt="0"/>
      <dgm:spPr/>
    </dgm:pt>
    <dgm:pt modelId="{514F8552-BB9D-45F9-B1A0-B85014990F75}" type="pres">
      <dgm:prSet presAssocID="{B0922779-3B1A-4232-AB16-168393B06C0C}" presName="hierChild5" presStyleCnt="0"/>
      <dgm:spPr/>
    </dgm:pt>
    <dgm:pt modelId="{4754B569-2384-4636-8019-EEC63B9F7877}" type="pres">
      <dgm:prSet presAssocID="{FE04B8C4-30FF-40D3-B3D2-4E5CC434E6D6}" presName="Name37" presStyleLbl="parChTrans1D2" presStyleIdx="1" presStyleCnt="2"/>
      <dgm:spPr/>
      <dgm:t>
        <a:bodyPr/>
        <a:lstStyle/>
        <a:p>
          <a:endParaRPr lang="en-US"/>
        </a:p>
      </dgm:t>
    </dgm:pt>
    <dgm:pt modelId="{9A475ABA-3C18-49C5-8B09-14CC8D86AFB1}" type="pres">
      <dgm:prSet presAssocID="{90AB897C-EA27-4CB3-A5C7-707B39863C82}" presName="hierRoot2" presStyleCnt="0">
        <dgm:presLayoutVars>
          <dgm:hierBranch val="init"/>
        </dgm:presLayoutVars>
      </dgm:prSet>
      <dgm:spPr/>
    </dgm:pt>
    <dgm:pt modelId="{1AC3BF17-D92F-4F97-899F-B58AF4EB2D25}" type="pres">
      <dgm:prSet presAssocID="{90AB897C-EA27-4CB3-A5C7-707B39863C82}" presName="rootComposite" presStyleCnt="0"/>
      <dgm:spPr/>
    </dgm:pt>
    <dgm:pt modelId="{9A034055-7692-4EB9-8D65-954CAD98A060}" type="pres">
      <dgm:prSet presAssocID="{90AB897C-EA27-4CB3-A5C7-707B39863C82}" presName="rootText" presStyleLbl="node2" presStyleIdx="1" presStyleCnt="2">
        <dgm:presLayoutVars>
          <dgm:chPref val="3"/>
        </dgm:presLayoutVars>
      </dgm:prSet>
      <dgm:spPr/>
      <dgm:t>
        <a:bodyPr/>
        <a:lstStyle/>
        <a:p>
          <a:endParaRPr lang="en-US"/>
        </a:p>
      </dgm:t>
    </dgm:pt>
    <dgm:pt modelId="{31FA9081-3CE6-464D-8E4A-09AA1C75C8CC}" type="pres">
      <dgm:prSet presAssocID="{90AB897C-EA27-4CB3-A5C7-707B39863C82}" presName="rootConnector" presStyleLbl="node2" presStyleIdx="1" presStyleCnt="2"/>
      <dgm:spPr/>
      <dgm:t>
        <a:bodyPr/>
        <a:lstStyle/>
        <a:p>
          <a:endParaRPr lang="en-US"/>
        </a:p>
      </dgm:t>
    </dgm:pt>
    <dgm:pt modelId="{3F6EDCDF-D32A-4106-A66C-C4008B9F05C5}" type="pres">
      <dgm:prSet presAssocID="{90AB897C-EA27-4CB3-A5C7-707B39863C82}" presName="hierChild4" presStyleCnt="0"/>
      <dgm:spPr/>
    </dgm:pt>
    <dgm:pt modelId="{E27AA06C-8469-4F8C-86CC-4668716E1940}" type="pres">
      <dgm:prSet presAssocID="{90AB897C-EA27-4CB3-A5C7-707B39863C82}" presName="hierChild5" presStyleCnt="0"/>
      <dgm:spPr/>
    </dgm:pt>
    <dgm:pt modelId="{08E6D464-BF03-4F1D-8FAA-588AFB5D7B00}" type="pres">
      <dgm:prSet presAssocID="{F905CBD0-2443-4C3A-B1E1-3A7038B7EF9B}" presName="hierChild3" presStyleCnt="0"/>
      <dgm:spPr/>
    </dgm:pt>
  </dgm:ptLst>
  <dgm:cxnLst>
    <dgm:cxn modelId="{9B9218C4-E52C-43AA-8938-465901774A75}" type="presOf" srcId="{B0922779-3B1A-4232-AB16-168393B06C0C}" destId="{C7BDAFBA-3F61-440C-93D7-48B4A106DCE9}" srcOrd="1" destOrd="0" presId="urn:microsoft.com/office/officeart/2005/8/layout/orgChart1"/>
    <dgm:cxn modelId="{732DC689-8534-4ED9-B019-FCB65AEFFBD2}" type="presOf" srcId="{F905CBD0-2443-4C3A-B1E1-3A7038B7EF9B}" destId="{B76056A7-21BE-4247-B00C-D2FCA8917A81}" srcOrd="1" destOrd="0" presId="urn:microsoft.com/office/officeart/2005/8/layout/orgChart1"/>
    <dgm:cxn modelId="{7C72E4D9-8F53-412B-BE1F-D441A90A383B}" srcId="{F905CBD0-2443-4C3A-B1E1-3A7038B7EF9B}" destId="{90AB897C-EA27-4CB3-A5C7-707B39863C82}" srcOrd="1" destOrd="0" parTransId="{FE04B8C4-30FF-40D3-B3D2-4E5CC434E6D6}" sibTransId="{2730B5FE-AF48-402D-9795-AF4D44E61BF4}"/>
    <dgm:cxn modelId="{71E4F4EA-6AF4-425D-BDA4-BAA99E8EA13B}" srcId="{F905CBD0-2443-4C3A-B1E1-3A7038B7EF9B}" destId="{B0922779-3B1A-4232-AB16-168393B06C0C}" srcOrd="0" destOrd="0" parTransId="{FFAEF543-879C-40EA-B3A9-C5543F867653}" sibTransId="{9DDB573F-67FD-44C0-A7D7-7A5A4C31016F}"/>
    <dgm:cxn modelId="{B0AE2230-FB5E-4A06-A60F-2C035F85EF27}" srcId="{83992C59-8BAA-4C91-B1B7-FF10AF57BC14}" destId="{F905CBD0-2443-4C3A-B1E1-3A7038B7EF9B}" srcOrd="0" destOrd="0" parTransId="{FC6DF7B4-D1CA-4CAE-A78C-E5F36F5CA28D}" sibTransId="{CB3200FF-8D28-41E1-A569-81DF47EF2358}"/>
    <dgm:cxn modelId="{D34E69DF-61D1-42C6-B8E4-7BCC73BD55F2}" type="presOf" srcId="{90AB897C-EA27-4CB3-A5C7-707B39863C82}" destId="{31FA9081-3CE6-464D-8E4A-09AA1C75C8CC}" srcOrd="1" destOrd="0" presId="urn:microsoft.com/office/officeart/2005/8/layout/orgChart1"/>
    <dgm:cxn modelId="{1B8C02D4-A979-4207-94BF-0E7AAADC2FC8}" type="presOf" srcId="{F905CBD0-2443-4C3A-B1E1-3A7038B7EF9B}" destId="{50C5C96E-9681-43B6-AFCA-BACF096F8B5E}" srcOrd="0" destOrd="0" presId="urn:microsoft.com/office/officeart/2005/8/layout/orgChart1"/>
    <dgm:cxn modelId="{0D45C256-3488-40B3-BC20-0186A005A9F5}" type="presOf" srcId="{83992C59-8BAA-4C91-B1B7-FF10AF57BC14}" destId="{A45E842A-55DE-4FB5-B70F-494CBB2947E8}" srcOrd="0" destOrd="0" presId="urn:microsoft.com/office/officeart/2005/8/layout/orgChart1"/>
    <dgm:cxn modelId="{31495524-5923-48D8-9679-FAB55D8DCF90}" type="presOf" srcId="{90AB897C-EA27-4CB3-A5C7-707B39863C82}" destId="{9A034055-7692-4EB9-8D65-954CAD98A060}" srcOrd="0" destOrd="0" presId="urn:microsoft.com/office/officeart/2005/8/layout/orgChart1"/>
    <dgm:cxn modelId="{761A14BC-6739-46F1-9666-112DDA0492DB}" type="presOf" srcId="{FE04B8C4-30FF-40D3-B3D2-4E5CC434E6D6}" destId="{4754B569-2384-4636-8019-EEC63B9F7877}" srcOrd="0" destOrd="0" presId="urn:microsoft.com/office/officeart/2005/8/layout/orgChart1"/>
    <dgm:cxn modelId="{CFA3C993-A4E1-4009-A390-5FC8C25F193E}" type="presOf" srcId="{FFAEF543-879C-40EA-B3A9-C5543F867653}" destId="{9707E883-8DBF-4334-AA94-5F8968711719}" srcOrd="0" destOrd="0" presId="urn:microsoft.com/office/officeart/2005/8/layout/orgChart1"/>
    <dgm:cxn modelId="{C28CFD56-7BD2-4DD2-853A-E67AD9954B9C}" type="presOf" srcId="{B0922779-3B1A-4232-AB16-168393B06C0C}" destId="{90B5ADEC-4D81-4483-8731-2A4326437E50}" srcOrd="0" destOrd="0" presId="urn:microsoft.com/office/officeart/2005/8/layout/orgChart1"/>
    <dgm:cxn modelId="{6442AB91-D527-4F7D-8099-5B5BFE6D095B}" type="presParOf" srcId="{A45E842A-55DE-4FB5-B70F-494CBB2947E8}" destId="{F50E8FBD-0BA0-492A-A27E-94CFF7E85C5C}" srcOrd="0" destOrd="0" presId="urn:microsoft.com/office/officeart/2005/8/layout/orgChart1"/>
    <dgm:cxn modelId="{E663F874-6105-4CE5-9D53-C2C1FB75C27E}" type="presParOf" srcId="{F50E8FBD-0BA0-492A-A27E-94CFF7E85C5C}" destId="{7D62302D-091A-4ADC-A52A-EF5D7D78B334}" srcOrd="0" destOrd="0" presId="urn:microsoft.com/office/officeart/2005/8/layout/orgChart1"/>
    <dgm:cxn modelId="{8915E1AF-7FD5-437B-9BB9-BB44D1289BAD}" type="presParOf" srcId="{7D62302D-091A-4ADC-A52A-EF5D7D78B334}" destId="{50C5C96E-9681-43B6-AFCA-BACF096F8B5E}" srcOrd="0" destOrd="0" presId="urn:microsoft.com/office/officeart/2005/8/layout/orgChart1"/>
    <dgm:cxn modelId="{117282B3-F8CC-43E7-9284-E57F75FA33F8}" type="presParOf" srcId="{7D62302D-091A-4ADC-A52A-EF5D7D78B334}" destId="{B76056A7-21BE-4247-B00C-D2FCA8917A81}" srcOrd="1" destOrd="0" presId="urn:microsoft.com/office/officeart/2005/8/layout/orgChart1"/>
    <dgm:cxn modelId="{65861A39-45E0-42AF-AD39-0DD630680A75}" type="presParOf" srcId="{F50E8FBD-0BA0-492A-A27E-94CFF7E85C5C}" destId="{BFA11F55-A8C8-407E-A247-AEA6BDC0AB85}" srcOrd="1" destOrd="0" presId="urn:microsoft.com/office/officeart/2005/8/layout/orgChart1"/>
    <dgm:cxn modelId="{005122D7-DAB7-436D-8F5F-41EC6AE506B3}" type="presParOf" srcId="{BFA11F55-A8C8-407E-A247-AEA6BDC0AB85}" destId="{9707E883-8DBF-4334-AA94-5F8968711719}" srcOrd="0" destOrd="0" presId="urn:microsoft.com/office/officeart/2005/8/layout/orgChart1"/>
    <dgm:cxn modelId="{FF68F1F1-F6FC-4210-9BDF-ED88F4763F28}" type="presParOf" srcId="{BFA11F55-A8C8-407E-A247-AEA6BDC0AB85}" destId="{8D093392-2939-4260-A73D-C3E79113D67A}" srcOrd="1" destOrd="0" presId="urn:microsoft.com/office/officeart/2005/8/layout/orgChart1"/>
    <dgm:cxn modelId="{0BAFE048-ACB4-4A9D-9E9C-B2786B0A0E9D}" type="presParOf" srcId="{8D093392-2939-4260-A73D-C3E79113D67A}" destId="{01B586DB-01D2-4F22-B835-C2FB810926AA}" srcOrd="0" destOrd="0" presId="urn:microsoft.com/office/officeart/2005/8/layout/orgChart1"/>
    <dgm:cxn modelId="{C8ACCF4A-D6A1-4B9F-860B-93EA9A04A877}" type="presParOf" srcId="{01B586DB-01D2-4F22-B835-C2FB810926AA}" destId="{90B5ADEC-4D81-4483-8731-2A4326437E50}" srcOrd="0" destOrd="0" presId="urn:microsoft.com/office/officeart/2005/8/layout/orgChart1"/>
    <dgm:cxn modelId="{19B6A455-71F4-4D26-83FC-7A026207F529}" type="presParOf" srcId="{01B586DB-01D2-4F22-B835-C2FB810926AA}" destId="{C7BDAFBA-3F61-440C-93D7-48B4A106DCE9}" srcOrd="1" destOrd="0" presId="urn:microsoft.com/office/officeart/2005/8/layout/orgChart1"/>
    <dgm:cxn modelId="{161E1C46-60BA-473E-91FC-CE164A6905F2}" type="presParOf" srcId="{8D093392-2939-4260-A73D-C3E79113D67A}" destId="{4980BEB9-1118-49A6-AF37-FD174DD1B88F}" srcOrd="1" destOrd="0" presId="urn:microsoft.com/office/officeart/2005/8/layout/orgChart1"/>
    <dgm:cxn modelId="{D85854A4-1550-4213-B52D-3C305E0B6CEF}" type="presParOf" srcId="{8D093392-2939-4260-A73D-C3E79113D67A}" destId="{514F8552-BB9D-45F9-B1A0-B85014990F75}" srcOrd="2" destOrd="0" presId="urn:microsoft.com/office/officeart/2005/8/layout/orgChart1"/>
    <dgm:cxn modelId="{3E2C9A90-4750-4D39-A56A-8704FAE963F5}" type="presParOf" srcId="{BFA11F55-A8C8-407E-A247-AEA6BDC0AB85}" destId="{4754B569-2384-4636-8019-EEC63B9F7877}" srcOrd="2" destOrd="0" presId="urn:microsoft.com/office/officeart/2005/8/layout/orgChart1"/>
    <dgm:cxn modelId="{EEE11B1E-E5AC-4F59-9F28-915174CEB55C}" type="presParOf" srcId="{BFA11F55-A8C8-407E-A247-AEA6BDC0AB85}" destId="{9A475ABA-3C18-49C5-8B09-14CC8D86AFB1}" srcOrd="3" destOrd="0" presId="urn:microsoft.com/office/officeart/2005/8/layout/orgChart1"/>
    <dgm:cxn modelId="{666EA3BB-343D-4348-AB6A-DBCD3513B2AB}" type="presParOf" srcId="{9A475ABA-3C18-49C5-8B09-14CC8D86AFB1}" destId="{1AC3BF17-D92F-4F97-899F-B58AF4EB2D25}" srcOrd="0" destOrd="0" presId="urn:microsoft.com/office/officeart/2005/8/layout/orgChart1"/>
    <dgm:cxn modelId="{81A902E6-8E88-4A9A-80A6-BE9F9D79D152}" type="presParOf" srcId="{1AC3BF17-D92F-4F97-899F-B58AF4EB2D25}" destId="{9A034055-7692-4EB9-8D65-954CAD98A060}" srcOrd="0" destOrd="0" presId="urn:microsoft.com/office/officeart/2005/8/layout/orgChart1"/>
    <dgm:cxn modelId="{50AA9E4C-26EE-4EEC-8325-7BC97C6BA604}" type="presParOf" srcId="{1AC3BF17-D92F-4F97-899F-B58AF4EB2D25}" destId="{31FA9081-3CE6-464D-8E4A-09AA1C75C8CC}" srcOrd="1" destOrd="0" presId="urn:microsoft.com/office/officeart/2005/8/layout/orgChart1"/>
    <dgm:cxn modelId="{F13CB853-EB50-4C2F-BD83-BAE67170C573}" type="presParOf" srcId="{9A475ABA-3C18-49C5-8B09-14CC8D86AFB1}" destId="{3F6EDCDF-D32A-4106-A66C-C4008B9F05C5}" srcOrd="1" destOrd="0" presId="urn:microsoft.com/office/officeart/2005/8/layout/orgChart1"/>
    <dgm:cxn modelId="{2911FA5D-C1F6-4C51-A76C-3AB79854776D}" type="presParOf" srcId="{9A475ABA-3C18-49C5-8B09-14CC8D86AFB1}" destId="{E27AA06C-8469-4F8C-86CC-4668716E1940}" srcOrd="2" destOrd="0" presId="urn:microsoft.com/office/officeart/2005/8/layout/orgChart1"/>
    <dgm:cxn modelId="{B578E9B6-A18D-43DD-95D9-F60A47F3C582}" type="presParOf" srcId="{F50E8FBD-0BA0-492A-A27E-94CFF7E85C5C}" destId="{08E6D464-BF03-4F1D-8FAA-588AFB5D7B00}" srcOrd="2" destOrd="0" presId="urn:microsoft.com/office/officeart/2005/8/layout/orgChart1"/>
  </dgm:cxnLst>
  <dgm:bg>
    <a:noFill/>
  </dgm:bg>
  <dgm:whole>
    <a:ln>
      <a:noFill/>
    </a:ln>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F1E684-D8C7-464C-9924-19E5125FA11D}">
      <dsp:nvSpPr>
        <dsp:cNvPr id="0" name=""/>
        <dsp:cNvSpPr/>
      </dsp:nvSpPr>
      <dsp:spPr>
        <a:xfrm>
          <a:off x="0" y="90267"/>
          <a:ext cx="7992888" cy="699300"/>
        </a:xfrm>
        <a:prstGeom prst="rect">
          <a:avLst/>
        </a:prstGeom>
        <a:no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24968" rIns="620337" bIns="78232" numCol="1" spcCol="1270" anchor="t" anchorCtr="0">
          <a:noAutofit/>
        </a:bodyPr>
        <a:lstStyle/>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dokumenty dotyczące regulacji prawnych organizacji i realizacji prac społecznie użytecznych;</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raporty i publikacje uwzględniające temat prac społecznie użytecznych (krajowe i regionalne);</a:t>
          </a:r>
          <a:endParaRPr lang="pl-PL"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raporty z badań i publikacje dotyczące działalności instytucji rynku pracy i pomocy społecznej</a:t>
          </a:r>
          <a:endParaRPr lang="en-US" sz="1100" kern="1200" dirty="0">
            <a:latin typeface="Arial" pitchFamily="34" charset="0"/>
            <a:cs typeface="Arial" pitchFamily="34" charset="0"/>
          </a:endParaRPr>
        </a:p>
      </dsp:txBody>
      <dsp:txXfrm>
        <a:off x="0" y="90267"/>
        <a:ext cx="7992888" cy="699300"/>
      </dsp:txXfrm>
    </dsp:sp>
    <dsp:sp modelId="{A2F3DC79-8AFA-493A-82AA-A9D2A694D9AF}">
      <dsp:nvSpPr>
        <dsp:cNvPr id="0" name=""/>
        <dsp:cNvSpPr/>
      </dsp:nvSpPr>
      <dsp:spPr>
        <a:xfrm>
          <a:off x="399644" y="1707"/>
          <a:ext cx="5595021" cy="177120"/>
        </a:xfrm>
        <a:prstGeom prst="roundRect">
          <a:avLst/>
        </a:prstGeom>
        <a:solidFill>
          <a:srgbClr val="6A1C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488950">
            <a:lnSpc>
              <a:spcPct val="90000"/>
            </a:lnSpc>
            <a:spcBef>
              <a:spcPct val="0"/>
            </a:spcBef>
            <a:spcAft>
              <a:spcPct val="35000"/>
            </a:spcAft>
          </a:pPr>
          <a:r>
            <a:rPr lang="x-none" sz="1100" b="1" kern="1200" smtClean="0">
              <a:latin typeface="Arial" pitchFamily="34" charset="0"/>
              <a:cs typeface="Arial" pitchFamily="34" charset="0"/>
            </a:rPr>
            <a:t>Analiza desk research (dane wtórne)</a:t>
          </a:r>
          <a:endParaRPr lang="en-US" sz="1100" kern="1200" dirty="0">
            <a:latin typeface="Arial" pitchFamily="34" charset="0"/>
            <a:cs typeface="Arial" pitchFamily="34" charset="0"/>
          </a:endParaRPr>
        </a:p>
      </dsp:txBody>
      <dsp:txXfrm>
        <a:off x="399644" y="1707"/>
        <a:ext cx="5595021" cy="177120"/>
      </dsp:txXfrm>
    </dsp:sp>
    <dsp:sp modelId="{E5D13E01-3470-4650-955C-111D016C9C02}">
      <dsp:nvSpPr>
        <dsp:cNvPr id="0" name=""/>
        <dsp:cNvSpPr/>
      </dsp:nvSpPr>
      <dsp:spPr>
        <a:xfrm>
          <a:off x="0" y="910527"/>
          <a:ext cx="7992888" cy="699300"/>
        </a:xfrm>
        <a:prstGeom prst="rect">
          <a:avLst/>
        </a:prstGeom>
        <a:no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24968" rIns="620337" bIns="78232" numCol="1" spcCol="1270" anchor="t" anchorCtr="0">
          <a:noAutofit/>
        </a:bodyPr>
        <a:lstStyle/>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Regionalny Ośrodek Polityki Społecznej</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Wojewódzki Urząd Pracy</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Ministerstwo Pracy i Polityki Społecznej</a:t>
          </a:r>
          <a:endParaRPr lang="en-US" sz="1100" kern="1200" dirty="0">
            <a:latin typeface="Arial" pitchFamily="34" charset="0"/>
            <a:cs typeface="Arial" pitchFamily="34" charset="0"/>
          </a:endParaRPr>
        </a:p>
      </dsp:txBody>
      <dsp:txXfrm>
        <a:off x="0" y="910527"/>
        <a:ext cx="7992888" cy="699300"/>
      </dsp:txXfrm>
    </dsp:sp>
    <dsp:sp modelId="{5DFE8C8A-0491-4C00-AFC2-0C5CC8BF5586}">
      <dsp:nvSpPr>
        <dsp:cNvPr id="0" name=""/>
        <dsp:cNvSpPr/>
      </dsp:nvSpPr>
      <dsp:spPr>
        <a:xfrm>
          <a:off x="399644" y="821967"/>
          <a:ext cx="5595021" cy="177120"/>
        </a:xfrm>
        <a:prstGeom prst="roundRect">
          <a:avLst/>
        </a:prstGeom>
        <a:solidFill>
          <a:srgbClr val="6A1C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488950">
            <a:lnSpc>
              <a:spcPct val="90000"/>
            </a:lnSpc>
            <a:spcBef>
              <a:spcPct val="0"/>
            </a:spcBef>
            <a:spcAft>
              <a:spcPct val="35000"/>
            </a:spcAft>
          </a:pPr>
          <a:r>
            <a:rPr lang="x-none" sz="1100" b="1" kern="1200" smtClean="0">
              <a:latin typeface="Arial" pitchFamily="34" charset="0"/>
              <a:cs typeface="Arial" pitchFamily="34" charset="0"/>
            </a:rPr>
            <a:t>Wywiady pogłębione z kluczowymi osobami</a:t>
          </a:r>
          <a:endParaRPr lang="en-US" sz="1100" kern="1200" dirty="0">
            <a:latin typeface="Arial" pitchFamily="34" charset="0"/>
            <a:cs typeface="Arial" pitchFamily="34" charset="0"/>
          </a:endParaRPr>
        </a:p>
      </dsp:txBody>
      <dsp:txXfrm>
        <a:off x="399644" y="821967"/>
        <a:ext cx="5595021" cy="177120"/>
      </dsp:txXfrm>
    </dsp:sp>
    <dsp:sp modelId="{8EC4FFFB-D5CC-461A-B14B-5DD0998FA7D2}">
      <dsp:nvSpPr>
        <dsp:cNvPr id="0" name=""/>
        <dsp:cNvSpPr/>
      </dsp:nvSpPr>
      <dsp:spPr>
        <a:xfrm>
          <a:off x="0" y="1730787"/>
          <a:ext cx="7992888" cy="699300"/>
        </a:xfrm>
        <a:prstGeom prst="rect">
          <a:avLst/>
        </a:prstGeom>
        <a:no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24968" rIns="620337" bIns="78232" numCol="1" spcCol="1270" anchor="t" anchorCtr="0">
          <a:noAutofit/>
        </a:bodyPr>
        <a:lstStyle/>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Część I:  dane administracyjne, związane z pracami społecznie użytecznymi</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Część II: współpraca PUP z OPS </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Część III: opinie na temat prac społecznie użytecznych</a:t>
          </a:r>
          <a:endParaRPr lang="en-US" sz="1100" kern="1200" dirty="0">
            <a:latin typeface="Arial" pitchFamily="34" charset="0"/>
            <a:cs typeface="Arial" pitchFamily="34" charset="0"/>
          </a:endParaRPr>
        </a:p>
      </dsp:txBody>
      <dsp:txXfrm>
        <a:off x="0" y="1730787"/>
        <a:ext cx="7992888" cy="699300"/>
      </dsp:txXfrm>
    </dsp:sp>
    <dsp:sp modelId="{6299F999-40D6-42F2-88F8-AA9E8F21BF5C}">
      <dsp:nvSpPr>
        <dsp:cNvPr id="0" name=""/>
        <dsp:cNvSpPr/>
      </dsp:nvSpPr>
      <dsp:spPr>
        <a:xfrm>
          <a:off x="399644" y="1642227"/>
          <a:ext cx="5595021" cy="177120"/>
        </a:xfrm>
        <a:prstGeom prst="roundRect">
          <a:avLst/>
        </a:prstGeom>
        <a:solidFill>
          <a:srgbClr val="6A1C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488950">
            <a:lnSpc>
              <a:spcPct val="90000"/>
            </a:lnSpc>
            <a:spcBef>
              <a:spcPct val="0"/>
            </a:spcBef>
            <a:spcAft>
              <a:spcPct val="35000"/>
            </a:spcAft>
          </a:pPr>
          <a:r>
            <a:rPr lang="pl-PL" sz="1100" b="1" kern="1200" dirty="0" smtClean="0">
              <a:latin typeface="Arial" pitchFamily="34" charset="0"/>
              <a:cs typeface="Arial" pitchFamily="34" charset="0"/>
            </a:rPr>
            <a:t>Ankieta pocztowa do PUP i OPS</a:t>
          </a:r>
          <a:endParaRPr lang="en-US" sz="1100" b="1" kern="1200" dirty="0">
            <a:latin typeface="Arial" pitchFamily="34" charset="0"/>
            <a:cs typeface="Arial" pitchFamily="34" charset="0"/>
          </a:endParaRPr>
        </a:p>
      </dsp:txBody>
      <dsp:txXfrm>
        <a:off x="399644" y="1642227"/>
        <a:ext cx="5595021" cy="177120"/>
      </dsp:txXfrm>
    </dsp:sp>
    <dsp:sp modelId="{CB445B5F-5F7C-48D7-80AF-49B7FCD19E92}">
      <dsp:nvSpPr>
        <dsp:cNvPr id="0" name=""/>
        <dsp:cNvSpPr/>
      </dsp:nvSpPr>
      <dsp:spPr>
        <a:xfrm>
          <a:off x="0" y="2551047"/>
          <a:ext cx="7992888" cy="519750"/>
        </a:xfrm>
        <a:prstGeom prst="rect">
          <a:avLst/>
        </a:prstGeom>
        <a:no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24968" rIns="620337" bIns="78232" numCol="1" spcCol="1270" anchor="t" anchorCtr="0">
          <a:noAutofit/>
        </a:bodyPr>
        <a:lstStyle/>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Dane dotyczące charakterystyki uczestników PSU</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Dane dotyczące sytuacji uczestników i nie-uczestników na rynku pracy</a:t>
          </a:r>
          <a:endParaRPr lang="en-US" sz="1100" kern="1200" dirty="0">
            <a:latin typeface="Arial" pitchFamily="34" charset="0"/>
            <a:cs typeface="Arial" pitchFamily="34" charset="0"/>
          </a:endParaRPr>
        </a:p>
      </dsp:txBody>
      <dsp:txXfrm>
        <a:off x="0" y="2551047"/>
        <a:ext cx="7992888" cy="519750"/>
      </dsp:txXfrm>
    </dsp:sp>
    <dsp:sp modelId="{E5F7DD95-555E-4E87-A7F0-D63DF5220666}">
      <dsp:nvSpPr>
        <dsp:cNvPr id="0" name=""/>
        <dsp:cNvSpPr/>
      </dsp:nvSpPr>
      <dsp:spPr>
        <a:xfrm>
          <a:off x="399644" y="2462487"/>
          <a:ext cx="5595021" cy="177120"/>
        </a:xfrm>
        <a:prstGeom prst="roundRect">
          <a:avLst/>
        </a:prstGeom>
        <a:solidFill>
          <a:srgbClr val="6A1C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488950">
            <a:lnSpc>
              <a:spcPct val="90000"/>
            </a:lnSpc>
            <a:spcBef>
              <a:spcPct val="0"/>
            </a:spcBef>
            <a:spcAft>
              <a:spcPct val="35000"/>
            </a:spcAft>
          </a:pPr>
          <a:r>
            <a:rPr lang="x-none" sz="1100" b="1" kern="1200" smtClean="0">
              <a:latin typeface="Arial" pitchFamily="34" charset="0"/>
              <a:cs typeface="Arial" pitchFamily="34" charset="0"/>
            </a:rPr>
            <a:t>Analiza danych z SI Syriusz</a:t>
          </a:r>
          <a:endParaRPr lang="en-US" sz="1100" kern="1200" dirty="0">
            <a:latin typeface="Arial" pitchFamily="34" charset="0"/>
            <a:cs typeface="Arial" pitchFamily="34" charset="0"/>
          </a:endParaRPr>
        </a:p>
      </dsp:txBody>
      <dsp:txXfrm>
        <a:off x="399644" y="2462487"/>
        <a:ext cx="5595021" cy="177120"/>
      </dsp:txXfrm>
    </dsp:sp>
    <dsp:sp modelId="{0D50F2AA-5FE1-43B2-B685-72946A0C3D95}">
      <dsp:nvSpPr>
        <dsp:cNvPr id="0" name=""/>
        <dsp:cNvSpPr/>
      </dsp:nvSpPr>
      <dsp:spPr>
        <a:xfrm>
          <a:off x="0" y="3191758"/>
          <a:ext cx="7992888" cy="519750"/>
        </a:xfrm>
        <a:prstGeom prst="rect">
          <a:avLst/>
        </a:prstGeom>
        <a:no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24968" rIns="620337" bIns="78232" numCol="1" spcCol="1270" anchor="t" anchorCtr="0">
          <a:noAutofit/>
        </a:bodyPr>
        <a:lstStyle/>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Z przedstawicielami </a:t>
          </a:r>
          <a:r>
            <a:rPr lang="pl-PL" sz="1100" b="1" kern="1200" dirty="0" smtClean="0">
              <a:latin typeface="Arial" pitchFamily="34" charset="0"/>
              <a:cs typeface="Arial" pitchFamily="34" charset="0"/>
            </a:rPr>
            <a:t>4 OPS: </a:t>
          </a:r>
          <a:r>
            <a:rPr lang="pl-PL" sz="1100" b="0" kern="1200" dirty="0" smtClean="0">
              <a:latin typeface="Arial" pitchFamily="34" charset="0"/>
              <a:cs typeface="Arial" pitchFamily="34" charset="0"/>
            </a:rPr>
            <a:t>kierownictwo i pracownicy socjalni</a:t>
          </a:r>
          <a:endParaRPr lang="en-US" sz="1100" b="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b="0" kern="1200" dirty="0" smtClean="0">
              <a:latin typeface="Arial" pitchFamily="34" charset="0"/>
              <a:cs typeface="Arial" pitchFamily="34" charset="0"/>
            </a:rPr>
            <a:t>Z przedstawicielami </a:t>
          </a:r>
          <a:r>
            <a:rPr lang="pl-PL" sz="1100" b="1" kern="1200" dirty="0" smtClean="0">
              <a:latin typeface="Arial" pitchFamily="34" charset="0"/>
              <a:cs typeface="Arial" pitchFamily="34" charset="0"/>
            </a:rPr>
            <a:t>4 PUP</a:t>
          </a:r>
          <a:r>
            <a:rPr lang="pl-PL" sz="1100" b="0" kern="1200" dirty="0" smtClean="0">
              <a:latin typeface="Arial" pitchFamily="34" charset="0"/>
              <a:cs typeface="Arial" pitchFamily="34" charset="0"/>
            </a:rPr>
            <a:t>: kierownictwo i doradcy zawodowi</a:t>
          </a:r>
          <a:endParaRPr lang="en-US" sz="1100" b="0" kern="1200" dirty="0">
            <a:latin typeface="Arial" pitchFamily="34" charset="0"/>
            <a:cs typeface="Arial" pitchFamily="34" charset="0"/>
          </a:endParaRPr>
        </a:p>
      </dsp:txBody>
      <dsp:txXfrm>
        <a:off x="0" y="3191758"/>
        <a:ext cx="7992888" cy="519750"/>
      </dsp:txXfrm>
    </dsp:sp>
    <dsp:sp modelId="{5202B0C9-B929-4C55-9E47-08F6F58EB603}">
      <dsp:nvSpPr>
        <dsp:cNvPr id="0" name=""/>
        <dsp:cNvSpPr/>
      </dsp:nvSpPr>
      <dsp:spPr>
        <a:xfrm>
          <a:off x="399644" y="3103198"/>
          <a:ext cx="5595021" cy="177120"/>
        </a:xfrm>
        <a:prstGeom prst="roundRect">
          <a:avLst/>
        </a:prstGeom>
        <a:solidFill>
          <a:srgbClr val="6A1C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488950">
            <a:lnSpc>
              <a:spcPct val="90000"/>
            </a:lnSpc>
            <a:spcBef>
              <a:spcPct val="0"/>
            </a:spcBef>
            <a:spcAft>
              <a:spcPct val="35000"/>
            </a:spcAft>
          </a:pPr>
          <a:r>
            <a:rPr lang="x-none" sz="1100" b="1" kern="1200" smtClean="0">
              <a:latin typeface="Arial" pitchFamily="34" charset="0"/>
              <a:cs typeface="Arial" pitchFamily="34" charset="0"/>
            </a:rPr>
            <a:t>Wywiady pogłębione z przedstawicielami PUP i OPS</a:t>
          </a:r>
          <a:endParaRPr lang="en-US" sz="1100" kern="1200" dirty="0">
            <a:latin typeface="Arial" pitchFamily="34" charset="0"/>
            <a:cs typeface="Arial" pitchFamily="34" charset="0"/>
          </a:endParaRPr>
        </a:p>
      </dsp:txBody>
      <dsp:txXfrm>
        <a:off x="399644" y="3103198"/>
        <a:ext cx="5595021" cy="177120"/>
      </dsp:txXfrm>
    </dsp:sp>
    <dsp:sp modelId="{54327508-F800-47DF-90B5-0CF3F09E557B}">
      <dsp:nvSpPr>
        <dsp:cNvPr id="0" name=""/>
        <dsp:cNvSpPr/>
      </dsp:nvSpPr>
      <dsp:spPr>
        <a:xfrm>
          <a:off x="0" y="3832468"/>
          <a:ext cx="7992888" cy="519750"/>
        </a:xfrm>
        <a:prstGeom prst="rect">
          <a:avLst/>
        </a:prstGeom>
        <a:no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24968" rIns="620337" bIns="78232" numCol="1" spcCol="1270" anchor="t" anchorCtr="0">
          <a:noAutofit/>
        </a:bodyPr>
        <a:lstStyle/>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odtworzenie losów osób uczestniczących w pracach społecznie użytecznych</a:t>
          </a:r>
          <a:endParaRPr lang="en-US" sz="1100" b="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poznanie ich motywacji i opinii na temat programu. </a:t>
          </a:r>
          <a:endParaRPr lang="en-US" sz="1100" b="0" kern="1200" dirty="0">
            <a:latin typeface="Arial" pitchFamily="34" charset="0"/>
            <a:cs typeface="Arial" pitchFamily="34" charset="0"/>
          </a:endParaRPr>
        </a:p>
      </dsp:txBody>
      <dsp:txXfrm>
        <a:off x="0" y="3832468"/>
        <a:ext cx="7992888" cy="519750"/>
      </dsp:txXfrm>
    </dsp:sp>
    <dsp:sp modelId="{CD0C079A-80DF-4CCA-A054-C2EB9ACDA6E8}">
      <dsp:nvSpPr>
        <dsp:cNvPr id="0" name=""/>
        <dsp:cNvSpPr/>
      </dsp:nvSpPr>
      <dsp:spPr>
        <a:xfrm>
          <a:off x="399644" y="3743908"/>
          <a:ext cx="5595021" cy="177120"/>
        </a:xfrm>
        <a:prstGeom prst="roundRect">
          <a:avLst/>
        </a:prstGeom>
        <a:solidFill>
          <a:srgbClr val="6A1C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488950">
            <a:lnSpc>
              <a:spcPct val="90000"/>
            </a:lnSpc>
            <a:spcBef>
              <a:spcPct val="0"/>
            </a:spcBef>
            <a:spcAft>
              <a:spcPct val="35000"/>
            </a:spcAft>
          </a:pPr>
          <a:r>
            <a:rPr lang="x-none" sz="1100" b="1" kern="1200" smtClean="0">
              <a:latin typeface="Arial" pitchFamily="34" charset="0"/>
              <a:cs typeface="Arial" pitchFamily="34" charset="0"/>
            </a:rPr>
            <a:t>Studia przypadków uczestników prac społecznie użytecznych</a:t>
          </a:r>
          <a:endParaRPr lang="en-US" sz="1100" b="0" kern="1200" dirty="0">
            <a:latin typeface="Arial" pitchFamily="34" charset="0"/>
            <a:cs typeface="Arial" pitchFamily="34" charset="0"/>
          </a:endParaRPr>
        </a:p>
      </dsp:txBody>
      <dsp:txXfrm>
        <a:off x="399644" y="3743908"/>
        <a:ext cx="5595021" cy="177120"/>
      </dsp:txXfrm>
    </dsp:sp>
    <dsp:sp modelId="{E9764459-C993-4759-9359-1096FF512CEE}">
      <dsp:nvSpPr>
        <dsp:cNvPr id="0" name=""/>
        <dsp:cNvSpPr/>
      </dsp:nvSpPr>
      <dsp:spPr>
        <a:xfrm>
          <a:off x="0" y="4473178"/>
          <a:ext cx="7992888" cy="349650"/>
        </a:xfrm>
        <a:prstGeom prst="rect">
          <a:avLst/>
        </a:prstGeom>
        <a:no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24968" rIns="620337" bIns="78232" numCol="1" spcCol="1270" anchor="t" anchorCtr="0">
          <a:noAutofit/>
        </a:bodyPr>
        <a:lstStyle/>
        <a:p>
          <a:pPr marL="57150" lvl="1" indent="-57150" algn="l" defTabSz="488950">
            <a:lnSpc>
              <a:spcPct val="90000"/>
            </a:lnSpc>
            <a:spcBef>
              <a:spcPct val="0"/>
            </a:spcBef>
            <a:spcAft>
              <a:spcPct val="15000"/>
            </a:spcAft>
            <a:buChar char="••"/>
          </a:pPr>
          <a:r>
            <a:rPr lang="pl-PL" sz="1100" b="0" kern="1200" dirty="0" smtClean="0">
              <a:latin typeface="Arial" pitchFamily="34" charset="0"/>
              <a:cs typeface="Arial" pitchFamily="34" charset="0"/>
            </a:rPr>
            <a:t>Z </a:t>
          </a:r>
          <a:r>
            <a:rPr lang="x-none" sz="1100" b="0" kern="1200" smtClean="0">
              <a:latin typeface="Arial" pitchFamily="34" charset="0"/>
              <a:cs typeface="Arial" pitchFamily="34" charset="0"/>
            </a:rPr>
            <a:t>przedstawicielami instytucji, na rzecz których świadczono prace społecznie użyteczne </a:t>
          </a:r>
          <a:endParaRPr lang="en-US" sz="1100" b="0" kern="1200" dirty="0">
            <a:latin typeface="Arial" pitchFamily="34" charset="0"/>
            <a:cs typeface="Arial" pitchFamily="34" charset="0"/>
          </a:endParaRPr>
        </a:p>
      </dsp:txBody>
      <dsp:txXfrm>
        <a:off x="0" y="4473178"/>
        <a:ext cx="7992888" cy="349650"/>
      </dsp:txXfrm>
    </dsp:sp>
    <dsp:sp modelId="{D697A931-C3A9-4DEA-86B0-F798C4194906}">
      <dsp:nvSpPr>
        <dsp:cNvPr id="0" name=""/>
        <dsp:cNvSpPr/>
      </dsp:nvSpPr>
      <dsp:spPr>
        <a:xfrm>
          <a:off x="399644" y="4384618"/>
          <a:ext cx="5595021" cy="177120"/>
        </a:xfrm>
        <a:prstGeom prst="roundRect">
          <a:avLst/>
        </a:prstGeom>
        <a:solidFill>
          <a:srgbClr val="6A1C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488950">
            <a:lnSpc>
              <a:spcPct val="90000"/>
            </a:lnSpc>
            <a:spcBef>
              <a:spcPct val="0"/>
            </a:spcBef>
            <a:spcAft>
              <a:spcPct val="35000"/>
            </a:spcAft>
          </a:pPr>
          <a:r>
            <a:rPr lang="pl-PL" sz="1100" b="1" kern="1200" noProof="0" dirty="0" smtClean="0">
              <a:latin typeface="Arial" pitchFamily="34" charset="0"/>
              <a:cs typeface="Arial" pitchFamily="34" charset="0"/>
            </a:rPr>
            <a:t>Wywiady pogłębione z organizatorami PSU</a:t>
          </a:r>
          <a:endParaRPr lang="pl-PL" sz="1100" b="0" kern="1200" noProof="0" dirty="0">
            <a:latin typeface="Arial" pitchFamily="34" charset="0"/>
            <a:cs typeface="Arial" pitchFamily="34" charset="0"/>
          </a:endParaRPr>
        </a:p>
      </dsp:txBody>
      <dsp:txXfrm>
        <a:off x="399644" y="4384618"/>
        <a:ext cx="5595021" cy="17712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367952-0A7D-4702-A33D-D32D8DD5EBD7}">
      <dsp:nvSpPr>
        <dsp:cNvPr id="0" name=""/>
        <dsp:cNvSpPr/>
      </dsp:nvSpPr>
      <dsp:spPr>
        <a:xfrm>
          <a:off x="0" y="164156"/>
          <a:ext cx="5976663" cy="252000"/>
        </a:xfrm>
        <a:prstGeom prst="rect">
          <a:avLst/>
        </a:prstGeom>
        <a:solidFill>
          <a:schemeClr val="lt1">
            <a:alpha val="90000"/>
            <a:hueOff val="0"/>
            <a:satOff val="0"/>
            <a:lumOff val="0"/>
            <a:alphaOff val="0"/>
          </a:schemeClr>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sp>
    <dsp:sp modelId="{90FEC20B-65AF-4837-A262-F065D0CBD7A2}">
      <dsp:nvSpPr>
        <dsp:cNvPr id="0" name=""/>
        <dsp:cNvSpPr/>
      </dsp:nvSpPr>
      <dsp:spPr>
        <a:xfrm>
          <a:off x="298833" y="16556"/>
          <a:ext cx="4584167" cy="295200"/>
        </a:xfrm>
        <a:prstGeom prst="round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133" tIns="0" rIns="158133" bIns="0" numCol="1" spcCol="1270" anchor="ctr" anchorCtr="0">
          <a:noAutofit/>
        </a:bodyPr>
        <a:lstStyle/>
        <a:p>
          <a:pPr lvl="0" algn="l" defTabSz="533400" rtl="0">
            <a:lnSpc>
              <a:spcPct val="90000"/>
            </a:lnSpc>
            <a:spcBef>
              <a:spcPct val="0"/>
            </a:spcBef>
            <a:spcAft>
              <a:spcPct val="35000"/>
            </a:spcAft>
          </a:pPr>
          <a:r>
            <a:rPr lang="pl-PL" sz="1200" kern="1200" dirty="0" smtClean="0">
              <a:latin typeface="Arial" pitchFamily="34" charset="0"/>
              <a:cs typeface="Arial" pitchFamily="34" charset="0"/>
            </a:rPr>
            <a:t>1. Poprawienie sytuacji materialnej danej osoby oraz rodziny</a:t>
          </a:r>
          <a:endParaRPr lang="pl-PL" sz="1200" kern="1200" dirty="0">
            <a:latin typeface="Arial" pitchFamily="34" charset="0"/>
            <a:cs typeface="Arial" pitchFamily="34" charset="0"/>
          </a:endParaRPr>
        </a:p>
      </dsp:txBody>
      <dsp:txXfrm>
        <a:off x="298833" y="16556"/>
        <a:ext cx="4584167" cy="295200"/>
      </dsp:txXfrm>
    </dsp:sp>
    <dsp:sp modelId="{C50F2719-E29B-4068-A787-EBE647F4FD4C}">
      <dsp:nvSpPr>
        <dsp:cNvPr id="0" name=""/>
        <dsp:cNvSpPr/>
      </dsp:nvSpPr>
      <dsp:spPr>
        <a:xfrm>
          <a:off x="0" y="617757"/>
          <a:ext cx="5976663" cy="834750"/>
        </a:xfrm>
        <a:prstGeom prst="rect">
          <a:avLst/>
        </a:prstGeom>
        <a:solidFill>
          <a:schemeClr val="lt1">
            <a:alpha val="90000"/>
            <a:hueOff val="0"/>
            <a:satOff val="0"/>
            <a:lumOff val="0"/>
            <a:alphaOff val="0"/>
          </a:schemeClr>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txBody>
        <a:bodyPr spcFirstLastPara="0" vert="horz" wrap="square" lIns="463856" tIns="208280" rIns="463856" bIns="85344" numCol="1" spcCol="1270" anchor="t" anchorCtr="0">
          <a:noAutofit/>
        </a:bodyPr>
        <a:lstStyle/>
        <a:p>
          <a:pPr marL="114300" lvl="1" indent="-114300" algn="l" defTabSz="533400" rtl="0">
            <a:lnSpc>
              <a:spcPct val="90000"/>
            </a:lnSpc>
            <a:spcBef>
              <a:spcPct val="0"/>
            </a:spcBef>
            <a:spcAft>
              <a:spcPct val="15000"/>
            </a:spcAft>
            <a:buChar char="••"/>
          </a:pPr>
          <a:r>
            <a:rPr lang="pl-PL" sz="1200" kern="1200" dirty="0" smtClean="0">
              <a:latin typeface="Arial" pitchFamily="34" charset="0"/>
              <a:cs typeface="Arial" pitchFamily="34" charset="0"/>
            </a:rPr>
            <a:t>nawiązywanie kontaktów społecznych</a:t>
          </a:r>
          <a:endParaRPr lang="pl-PL" sz="1200" kern="1200" dirty="0">
            <a:latin typeface="Arial" pitchFamily="34" charset="0"/>
            <a:cs typeface="Arial" pitchFamily="34" charset="0"/>
          </a:endParaRPr>
        </a:p>
        <a:p>
          <a:pPr marL="114300" lvl="1" indent="-114300" algn="l" defTabSz="533400" rtl="0">
            <a:lnSpc>
              <a:spcPct val="90000"/>
            </a:lnSpc>
            <a:spcBef>
              <a:spcPct val="0"/>
            </a:spcBef>
            <a:spcAft>
              <a:spcPct val="15000"/>
            </a:spcAft>
            <a:buChar char="••"/>
          </a:pPr>
          <a:r>
            <a:rPr lang="pl-PL" sz="1200" kern="1200" dirty="0" smtClean="0">
              <a:latin typeface="Arial" pitchFamily="34" charset="0"/>
              <a:cs typeface="Arial" pitchFamily="34" charset="0"/>
            </a:rPr>
            <a:t>zwiększenie odpowiedzialności i zdyscyplinowania</a:t>
          </a:r>
          <a:endParaRPr lang="pl-PL" sz="1200" kern="1200" dirty="0">
            <a:latin typeface="Arial" pitchFamily="34" charset="0"/>
            <a:cs typeface="Arial" pitchFamily="34" charset="0"/>
          </a:endParaRPr>
        </a:p>
        <a:p>
          <a:pPr marL="114300" lvl="1" indent="-114300" algn="l" defTabSz="533400" rtl="0">
            <a:lnSpc>
              <a:spcPct val="90000"/>
            </a:lnSpc>
            <a:spcBef>
              <a:spcPct val="0"/>
            </a:spcBef>
            <a:spcAft>
              <a:spcPct val="15000"/>
            </a:spcAft>
            <a:buChar char="••"/>
          </a:pPr>
          <a:r>
            <a:rPr lang="pl-PL" sz="1200" kern="1200" dirty="0" smtClean="0">
              <a:latin typeface="Arial" pitchFamily="34" charset="0"/>
              <a:cs typeface="Arial" pitchFamily="34" charset="0"/>
            </a:rPr>
            <a:t>wyjście z domu i wypełnienie wolnego czasu</a:t>
          </a:r>
          <a:endParaRPr lang="pl-PL" sz="1200" kern="1200" dirty="0">
            <a:latin typeface="Arial" pitchFamily="34" charset="0"/>
            <a:cs typeface="Arial" pitchFamily="34" charset="0"/>
          </a:endParaRPr>
        </a:p>
      </dsp:txBody>
      <dsp:txXfrm>
        <a:off x="0" y="617757"/>
        <a:ext cx="5976663" cy="834750"/>
      </dsp:txXfrm>
    </dsp:sp>
    <dsp:sp modelId="{C7FBEFD5-0FB3-41E0-9BDD-2523ECC98BAB}">
      <dsp:nvSpPr>
        <dsp:cNvPr id="0" name=""/>
        <dsp:cNvSpPr/>
      </dsp:nvSpPr>
      <dsp:spPr>
        <a:xfrm>
          <a:off x="298833" y="470157"/>
          <a:ext cx="4584167" cy="295200"/>
        </a:xfrm>
        <a:prstGeom prst="round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133" tIns="0" rIns="158133" bIns="0" numCol="1" spcCol="1270" anchor="ctr" anchorCtr="0">
          <a:noAutofit/>
        </a:bodyPr>
        <a:lstStyle/>
        <a:p>
          <a:pPr lvl="0" algn="l" defTabSz="533400" rtl="0">
            <a:lnSpc>
              <a:spcPct val="90000"/>
            </a:lnSpc>
            <a:spcBef>
              <a:spcPct val="0"/>
            </a:spcBef>
            <a:spcAft>
              <a:spcPct val="35000"/>
            </a:spcAft>
          </a:pPr>
          <a:r>
            <a:rPr lang="pl-PL" sz="1200" kern="1200" dirty="0" smtClean="0">
              <a:latin typeface="Arial" pitchFamily="34" charset="0"/>
              <a:cs typeface="Arial" pitchFamily="34" charset="0"/>
            </a:rPr>
            <a:t>2. Integracja społeczna, w tym:</a:t>
          </a:r>
          <a:endParaRPr lang="pl-PL" sz="1200" kern="1200" dirty="0">
            <a:latin typeface="Arial" pitchFamily="34" charset="0"/>
            <a:cs typeface="Arial" pitchFamily="34" charset="0"/>
          </a:endParaRPr>
        </a:p>
      </dsp:txBody>
      <dsp:txXfrm>
        <a:off x="298833" y="470157"/>
        <a:ext cx="4584167" cy="295200"/>
      </dsp:txXfrm>
    </dsp:sp>
    <dsp:sp modelId="{82D346B7-B352-4D7A-911A-22BCB4E1BF45}">
      <dsp:nvSpPr>
        <dsp:cNvPr id="0" name=""/>
        <dsp:cNvSpPr/>
      </dsp:nvSpPr>
      <dsp:spPr>
        <a:xfrm>
          <a:off x="0" y="1654107"/>
          <a:ext cx="5976663" cy="252000"/>
        </a:xfrm>
        <a:prstGeom prst="rect">
          <a:avLst/>
        </a:prstGeom>
        <a:solidFill>
          <a:schemeClr val="lt1">
            <a:alpha val="90000"/>
            <a:hueOff val="0"/>
            <a:satOff val="0"/>
            <a:lumOff val="0"/>
            <a:alphaOff val="0"/>
          </a:schemeClr>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sp>
    <dsp:sp modelId="{C8330CDA-2C0C-4D43-8998-19EE0ED1B2AA}">
      <dsp:nvSpPr>
        <dsp:cNvPr id="0" name=""/>
        <dsp:cNvSpPr/>
      </dsp:nvSpPr>
      <dsp:spPr>
        <a:xfrm>
          <a:off x="298833" y="1506507"/>
          <a:ext cx="4584167" cy="295200"/>
        </a:xfrm>
        <a:prstGeom prst="round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133" tIns="0" rIns="158133" bIns="0" numCol="1" spcCol="1270" anchor="ctr" anchorCtr="0">
          <a:noAutofit/>
        </a:bodyPr>
        <a:lstStyle/>
        <a:p>
          <a:pPr lvl="0" algn="l" defTabSz="533400" rtl="0">
            <a:lnSpc>
              <a:spcPct val="90000"/>
            </a:lnSpc>
            <a:spcBef>
              <a:spcPct val="0"/>
            </a:spcBef>
            <a:spcAft>
              <a:spcPct val="35000"/>
            </a:spcAft>
          </a:pPr>
          <a:r>
            <a:rPr lang="pl-PL" sz="1200" kern="1200" dirty="0" smtClean="0">
              <a:latin typeface="Arial" pitchFamily="34" charset="0"/>
              <a:cs typeface="Arial" pitchFamily="34" charset="0"/>
            </a:rPr>
            <a:t>3. Podniesienie samooceny, dowartościowanie</a:t>
          </a:r>
          <a:endParaRPr lang="pl-PL" sz="1200" kern="1200" dirty="0">
            <a:latin typeface="Arial" pitchFamily="34" charset="0"/>
            <a:cs typeface="Arial" pitchFamily="34" charset="0"/>
          </a:endParaRPr>
        </a:p>
      </dsp:txBody>
      <dsp:txXfrm>
        <a:off x="298833" y="1506507"/>
        <a:ext cx="4584167" cy="295200"/>
      </dsp:txXfrm>
    </dsp:sp>
    <dsp:sp modelId="{1963D588-48C0-440F-993B-0479F1DBFF8A}">
      <dsp:nvSpPr>
        <dsp:cNvPr id="0" name=""/>
        <dsp:cNvSpPr/>
      </dsp:nvSpPr>
      <dsp:spPr>
        <a:xfrm>
          <a:off x="0" y="2107707"/>
          <a:ext cx="5976663" cy="252000"/>
        </a:xfrm>
        <a:prstGeom prst="rect">
          <a:avLst/>
        </a:prstGeom>
        <a:solidFill>
          <a:schemeClr val="lt1">
            <a:alpha val="90000"/>
            <a:hueOff val="0"/>
            <a:satOff val="0"/>
            <a:lumOff val="0"/>
            <a:alphaOff val="0"/>
          </a:schemeClr>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sp>
    <dsp:sp modelId="{813E3F3F-B807-4BC0-A774-00CDBDF6E5A1}">
      <dsp:nvSpPr>
        <dsp:cNvPr id="0" name=""/>
        <dsp:cNvSpPr/>
      </dsp:nvSpPr>
      <dsp:spPr>
        <a:xfrm>
          <a:off x="298833" y="1960107"/>
          <a:ext cx="4584167" cy="295200"/>
        </a:xfrm>
        <a:prstGeom prst="round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133" tIns="0" rIns="158133" bIns="0" numCol="1" spcCol="1270" anchor="ctr" anchorCtr="0">
          <a:noAutofit/>
        </a:bodyPr>
        <a:lstStyle/>
        <a:p>
          <a:pPr lvl="0" algn="l" defTabSz="533400" rtl="0">
            <a:lnSpc>
              <a:spcPct val="90000"/>
            </a:lnSpc>
            <a:spcBef>
              <a:spcPct val="0"/>
            </a:spcBef>
            <a:spcAft>
              <a:spcPct val="35000"/>
            </a:spcAft>
          </a:pPr>
          <a:r>
            <a:rPr lang="pl-PL" sz="1200" kern="1200" dirty="0" smtClean="0">
              <a:latin typeface="Arial" pitchFamily="34" charset="0"/>
              <a:cs typeface="Arial" pitchFamily="34" charset="0"/>
            </a:rPr>
            <a:t>4. Motywacja do działania i poszukiwania pracy</a:t>
          </a:r>
          <a:endParaRPr lang="en-US" sz="1200" kern="1200" dirty="0">
            <a:latin typeface="Arial" pitchFamily="34" charset="0"/>
            <a:cs typeface="Arial" pitchFamily="34" charset="0"/>
          </a:endParaRPr>
        </a:p>
      </dsp:txBody>
      <dsp:txXfrm>
        <a:off x="298833" y="1960107"/>
        <a:ext cx="4584167" cy="29520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C00057-3411-431F-A06B-862E99507EE9}">
      <dsp:nvSpPr>
        <dsp:cNvPr id="0" name=""/>
        <dsp:cNvSpPr/>
      </dsp:nvSpPr>
      <dsp:spPr>
        <a:xfrm>
          <a:off x="3788" y="0"/>
          <a:ext cx="964407" cy="1466294"/>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chemeClr val="tx1"/>
              </a:solidFill>
              <a:latin typeface="Arial" pitchFamily="34" charset="0"/>
              <a:cs typeface="Arial" pitchFamily="34" charset="0"/>
            </a:rPr>
            <a:t>Przeciwdziała-nie wykluczeniu społecznemu</a:t>
          </a:r>
          <a:endParaRPr lang="pl-PL" sz="1000" kern="1200" dirty="0">
            <a:solidFill>
              <a:schemeClr val="tx1"/>
            </a:solidFill>
            <a:latin typeface="Arial" pitchFamily="34" charset="0"/>
            <a:cs typeface="Arial" pitchFamily="34" charset="0"/>
          </a:endParaRPr>
        </a:p>
      </dsp:txBody>
      <dsp:txXfrm>
        <a:off x="3788" y="0"/>
        <a:ext cx="964407" cy="1466294"/>
      </dsp:txXfrm>
    </dsp:sp>
    <dsp:sp modelId="{FA274F3F-D19A-4CDF-A7AF-C2221831B889}">
      <dsp:nvSpPr>
        <dsp:cNvPr id="0" name=""/>
        <dsp:cNvSpPr/>
      </dsp:nvSpPr>
      <dsp:spPr>
        <a:xfrm>
          <a:off x="1130216" y="0"/>
          <a:ext cx="964407" cy="1466294"/>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chemeClr val="tx1"/>
              </a:solidFill>
              <a:latin typeface="Arial" pitchFamily="34" charset="0"/>
              <a:cs typeface="Arial" pitchFamily="34" charset="0"/>
            </a:rPr>
            <a:t>Ograniczenie świadczeń pomocy społecznej</a:t>
          </a:r>
          <a:endParaRPr lang="pl-PL" sz="1000" kern="1200" dirty="0">
            <a:solidFill>
              <a:schemeClr val="tx1"/>
            </a:solidFill>
            <a:latin typeface="Arial" pitchFamily="34" charset="0"/>
            <a:cs typeface="Arial" pitchFamily="34" charset="0"/>
          </a:endParaRPr>
        </a:p>
      </dsp:txBody>
      <dsp:txXfrm>
        <a:off x="1130216" y="0"/>
        <a:ext cx="964407" cy="1466294"/>
      </dsp:txXfrm>
    </dsp:sp>
    <dsp:sp modelId="{691B2915-B545-4FA1-8373-762DCDE30A32}">
      <dsp:nvSpPr>
        <dsp:cNvPr id="0" name=""/>
        <dsp:cNvSpPr/>
      </dsp:nvSpPr>
      <dsp:spPr>
        <a:xfrm>
          <a:off x="2256645" y="0"/>
          <a:ext cx="964407" cy="1466294"/>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chemeClr val="tx1"/>
              </a:solidFill>
              <a:latin typeface="Arial" pitchFamily="34" charset="0"/>
              <a:cs typeface="Arial" pitchFamily="34" charset="0"/>
            </a:rPr>
            <a:t>Rozwój świadomości ekologicznej</a:t>
          </a:r>
          <a:endParaRPr lang="pl-PL" sz="1000" kern="1200" dirty="0">
            <a:solidFill>
              <a:schemeClr val="tx1"/>
            </a:solidFill>
            <a:latin typeface="Arial" pitchFamily="34" charset="0"/>
            <a:cs typeface="Arial" pitchFamily="34" charset="0"/>
          </a:endParaRPr>
        </a:p>
      </dsp:txBody>
      <dsp:txXfrm>
        <a:off x="2256645" y="0"/>
        <a:ext cx="964407" cy="1466294"/>
      </dsp:txXfrm>
    </dsp:sp>
    <dsp:sp modelId="{408A025A-AB2D-4264-846D-A21923EE3AAF}">
      <dsp:nvSpPr>
        <dsp:cNvPr id="0" name=""/>
        <dsp:cNvSpPr/>
      </dsp:nvSpPr>
      <dsp:spPr>
        <a:xfrm>
          <a:off x="3383073" y="0"/>
          <a:ext cx="964407" cy="1466294"/>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chemeClr val="tx1"/>
              </a:solidFill>
              <a:latin typeface="Arial" pitchFamily="34" charset="0"/>
              <a:cs typeface="Arial" pitchFamily="34" charset="0"/>
            </a:rPr>
            <a:t>Łagodzenie skutków lokalnego bezrobocia</a:t>
          </a:r>
          <a:endParaRPr lang="pl-PL" sz="1000" kern="1200" dirty="0">
            <a:solidFill>
              <a:schemeClr val="tx1"/>
            </a:solidFill>
            <a:latin typeface="Arial" pitchFamily="34" charset="0"/>
            <a:cs typeface="Arial" pitchFamily="34" charset="0"/>
          </a:endParaRPr>
        </a:p>
      </dsp:txBody>
      <dsp:txXfrm>
        <a:off x="3383073" y="0"/>
        <a:ext cx="964407" cy="1466294"/>
      </dsp:txXfrm>
    </dsp:sp>
    <dsp:sp modelId="{18F10F1B-1605-4125-A46F-C1714143D474}">
      <dsp:nvSpPr>
        <dsp:cNvPr id="0" name=""/>
        <dsp:cNvSpPr/>
      </dsp:nvSpPr>
      <dsp:spPr>
        <a:xfrm>
          <a:off x="4509502" y="0"/>
          <a:ext cx="964407" cy="1466294"/>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chemeClr val="tx1"/>
              </a:solidFill>
              <a:latin typeface="Arial" pitchFamily="34" charset="0"/>
              <a:cs typeface="Arial" pitchFamily="34" charset="0"/>
            </a:rPr>
            <a:t>Okresowa aktywizacja zawodowa</a:t>
          </a:r>
          <a:endParaRPr lang="pl-PL" sz="1000" kern="1200" dirty="0">
            <a:solidFill>
              <a:schemeClr val="tx1"/>
            </a:solidFill>
            <a:latin typeface="Arial" pitchFamily="34" charset="0"/>
            <a:cs typeface="Arial" pitchFamily="34" charset="0"/>
          </a:endParaRPr>
        </a:p>
      </dsp:txBody>
      <dsp:txXfrm>
        <a:off x="4509502" y="0"/>
        <a:ext cx="964407" cy="1466294"/>
      </dsp:txXfrm>
    </dsp:sp>
    <dsp:sp modelId="{F00D604C-4890-41C3-9A80-20935278C3BE}">
      <dsp:nvSpPr>
        <dsp:cNvPr id="0" name=""/>
        <dsp:cNvSpPr/>
      </dsp:nvSpPr>
      <dsp:spPr>
        <a:xfrm>
          <a:off x="5635930" y="0"/>
          <a:ext cx="964407" cy="1466294"/>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chemeClr val="tx1"/>
              </a:solidFill>
              <a:latin typeface="Arial" pitchFamily="34" charset="0"/>
              <a:cs typeface="Arial" pitchFamily="34" charset="0"/>
            </a:rPr>
            <a:t>Weryfikacja umiejętności społeczno-zawodowych</a:t>
          </a:r>
          <a:endParaRPr lang="pl-PL" sz="1000" kern="1200" dirty="0">
            <a:solidFill>
              <a:schemeClr val="tx1"/>
            </a:solidFill>
            <a:latin typeface="Arial" pitchFamily="34" charset="0"/>
            <a:cs typeface="Arial" pitchFamily="34" charset="0"/>
          </a:endParaRPr>
        </a:p>
      </dsp:txBody>
      <dsp:txXfrm>
        <a:off x="5635930" y="0"/>
        <a:ext cx="964407" cy="1466294"/>
      </dsp:txXfrm>
    </dsp:sp>
    <dsp:sp modelId="{864DA7C5-A7A9-468D-967B-385611A43F16}">
      <dsp:nvSpPr>
        <dsp:cNvPr id="0" name=""/>
        <dsp:cNvSpPr/>
      </dsp:nvSpPr>
      <dsp:spPr>
        <a:xfrm>
          <a:off x="6762359" y="0"/>
          <a:ext cx="964407" cy="1466294"/>
        </a:xfrm>
        <a:prstGeom prst="roundRect">
          <a:avLst>
            <a:gd name="adj" fmla="val 10000"/>
          </a:avLst>
        </a:prstGeom>
        <a:solidFill>
          <a:srgbClr val="F6B8AC"/>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chemeClr val="tx1"/>
              </a:solidFill>
              <a:latin typeface="Arial" pitchFamily="34" charset="0"/>
              <a:cs typeface="Arial" pitchFamily="34" charset="0"/>
            </a:rPr>
            <a:t>Umożliwianie organizatorom wykonania prostych i pilnych prac bez konieczności zatrudniania pracowników</a:t>
          </a:r>
          <a:endParaRPr lang="pl-PL" sz="1000" kern="1200" dirty="0">
            <a:solidFill>
              <a:schemeClr val="tx1"/>
            </a:solidFill>
            <a:latin typeface="Arial" pitchFamily="34" charset="0"/>
            <a:cs typeface="Arial" pitchFamily="34" charset="0"/>
          </a:endParaRPr>
        </a:p>
      </dsp:txBody>
      <dsp:txXfrm>
        <a:off x="6762359" y="0"/>
        <a:ext cx="964407" cy="1466294"/>
      </dsp:txXfrm>
    </dsp:sp>
    <dsp:sp modelId="{F4FA1A00-A070-4328-A4F6-B3F5CD3D628B}">
      <dsp:nvSpPr>
        <dsp:cNvPr id="0" name=""/>
        <dsp:cNvSpPr/>
      </dsp:nvSpPr>
      <dsp:spPr>
        <a:xfrm>
          <a:off x="7888787" y="0"/>
          <a:ext cx="964407" cy="1466294"/>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chemeClr val="tx1"/>
              </a:solidFill>
              <a:latin typeface="Arial" pitchFamily="34" charset="0"/>
              <a:cs typeface="Arial" pitchFamily="34" charset="0"/>
            </a:rPr>
            <a:t>Integracja pracowników OPS z podopiecznymi dzięki planowaniu, organizacji i realizacji prac</a:t>
          </a:r>
          <a:endParaRPr lang="pl-PL" sz="1000" kern="1200" dirty="0">
            <a:solidFill>
              <a:schemeClr val="tx1"/>
            </a:solidFill>
            <a:latin typeface="Arial" pitchFamily="34" charset="0"/>
            <a:cs typeface="Arial" pitchFamily="34" charset="0"/>
          </a:endParaRPr>
        </a:p>
      </dsp:txBody>
      <dsp:txXfrm>
        <a:off x="7888787" y="0"/>
        <a:ext cx="964407" cy="1466294"/>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CA11691-3E36-4F92-9B5A-FA1F53DF5A82}">
      <dsp:nvSpPr>
        <dsp:cNvPr id="0" name=""/>
        <dsp:cNvSpPr/>
      </dsp:nvSpPr>
      <dsp:spPr>
        <a:xfrm>
          <a:off x="0" y="207200"/>
          <a:ext cx="8496944" cy="442259"/>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1. ROZMYCIE CELÓW PROGRAMU</a:t>
          </a:r>
          <a:endParaRPr lang="en-US" sz="1900" i="0" kern="1200" dirty="0">
            <a:solidFill>
              <a:schemeClr val="bg1"/>
            </a:solidFill>
            <a:latin typeface="Arial" pitchFamily="34" charset="0"/>
            <a:cs typeface="Arial" pitchFamily="34" charset="0"/>
          </a:endParaRPr>
        </a:p>
      </dsp:txBody>
      <dsp:txXfrm>
        <a:off x="0" y="207200"/>
        <a:ext cx="8496944" cy="442259"/>
      </dsp:txXfrm>
    </dsp:sp>
    <dsp:sp modelId="{B513E5F4-762A-47C6-BFB1-0D05DDC86AF3}">
      <dsp:nvSpPr>
        <dsp:cNvPr id="0" name=""/>
        <dsp:cNvSpPr/>
      </dsp:nvSpPr>
      <dsp:spPr>
        <a:xfrm>
          <a:off x="0" y="649460"/>
          <a:ext cx="8496944" cy="1999619"/>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9778" tIns="26670" rIns="149352" bIns="26670" numCol="1" spcCol="1270" anchor="t" anchorCtr="0">
          <a:noAutofit/>
        </a:bodyPr>
        <a:lstStyle/>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Należy zaplanować sposób wykorzystywania PSU na poziomie krajowym i regionalnym. Konieczne wydaje się stworzenie na poziomie województwa zespołu składającego się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z </a:t>
          </a:r>
          <a:r>
            <a:rPr lang="pl-PL" sz="1600" i="0" kern="1200" dirty="0" smtClean="0">
              <a:solidFill>
                <a:sysClr val="windowText" lastClr="000000"/>
              </a:solidFill>
              <a:latin typeface="Arial" pitchFamily="34" charset="0"/>
              <a:cs typeface="Arial" pitchFamily="34" charset="0"/>
            </a:rPr>
            <a:t>reprezentantów instytucji zaangażowanych w organizację PSU oraz tworzenie polityki rynku pracy i pomocy społecznej. W takim spotkaniu powinni uczestniczyć zarówno przedstawiciele z poziomu regionalnego (WUP, ROPS), jak i instytucji działających lokalnie (PUP, OPS i inne jednostki organizacyjne pomocy społecznej, trzeci sektor, władze gminne). </a:t>
          </a:r>
          <a:endParaRPr lang="en-US" sz="1600" i="0" kern="1200" dirty="0">
            <a:solidFill>
              <a:sysClr val="windowText" lastClr="000000"/>
            </a:solidFill>
            <a:latin typeface="Arial" pitchFamily="34" charset="0"/>
            <a:cs typeface="Arial" pitchFamily="34" charset="0"/>
          </a:endParaRPr>
        </a:p>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Ważne jest, aby do udziału w spotkaniu zaprosić reprezentantów także tych jednostek samorządu terytorialnego, w których prace społecznie użyteczne nie są realizowane. </a:t>
          </a:r>
          <a:endParaRPr lang="en-US" sz="1600" i="0" kern="1200" dirty="0">
            <a:solidFill>
              <a:sysClr val="windowText" lastClr="000000"/>
            </a:solidFill>
            <a:latin typeface="Arial" pitchFamily="34" charset="0"/>
            <a:cs typeface="Arial" pitchFamily="34" charset="0"/>
          </a:endParaRPr>
        </a:p>
      </dsp:txBody>
      <dsp:txXfrm>
        <a:off x="0" y="649460"/>
        <a:ext cx="8496944" cy="1999619"/>
      </dsp:txXfrm>
    </dsp:sp>
    <dsp:sp modelId="{B4C84AEC-3427-4068-B4C7-FABB1F3C7684}">
      <dsp:nvSpPr>
        <dsp:cNvPr id="0" name=""/>
        <dsp:cNvSpPr/>
      </dsp:nvSpPr>
      <dsp:spPr>
        <a:xfrm>
          <a:off x="0" y="2649080"/>
          <a:ext cx="8496944" cy="442259"/>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2. NIEWIELKA SKALA WYKORZYSTANIA</a:t>
          </a:r>
          <a:endParaRPr lang="pl-PL" sz="1900" i="0" kern="1200" dirty="0">
            <a:solidFill>
              <a:schemeClr val="bg1"/>
            </a:solidFill>
            <a:latin typeface="Arial" pitchFamily="34" charset="0"/>
            <a:cs typeface="Arial" pitchFamily="34" charset="0"/>
          </a:endParaRPr>
        </a:p>
      </dsp:txBody>
      <dsp:txXfrm>
        <a:off x="0" y="2649080"/>
        <a:ext cx="8496944" cy="442259"/>
      </dsp:txXfrm>
    </dsp:sp>
    <dsp:sp modelId="{1952BE75-3C04-46A1-B14F-2D72AE5EA189}">
      <dsp:nvSpPr>
        <dsp:cNvPr id="0" name=""/>
        <dsp:cNvSpPr/>
      </dsp:nvSpPr>
      <dsp:spPr>
        <a:xfrm>
          <a:off x="0" y="3091340"/>
          <a:ext cx="8496944" cy="1825739"/>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9778" tIns="26670" rIns="149352" bIns="26670" numCol="1" spcCol="1270" anchor="t" anchorCtr="0">
          <a:noAutofit/>
        </a:bodyPr>
        <a:lstStyle/>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Decyzja o skali wykorzystania prac społecznie użytecznych powinna być pochodną dyskusji na temat ich celu, możliwości finansowych gminy oraz przydziału środków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z </a:t>
          </a:r>
          <a:r>
            <a:rPr lang="pl-PL" sz="1600" i="0" kern="1200" dirty="0" smtClean="0">
              <a:solidFill>
                <a:sysClr val="windowText" lastClr="000000"/>
              </a:solidFill>
              <a:latin typeface="Arial" pitchFamily="34" charset="0"/>
              <a:cs typeface="Arial" pitchFamily="34" charset="0"/>
            </a:rPr>
            <a:t>Funduszu Pracy. </a:t>
          </a:r>
          <a:endParaRPr lang="pl-PL" sz="1600" i="0" kern="1200" dirty="0">
            <a:solidFill>
              <a:sysClr val="windowText" lastClr="000000"/>
            </a:solidFill>
            <a:latin typeface="Arial" pitchFamily="34" charset="0"/>
            <a:cs typeface="Arial" pitchFamily="34" charset="0"/>
          </a:endParaRPr>
        </a:p>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PSU mogą się stać wartościowym instrumentem, uzupełniającym ofertę instytucji pomocy społecznej w połączeniu z instrumentami rynku pracy. Szczególnie ważne jest dostosowanie tego programu do potrzeb klientów i ich otoczenia. Wykorzystanie PSU, szczególnie w mądrym połączeniu z innymi instrumentami, może się przyczyniać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do </a:t>
          </a:r>
          <a:r>
            <a:rPr lang="pl-PL" sz="1600" i="0" kern="1200" dirty="0" smtClean="0">
              <a:solidFill>
                <a:sysClr val="windowText" lastClr="000000"/>
              </a:solidFill>
              <a:latin typeface="Arial" pitchFamily="34" charset="0"/>
              <a:cs typeface="Arial" pitchFamily="34" charset="0"/>
            </a:rPr>
            <a:t>poprawy położenia osób w najtrudniejszej sytuacji na rynku pracy.</a:t>
          </a:r>
          <a:endParaRPr lang="pl-PL" sz="1600" i="0" kern="1200" dirty="0">
            <a:solidFill>
              <a:sysClr val="windowText" lastClr="000000"/>
            </a:solidFill>
            <a:latin typeface="Arial" pitchFamily="34" charset="0"/>
            <a:cs typeface="Arial" pitchFamily="34" charset="0"/>
          </a:endParaRPr>
        </a:p>
      </dsp:txBody>
      <dsp:txXfrm>
        <a:off x="0" y="3091340"/>
        <a:ext cx="8496944" cy="1825739"/>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3C6BE0-9E55-45CE-BE94-238135A93C9C}">
      <dsp:nvSpPr>
        <dsp:cNvPr id="0" name=""/>
        <dsp:cNvSpPr/>
      </dsp:nvSpPr>
      <dsp:spPr>
        <a:xfrm>
          <a:off x="0" y="116992"/>
          <a:ext cx="8496944" cy="44928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3. ZRÓŻNICOWANA SKALA WYKROZYSTANIA</a:t>
          </a:r>
          <a:endParaRPr lang="pl-PL" sz="1900" b="1" i="0" kern="1200" dirty="0">
            <a:solidFill>
              <a:schemeClr val="bg1"/>
            </a:solidFill>
            <a:latin typeface="Arial" pitchFamily="34" charset="0"/>
            <a:cs typeface="Arial" pitchFamily="34" charset="0"/>
          </a:endParaRPr>
        </a:p>
      </dsp:txBody>
      <dsp:txXfrm>
        <a:off x="0" y="116992"/>
        <a:ext cx="8496944" cy="449280"/>
      </dsp:txXfrm>
    </dsp:sp>
    <dsp:sp modelId="{5A45EA1E-31D4-4A51-AC93-D01D00432A0E}">
      <dsp:nvSpPr>
        <dsp:cNvPr id="0" name=""/>
        <dsp:cNvSpPr/>
      </dsp:nvSpPr>
      <dsp:spPr>
        <a:xfrm>
          <a:off x="0" y="566272"/>
          <a:ext cx="8496944" cy="183816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9778" tIns="30480" rIns="170688" bIns="30480" numCol="1" spcCol="1270" anchor="t" anchorCtr="0">
          <a:noAutofit/>
        </a:bodyPr>
        <a:lstStyle/>
        <a:p>
          <a:pPr marL="171450" lvl="1" indent="-171450" algn="just" defTabSz="844550" rtl="0">
            <a:lnSpc>
              <a:spcPct val="90000"/>
            </a:lnSpc>
            <a:spcBef>
              <a:spcPct val="0"/>
            </a:spcBef>
            <a:spcAft>
              <a:spcPct val="20000"/>
            </a:spcAft>
            <a:buChar char="••"/>
          </a:pPr>
          <a:r>
            <a:rPr lang="pl-PL" sz="1900" i="0" kern="1200" dirty="0" smtClean="0">
              <a:solidFill>
                <a:sysClr val="windowText" lastClr="000000"/>
              </a:solidFill>
              <a:latin typeface="Arial" pitchFamily="34" charset="0"/>
              <a:cs typeface="Arial" pitchFamily="34" charset="0"/>
            </a:rPr>
            <a:t>Warto zmienić nastawienie do wykorzystywania PSU wśród przedstawicieli gmin, PUP i OPS przez </a:t>
          </a:r>
          <a:r>
            <a:rPr lang="pl-PL" sz="1900" b="1" i="0" kern="1200" dirty="0" smtClean="0">
              <a:solidFill>
                <a:sysClr val="windowText" lastClr="000000"/>
              </a:solidFill>
              <a:latin typeface="Arial" pitchFamily="34" charset="0"/>
              <a:cs typeface="Arial" pitchFamily="34" charset="0"/>
            </a:rPr>
            <a:t>promowanie dobrych praktyk </a:t>
          </a:r>
          <a:r>
            <a:rPr lang="pl-PL" sz="1900" i="0" kern="1200" dirty="0" smtClean="0">
              <a:solidFill>
                <a:sysClr val="windowText" lastClr="000000"/>
              </a:solidFill>
              <a:latin typeface="Arial" pitchFamily="34" charset="0"/>
              <a:cs typeface="Arial" pitchFamily="34" charset="0"/>
            </a:rPr>
            <a:t>wykorzystania programu w województwie. Przygotowane materiały powinny bazować na opisach dobrych praktyk i tym samym prezentować korzyści realizacji z PSU dla każdej grupy interesariuszy. Dobre praktyki powinny zostać określone w wyniku badania lub konkursu. Wskazane jest zrealizowanie stosownego badania w regionie.</a:t>
          </a:r>
          <a:endParaRPr lang="pl-PL" sz="1900" i="0" kern="1200" dirty="0">
            <a:solidFill>
              <a:sysClr val="windowText" lastClr="000000"/>
            </a:solidFill>
            <a:latin typeface="Arial" pitchFamily="34" charset="0"/>
            <a:cs typeface="Arial" pitchFamily="34" charset="0"/>
          </a:endParaRPr>
        </a:p>
      </dsp:txBody>
      <dsp:txXfrm>
        <a:off x="0" y="566272"/>
        <a:ext cx="8496944" cy="1838160"/>
      </dsp:txXfrm>
    </dsp:sp>
    <dsp:sp modelId="{51307419-C11B-4922-977A-4EF7B70C8715}">
      <dsp:nvSpPr>
        <dsp:cNvPr id="0" name=""/>
        <dsp:cNvSpPr/>
      </dsp:nvSpPr>
      <dsp:spPr>
        <a:xfrm>
          <a:off x="0" y="2404432"/>
          <a:ext cx="8496944" cy="449280"/>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4. PROGRAM SKIEROWNAY DO DWÓCH GRUP KLIENTÓW</a:t>
          </a:r>
          <a:endParaRPr lang="pl-PL" sz="1900" i="0" kern="1200" dirty="0">
            <a:solidFill>
              <a:schemeClr val="bg1"/>
            </a:solidFill>
            <a:latin typeface="Arial" pitchFamily="34" charset="0"/>
            <a:cs typeface="Arial" pitchFamily="34" charset="0"/>
          </a:endParaRPr>
        </a:p>
      </dsp:txBody>
      <dsp:txXfrm>
        <a:off x="0" y="2404432"/>
        <a:ext cx="8496944" cy="449280"/>
      </dsp:txXfrm>
    </dsp:sp>
    <dsp:sp modelId="{46D75225-D316-4D6F-82F0-DE043CB3DDB1}">
      <dsp:nvSpPr>
        <dsp:cNvPr id="0" name=""/>
        <dsp:cNvSpPr/>
      </dsp:nvSpPr>
      <dsp:spPr>
        <a:xfrm>
          <a:off x="0" y="2853712"/>
          <a:ext cx="8496944" cy="183816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9778" tIns="30480" rIns="170688" bIns="30480" numCol="1" spcCol="1270" anchor="t" anchorCtr="0">
          <a:noAutofit/>
        </a:bodyPr>
        <a:lstStyle/>
        <a:p>
          <a:pPr marL="171450" lvl="1" indent="-171450" algn="just" defTabSz="844550" rtl="0">
            <a:lnSpc>
              <a:spcPct val="90000"/>
            </a:lnSpc>
            <a:spcBef>
              <a:spcPct val="0"/>
            </a:spcBef>
            <a:spcAft>
              <a:spcPct val="20000"/>
            </a:spcAft>
            <a:buChar char="••"/>
          </a:pPr>
          <a:r>
            <a:rPr lang="pl-PL" sz="1900" i="0" kern="1200" dirty="0" smtClean="0">
              <a:solidFill>
                <a:sysClr val="windowText" lastClr="000000"/>
              </a:solidFill>
              <a:latin typeface="Arial" pitchFamily="34" charset="0"/>
              <a:cs typeface="Arial" pitchFamily="34" charset="0"/>
            </a:rPr>
            <a:t>Wsparcie powinno być skierowane do osób najlepiej je wykorzystujących (najwyższa efektywność) lub najbardziej go potrzebujących (poprawa sytuacji materialnej osób ubogich). Precyzyjne określenie celów realizacji programu pozwoli na wyodrębnienie grupy, która powinna móc korzystać z PSU w pierwszej kolejności. Osoby przechodzące leczenie związane </a:t>
          </a:r>
          <a:r>
            <a:rPr lang="pl-PL" sz="1900" i="0" kern="1200" dirty="0" smtClean="0">
              <a:solidFill>
                <a:sysClr val="windowText" lastClr="000000"/>
              </a:solidFill>
              <a:latin typeface="Arial" pitchFamily="34" charset="0"/>
              <a:cs typeface="Arial" pitchFamily="34" charset="0"/>
            </a:rPr>
            <a:t/>
          </a:r>
          <a:br>
            <a:rPr lang="pl-PL" sz="1900" i="0" kern="1200" dirty="0" smtClean="0">
              <a:solidFill>
                <a:sysClr val="windowText" lastClr="000000"/>
              </a:solidFill>
              <a:latin typeface="Arial" pitchFamily="34" charset="0"/>
              <a:cs typeface="Arial" pitchFamily="34" charset="0"/>
            </a:rPr>
          </a:br>
          <a:r>
            <a:rPr lang="pl-PL" sz="1900" i="0" kern="1200" dirty="0" smtClean="0">
              <a:solidFill>
                <a:sysClr val="windowText" lastClr="000000"/>
              </a:solidFill>
              <a:latin typeface="Arial" pitchFamily="34" charset="0"/>
              <a:cs typeface="Arial" pitchFamily="34" charset="0"/>
            </a:rPr>
            <a:t>z </a:t>
          </a:r>
          <a:r>
            <a:rPr lang="pl-PL" sz="1900" i="0" kern="1200" dirty="0" smtClean="0">
              <a:solidFill>
                <a:sysClr val="windowText" lastClr="000000"/>
              </a:solidFill>
              <a:latin typeface="Arial" pitchFamily="34" charset="0"/>
              <a:cs typeface="Arial" pitchFamily="34" charset="0"/>
            </a:rPr>
            <a:t>chorobą alkoholową powinny otrzymywać wsparcie innego rodzaju. </a:t>
          </a:r>
          <a:r>
            <a:rPr lang="pl-PL" sz="1900" i="0" kern="1200" dirty="0" smtClean="0">
              <a:solidFill>
                <a:sysClr val="windowText" lastClr="000000"/>
              </a:solidFill>
              <a:latin typeface="Arial" pitchFamily="34" charset="0"/>
              <a:cs typeface="Arial" pitchFamily="34" charset="0"/>
            </a:rPr>
            <a:t/>
          </a:r>
          <a:br>
            <a:rPr lang="pl-PL" sz="1900" i="0" kern="1200" dirty="0" smtClean="0">
              <a:solidFill>
                <a:sysClr val="windowText" lastClr="000000"/>
              </a:solidFill>
              <a:latin typeface="Arial" pitchFamily="34" charset="0"/>
              <a:cs typeface="Arial" pitchFamily="34" charset="0"/>
            </a:rPr>
          </a:br>
          <a:r>
            <a:rPr lang="pl-PL" sz="1900" i="0" kern="1200" dirty="0" smtClean="0">
              <a:solidFill>
                <a:sysClr val="windowText" lastClr="000000"/>
              </a:solidFill>
              <a:latin typeface="Arial" pitchFamily="34" charset="0"/>
              <a:cs typeface="Arial" pitchFamily="34" charset="0"/>
            </a:rPr>
            <a:t>Do </a:t>
          </a:r>
          <a:r>
            <a:rPr lang="pl-PL" sz="1900" i="0" kern="1200" dirty="0" smtClean="0">
              <a:solidFill>
                <a:sysClr val="windowText" lastClr="000000"/>
              </a:solidFill>
              <a:latin typeface="Arial" pitchFamily="34" charset="0"/>
              <a:cs typeface="Arial" pitchFamily="34" charset="0"/>
            </a:rPr>
            <a:t>PSU należy je kierować dopiero po zakończeniu leczenia.</a:t>
          </a:r>
          <a:endParaRPr lang="pl-PL" sz="1900" i="0" kern="1200" dirty="0">
            <a:solidFill>
              <a:sysClr val="windowText" lastClr="000000"/>
            </a:solidFill>
            <a:latin typeface="Arial" pitchFamily="34" charset="0"/>
            <a:cs typeface="Arial" pitchFamily="34" charset="0"/>
          </a:endParaRPr>
        </a:p>
      </dsp:txBody>
      <dsp:txXfrm>
        <a:off x="0" y="2853712"/>
        <a:ext cx="8496944" cy="1838160"/>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7A072D8-223A-4824-87F3-CE1EF888A621}">
      <dsp:nvSpPr>
        <dsp:cNvPr id="0" name=""/>
        <dsp:cNvSpPr/>
      </dsp:nvSpPr>
      <dsp:spPr>
        <a:xfrm>
          <a:off x="0" y="32865"/>
          <a:ext cx="8424936" cy="561599"/>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pl-PL" sz="2100" b="1" i="0" kern="1200" dirty="0" smtClean="0">
              <a:solidFill>
                <a:schemeClr val="bg1"/>
              </a:solidFill>
              <a:latin typeface="Arial" pitchFamily="34" charset="0"/>
              <a:cs typeface="Arial" pitchFamily="34" charset="0"/>
            </a:rPr>
            <a:t>5. SPOSÓB REKRUTACJI DO PSU SIĘ ZMIENIAŁ</a:t>
          </a:r>
          <a:endParaRPr lang="en-US" sz="2100" b="1" kern="1200" dirty="0">
            <a:solidFill>
              <a:schemeClr val="bg1"/>
            </a:solidFill>
            <a:latin typeface="Arial" pitchFamily="34" charset="0"/>
            <a:cs typeface="Arial" pitchFamily="34" charset="0"/>
          </a:endParaRPr>
        </a:p>
      </dsp:txBody>
      <dsp:txXfrm>
        <a:off x="0" y="32865"/>
        <a:ext cx="8424936" cy="561599"/>
      </dsp:txXfrm>
    </dsp:sp>
    <dsp:sp modelId="{93300677-950A-4E93-99CD-35C23AA4A674}">
      <dsp:nvSpPr>
        <dsp:cNvPr id="0" name=""/>
        <dsp:cNvSpPr/>
      </dsp:nvSpPr>
      <dsp:spPr>
        <a:xfrm>
          <a:off x="0" y="594465"/>
          <a:ext cx="8424936" cy="1241012"/>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7492" tIns="26670" rIns="149352" bIns="26670" numCol="1" spcCol="1270" anchor="t" anchorCtr="0">
          <a:noAutofit/>
        </a:bodyPr>
        <a:lstStyle/>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Dobierając uczestników PSU, OPS powinny bazować przede wszystkim na własnych </a:t>
          </a:r>
          <a:r>
            <a:rPr lang="pl-PL" sz="1600" i="0" kern="1200" dirty="0" smtClean="0">
              <a:solidFill>
                <a:sysClr val="windowText" lastClr="000000"/>
              </a:solidFill>
              <a:latin typeface="Arial" pitchFamily="34" charset="0"/>
              <a:cs typeface="Arial" pitchFamily="34" charset="0"/>
            </a:rPr>
            <a:t>doświadczeniach</a:t>
          </a:r>
          <a:r>
            <a:rPr lang="pl-PL" sz="1600" i="0" kern="1200" dirty="0" smtClean="0">
              <a:solidFill>
                <a:sysClr val="windowText" lastClr="000000"/>
              </a:solidFill>
              <a:latin typeface="Arial" pitchFamily="34" charset="0"/>
              <a:cs typeface="Arial" pitchFamily="34" charset="0"/>
            </a:rPr>
            <a:t>. Prace te bowiem bardzo zależą od specyfiki lokalnego rynku pracy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i </a:t>
          </a:r>
          <a:r>
            <a:rPr lang="pl-PL" sz="1600" i="0" kern="1200" dirty="0" smtClean="0">
              <a:solidFill>
                <a:sysClr val="windowText" lastClr="000000"/>
              </a:solidFill>
              <a:latin typeface="Arial" pitchFamily="34" charset="0"/>
              <a:cs typeface="Arial" pitchFamily="34" charset="0"/>
            </a:rPr>
            <a:t>nasilenia występowania problemów społecznych, zainteresowania pracami w gminie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i </a:t>
          </a:r>
          <a:r>
            <a:rPr lang="pl-PL" sz="1600" i="0" kern="1200" dirty="0" smtClean="0">
              <a:solidFill>
                <a:sysClr val="windowText" lastClr="000000"/>
              </a:solidFill>
              <a:latin typeface="Arial" pitchFamily="34" charset="0"/>
              <a:cs typeface="Arial" pitchFamily="34" charset="0"/>
            </a:rPr>
            <a:t>potrzebami klientów pomocy społecznej.</a:t>
          </a:r>
          <a:endParaRPr lang="en-US" sz="1600" i="0" kern="1200" dirty="0">
            <a:solidFill>
              <a:sysClr val="windowText" lastClr="000000"/>
            </a:solidFill>
            <a:latin typeface="Arial" pitchFamily="34" charset="0"/>
            <a:cs typeface="Arial" pitchFamily="34" charset="0"/>
          </a:endParaRPr>
        </a:p>
      </dsp:txBody>
      <dsp:txXfrm>
        <a:off x="0" y="594465"/>
        <a:ext cx="8424936" cy="1241012"/>
      </dsp:txXfrm>
    </dsp:sp>
    <dsp:sp modelId="{F5EABA6C-28E2-476B-9099-4497DB9AD4B8}">
      <dsp:nvSpPr>
        <dsp:cNvPr id="0" name=""/>
        <dsp:cNvSpPr/>
      </dsp:nvSpPr>
      <dsp:spPr>
        <a:xfrm>
          <a:off x="0" y="1835478"/>
          <a:ext cx="8424936" cy="561599"/>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pl-PL" sz="2100" b="1" kern="1200" dirty="0" smtClean="0">
              <a:solidFill>
                <a:schemeClr val="bg1"/>
              </a:solidFill>
              <a:latin typeface="Arial" pitchFamily="34" charset="0"/>
              <a:cs typeface="Arial" pitchFamily="34" charset="0"/>
            </a:rPr>
            <a:t>6. PSU SĄ ORGANIOZWANE RUTYNOWO</a:t>
          </a:r>
          <a:endParaRPr lang="en-US" sz="2100" kern="1200" dirty="0">
            <a:solidFill>
              <a:schemeClr val="bg1"/>
            </a:solidFill>
            <a:latin typeface="Arial" pitchFamily="34" charset="0"/>
            <a:cs typeface="Arial" pitchFamily="34" charset="0"/>
          </a:endParaRPr>
        </a:p>
      </dsp:txBody>
      <dsp:txXfrm>
        <a:off x="0" y="1835478"/>
        <a:ext cx="8424936" cy="561599"/>
      </dsp:txXfrm>
    </dsp:sp>
    <dsp:sp modelId="{14602327-ABF6-4A54-B7A2-820DDAB21D60}">
      <dsp:nvSpPr>
        <dsp:cNvPr id="0" name=""/>
        <dsp:cNvSpPr/>
      </dsp:nvSpPr>
      <dsp:spPr>
        <a:xfrm>
          <a:off x="0" y="2397078"/>
          <a:ext cx="8424936" cy="2394591"/>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7492" tIns="26670" rIns="149352" bIns="26670" numCol="1" spcCol="1270" anchor="t" anchorCtr="0">
          <a:noAutofit/>
        </a:bodyPr>
        <a:lstStyle/>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 PSU wymagają promocji w gminach, szczególnie tych, które nie partycypują w ich organizacji. Informacja powinna być kierowana do wójtów i burmistrzów, którzy są osobami decyzyjnymi na poziomie gminy w kwestii organizacji PSU. (adresat rekomendacji: wskazane jest, aby akcję informacyjną zainicjowało Ministerstwo Pracy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i </a:t>
          </a:r>
          <a:r>
            <a:rPr lang="pl-PL" sz="1600" i="0" kern="1200" dirty="0" smtClean="0">
              <a:solidFill>
                <a:sysClr val="windowText" lastClr="000000"/>
              </a:solidFill>
              <a:latin typeface="Arial" pitchFamily="34" charset="0"/>
              <a:cs typeface="Arial" pitchFamily="34" charset="0"/>
            </a:rPr>
            <a:t>Polityki Społecznej). </a:t>
          </a:r>
        </a:p>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Konieczne jest podejmowanie dyskusji na temat efektów stosowania tego instrumentu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oraz </a:t>
          </a:r>
          <a:r>
            <a:rPr lang="pl-PL" sz="1600" i="0" kern="1200" dirty="0" smtClean="0">
              <a:solidFill>
                <a:sysClr val="windowText" lastClr="000000"/>
              </a:solidFill>
              <a:latin typeface="Arial" pitchFamily="34" charset="0"/>
              <a:cs typeface="Arial" pitchFamily="34" charset="0"/>
            </a:rPr>
            <a:t>możliwości poprawy jego skuteczności i efektywności. Wymaga to organizowania na poziomie regionalnym forum debaty publicznej, angażującej wszystkich kluczowych interesariuszy. </a:t>
          </a:r>
          <a:endParaRPr lang="en-US" sz="1600" i="0" kern="1200" dirty="0">
            <a:solidFill>
              <a:sysClr val="windowText" lastClr="000000"/>
            </a:solidFill>
            <a:latin typeface="Arial" pitchFamily="34" charset="0"/>
            <a:cs typeface="Arial" pitchFamily="34" charset="0"/>
          </a:endParaRPr>
        </a:p>
      </dsp:txBody>
      <dsp:txXfrm>
        <a:off x="0" y="2397078"/>
        <a:ext cx="8424936" cy="2394591"/>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B65EC8-3CAD-476C-81BC-7369A0EB2494}">
      <dsp:nvSpPr>
        <dsp:cNvPr id="0" name=""/>
        <dsp:cNvSpPr/>
      </dsp:nvSpPr>
      <dsp:spPr>
        <a:xfrm>
          <a:off x="0" y="46269"/>
          <a:ext cx="8640960" cy="72072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smtClean="0">
              <a:solidFill>
                <a:schemeClr val="bg1"/>
              </a:solidFill>
              <a:latin typeface="Arial" pitchFamily="34" charset="0"/>
              <a:cs typeface="Arial" pitchFamily="34" charset="0"/>
            </a:rPr>
            <a:t>7. </a:t>
          </a:r>
          <a:r>
            <a:rPr lang="pl-PL" sz="1900" b="1" kern="1200" dirty="0" smtClean="0">
              <a:solidFill>
                <a:schemeClr val="bg1"/>
              </a:solidFill>
              <a:latin typeface="Arial" pitchFamily="34" charset="0"/>
              <a:cs typeface="Arial" pitchFamily="34" charset="0"/>
            </a:rPr>
            <a:t>PSU NIE JEST CELOWO ŁĄCZONY Z INNYMI INSTRUMENTAMI APRP </a:t>
          </a:r>
          <a:r>
            <a:rPr lang="pl-PL" sz="1900" b="1" kern="1200" dirty="0" smtClean="0">
              <a:solidFill>
                <a:schemeClr val="bg1"/>
              </a:solidFill>
              <a:latin typeface="Arial" pitchFamily="34" charset="0"/>
              <a:cs typeface="Arial" pitchFamily="34" charset="0"/>
            </a:rPr>
            <a:t/>
          </a:r>
          <a:br>
            <a:rPr lang="pl-PL" sz="1900" b="1" kern="1200" dirty="0" smtClean="0">
              <a:solidFill>
                <a:schemeClr val="bg1"/>
              </a:solidFill>
              <a:latin typeface="Arial" pitchFamily="34" charset="0"/>
              <a:cs typeface="Arial" pitchFamily="34" charset="0"/>
            </a:rPr>
          </a:br>
          <a:r>
            <a:rPr lang="pl-PL" sz="1900" b="1" kern="1200" dirty="0" smtClean="0">
              <a:solidFill>
                <a:schemeClr val="bg1"/>
              </a:solidFill>
              <a:latin typeface="Arial" pitchFamily="34" charset="0"/>
              <a:cs typeface="Arial" pitchFamily="34" charset="0"/>
            </a:rPr>
            <a:t>I </a:t>
          </a:r>
          <a:r>
            <a:rPr lang="pl-PL" sz="1900" b="1" kern="1200" dirty="0" smtClean="0">
              <a:solidFill>
                <a:schemeClr val="bg1"/>
              </a:solidFill>
              <a:latin typeface="Arial" pitchFamily="34" charset="0"/>
              <a:cs typeface="Arial" pitchFamily="34" charset="0"/>
            </a:rPr>
            <a:t>POMOCY SPOŁECZNEJ</a:t>
          </a:r>
          <a:endParaRPr lang="pl-PL" sz="1900" b="1" kern="1200" dirty="0">
            <a:solidFill>
              <a:schemeClr val="bg1"/>
            </a:solidFill>
            <a:latin typeface="Arial" pitchFamily="34" charset="0"/>
            <a:cs typeface="Arial" pitchFamily="34" charset="0"/>
          </a:endParaRPr>
        </a:p>
      </dsp:txBody>
      <dsp:txXfrm>
        <a:off x="0" y="46269"/>
        <a:ext cx="8640960" cy="720720"/>
      </dsp:txXfrm>
    </dsp:sp>
    <dsp:sp modelId="{E378F168-9BCD-42B4-B964-2EF95D88600D}">
      <dsp:nvSpPr>
        <dsp:cNvPr id="0" name=""/>
        <dsp:cNvSpPr/>
      </dsp:nvSpPr>
      <dsp:spPr>
        <a:xfrm>
          <a:off x="0" y="766989"/>
          <a:ext cx="8640960" cy="141174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74350" tIns="27940" rIns="156464" bIns="27940" numCol="1" spcCol="1270" anchor="t" anchorCtr="0">
          <a:noAutofit/>
        </a:bodyPr>
        <a:lstStyle/>
        <a:p>
          <a:pPr marL="171450" lvl="1" indent="-171450" algn="just" defTabSz="755650" rtl="0">
            <a:lnSpc>
              <a:spcPct val="90000"/>
            </a:lnSpc>
            <a:spcBef>
              <a:spcPct val="0"/>
            </a:spcBef>
            <a:spcAft>
              <a:spcPct val="20000"/>
            </a:spcAft>
            <a:buChar char="••"/>
          </a:pPr>
          <a:r>
            <a:rPr lang="pl-PL" sz="1700" i="0" kern="1200" dirty="0" smtClean="0">
              <a:solidFill>
                <a:sysClr val="windowText" lastClr="000000"/>
              </a:solidFill>
              <a:latin typeface="Arial" pitchFamily="34" charset="0"/>
              <a:cs typeface="Arial" pitchFamily="34" charset="0"/>
            </a:rPr>
            <a:t>Prace społecznie użyteczne są planowane w trybie rocznym i adresowane do osób długotrwale bezrobotnych. Przygotowanie na przykład kontraktu socjalnego może więc uwzględnić skierowanie klienta do PSU. W przypadku indywidualnego planu działania (IPD) konieczna jest kontrola wywiązywania się urzędów pracy z zapisu ustawowego, mówiącego o przygotowaniu IPD nie później niż 90 dni po zakończeniu uczestnictwa w programie. </a:t>
          </a:r>
          <a:endParaRPr lang="pl-PL" sz="1700" i="0" kern="1200" dirty="0">
            <a:solidFill>
              <a:sysClr val="windowText" lastClr="000000"/>
            </a:solidFill>
            <a:latin typeface="Arial" pitchFamily="34" charset="0"/>
            <a:cs typeface="Arial" pitchFamily="34" charset="0"/>
          </a:endParaRPr>
        </a:p>
      </dsp:txBody>
      <dsp:txXfrm>
        <a:off x="0" y="766989"/>
        <a:ext cx="8640960" cy="1411740"/>
      </dsp:txXfrm>
    </dsp:sp>
    <dsp:sp modelId="{FA67648B-F914-4375-B28D-3452338FB660}">
      <dsp:nvSpPr>
        <dsp:cNvPr id="0" name=""/>
        <dsp:cNvSpPr/>
      </dsp:nvSpPr>
      <dsp:spPr>
        <a:xfrm>
          <a:off x="0" y="2178729"/>
          <a:ext cx="8640960" cy="72072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smtClean="0">
              <a:solidFill>
                <a:schemeClr val="bg1"/>
              </a:solidFill>
              <a:latin typeface="Arial" pitchFamily="34" charset="0"/>
              <a:cs typeface="Arial" pitchFamily="34" charset="0"/>
            </a:rPr>
            <a:t>8. PSU WSPIERA PRZECIWDZIAŁANIE ZJAWISKU WYUCZONEJ BEZRADNOŚCI</a:t>
          </a:r>
          <a:endParaRPr lang="pl-PL" sz="1900" b="1" kern="1200" dirty="0">
            <a:solidFill>
              <a:schemeClr val="bg1"/>
            </a:solidFill>
            <a:latin typeface="Arial" pitchFamily="34" charset="0"/>
            <a:cs typeface="Arial" pitchFamily="34" charset="0"/>
          </a:endParaRPr>
        </a:p>
      </dsp:txBody>
      <dsp:txXfrm>
        <a:off x="0" y="2178729"/>
        <a:ext cx="8640960" cy="720720"/>
      </dsp:txXfrm>
    </dsp:sp>
    <dsp:sp modelId="{74CD15EC-84BE-4D01-8C79-08990FF4ED6E}">
      <dsp:nvSpPr>
        <dsp:cNvPr id="0" name=""/>
        <dsp:cNvSpPr/>
      </dsp:nvSpPr>
      <dsp:spPr>
        <a:xfrm>
          <a:off x="0" y="2899449"/>
          <a:ext cx="8640960" cy="209484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74350" tIns="27940" rIns="156464" bIns="27940" numCol="1" spcCol="1270" anchor="t" anchorCtr="0">
          <a:noAutofit/>
        </a:bodyPr>
        <a:lstStyle/>
        <a:p>
          <a:pPr marL="171450" lvl="1" indent="-171450" algn="just" defTabSz="755650" rtl="0">
            <a:lnSpc>
              <a:spcPct val="90000"/>
            </a:lnSpc>
            <a:spcBef>
              <a:spcPct val="0"/>
            </a:spcBef>
            <a:spcAft>
              <a:spcPct val="20000"/>
            </a:spcAft>
            <a:buChar char="••"/>
          </a:pPr>
          <a:r>
            <a:rPr lang="pl-PL" sz="1700" i="0" kern="1200" dirty="0" smtClean="0">
              <a:solidFill>
                <a:sysClr val="windowText" lastClr="000000"/>
              </a:solidFill>
              <a:latin typeface="Arial" pitchFamily="34" charset="0"/>
              <a:cs typeface="Arial" pitchFamily="34" charset="0"/>
            </a:rPr>
            <a:t>Podtrzymanie zarówno aktywności uczestników PSU, jak i ich pozytywnego wizerunku w rodzinach wymaga dalszej aktywizacji uczestników. Zakończenie programu powinno rozpoczynać udział w kolejnej formie wsparcia, aby nie zaprzepaścić efektu mobilizującego. Doradcy zawodowi powinni wspólnie z uczestnikiem PSU dyskutować o jego dalszym możliwym zaangażowaniu dzięki wykorzystaniu innych instrumentów rynku pracy. Data zakończenia uczestnictwa danego uczestnika w PSU jest znana z odpowiednim wyprzedzeniem, dzięki czemu można wyznaczyć spotkanie klienta z doradcą zawodowym przed zakończeniem pracy. </a:t>
          </a:r>
          <a:endParaRPr lang="pl-PL" sz="1700" i="0" kern="1200" dirty="0">
            <a:solidFill>
              <a:sysClr val="windowText" lastClr="000000"/>
            </a:solidFill>
            <a:latin typeface="Arial" pitchFamily="34" charset="0"/>
            <a:cs typeface="Arial" pitchFamily="34" charset="0"/>
          </a:endParaRPr>
        </a:p>
      </dsp:txBody>
      <dsp:txXfrm>
        <a:off x="0" y="2899449"/>
        <a:ext cx="8640960" cy="2094840"/>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B65EC8-3CAD-476C-81BC-7369A0EB2494}">
      <dsp:nvSpPr>
        <dsp:cNvPr id="0" name=""/>
        <dsp:cNvSpPr/>
      </dsp:nvSpPr>
      <dsp:spPr>
        <a:xfrm>
          <a:off x="0" y="102699"/>
          <a:ext cx="8640960" cy="7160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smtClean="0">
              <a:solidFill>
                <a:schemeClr val="bg1"/>
              </a:solidFill>
              <a:latin typeface="Arial" pitchFamily="34" charset="0"/>
              <a:cs typeface="Arial" pitchFamily="34" charset="0"/>
            </a:rPr>
            <a:t>9. PSU NIE SĄ POWIĄZANE Z ROZWOJEM EKONOMII SPOŁECZNEJ</a:t>
          </a:r>
          <a:endParaRPr lang="pl-PL" sz="1900" b="1" kern="1200" dirty="0">
            <a:solidFill>
              <a:schemeClr val="bg1"/>
            </a:solidFill>
            <a:latin typeface="Arial" pitchFamily="34" charset="0"/>
            <a:cs typeface="Arial" pitchFamily="34" charset="0"/>
          </a:endParaRPr>
        </a:p>
      </dsp:txBody>
      <dsp:txXfrm>
        <a:off x="0" y="102699"/>
        <a:ext cx="8640960" cy="716040"/>
      </dsp:txXfrm>
    </dsp:sp>
    <dsp:sp modelId="{E378F168-9BCD-42B4-B964-2EF95D88600D}">
      <dsp:nvSpPr>
        <dsp:cNvPr id="0" name=""/>
        <dsp:cNvSpPr/>
      </dsp:nvSpPr>
      <dsp:spPr>
        <a:xfrm>
          <a:off x="0" y="818739"/>
          <a:ext cx="8640960" cy="208656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74350" tIns="30480" rIns="170688" bIns="30480" numCol="1" spcCol="1270" anchor="t" anchorCtr="0">
          <a:noAutofit/>
        </a:bodyPr>
        <a:lstStyle/>
        <a:p>
          <a:pPr marL="171450" lvl="1" indent="-171450" algn="just" defTabSz="844550" rtl="0">
            <a:lnSpc>
              <a:spcPct val="90000"/>
            </a:lnSpc>
            <a:spcBef>
              <a:spcPct val="0"/>
            </a:spcBef>
            <a:spcAft>
              <a:spcPct val="20000"/>
            </a:spcAft>
            <a:buChar char="••"/>
          </a:pPr>
          <a:r>
            <a:rPr lang="pl-PL" sz="1900" i="0" kern="1200" dirty="0" smtClean="0">
              <a:solidFill>
                <a:sysClr val="windowText" lastClr="000000"/>
              </a:solidFill>
              <a:latin typeface="Arial" pitchFamily="34" charset="0"/>
              <a:cs typeface="Arial" pitchFamily="34" charset="0"/>
            </a:rPr>
            <a:t>Wskazane jest połączenie odbywania prac społecznie użytecznych ze skierowaniem ich uczestników do centrum integracji społecznej, klubu integracji społecznej lub programów wspierających osoby bezrobotne </a:t>
          </a:r>
          <a:r>
            <a:rPr lang="pl-PL" sz="1900" i="0" kern="1200" dirty="0" smtClean="0">
              <a:solidFill>
                <a:sysClr val="windowText" lastClr="000000"/>
              </a:solidFill>
              <a:latin typeface="Arial" pitchFamily="34" charset="0"/>
              <a:cs typeface="Arial" pitchFamily="34" charset="0"/>
            </a:rPr>
            <a:t/>
          </a:r>
          <a:br>
            <a:rPr lang="pl-PL" sz="1900" i="0" kern="1200" dirty="0" smtClean="0">
              <a:solidFill>
                <a:sysClr val="windowText" lastClr="000000"/>
              </a:solidFill>
              <a:latin typeface="Arial" pitchFamily="34" charset="0"/>
              <a:cs typeface="Arial" pitchFamily="34" charset="0"/>
            </a:rPr>
          </a:br>
          <a:r>
            <a:rPr lang="pl-PL" sz="1900" i="0" kern="1200" dirty="0" smtClean="0">
              <a:solidFill>
                <a:sysClr val="windowText" lastClr="000000"/>
              </a:solidFill>
              <a:latin typeface="Arial" pitchFamily="34" charset="0"/>
              <a:cs typeface="Arial" pitchFamily="34" charset="0"/>
            </a:rPr>
            <a:t>w </a:t>
          </a:r>
          <a:r>
            <a:rPr lang="pl-PL" sz="1900" i="0" kern="1200" dirty="0" smtClean="0">
              <a:solidFill>
                <a:sysClr val="windowText" lastClr="000000"/>
              </a:solidFill>
              <a:latin typeface="Arial" pitchFamily="34" charset="0"/>
              <a:cs typeface="Arial" pitchFamily="34" charset="0"/>
            </a:rPr>
            <a:t>otwarciu spółdzielni socjalnych (lub inne formy przedsiębiorstw społecznych). Doradcy zawodowi i pracownicy socjalni powinni informować uczestników PSU o odbywających się kursach i szkoleniach związanych </a:t>
          </a:r>
          <a:r>
            <a:rPr lang="pl-PL" sz="1900" i="0" kern="1200" dirty="0" smtClean="0">
              <a:solidFill>
                <a:sysClr val="windowText" lastClr="000000"/>
              </a:solidFill>
              <a:latin typeface="Arial" pitchFamily="34" charset="0"/>
              <a:cs typeface="Arial" pitchFamily="34" charset="0"/>
            </a:rPr>
            <a:t/>
          </a:r>
          <a:br>
            <a:rPr lang="pl-PL" sz="1900" i="0" kern="1200" dirty="0" smtClean="0">
              <a:solidFill>
                <a:sysClr val="windowText" lastClr="000000"/>
              </a:solidFill>
              <a:latin typeface="Arial" pitchFamily="34" charset="0"/>
              <a:cs typeface="Arial" pitchFamily="34" charset="0"/>
            </a:rPr>
          </a:br>
          <a:r>
            <a:rPr lang="pl-PL" sz="1900" i="0" kern="1200" dirty="0" smtClean="0">
              <a:solidFill>
                <a:sysClr val="windowText" lastClr="000000"/>
              </a:solidFill>
              <a:latin typeface="Arial" pitchFamily="34" charset="0"/>
              <a:cs typeface="Arial" pitchFamily="34" charset="0"/>
            </a:rPr>
            <a:t>z </a:t>
          </a:r>
          <a:r>
            <a:rPr lang="pl-PL" sz="1900" i="0" kern="1200" dirty="0" smtClean="0">
              <a:solidFill>
                <a:sysClr val="windowText" lastClr="000000"/>
              </a:solidFill>
              <a:latin typeface="Arial" pitchFamily="34" charset="0"/>
              <a:cs typeface="Arial" pitchFamily="34" charset="0"/>
            </a:rPr>
            <a:t>ekonomią społeczną. Inicjatywa ta wpisuje się w działania ROPS promujące rozwój ekonomii społecznej w województwie podlaskim. </a:t>
          </a:r>
          <a:endParaRPr lang="pl-PL" sz="1900" i="0" kern="1200" dirty="0">
            <a:solidFill>
              <a:sysClr val="windowText" lastClr="000000"/>
            </a:solidFill>
            <a:latin typeface="Arial" pitchFamily="34" charset="0"/>
            <a:cs typeface="Arial" pitchFamily="34" charset="0"/>
          </a:endParaRPr>
        </a:p>
      </dsp:txBody>
      <dsp:txXfrm>
        <a:off x="0" y="818739"/>
        <a:ext cx="8640960" cy="2086560"/>
      </dsp:txXfrm>
    </dsp:sp>
    <dsp:sp modelId="{FA67648B-F914-4375-B28D-3452338FB660}">
      <dsp:nvSpPr>
        <dsp:cNvPr id="0" name=""/>
        <dsp:cNvSpPr/>
      </dsp:nvSpPr>
      <dsp:spPr>
        <a:xfrm>
          <a:off x="0" y="2905300"/>
          <a:ext cx="8640960" cy="7160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smtClean="0">
              <a:solidFill>
                <a:schemeClr val="bg1"/>
              </a:solidFill>
              <a:latin typeface="Arial" pitchFamily="34" charset="0"/>
              <a:cs typeface="Arial" pitchFamily="34" charset="0"/>
            </a:rPr>
            <a:t>10. PSU UTRWALAJĄ TRADYCYJNY PODZIAŁ NA ZAWODY MĘSKIE </a:t>
          </a:r>
          <a:r>
            <a:rPr lang="pl-PL" sz="1900" b="1" kern="1200" dirty="0" smtClean="0">
              <a:solidFill>
                <a:schemeClr val="bg1"/>
              </a:solidFill>
              <a:latin typeface="Arial" pitchFamily="34" charset="0"/>
              <a:cs typeface="Arial" pitchFamily="34" charset="0"/>
            </a:rPr>
            <a:t/>
          </a:r>
          <a:br>
            <a:rPr lang="pl-PL" sz="1900" b="1" kern="1200" dirty="0" smtClean="0">
              <a:solidFill>
                <a:schemeClr val="bg1"/>
              </a:solidFill>
              <a:latin typeface="Arial" pitchFamily="34" charset="0"/>
              <a:cs typeface="Arial" pitchFamily="34" charset="0"/>
            </a:rPr>
          </a:br>
          <a:r>
            <a:rPr lang="pl-PL" sz="1900" b="1" kern="1200" dirty="0" smtClean="0">
              <a:solidFill>
                <a:schemeClr val="bg1"/>
              </a:solidFill>
              <a:latin typeface="Arial" pitchFamily="34" charset="0"/>
              <a:cs typeface="Arial" pitchFamily="34" charset="0"/>
            </a:rPr>
            <a:t>I </a:t>
          </a:r>
          <a:r>
            <a:rPr lang="pl-PL" sz="1900" b="1" kern="1200" dirty="0" smtClean="0">
              <a:solidFill>
                <a:schemeClr val="bg1"/>
              </a:solidFill>
              <a:latin typeface="Arial" pitchFamily="34" charset="0"/>
              <a:cs typeface="Arial" pitchFamily="34" charset="0"/>
            </a:rPr>
            <a:t>KOBIECE</a:t>
          </a:r>
          <a:endParaRPr lang="pl-PL" sz="1900" b="1" kern="1200" dirty="0">
            <a:solidFill>
              <a:schemeClr val="bg1"/>
            </a:solidFill>
            <a:latin typeface="Arial" pitchFamily="34" charset="0"/>
            <a:cs typeface="Arial" pitchFamily="34" charset="0"/>
          </a:endParaRPr>
        </a:p>
      </dsp:txBody>
      <dsp:txXfrm>
        <a:off x="0" y="2905300"/>
        <a:ext cx="8640960" cy="716040"/>
      </dsp:txXfrm>
    </dsp:sp>
    <dsp:sp modelId="{74CD15EC-84BE-4D01-8C79-08990FF4ED6E}">
      <dsp:nvSpPr>
        <dsp:cNvPr id="0" name=""/>
        <dsp:cNvSpPr/>
      </dsp:nvSpPr>
      <dsp:spPr>
        <a:xfrm>
          <a:off x="0" y="3621340"/>
          <a:ext cx="8640960" cy="131652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74350" tIns="30480" rIns="170688" bIns="30480" numCol="1" spcCol="1270" anchor="t" anchorCtr="0">
          <a:noAutofit/>
        </a:bodyPr>
        <a:lstStyle/>
        <a:p>
          <a:pPr marL="171450" lvl="1" indent="-171450" algn="just" defTabSz="844550" rtl="0">
            <a:lnSpc>
              <a:spcPct val="90000"/>
            </a:lnSpc>
            <a:spcBef>
              <a:spcPct val="0"/>
            </a:spcBef>
            <a:spcAft>
              <a:spcPct val="20000"/>
            </a:spcAft>
            <a:buChar char="••"/>
          </a:pPr>
          <a:r>
            <a:rPr lang="pl-PL" sz="1900" i="0" kern="1200" dirty="0" smtClean="0">
              <a:solidFill>
                <a:sysClr val="windowText" lastClr="000000"/>
              </a:solidFill>
              <a:latin typeface="Arial" pitchFamily="34" charset="0"/>
              <a:cs typeface="Arial" pitchFamily="34" charset="0"/>
            </a:rPr>
            <a:t> Wskazane jest usunięcie z wniosków o realizację PSU rubryk dotyczących płci, a obok nazwy stanowiska wprowadzenie rubryki określającej wymagane kompetencje i umiejętności. Informacje takie powinny zostać uwzględnione w formularzach wniosków kierowanych przez organizatorów PSU do OPS.</a:t>
          </a:r>
          <a:endParaRPr lang="pl-PL" sz="1900" i="0" kern="1200" dirty="0">
            <a:solidFill>
              <a:sysClr val="windowText" lastClr="000000"/>
            </a:solidFill>
            <a:latin typeface="Arial" pitchFamily="34" charset="0"/>
            <a:cs typeface="Arial" pitchFamily="34" charset="0"/>
          </a:endParaRPr>
        </a:p>
      </dsp:txBody>
      <dsp:txXfrm>
        <a:off x="0" y="3621340"/>
        <a:ext cx="8640960" cy="1316520"/>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9411FD-AD4A-41FF-AD56-610AB56783A5}">
      <dsp:nvSpPr>
        <dsp:cNvPr id="0" name=""/>
        <dsp:cNvSpPr/>
      </dsp:nvSpPr>
      <dsp:spPr>
        <a:xfrm>
          <a:off x="0" y="265885"/>
          <a:ext cx="8856983" cy="442259"/>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smtClean="0">
              <a:solidFill>
                <a:schemeClr val="bg1"/>
              </a:solidFill>
              <a:latin typeface="Arial" pitchFamily="34" charset="0"/>
              <a:cs typeface="Arial" pitchFamily="34" charset="0"/>
            </a:rPr>
            <a:t>11. PSU NIE WZMACNIA WSPÓŁPRACY POMIĘDZY PUP I OPS</a:t>
          </a:r>
          <a:endParaRPr lang="pl-PL" sz="1900" b="1" kern="1200" dirty="0">
            <a:solidFill>
              <a:schemeClr val="bg1"/>
            </a:solidFill>
            <a:latin typeface="Arial" pitchFamily="34" charset="0"/>
            <a:cs typeface="Arial" pitchFamily="34" charset="0"/>
          </a:endParaRPr>
        </a:p>
      </dsp:txBody>
      <dsp:txXfrm>
        <a:off x="0" y="265885"/>
        <a:ext cx="8856983" cy="442259"/>
      </dsp:txXfrm>
    </dsp:sp>
    <dsp:sp modelId="{A3D6D460-EAFC-44CA-BA56-F37E608034C6}">
      <dsp:nvSpPr>
        <dsp:cNvPr id="0" name=""/>
        <dsp:cNvSpPr/>
      </dsp:nvSpPr>
      <dsp:spPr>
        <a:xfrm>
          <a:off x="0" y="708145"/>
          <a:ext cx="8856983" cy="217350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81209" tIns="26670" rIns="149352" bIns="26670" numCol="1" spcCol="1270" anchor="t" anchorCtr="0">
          <a:noAutofit/>
        </a:bodyPr>
        <a:lstStyle/>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Należy promować współpracę OPS z PSZ na terenie województwa podlaskiego. Działania takie jak moderowane spotkania realizowane w projekcie „Bądź Aktywny, Bądź Najlepszy – szkolenia oraz specjalistyczne doradztwo dla kadr instytucji pomocy społecznej” (projekt systemowy ROPS w Białymstoku) powinny być podejmowane możliwie często – zwłaszcza tam, gdzie współpraca jest stosunkowo niewielka. Kooperacja instytucji wymaga wsparcia także po zakończeniu projektu – wskazane jest kontynuowanie podobnych działań po roku 2012. Do udziału we wspólnych spotkaniach PSZ i OPS powinni być zapraszani nie tylko reprezentanci szczebla kierowniczego instytucji, lecz także pracownicy komórek organizacyjnych, którzy mogą wspólnie pracować nad organizowaniem wsparcia dla osób zagrożonych wykluczeniem społecznym. </a:t>
          </a:r>
          <a:endParaRPr lang="pl-PL" sz="1600" i="0" kern="1200" dirty="0">
            <a:solidFill>
              <a:sysClr val="windowText" lastClr="000000"/>
            </a:solidFill>
            <a:latin typeface="Arial" pitchFamily="34" charset="0"/>
            <a:cs typeface="Arial" pitchFamily="34" charset="0"/>
          </a:endParaRPr>
        </a:p>
      </dsp:txBody>
      <dsp:txXfrm>
        <a:off x="0" y="708145"/>
        <a:ext cx="8856983" cy="2173500"/>
      </dsp:txXfrm>
    </dsp:sp>
    <dsp:sp modelId="{6F236E21-A0F6-44D5-B051-289C9370592B}">
      <dsp:nvSpPr>
        <dsp:cNvPr id="0" name=""/>
        <dsp:cNvSpPr/>
      </dsp:nvSpPr>
      <dsp:spPr>
        <a:xfrm>
          <a:off x="0" y="2881646"/>
          <a:ext cx="8856983" cy="442259"/>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smtClean="0">
              <a:solidFill>
                <a:schemeClr val="bg1"/>
              </a:solidFill>
              <a:latin typeface="Arial" pitchFamily="34" charset="0"/>
              <a:cs typeface="Arial" pitchFamily="34" charset="0"/>
            </a:rPr>
            <a:t>12. PROCES ORGANIZACJI PSU JEST PRZEREGULOWANY</a:t>
          </a:r>
          <a:endParaRPr lang="pl-PL" sz="1900" b="1" kern="1200" dirty="0">
            <a:solidFill>
              <a:schemeClr val="bg1"/>
            </a:solidFill>
            <a:latin typeface="Arial" pitchFamily="34" charset="0"/>
            <a:cs typeface="Arial" pitchFamily="34" charset="0"/>
          </a:endParaRPr>
        </a:p>
      </dsp:txBody>
      <dsp:txXfrm>
        <a:off x="0" y="2881646"/>
        <a:ext cx="8856983" cy="442259"/>
      </dsp:txXfrm>
    </dsp:sp>
    <dsp:sp modelId="{D30057F7-225B-4FC1-ACCD-8F4DC8F11D10}">
      <dsp:nvSpPr>
        <dsp:cNvPr id="0" name=""/>
        <dsp:cNvSpPr/>
      </dsp:nvSpPr>
      <dsp:spPr>
        <a:xfrm>
          <a:off x="0" y="3301700"/>
          <a:ext cx="8856983" cy="1738799"/>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81209" tIns="26670" rIns="149352" bIns="26670" numCol="1" spcCol="1270" anchor="t" anchorCtr="0">
          <a:noAutofit/>
        </a:bodyPr>
        <a:lstStyle/>
        <a:p>
          <a:pPr marL="171450" lvl="1" indent="-171450" algn="just" defTabSz="711200" rtl="0">
            <a:lnSpc>
              <a:spcPct val="90000"/>
            </a:lnSpc>
            <a:spcBef>
              <a:spcPct val="0"/>
            </a:spcBef>
            <a:spcAft>
              <a:spcPct val="20000"/>
            </a:spcAft>
            <a:buChar char="••"/>
          </a:pPr>
          <a:r>
            <a:rPr lang="pl-PL" sz="1600" i="0" kern="1200" dirty="0" smtClean="0">
              <a:solidFill>
                <a:sysClr val="windowText" lastClr="000000"/>
              </a:solidFill>
              <a:latin typeface="Arial" pitchFamily="34" charset="0"/>
              <a:cs typeface="Arial" pitchFamily="34" charset="0"/>
            </a:rPr>
            <a:t>Wskazane są zmiany programu na poziomie systemowym. Ustawodawca wymaga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od </a:t>
          </a:r>
          <a:r>
            <a:rPr lang="pl-PL" sz="1600" i="0" kern="1200" dirty="0" smtClean="0">
              <a:solidFill>
                <a:sysClr val="windowText" lastClr="000000"/>
              </a:solidFill>
              <a:latin typeface="Arial" pitchFamily="34" charset="0"/>
              <a:cs typeface="Arial" pitchFamily="34" charset="0"/>
            </a:rPr>
            <a:t>instytucji zaangażowanych w organizację PSU prowadzenia drobiazgowej dokumentacji w minimum 3 instytucjach zaangażowanych w organizację PSU (organizator, OPS, PUP) </a:t>
          </a:r>
          <a:r>
            <a:rPr lang="pl-PL" sz="1600" i="0" kern="1200" dirty="0" smtClean="0">
              <a:solidFill>
                <a:sysClr val="windowText" lastClr="000000"/>
              </a:solidFill>
              <a:latin typeface="Arial" pitchFamily="34" charset="0"/>
              <a:cs typeface="Arial" pitchFamily="34" charset="0"/>
            </a:rPr>
            <a:t/>
          </a:r>
          <a:br>
            <a:rPr lang="pl-PL" sz="1600" i="0" kern="1200" dirty="0" smtClean="0">
              <a:solidFill>
                <a:sysClr val="windowText" lastClr="000000"/>
              </a:solidFill>
              <a:latin typeface="Arial" pitchFamily="34" charset="0"/>
              <a:cs typeface="Arial" pitchFamily="34" charset="0"/>
            </a:rPr>
          </a:br>
          <a:r>
            <a:rPr lang="pl-PL" sz="1600" i="0" kern="1200" dirty="0" smtClean="0">
              <a:solidFill>
                <a:sysClr val="windowText" lastClr="000000"/>
              </a:solidFill>
              <a:latin typeface="Arial" pitchFamily="34" charset="0"/>
              <a:cs typeface="Arial" pitchFamily="34" charset="0"/>
            </a:rPr>
            <a:t>i </a:t>
          </a:r>
          <a:r>
            <a:rPr lang="pl-PL" sz="1600" i="0" kern="1200" dirty="0" smtClean="0">
              <a:solidFill>
                <a:sysClr val="windowText" lastClr="000000"/>
              </a:solidFill>
              <a:latin typeface="Arial" pitchFamily="34" charset="0"/>
              <a:cs typeface="Arial" pitchFamily="34" charset="0"/>
            </a:rPr>
            <a:t>nakładają na nie obowiązek rozliczania godzin pracy w trybie tygodniowym. Zasady te wymagają rozluźnienia poprzez przejście na raportowanie i rozliczanie godzin w trybie miesięcznym. Ułatwi to organizację PSU, a także odciąży od dodatkowej pracy administracyjnej kadrę OPS i PUP oraz pomoże zaplanować uczestnictwo osób realizujących PSU stosownie do potrzeb instytucji, w których świadczą pracę. </a:t>
          </a:r>
          <a:endParaRPr lang="pl-PL" sz="1600" i="0" kern="1200" dirty="0">
            <a:solidFill>
              <a:sysClr val="windowText" lastClr="000000"/>
            </a:solidFill>
            <a:latin typeface="Arial" pitchFamily="34" charset="0"/>
            <a:cs typeface="Arial" pitchFamily="34" charset="0"/>
          </a:endParaRPr>
        </a:p>
      </dsp:txBody>
      <dsp:txXfrm>
        <a:off x="0" y="3301700"/>
        <a:ext cx="8856983" cy="173879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C0E6011-49A9-4732-89AB-CC568C0B2092}">
      <dsp:nvSpPr>
        <dsp:cNvPr id="0" name=""/>
        <dsp:cNvSpPr/>
      </dsp:nvSpPr>
      <dsp:spPr>
        <a:xfrm>
          <a:off x="0" y="11063"/>
          <a:ext cx="8136903"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pl-PL" sz="1100" kern="1200" dirty="0" smtClean="0">
              <a:latin typeface="Arial" pitchFamily="34" charset="0"/>
              <a:cs typeface="Arial" pitchFamily="34" charset="0"/>
            </a:rPr>
            <a:t>Wprowadzone 1 listopada 2005 r. na podstawie przepisów Ustawy z dnia 28 lipca 2005 r. o zmianie ustawy o promocji zatrudnienia i instytucjach rynku pracy oraz o zmianie niektórych innych ustaw</a:t>
          </a:r>
          <a:endParaRPr lang="en-US" sz="1100" kern="1200" dirty="0">
            <a:latin typeface="Arial" pitchFamily="34" charset="0"/>
            <a:cs typeface="Arial" pitchFamily="34" charset="0"/>
          </a:endParaRPr>
        </a:p>
      </dsp:txBody>
      <dsp:txXfrm>
        <a:off x="0" y="11063"/>
        <a:ext cx="8136903" cy="842400"/>
      </dsp:txXfrm>
    </dsp:sp>
    <dsp:sp modelId="{5CD98DAF-D9D3-40B9-B172-B0509DAFBC19}">
      <dsp:nvSpPr>
        <dsp:cNvPr id="0" name=""/>
        <dsp:cNvSpPr/>
      </dsp:nvSpPr>
      <dsp:spPr>
        <a:xfrm>
          <a:off x="0" y="983064"/>
          <a:ext cx="8136903"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pl-PL" sz="1100" kern="1200" dirty="0" smtClean="0">
              <a:latin typeface="Arial" pitchFamily="34" charset="0"/>
              <a:cs typeface="Arial" pitchFamily="34" charset="0"/>
            </a:rPr>
            <a:t>Są to prace wykonywane na podstawie </a:t>
          </a:r>
          <a:r>
            <a:rPr lang="pl-PL" sz="1100" b="1" kern="1200" dirty="0" smtClean="0">
              <a:latin typeface="Arial" pitchFamily="34" charset="0"/>
              <a:cs typeface="Arial" pitchFamily="34" charset="0"/>
            </a:rPr>
            <a:t>skierowania przez starostę (PUP)</a:t>
          </a:r>
          <a:r>
            <a:rPr lang="pl-PL" sz="1100" kern="1200" dirty="0" smtClean="0">
              <a:latin typeface="Arial" pitchFamily="34" charset="0"/>
              <a:cs typeface="Arial" pitchFamily="34" charset="0"/>
            </a:rPr>
            <a:t>, </a:t>
          </a:r>
          <a:r>
            <a:rPr lang="pl-PL" sz="1100" b="1" kern="1200" dirty="0" smtClean="0">
              <a:latin typeface="Arial" pitchFamily="34" charset="0"/>
              <a:cs typeface="Arial" pitchFamily="34" charset="0"/>
            </a:rPr>
            <a:t>organizowane przez gminę</a:t>
          </a:r>
          <a:r>
            <a:rPr lang="pl-PL" sz="1100" kern="1200" dirty="0" smtClean="0">
              <a:latin typeface="Arial" pitchFamily="34" charset="0"/>
              <a:cs typeface="Arial" pitchFamily="34" charset="0"/>
            </a:rPr>
            <a:t> w </a:t>
          </a:r>
          <a:r>
            <a:rPr lang="pl-PL" sz="1100" b="1" kern="1200" dirty="0" smtClean="0">
              <a:latin typeface="Arial" pitchFamily="34" charset="0"/>
              <a:cs typeface="Arial" pitchFamily="34" charset="0"/>
            </a:rPr>
            <a:t>jednostkach organizacyjnych pomocy społecznej</a:t>
          </a:r>
          <a:r>
            <a:rPr lang="pl-PL" sz="1100" kern="1200" dirty="0" smtClean="0">
              <a:latin typeface="Arial" pitchFamily="34" charset="0"/>
              <a:cs typeface="Arial" pitchFamily="34" charset="0"/>
            </a:rPr>
            <a:t>, organizacjach lub instytucjach statutowo zajmujących się pomocą charytatywną </a:t>
          </a:r>
          <a:r>
            <a:rPr lang="pl-PL" sz="1100" kern="1200" dirty="0" smtClean="0">
              <a:latin typeface="Arial" pitchFamily="34" charset="0"/>
              <a:cs typeface="Arial" pitchFamily="34" charset="0"/>
            </a:rPr>
            <a:t/>
          </a:r>
          <a:br>
            <a:rPr lang="pl-PL" sz="1100" kern="1200" dirty="0" smtClean="0">
              <a:latin typeface="Arial" pitchFamily="34" charset="0"/>
              <a:cs typeface="Arial" pitchFamily="34" charset="0"/>
            </a:rPr>
          </a:br>
          <a:r>
            <a:rPr lang="pl-PL" sz="1100" kern="1200" dirty="0" smtClean="0">
              <a:latin typeface="Arial" pitchFamily="34" charset="0"/>
              <a:cs typeface="Arial" pitchFamily="34" charset="0"/>
            </a:rPr>
            <a:t>lub </a:t>
          </a:r>
          <a:r>
            <a:rPr lang="pl-PL" sz="1100" kern="1200" dirty="0" smtClean="0">
              <a:latin typeface="Arial" pitchFamily="34" charset="0"/>
              <a:cs typeface="Arial" pitchFamily="34" charset="0"/>
            </a:rPr>
            <a:t>na rzecz społeczności lokalnej.</a:t>
          </a:r>
          <a:endParaRPr lang="en-US" sz="1100" kern="1200" dirty="0">
            <a:latin typeface="Arial" pitchFamily="34" charset="0"/>
            <a:cs typeface="Arial" pitchFamily="34" charset="0"/>
          </a:endParaRPr>
        </a:p>
      </dsp:txBody>
      <dsp:txXfrm>
        <a:off x="0" y="983064"/>
        <a:ext cx="8136903" cy="842400"/>
      </dsp:txXfrm>
    </dsp:sp>
    <dsp:sp modelId="{75F9D18F-01D5-4F6E-AD57-68251E2B90DF}">
      <dsp:nvSpPr>
        <dsp:cNvPr id="0" name=""/>
        <dsp:cNvSpPr/>
      </dsp:nvSpPr>
      <dsp:spPr>
        <a:xfrm>
          <a:off x="0" y="1955064"/>
          <a:ext cx="8136903"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pl-PL" sz="1100" kern="1200" dirty="0" smtClean="0">
              <a:latin typeface="Arial" pitchFamily="34" charset="0"/>
              <a:cs typeface="Arial" pitchFamily="34" charset="0"/>
            </a:rPr>
            <a:t>Do uczestnictwa uprawnione są </a:t>
          </a:r>
          <a:r>
            <a:rPr lang="pl-PL" sz="1100" b="1" kern="1200" dirty="0" smtClean="0">
              <a:latin typeface="Arial" pitchFamily="34" charset="0"/>
              <a:cs typeface="Arial" pitchFamily="34" charset="0"/>
            </a:rPr>
            <a:t>osoby bez prawa do zasiłku,</a:t>
          </a:r>
          <a:r>
            <a:rPr lang="pl-PL" sz="1100" kern="1200" dirty="0" smtClean="0">
              <a:latin typeface="Arial" pitchFamily="34" charset="0"/>
              <a:cs typeface="Arial" pitchFamily="34" charset="0"/>
            </a:rPr>
            <a:t> </a:t>
          </a:r>
          <a:r>
            <a:rPr lang="pl-PL" sz="1100" b="1" kern="1200" dirty="0" smtClean="0">
              <a:latin typeface="Arial" pitchFamily="34" charset="0"/>
              <a:cs typeface="Arial" pitchFamily="34" charset="0"/>
            </a:rPr>
            <a:t>korzystające ze świadczeń z pomocy społecznej,</a:t>
          </a:r>
          <a:r>
            <a:rPr lang="pl-PL" sz="1100" kern="1200" dirty="0" smtClean="0">
              <a:latin typeface="Arial" pitchFamily="34" charset="0"/>
              <a:cs typeface="Arial" pitchFamily="34" charset="0"/>
            </a:rPr>
            <a:t> uczestniczące w kontrakcie socjalnym, indywidualnym programie usamodzielnienia, lokalnym programie pomocy społecznej </a:t>
          </a:r>
          <a:r>
            <a:rPr lang="pl-PL" sz="1100" kern="1200" dirty="0" smtClean="0">
              <a:latin typeface="Arial" pitchFamily="34" charset="0"/>
              <a:cs typeface="Arial" pitchFamily="34" charset="0"/>
            </a:rPr>
            <a:t/>
          </a:r>
          <a:br>
            <a:rPr lang="pl-PL" sz="1100" kern="1200" dirty="0" smtClean="0">
              <a:latin typeface="Arial" pitchFamily="34" charset="0"/>
              <a:cs typeface="Arial" pitchFamily="34" charset="0"/>
            </a:rPr>
          </a:br>
          <a:r>
            <a:rPr lang="pl-PL" sz="1100" kern="1200" dirty="0" smtClean="0">
              <a:latin typeface="Arial" pitchFamily="34" charset="0"/>
              <a:cs typeface="Arial" pitchFamily="34" charset="0"/>
            </a:rPr>
            <a:t>lub </a:t>
          </a:r>
          <a:r>
            <a:rPr lang="pl-PL" sz="1100" kern="1200" dirty="0" smtClean="0">
              <a:latin typeface="Arial" pitchFamily="34" charset="0"/>
              <a:cs typeface="Arial" pitchFamily="34" charset="0"/>
            </a:rPr>
            <a:t>indywidualnym programie zatrudnienia socjalnego, jeżeli korzystają z tych form pomocy w wyniku skierowania </a:t>
          </a:r>
          <a:r>
            <a:rPr lang="pl-PL" sz="1100" kern="1200" dirty="0" smtClean="0">
              <a:latin typeface="Arial" pitchFamily="34" charset="0"/>
              <a:cs typeface="Arial" pitchFamily="34" charset="0"/>
            </a:rPr>
            <a:t/>
          </a:r>
          <a:br>
            <a:rPr lang="pl-PL" sz="1100" kern="1200" dirty="0" smtClean="0">
              <a:latin typeface="Arial" pitchFamily="34" charset="0"/>
              <a:cs typeface="Arial" pitchFamily="34" charset="0"/>
            </a:rPr>
          </a:br>
          <a:r>
            <a:rPr lang="pl-PL" sz="1100" kern="1200" dirty="0" smtClean="0">
              <a:latin typeface="Arial" pitchFamily="34" charset="0"/>
              <a:cs typeface="Arial" pitchFamily="34" charset="0"/>
            </a:rPr>
            <a:t>przez </a:t>
          </a:r>
          <a:r>
            <a:rPr lang="pl-PL" sz="1100" kern="1200" dirty="0" smtClean="0">
              <a:latin typeface="Arial" pitchFamily="34" charset="0"/>
              <a:cs typeface="Arial" pitchFamily="34" charset="0"/>
            </a:rPr>
            <a:t>powiatowy urząd pracy</a:t>
          </a:r>
          <a:endParaRPr lang="en-US" sz="1100" kern="1200" dirty="0">
            <a:latin typeface="Arial" pitchFamily="34" charset="0"/>
            <a:cs typeface="Arial" pitchFamily="34" charset="0"/>
          </a:endParaRPr>
        </a:p>
      </dsp:txBody>
      <dsp:txXfrm>
        <a:off x="0" y="1955064"/>
        <a:ext cx="8136903" cy="842400"/>
      </dsp:txXfrm>
    </dsp:sp>
    <dsp:sp modelId="{755F0274-4570-4A56-BBBF-C3C1DA56AC0B}">
      <dsp:nvSpPr>
        <dsp:cNvPr id="0" name=""/>
        <dsp:cNvSpPr/>
      </dsp:nvSpPr>
      <dsp:spPr>
        <a:xfrm>
          <a:off x="0" y="2927063"/>
          <a:ext cx="8136903"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pl-PL" sz="1100" kern="1200" dirty="0" smtClean="0">
              <a:latin typeface="Arial" pitchFamily="34" charset="0"/>
              <a:cs typeface="Arial" pitchFamily="34" charset="0"/>
            </a:rPr>
            <a:t>Inicjatorem programów prac społecznie użytecznych jest samorząd gminy, który organizuje prace na rzecz społeczności lokalnej, w porozumieniu z odbiorcami tych prac oraz powiatowym urzędem pracy. </a:t>
          </a:r>
          <a:endParaRPr lang="en-US" sz="1100" kern="1200" dirty="0">
            <a:latin typeface="Arial" pitchFamily="34" charset="0"/>
            <a:cs typeface="Arial" pitchFamily="34" charset="0"/>
          </a:endParaRPr>
        </a:p>
      </dsp:txBody>
      <dsp:txXfrm>
        <a:off x="0" y="2927063"/>
        <a:ext cx="8136903" cy="842400"/>
      </dsp:txXfrm>
    </dsp:sp>
    <dsp:sp modelId="{8869FA55-537C-444B-9839-7004EAE1EF25}">
      <dsp:nvSpPr>
        <dsp:cNvPr id="0" name=""/>
        <dsp:cNvSpPr/>
      </dsp:nvSpPr>
      <dsp:spPr>
        <a:xfrm>
          <a:off x="0" y="3899063"/>
          <a:ext cx="8136903"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pl-PL" sz="1100" kern="1200" dirty="0" smtClean="0">
              <a:latin typeface="Arial" pitchFamily="34" charset="0"/>
              <a:cs typeface="Arial" pitchFamily="34" charset="0"/>
            </a:rPr>
            <a:t>Osoba bezrobotna, skierowana do realizacji prac społecznie użytecznych, może je wykonywać </a:t>
          </a:r>
          <a:r>
            <a:rPr lang="pl-PL" sz="1100" b="1" kern="1200" dirty="0" smtClean="0">
              <a:latin typeface="Arial" pitchFamily="34" charset="0"/>
              <a:cs typeface="Arial" pitchFamily="34" charset="0"/>
            </a:rPr>
            <a:t>do 10 godzin w tygodniu</a:t>
          </a:r>
          <a:r>
            <a:rPr lang="pl-PL" sz="1100" kern="1200" dirty="0" smtClean="0">
              <a:latin typeface="Arial" pitchFamily="34" charset="0"/>
              <a:cs typeface="Arial" pitchFamily="34" charset="0"/>
            </a:rPr>
            <a:t>, </a:t>
          </a:r>
          <a:r>
            <a:rPr lang="pl-PL" sz="1100" kern="1200" dirty="0" smtClean="0">
              <a:latin typeface="Arial" pitchFamily="34" charset="0"/>
              <a:cs typeface="Arial" pitchFamily="34" charset="0"/>
            </a:rPr>
            <a:t/>
          </a:r>
          <a:br>
            <a:rPr lang="pl-PL" sz="1100" kern="1200" dirty="0" smtClean="0">
              <a:latin typeface="Arial" pitchFamily="34" charset="0"/>
              <a:cs typeface="Arial" pitchFamily="34" charset="0"/>
            </a:rPr>
          </a:br>
          <a:r>
            <a:rPr lang="pl-PL" sz="1100" kern="1200" dirty="0" smtClean="0">
              <a:latin typeface="Arial" pitchFamily="34" charset="0"/>
              <a:cs typeface="Arial" pitchFamily="34" charset="0"/>
            </a:rPr>
            <a:t>za </a:t>
          </a:r>
          <a:r>
            <a:rPr lang="pl-PL" sz="1100" kern="1200" dirty="0" smtClean="0">
              <a:latin typeface="Arial" pitchFamily="34" charset="0"/>
              <a:cs typeface="Arial" pitchFamily="34" charset="0"/>
            </a:rPr>
            <a:t>określonym wynagrodzeniem za każdą godzinę pracy. Pomiędzy zaangażowanymi stronami nie występuje stosunek pracy . Finansowanie prac społecznie użytecznych angażuje środki własne gminy i z Funduszu Pracy (starosta refunduje gminie ze środków Funduszu Pracy do 60% minimalnej kwoty świadczenia).</a:t>
          </a:r>
          <a:endParaRPr lang="en-US" sz="1100" kern="1200" dirty="0">
            <a:latin typeface="Arial" pitchFamily="34" charset="0"/>
            <a:cs typeface="Arial" pitchFamily="34" charset="0"/>
          </a:endParaRPr>
        </a:p>
      </dsp:txBody>
      <dsp:txXfrm>
        <a:off x="0" y="3899063"/>
        <a:ext cx="8136903" cy="8424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06A319-9376-4918-8B90-05956299B393}">
      <dsp:nvSpPr>
        <dsp:cNvPr id="0" name=""/>
        <dsp:cNvSpPr/>
      </dsp:nvSpPr>
      <dsp:spPr>
        <a:xfrm rot="5400000">
          <a:off x="5211542" y="-2161778"/>
          <a:ext cx="741036" cy="5253703"/>
        </a:xfrm>
        <a:prstGeom prst="round2Same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solidFill>
                <a:schemeClr val="tx1"/>
              </a:solidFill>
              <a:latin typeface="Arial" pitchFamily="34" charset="0"/>
              <a:cs typeface="Arial" pitchFamily="34" charset="0"/>
            </a:rPr>
            <a:t>PSU powinny skutkować zatrudnieniem</a:t>
          </a:r>
          <a:endParaRPr lang="en-US" sz="1400" kern="1200" dirty="0">
            <a:solidFill>
              <a:schemeClr val="tx1"/>
            </a:solidFill>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pl-PL"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Perspektywa PUP</a:t>
          </a:r>
          <a:endParaRPr lang="en-US" sz="1400" b="1" kern="1200" cap="none" spc="150" dirty="0">
            <a:ln w="11430"/>
            <a:solidFill>
              <a:srgbClr val="6A1C0C"/>
            </a:solidFill>
            <a:effectLst>
              <a:outerShdw blurRad="25400" algn="tl" rotWithShape="0">
                <a:srgbClr val="000000">
                  <a:alpha val="43000"/>
                </a:srgbClr>
              </a:outerShdw>
            </a:effectLst>
            <a:latin typeface="Arial" pitchFamily="34" charset="0"/>
            <a:cs typeface="Arial" pitchFamily="34" charset="0"/>
          </a:endParaRPr>
        </a:p>
      </dsp:txBody>
      <dsp:txXfrm rot="5400000">
        <a:off x="5211542" y="-2161778"/>
        <a:ext cx="741036" cy="5253703"/>
      </dsp:txXfrm>
    </dsp:sp>
    <dsp:sp modelId="{31D6417D-F97D-4D57-8525-868AA9019CC9}">
      <dsp:nvSpPr>
        <dsp:cNvPr id="0" name=""/>
        <dsp:cNvSpPr/>
      </dsp:nvSpPr>
      <dsp:spPr>
        <a:xfrm>
          <a:off x="0" y="1925"/>
          <a:ext cx="2955208" cy="926295"/>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pl-PL" sz="2500" b="1" kern="1200" dirty="0" smtClean="0">
              <a:latin typeface="Arial" pitchFamily="34" charset="0"/>
              <a:cs typeface="Arial" pitchFamily="34" charset="0"/>
            </a:rPr>
            <a:t>Aktywizacja zawodowa</a:t>
          </a:r>
          <a:r>
            <a:rPr lang="pl-PL" sz="2500" kern="1200" dirty="0" smtClean="0">
              <a:latin typeface="Arial" pitchFamily="34" charset="0"/>
              <a:cs typeface="Arial" pitchFamily="34" charset="0"/>
            </a:rPr>
            <a:t> </a:t>
          </a:r>
          <a:endParaRPr lang="en-US" sz="2500" kern="1200" dirty="0">
            <a:latin typeface="Arial" pitchFamily="34" charset="0"/>
            <a:cs typeface="Arial" pitchFamily="34" charset="0"/>
          </a:endParaRPr>
        </a:p>
      </dsp:txBody>
      <dsp:txXfrm>
        <a:off x="0" y="1925"/>
        <a:ext cx="2955208" cy="926295"/>
      </dsp:txXfrm>
    </dsp:sp>
    <dsp:sp modelId="{F320D7F5-CEE5-443D-A961-540274F2129C}">
      <dsp:nvSpPr>
        <dsp:cNvPr id="0" name=""/>
        <dsp:cNvSpPr/>
      </dsp:nvSpPr>
      <dsp:spPr>
        <a:xfrm rot="5400000">
          <a:off x="5211542" y="-1189168"/>
          <a:ext cx="741036" cy="5253703"/>
        </a:xfrm>
        <a:prstGeom prst="round2Same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solidFill>
                <a:schemeClr val="tx1"/>
              </a:solidFill>
              <a:latin typeface="Arial" pitchFamily="34" charset="0"/>
              <a:cs typeface="Arial" pitchFamily="34" charset="0"/>
            </a:rPr>
            <a:t>PSU powinny zmotywować do wyjścia </a:t>
          </a:r>
          <a:r>
            <a:rPr lang="pl-PL" sz="1400" kern="1200" dirty="0" smtClean="0">
              <a:solidFill>
                <a:schemeClr val="tx1"/>
              </a:solidFill>
              <a:latin typeface="Arial" pitchFamily="34" charset="0"/>
              <a:cs typeface="Arial" pitchFamily="34" charset="0"/>
            </a:rPr>
            <a:t>z </a:t>
          </a:r>
          <a:r>
            <a:rPr lang="pl-PL" sz="1400" kern="1200" dirty="0" smtClean="0">
              <a:solidFill>
                <a:schemeClr val="tx1"/>
              </a:solidFill>
              <a:latin typeface="Arial" pitchFamily="34" charset="0"/>
              <a:cs typeface="Arial" pitchFamily="34" charset="0"/>
            </a:rPr>
            <a:t>domu, integracji </a:t>
          </a:r>
          <a:r>
            <a:rPr lang="pl-PL" sz="1400" kern="1200" dirty="0" smtClean="0">
              <a:solidFill>
                <a:schemeClr val="tx1"/>
              </a:solidFill>
              <a:latin typeface="Arial" pitchFamily="34" charset="0"/>
              <a:cs typeface="Arial" pitchFamily="34" charset="0"/>
            </a:rPr>
            <a:t/>
          </a:r>
          <a:br>
            <a:rPr lang="pl-PL" sz="1400" kern="1200" dirty="0" smtClean="0">
              <a:solidFill>
                <a:schemeClr val="tx1"/>
              </a:solidFill>
              <a:latin typeface="Arial" pitchFamily="34" charset="0"/>
              <a:cs typeface="Arial" pitchFamily="34" charset="0"/>
            </a:rPr>
          </a:br>
          <a:r>
            <a:rPr lang="pl-PL" sz="1400" kern="1200" dirty="0" smtClean="0">
              <a:solidFill>
                <a:schemeClr val="tx1"/>
              </a:solidFill>
              <a:latin typeface="Arial" pitchFamily="34" charset="0"/>
              <a:cs typeface="Arial" pitchFamily="34" charset="0"/>
            </a:rPr>
            <a:t>z </a:t>
          </a:r>
          <a:r>
            <a:rPr lang="pl-PL" sz="1400" kern="1200" dirty="0" smtClean="0">
              <a:solidFill>
                <a:schemeClr val="tx1"/>
              </a:solidFill>
              <a:latin typeface="Arial" pitchFamily="34" charset="0"/>
              <a:cs typeface="Arial" pitchFamily="34" charset="0"/>
            </a:rPr>
            <a:t>innymi, poprawy poczucia własnej wartości</a:t>
          </a:r>
          <a:endParaRPr lang="en-US" sz="1400" kern="1200" dirty="0" smtClean="0">
            <a:solidFill>
              <a:schemeClr val="tx1"/>
            </a:solidFill>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pl-PL"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Perspektywa OPS</a:t>
          </a:r>
          <a:endPar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endParaRPr>
        </a:p>
      </dsp:txBody>
      <dsp:txXfrm rot="5400000">
        <a:off x="5211542" y="-1189168"/>
        <a:ext cx="741036" cy="5253703"/>
      </dsp:txXfrm>
    </dsp:sp>
    <dsp:sp modelId="{9DD7B4A0-3020-48C2-B222-D9BD6DF7457D}">
      <dsp:nvSpPr>
        <dsp:cNvPr id="0" name=""/>
        <dsp:cNvSpPr/>
      </dsp:nvSpPr>
      <dsp:spPr>
        <a:xfrm>
          <a:off x="0" y="974535"/>
          <a:ext cx="2955208" cy="926295"/>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pl-PL" sz="2500" b="1" kern="1200" dirty="0" smtClean="0">
              <a:latin typeface="Arial" pitchFamily="34" charset="0"/>
              <a:cs typeface="Arial" pitchFamily="34" charset="0"/>
            </a:rPr>
            <a:t>Integracja społeczna</a:t>
          </a:r>
          <a:endParaRPr lang="en-US" sz="2500" b="1" kern="1200" dirty="0">
            <a:latin typeface="Arial" pitchFamily="34" charset="0"/>
            <a:cs typeface="Arial" pitchFamily="34" charset="0"/>
          </a:endParaRPr>
        </a:p>
      </dsp:txBody>
      <dsp:txXfrm>
        <a:off x="0" y="974535"/>
        <a:ext cx="2955208" cy="926295"/>
      </dsp:txXfrm>
    </dsp:sp>
    <dsp:sp modelId="{BB56A7C0-E6BA-446D-81DC-369274E88CE6}">
      <dsp:nvSpPr>
        <dsp:cNvPr id="0" name=""/>
        <dsp:cNvSpPr/>
      </dsp:nvSpPr>
      <dsp:spPr>
        <a:xfrm rot="5400000">
          <a:off x="5211542" y="-216558"/>
          <a:ext cx="741036" cy="5253703"/>
        </a:xfrm>
        <a:prstGeom prst="round2Same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solidFill>
                <a:schemeClr val="tx1"/>
              </a:solidFill>
              <a:latin typeface="Arial" pitchFamily="34" charset="0"/>
              <a:cs typeface="Arial" pitchFamily="34" charset="0"/>
            </a:rPr>
            <a:t>PSU powinny pomóc w realizacji prostych prac w instytucjach</a:t>
          </a:r>
          <a:endParaRPr lang="en-US" sz="1400" kern="1200" dirty="0" smtClean="0">
            <a:solidFill>
              <a:schemeClr val="tx1"/>
            </a:solidFill>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pl-PL"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Perspektywa organizatorów </a:t>
          </a:r>
          <a:endPar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endParaRPr>
        </a:p>
      </dsp:txBody>
      <dsp:txXfrm rot="5400000">
        <a:off x="5211542" y="-216558"/>
        <a:ext cx="741036" cy="5253703"/>
      </dsp:txXfrm>
    </dsp:sp>
    <dsp:sp modelId="{CA811E80-DC79-49BC-A1F1-5058BA692CBE}">
      <dsp:nvSpPr>
        <dsp:cNvPr id="0" name=""/>
        <dsp:cNvSpPr/>
      </dsp:nvSpPr>
      <dsp:spPr>
        <a:xfrm>
          <a:off x="0" y="1936882"/>
          <a:ext cx="2955208" cy="926295"/>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pl-PL" sz="2500" b="1" kern="1200" dirty="0" smtClean="0">
              <a:latin typeface="Arial" pitchFamily="34" charset="0"/>
              <a:cs typeface="Arial" pitchFamily="34" charset="0"/>
            </a:rPr>
            <a:t>Wsparcie kadrowe</a:t>
          </a:r>
          <a:endParaRPr lang="en-US" sz="2500" b="1" kern="1200" dirty="0">
            <a:latin typeface="Arial" pitchFamily="34" charset="0"/>
            <a:cs typeface="Arial" pitchFamily="34" charset="0"/>
          </a:endParaRPr>
        </a:p>
      </dsp:txBody>
      <dsp:txXfrm>
        <a:off x="0" y="1936882"/>
        <a:ext cx="2955208" cy="926295"/>
      </dsp:txXfrm>
    </dsp:sp>
    <dsp:sp modelId="{D984FFD9-6672-41D4-9C81-714C647077A2}">
      <dsp:nvSpPr>
        <dsp:cNvPr id="0" name=""/>
        <dsp:cNvSpPr/>
      </dsp:nvSpPr>
      <dsp:spPr>
        <a:xfrm rot="5400000">
          <a:off x="5211542" y="756050"/>
          <a:ext cx="741036" cy="5253703"/>
        </a:xfrm>
        <a:prstGeom prst="round2Same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solidFill>
                <a:schemeClr val="tx1"/>
              </a:solidFill>
              <a:latin typeface="Arial" pitchFamily="34" charset="0"/>
              <a:cs typeface="Arial" pitchFamily="34" charset="0"/>
            </a:rPr>
            <a:t>PSU powinno stanowić wsparcie finansowe dla osób w trudnej sytuacji materialnej</a:t>
          </a:r>
          <a:endParaRPr lang="en-US" sz="1400" kern="1200" dirty="0" smtClean="0">
            <a:solidFill>
              <a:schemeClr val="tx1"/>
            </a:solidFill>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pl-PL"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Perspektywa uczestników</a:t>
          </a:r>
          <a:endPar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endParaRPr>
        </a:p>
      </dsp:txBody>
      <dsp:txXfrm rot="5400000">
        <a:off x="5211542" y="756050"/>
        <a:ext cx="741036" cy="5253703"/>
      </dsp:txXfrm>
    </dsp:sp>
    <dsp:sp modelId="{09D65EA3-013A-4501-A2E4-3E70072D391A}">
      <dsp:nvSpPr>
        <dsp:cNvPr id="0" name=""/>
        <dsp:cNvSpPr/>
      </dsp:nvSpPr>
      <dsp:spPr>
        <a:xfrm>
          <a:off x="0" y="2919755"/>
          <a:ext cx="2955208" cy="926295"/>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pl-PL" sz="2500" b="1" kern="1200" dirty="0" smtClean="0">
              <a:latin typeface="Arial" pitchFamily="34" charset="0"/>
              <a:cs typeface="Arial" pitchFamily="34" charset="0"/>
            </a:rPr>
            <a:t>Wsparcie finansowe</a:t>
          </a:r>
          <a:endParaRPr lang="en-US" sz="2500" b="1" kern="1200" dirty="0" smtClean="0">
            <a:latin typeface="Arial" pitchFamily="34" charset="0"/>
            <a:cs typeface="Arial" pitchFamily="34" charset="0"/>
          </a:endParaRPr>
        </a:p>
      </dsp:txBody>
      <dsp:txXfrm>
        <a:off x="0" y="2919755"/>
        <a:ext cx="2955208" cy="92629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819FDA-7466-48C2-BB0B-ECE0055E6AFF}">
      <dsp:nvSpPr>
        <dsp:cNvPr id="0" name=""/>
        <dsp:cNvSpPr/>
      </dsp:nvSpPr>
      <dsp:spPr>
        <a:xfrm>
          <a:off x="2430" y="0"/>
          <a:ext cx="2369513" cy="440625"/>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smtClean="0">
              <a:solidFill>
                <a:schemeClr val="bg1"/>
              </a:solidFill>
              <a:latin typeface="Arial" pitchFamily="34" charset="0"/>
              <a:cs typeface="Arial" pitchFamily="34" charset="0"/>
            </a:rPr>
            <a:t>wiek</a:t>
          </a:r>
          <a:endParaRPr lang="en-US" sz="1200" kern="1200" dirty="0">
            <a:solidFill>
              <a:schemeClr val="bg1"/>
            </a:solidFill>
            <a:latin typeface="Arial" pitchFamily="34" charset="0"/>
            <a:cs typeface="Arial" pitchFamily="34" charset="0"/>
          </a:endParaRPr>
        </a:p>
      </dsp:txBody>
      <dsp:txXfrm>
        <a:off x="2430" y="0"/>
        <a:ext cx="2369513" cy="440625"/>
      </dsp:txXfrm>
    </dsp:sp>
    <dsp:sp modelId="{89DA9827-C8C8-438C-BF62-F631EF4A34B0}">
      <dsp:nvSpPr>
        <dsp:cNvPr id="0" name=""/>
        <dsp:cNvSpPr/>
      </dsp:nvSpPr>
      <dsp:spPr>
        <a:xfrm>
          <a:off x="2430" y="448957"/>
          <a:ext cx="2369513" cy="1449360"/>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pl-PL" sz="1200" kern="1200" smtClean="0">
              <a:latin typeface="Arial" pitchFamily="34" charset="0"/>
              <a:cs typeface="Arial" pitchFamily="34" charset="0"/>
            </a:rPr>
            <a:t>Przeważnie osoby między 40. a 60. rokiem życia</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dirty="0" smtClean="0">
              <a:latin typeface="Arial" pitchFamily="34" charset="0"/>
              <a:cs typeface="Arial" pitchFamily="34" charset="0"/>
            </a:rPr>
            <a:t>Średnia wieku:  45 lat</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dirty="0" smtClean="0">
              <a:latin typeface="Arial" pitchFamily="34" charset="0"/>
              <a:cs typeface="Arial" pitchFamily="34" charset="0"/>
            </a:rPr>
            <a:t>Osoby młode tylko sporadycznie (nie są zainteresowane)</a:t>
          </a:r>
          <a:endParaRPr lang="en-US" sz="1200" kern="1200" dirty="0" smtClean="0">
            <a:latin typeface="Arial" pitchFamily="34" charset="0"/>
            <a:cs typeface="Arial" pitchFamily="34" charset="0"/>
          </a:endParaRPr>
        </a:p>
      </dsp:txBody>
      <dsp:txXfrm>
        <a:off x="2430" y="448957"/>
        <a:ext cx="2369513" cy="1449360"/>
      </dsp:txXfrm>
    </dsp:sp>
    <dsp:sp modelId="{BE8560C3-48D1-4025-B51C-773DC7D74078}">
      <dsp:nvSpPr>
        <dsp:cNvPr id="0" name=""/>
        <dsp:cNvSpPr/>
      </dsp:nvSpPr>
      <dsp:spPr>
        <a:xfrm>
          <a:off x="2703675" y="0"/>
          <a:ext cx="2369513" cy="440625"/>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smtClean="0">
              <a:solidFill>
                <a:schemeClr val="bg1"/>
              </a:solidFill>
              <a:latin typeface="Arial" pitchFamily="34" charset="0"/>
              <a:cs typeface="Arial" pitchFamily="34" charset="0"/>
            </a:rPr>
            <a:t>płeć</a:t>
          </a:r>
          <a:endParaRPr lang="en-US" sz="1200" b="1" kern="1200" dirty="0">
            <a:solidFill>
              <a:schemeClr val="bg1"/>
            </a:solidFill>
            <a:latin typeface="Arial" pitchFamily="34" charset="0"/>
            <a:cs typeface="Arial" pitchFamily="34" charset="0"/>
          </a:endParaRPr>
        </a:p>
      </dsp:txBody>
      <dsp:txXfrm>
        <a:off x="2703675" y="0"/>
        <a:ext cx="2369513" cy="440625"/>
      </dsp:txXfrm>
    </dsp:sp>
    <dsp:sp modelId="{DE3429A1-2733-4BE7-B03B-1FCFC10E4D60}">
      <dsp:nvSpPr>
        <dsp:cNvPr id="0" name=""/>
        <dsp:cNvSpPr/>
      </dsp:nvSpPr>
      <dsp:spPr>
        <a:xfrm>
          <a:off x="2703675" y="434159"/>
          <a:ext cx="2369513" cy="1449360"/>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pl-PL" sz="1200" kern="1200" smtClean="0">
              <a:latin typeface="Arial" pitchFamily="34" charset="0"/>
              <a:cs typeface="Arial" pitchFamily="34" charset="0"/>
            </a:rPr>
            <a:t>Częściej kobiety (55 %)</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smtClean="0">
              <a:latin typeface="Arial" pitchFamily="34" charset="0"/>
              <a:cs typeface="Arial" pitchFamily="34" charset="0"/>
            </a:rPr>
            <a:t>Najwięcej kobiet z pow. suwalskiego (67%)</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dirty="0" smtClean="0">
              <a:latin typeface="Arial" pitchFamily="34" charset="0"/>
              <a:cs typeface="Arial" pitchFamily="34" charset="0"/>
            </a:rPr>
            <a:t>Najwięcej mężczyzn z powiatu bielskiego (58%)</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endParaRPr lang="en-US" sz="1200" kern="1200" dirty="0" smtClean="0">
            <a:solidFill>
              <a:schemeClr val="bg1"/>
            </a:solidFill>
            <a:latin typeface="Arial" pitchFamily="34" charset="0"/>
            <a:cs typeface="Arial" pitchFamily="34" charset="0"/>
          </a:endParaRPr>
        </a:p>
      </dsp:txBody>
      <dsp:txXfrm>
        <a:off x="2703675" y="434159"/>
        <a:ext cx="2369513" cy="1449360"/>
      </dsp:txXfrm>
    </dsp:sp>
    <dsp:sp modelId="{5B1793E0-9E37-4AC9-9AD7-C4A758C88AF5}">
      <dsp:nvSpPr>
        <dsp:cNvPr id="0" name=""/>
        <dsp:cNvSpPr/>
      </dsp:nvSpPr>
      <dsp:spPr>
        <a:xfrm>
          <a:off x="5404920" y="0"/>
          <a:ext cx="2369513" cy="440625"/>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smtClean="0">
              <a:solidFill>
                <a:schemeClr val="bg1"/>
              </a:solidFill>
              <a:latin typeface="Arial" pitchFamily="34" charset="0"/>
              <a:cs typeface="Arial" pitchFamily="34" charset="0"/>
            </a:rPr>
            <a:t>wykształcenie</a:t>
          </a:r>
          <a:endParaRPr lang="en-US" sz="1200" b="1" kern="1200" dirty="0">
            <a:solidFill>
              <a:schemeClr val="bg1"/>
            </a:solidFill>
            <a:latin typeface="Arial" pitchFamily="34" charset="0"/>
            <a:cs typeface="Arial" pitchFamily="34" charset="0"/>
          </a:endParaRPr>
        </a:p>
      </dsp:txBody>
      <dsp:txXfrm>
        <a:off x="5404920" y="0"/>
        <a:ext cx="2369513" cy="440625"/>
      </dsp:txXfrm>
    </dsp:sp>
    <dsp:sp modelId="{C546312F-7405-4DB3-8AC7-664DF6D002B8}">
      <dsp:nvSpPr>
        <dsp:cNvPr id="0" name=""/>
        <dsp:cNvSpPr/>
      </dsp:nvSpPr>
      <dsp:spPr>
        <a:xfrm>
          <a:off x="5404920" y="448957"/>
          <a:ext cx="2369513" cy="1449360"/>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pl-PL" sz="1200" kern="1200" smtClean="0">
              <a:latin typeface="Arial" pitchFamily="34" charset="0"/>
              <a:cs typeface="Arial" pitchFamily="34" charset="0"/>
            </a:rPr>
            <a:t>Przeważnie bez wykształcenia średniego (79%)</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dirty="0" smtClean="0">
              <a:latin typeface="Arial" pitchFamily="34" charset="0"/>
              <a:cs typeface="Arial" pitchFamily="34" charset="0"/>
            </a:rPr>
            <a:t>Najczęściej z wykształceniem zasadniczym zawodowym</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dirty="0" smtClean="0">
              <a:latin typeface="Arial" pitchFamily="34" charset="0"/>
              <a:cs typeface="Arial" pitchFamily="34" charset="0"/>
            </a:rPr>
            <a:t>Najwięcej osób bez kwalifikacji zawodowych z  Łomży i pow. łomżyńskiego</a:t>
          </a:r>
          <a:endParaRPr lang="en-US" sz="1200" kern="1200" dirty="0" smtClean="0">
            <a:latin typeface="Arial" pitchFamily="34" charset="0"/>
            <a:cs typeface="Arial" pitchFamily="34" charset="0"/>
          </a:endParaRPr>
        </a:p>
      </dsp:txBody>
      <dsp:txXfrm>
        <a:off x="5404920" y="448957"/>
        <a:ext cx="2369513" cy="144936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5EC6C1-BA96-4AA7-9A89-4B26444CCED2}">
      <dsp:nvSpPr>
        <dsp:cNvPr id="0" name=""/>
        <dsp:cNvSpPr/>
      </dsp:nvSpPr>
      <dsp:spPr>
        <a:xfrm>
          <a:off x="2433" y="157"/>
          <a:ext cx="2372574" cy="374400"/>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smtClean="0">
              <a:solidFill>
                <a:schemeClr val="bg1"/>
              </a:solidFill>
              <a:latin typeface="Arial" pitchFamily="34" charset="0"/>
              <a:cs typeface="Arial" pitchFamily="34" charset="0"/>
            </a:rPr>
            <a:t>sytuacja zdrowotna</a:t>
          </a:r>
          <a:endParaRPr lang="en-US" sz="1200" b="1" kern="1200" dirty="0" smtClean="0">
            <a:solidFill>
              <a:schemeClr val="bg1"/>
            </a:solidFill>
            <a:latin typeface="Arial" pitchFamily="34" charset="0"/>
            <a:cs typeface="Arial" pitchFamily="34" charset="0"/>
          </a:endParaRPr>
        </a:p>
      </dsp:txBody>
      <dsp:txXfrm>
        <a:off x="2433" y="157"/>
        <a:ext cx="2372574" cy="374400"/>
      </dsp:txXfrm>
    </dsp:sp>
    <dsp:sp modelId="{1CE30C93-257C-49C8-B2B8-1AB01C2F9D2C}">
      <dsp:nvSpPr>
        <dsp:cNvPr id="0" name=""/>
        <dsp:cNvSpPr/>
      </dsp:nvSpPr>
      <dsp:spPr>
        <a:xfrm>
          <a:off x="2433" y="374557"/>
          <a:ext cx="2372574" cy="1641509"/>
        </a:xfrm>
        <a:prstGeom prst="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pl-PL" sz="1200" kern="1200" smtClean="0">
              <a:latin typeface="Arial" pitchFamily="34" charset="0"/>
              <a:cs typeface="Arial" pitchFamily="34" charset="0"/>
            </a:rPr>
            <a:t>Czasami osoby </a:t>
          </a:r>
          <a:r>
            <a:rPr lang="pl-PL" sz="1200" b="1" kern="1200" smtClean="0">
              <a:latin typeface="Arial" pitchFamily="34" charset="0"/>
              <a:cs typeface="Arial" pitchFamily="34" charset="0"/>
            </a:rPr>
            <a:t>niepełnosprawne</a:t>
          </a:r>
          <a:r>
            <a:rPr lang="pl-PL" sz="1200" kern="1200" smtClean="0">
              <a:latin typeface="Arial" pitchFamily="34" charset="0"/>
              <a:cs typeface="Arial" pitchFamily="34" charset="0"/>
            </a:rPr>
            <a:t>, głównie w stopniu lekkim</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smtClean="0">
              <a:latin typeface="Arial" pitchFamily="34" charset="0"/>
              <a:cs typeface="Arial" pitchFamily="34" charset="0"/>
            </a:rPr>
            <a:t>Najwięcej niepełnosprawnych: powiat bielski (17%), najmniej: wysokomazowiecki (0%)</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dirty="0" smtClean="0">
              <a:latin typeface="Arial" pitchFamily="34" charset="0"/>
              <a:cs typeface="Arial" pitchFamily="34" charset="0"/>
            </a:rPr>
            <a:t>Wcześniej: wiele osób z </a:t>
          </a:r>
          <a:r>
            <a:rPr lang="pl-PL" sz="1200" b="1" kern="1200" dirty="0" smtClean="0">
              <a:latin typeface="Arial" pitchFamily="34" charset="0"/>
              <a:cs typeface="Arial" pitchFamily="34" charset="0"/>
            </a:rPr>
            <a:t>choroba alkoholową</a:t>
          </a:r>
          <a:r>
            <a:rPr lang="pl-PL" sz="1200" kern="1200" dirty="0" smtClean="0">
              <a:latin typeface="Arial" pitchFamily="34" charset="0"/>
              <a:cs typeface="Arial" pitchFamily="34" charset="0"/>
            </a:rPr>
            <a:t>, obecnie wyłącznie osoby po leczeniu</a:t>
          </a:r>
          <a:endParaRPr lang="en-US" sz="1200" kern="1200" dirty="0" smtClean="0">
            <a:latin typeface="Arial" pitchFamily="34" charset="0"/>
            <a:cs typeface="Arial" pitchFamily="34" charset="0"/>
          </a:endParaRPr>
        </a:p>
      </dsp:txBody>
      <dsp:txXfrm>
        <a:off x="2433" y="374557"/>
        <a:ext cx="2372574" cy="1641509"/>
      </dsp:txXfrm>
    </dsp:sp>
    <dsp:sp modelId="{DEADFBBA-0BD6-4FD8-B3A8-8E6FC408E24B}">
      <dsp:nvSpPr>
        <dsp:cNvPr id="0" name=""/>
        <dsp:cNvSpPr/>
      </dsp:nvSpPr>
      <dsp:spPr>
        <a:xfrm>
          <a:off x="2707168" y="157"/>
          <a:ext cx="2372574" cy="374400"/>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smtClean="0">
              <a:solidFill>
                <a:schemeClr val="bg1"/>
              </a:solidFill>
              <a:latin typeface="Arial" pitchFamily="34" charset="0"/>
              <a:cs typeface="Arial" pitchFamily="34" charset="0"/>
            </a:rPr>
            <a:t>doświadczenie zawodowe</a:t>
          </a:r>
          <a:endParaRPr lang="en-US" sz="1200" b="1" kern="1200" dirty="0" smtClean="0">
            <a:solidFill>
              <a:schemeClr val="bg1"/>
            </a:solidFill>
            <a:latin typeface="Arial" pitchFamily="34" charset="0"/>
            <a:cs typeface="Arial" pitchFamily="34" charset="0"/>
          </a:endParaRPr>
        </a:p>
      </dsp:txBody>
      <dsp:txXfrm>
        <a:off x="2707168" y="157"/>
        <a:ext cx="2372574" cy="374400"/>
      </dsp:txXfrm>
    </dsp:sp>
    <dsp:sp modelId="{3873A791-3116-4AAA-81AD-2FF7B3B2D4DB}">
      <dsp:nvSpPr>
        <dsp:cNvPr id="0" name=""/>
        <dsp:cNvSpPr/>
      </dsp:nvSpPr>
      <dsp:spPr>
        <a:xfrm>
          <a:off x="2707168" y="374557"/>
          <a:ext cx="2372574" cy="1641509"/>
        </a:xfrm>
        <a:prstGeom prst="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pl-PL" sz="1200" kern="1200" dirty="0" smtClean="0">
              <a:latin typeface="Arial" pitchFamily="34" charset="0"/>
              <a:cs typeface="Arial" pitchFamily="34" charset="0"/>
            </a:rPr>
            <a:t>Osoby, które pracowały jako </a:t>
          </a:r>
          <a:r>
            <a:rPr lang="pl-PL" sz="1200" kern="1200" dirty="0" err="1" smtClean="0">
              <a:latin typeface="Arial" pitchFamily="34" charset="0"/>
              <a:cs typeface="Arial" pitchFamily="34" charset="0"/>
            </a:rPr>
            <a:t>niskowykwalifikowani</a:t>
          </a:r>
          <a:r>
            <a:rPr lang="pl-PL" sz="1200" kern="1200" dirty="0" smtClean="0">
              <a:latin typeface="Arial" pitchFamily="34" charset="0"/>
              <a:cs typeface="Arial" pitchFamily="34" charset="0"/>
            </a:rPr>
            <a:t> robotnicy </a:t>
          </a:r>
          <a:br>
            <a:rPr lang="pl-PL" sz="1200" kern="1200" dirty="0" smtClean="0">
              <a:latin typeface="Arial" pitchFamily="34" charset="0"/>
              <a:cs typeface="Arial" pitchFamily="34" charset="0"/>
            </a:rPr>
          </a:br>
          <a:r>
            <a:rPr lang="pl-PL" sz="1200" kern="1200" dirty="0" smtClean="0">
              <a:latin typeface="Arial" pitchFamily="34" charset="0"/>
              <a:cs typeface="Arial" pitchFamily="34" charset="0"/>
            </a:rPr>
            <a:t>lub pracownicy usług, a po utracie zatrudnienia nie odnalazły się na rynku pracy</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dirty="0" smtClean="0">
              <a:latin typeface="Arial" pitchFamily="34" charset="0"/>
              <a:cs typeface="Arial" pitchFamily="34" charset="0"/>
            </a:rPr>
            <a:t>Osoby, które nigdy nie były zatrudnione</a:t>
          </a:r>
          <a:endParaRPr lang="en-US" sz="1200" kern="1200" dirty="0" smtClean="0">
            <a:latin typeface="Arial" pitchFamily="34" charset="0"/>
            <a:cs typeface="Arial" pitchFamily="34" charset="0"/>
          </a:endParaRPr>
        </a:p>
      </dsp:txBody>
      <dsp:txXfrm>
        <a:off x="2707168" y="374557"/>
        <a:ext cx="2372574" cy="1641509"/>
      </dsp:txXfrm>
    </dsp:sp>
    <dsp:sp modelId="{48757970-DCE5-4072-9C6F-DF467C2D831D}">
      <dsp:nvSpPr>
        <dsp:cNvPr id="0" name=""/>
        <dsp:cNvSpPr/>
      </dsp:nvSpPr>
      <dsp:spPr>
        <a:xfrm>
          <a:off x="5411903" y="157"/>
          <a:ext cx="2372574" cy="374400"/>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smtClean="0">
              <a:solidFill>
                <a:schemeClr val="bg1"/>
              </a:solidFill>
              <a:latin typeface="Arial" pitchFamily="34" charset="0"/>
              <a:cs typeface="Arial" pitchFamily="34" charset="0"/>
            </a:rPr>
            <a:t>sytuacja na rynku pracy</a:t>
          </a:r>
          <a:endParaRPr lang="en-US" sz="1200" b="1" kern="1200" dirty="0" smtClean="0">
            <a:solidFill>
              <a:schemeClr val="bg1"/>
            </a:solidFill>
            <a:latin typeface="Arial" pitchFamily="34" charset="0"/>
            <a:cs typeface="Arial" pitchFamily="34" charset="0"/>
          </a:endParaRPr>
        </a:p>
      </dsp:txBody>
      <dsp:txXfrm>
        <a:off x="5411903" y="157"/>
        <a:ext cx="2372574" cy="374400"/>
      </dsp:txXfrm>
    </dsp:sp>
    <dsp:sp modelId="{09B1DAE2-2BF8-427F-B7CD-2F656A644BE7}">
      <dsp:nvSpPr>
        <dsp:cNvPr id="0" name=""/>
        <dsp:cNvSpPr/>
      </dsp:nvSpPr>
      <dsp:spPr>
        <a:xfrm>
          <a:off x="5411903" y="374557"/>
          <a:ext cx="2372574" cy="1641509"/>
        </a:xfrm>
        <a:prstGeom prst="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pl-PL" sz="1200" kern="1200" smtClean="0">
              <a:latin typeface="Arial" pitchFamily="34" charset="0"/>
              <a:cs typeface="Arial" pitchFamily="34" charset="0"/>
            </a:rPr>
            <a:t>Przeważnie osoby długotrwale bezrobotne</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pl-PL" sz="1200" kern="1200" smtClean="0">
              <a:latin typeface="Arial" pitchFamily="34" charset="0"/>
              <a:cs typeface="Arial" pitchFamily="34" charset="0"/>
            </a:rPr>
            <a:t>Chętne do podjęcia każdej pracy (zwłaszcza kobiety)</a:t>
          </a:r>
          <a:endParaRPr lang="en-US" sz="1200" kern="1200" dirty="0">
            <a:latin typeface="Arial" pitchFamily="34" charset="0"/>
            <a:cs typeface="Arial" pitchFamily="34" charset="0"/>
          </a:endParaRPr>
        </a:p>
        <a:p>
          <a:pPr marL="228600" lvl="1" indent="-228600" algn="l" defTabSz="889000">
            <a:lnSpc>
              <a:spcPct val="90000"/>
            </a:lnSpc>
            <a:spcBef>
              <a:spcPct val="0"/>
            </a:spcBef>
            <a:spcAft>
              <a:spcPct val="15000"/>
            </a:spcAft>
            <a:buChar char="••"/>
          </a:pPr>
          <a:endParaRPr lang="en-US" sz="2000" kern="1200" dirty="0"/>
        </a:p>
      </dsp:txBody>
      <dsp:txXfrm>
        <a:off x="5411903" y="374557"/>
        <a:ext cx="2372574" cy="164150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9DC058-2606-4D49-8802-348B08542B36}">
      <dsp:nvSpPr>
        <dsp:cNvPr id="0" name=""/>
        <dsp:cNvSpPr/>
      </dsp:nvSpPr>
      <dsp:spPr>
        <a:xfrm>
          <a:off x="0" y="73662"/>
          <a:ext cx="8064895" cy="656738"/>
        </a:xfrm>
        <a:prstGeom prst="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i="1" kern="1200" dirty="0" smtClean="0">
              <a:latin typeface="Arial" pitchFamily="34" charset="0"/>
              <a:cs typeface="Arial" pitchFamily="34" charset="0"/>
            </a:rPr>
            <a:t>Przy przydziale prac społecznie użytecznych uwzględnia się wiek osoby uprawnionej, jej zdolność </a:t>
          </a:r>
          <a:r>
            <a:rPr lang="pl-PL" sz="1300" i="1" kern="1200" dirty="0" smtClean="0">
              <a:latin typeface="Arial" pitchFamily="34" charset="0"/>
              <a:cs typeface="Arial" pitchFamily="34" charset="0"/>
            </a:rPr>
            <a:t/>
          </a:r>
          <a:br>
            <a:rPr lang="pl-PL" sz="1300" i="1" kern="1200" dirty="0" smtClean="0">
              <a:latin typeface="Arial" pitchFamily="34" charset="0"/>
              <a:cs typeface="Arial" pitchFamily="34" charset="0"/>
            </a:rPr>
          </a:br>
          <a:r>
            <a:rPr lang="pl-PL" sz="1300" i="1" kern="1200" dirty="0" smtClean="0">
              <a:latin typeface="Arial" pitchFamily="34" charset="0"/>
              <a:cs typeface="Arial" pitchFamily="34" charset="0"/>
            </a:rPr>
            <a:t>do </a:t>
          </a:r>
          <a:r>
            <a:rPr lang="pl-PL" sz="1300" i="1" kern="1200" dirty="0" smtClean="0">
              <a:latin typeface="Arial" pitchFamily="34" charset="0"/>
              <a:cs typeface="Arial" pitchFamily="34" charset="0"/>
            </a:rPr>
            <a:t>wykonywania tych prac oraz, w miarę możliwości, posiadane kwalifikacje. </a:t>
          </a:r>
          <a:endParaRPr lang="pl-PL" sz="1300" kern="1200" dirty="0">
            <a:latin typeface="Arial" pitchFamily="34" charset="0"/>
            <a:cs typeface="Arial" pitchFamily="34" charset="0"/>
          </a:endParaRPr>
        </a:p>
      </dsp:txBody>
      <dsp:txXfrm>
        <a:off x="0" y="73662"/>
        <a:ext cx="8064895" cy="656738"/>
      </dsp:txXfrm>
    </dsp:sp>
    <dsp:sp modelId="{38B7D370-4354-4437-8E49-A1738B4B307A}">
      <dsp:nvSpPr>
        <dsp:cNvPr id="0" name=""/>
        <dsp:cNvSpPr/>
      </dsp:nvSpPr>
      <dsp:spPr>
        <a:xfrm>
          <a:off x="0" y="791569"/>
          <a:ext cx="8064895" cy="381262"/>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pl-PL" sz="1300" i="1" kern="1200" dirty="0" smtClean="0">
              <a:latin typeface="Arial" pitchFamily="34" charset="0"/>
              <a:cs typeface="Arial" pitchFamily="34" charset="0"/>
            </a:rPr>
            <a:t>§ 4. 2. Rozporządzenie w sprawie organizowania prac społecznie użytecznych (</a:t>
          </a:r>
          <a:r>
            <a:rPr lang="pl-PL" sz="1300" i="1" kern="1200" dirty="0" err="1" smtClean="0">
              <a:latin typeface="Arial" pitchFamily="34" charset="0"/>
              <a:cs typeface="Arial" pitchFamily="34" charset="0"/>
            </a:rPr>
            <a:t>Dz.U</a:t>
          </a:r>
          <a:r>
            <a:rPr lang="pl-PL" sz="1300" i="1" kern="1200" dirty="0" smtClean="0">
              <a:latin typeface="Arial" pitchFamily="34" charset="0"/>
              <a:cs typeface="Arial" pitchFamily="34" charset="0"/>
            </a:rPr>
            <a:t>. Nr 155, poz. 921).</a:t>
          </a:r>
          <a:endParaRPr lang="en-US" sz="1300" i="1" kern="1200" dirty="0">
            <a:latin typeface="Arial" pitchFamily="34" charset="0"/>
            <a:cs typeface="Arial" pitchFamily="34" charset="0"/>
          </a:endParaRPr>
        </a:p>
      </dsp:txBody>
      <dsp:txXfrm>
        <a:off x="0" y="791569"/>
        <a:ext cx="8064895" cy="381262"/>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15B165-66E7-4E88-90B6-75A42DE34705}">
      <dsp:nvSpPr>
        <dsp:cNvPr id="0" name=""/>
        <dsp:cNvSpPr/>
      </dsp:nvSpPr>
      <dsp:spPr>
        <a:xfrm>
          <a:off x="4212468" y="864100"/>
          <a:ext cx="1832387" cy="636035"/>
        </a:xfrm>
        <a:custGeom>
          <a:avLst/>
          <a:gdLst/>
          <a:ahLst/>
          <a:cxnLst/>
          <a:rect l="0" t="0" r="0" b="0"/>
          <a:pathLst>
            <a:path>
              <a:moveTo>
                <a:pt x="0" y="0"/>
              </a:moveTo>
              <a:lnTo>
                <a:pt x="0" y="318017"/>
              </a:lnTo>
              <a:lnTo>
                <a:pt x="1832387" y="318017"/>
              </a:lnTo>
              <a:lnTo>
                <a:pt x="1832387" y="63603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EE6470-05CE-45DF-8814-19160C69E6B9}">
      <dsp:nvSpPr>
        <dsp:cNvPr id="0" name=""/>
        <dsp:cNvSpPr/>
      </dsp:nvSpPr>
      <dsp:spPr>
        <a:xfrm>
          <a:off x="2380080" y="864100"/>
          <a:ext cx="1832387" cy="636035"/>
        </a:xfrm>
        <a:custGeom>
          <a:avLst/>
          <a:gdLst/>
          <a:ahLst/>
          <a:cxnLst/>
          <a:rect l="0" t="0" r="0" b="0"/>
          <a:pathLst>
            <a:path>
              <a:moveTo>
                <a:pt x="1832387" y="0"/>
              </a:moveTo>
              <a:lnTo>
                <a:pt x="1832387" y="318017"/>
              </a:lnTo>
              <a:lnTo>
                <a:pt x="0" y="318017"/>
              </a:lnTo>
              <a:lnTo>
                <a:pt x="0" y="63603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0F7234-92D2-4D48-B2AF-855998BD3E4E}">
      <dsp:nvSpPr>
        <dsp:cNvPr id="0" name=""/>
        <dsp:cNvSpPr/>
      </dsp:nvSpPr>
      <dsp:spPr>
        <a:xfrm>
          <a:off x="4533" y="153846"/>
          <a:ext cx="8415868" cy="710254"/>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pl-PL" sz="1400" kern="1200" dirty="0" smtClean="0">
              <a:solidFill>
                <a:schemeClr val="tx1"/>
              </a:solidFill>
              <a:latin typeface="Arial" pitchFamily="34" charset="0"/>
              <a:cs typeface="Arial" pitchFamily="34" charset="0"/>
            </a:rPr>
            <a:t>Jednak decyzja o tym, kto faktycznie zostanie skierowany do wykonywania prac społecznie użytecznych, zależy w głównej mierze od:</a:t>
          </a:r>
          <a:endParaRPr lang="pl-PL" sz="1400" kern="1200" dirty="0">
            <a:solidFill>
              <a:schemeClr val="tx1"/>
            </a:solidFill>
            <a:latin typeface="Arial" pitchFamily="34" charset="0"/>
            <a:cs typeface="Arial" pitchFamily="34" charset="0"/>
          </a:endParaRPr>
        </a:p>
      </dsp:txBody>
      <dsp:txXfrm>
        <a:off x="4533" y="153846"/>
        <a:ext cx="8415868" cy="710254"/>
      </dsp:txXfrm>
    </dsp:sp>
    <dsp:sp modelId="{B830F424-8B0A-43A2-A935-AD1C5DF9AC29}">
      <dsp:nvSpPr>
        <dsp:cNvPr id="0" name=""/>
        <dsp:cNvSpPr/>
      </dsp:nvSpPr>
      <dsp:spPr>
        <a:xfrm>
          <a:off x="865710" y="1500136"/>
          <a:ext cx="3028739" cy="1514369"/>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pl-PL" sz="1400" kern="1200" dirty="0" smtClean="0">
              <a:solidFill>
                <a:schemeClr val="tx1"/>
              </a:solidFill>
              <a:latin typeface="Arial" pitchFamily="34" charset="0"/>
              <a:cs typeface="Arial" pitchFamily="34" charset="0"/>
            </a:rPr>
            <a:t>zapotrzebowania ze strony instytucji, dla których te prace mają być świadczone</a:t>
          </a:r>
          <a:endParaRPr lang="pl-PL" sz="1400" kern="1200" dirty="0">
            <a:solidFill>
              <a:schemeClr val="tx1"/>
            </a:solidFill>
            <a:latin typeface="Arial" pitchFamily="34" charset="0"/>
            <a:cs typeface="Arial" pitchFamily="34" charset="0"/>
          </a:endParaRPr>
        </a:p>
      </dsp:txBody>
      <dsp:txXfrm>
        <a:off x="865710" y="1500136"/>
        <a:ext cx="3028739" cy="1514369"/>
      </dsp:txXfrm>
    </dsp:sp>
    <dsp:sp modelId="{92E24C17-6C41-496A-BB05-AAF36F7C54E4}">
      <dsp:nvSpPr>
        <dsp:cNvPr id="0" name=""/>
        <dsp:cNvSpPr/>
      </dsp:nvSpPr>
      <dsp:spPr>
        <a:xfrm>
          <a:off x="4530485" y="1500136"/>
          <a:ext cx="3028739" cy="1514369"/>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pl-PL" sz="1400" kern="1200" dirty="0" smtClean="0">
              <a:solidFill>
                <a:schemeClr val="tx1"/>
              </a:solidFill>
              <a:latin typeface="Arial" pitchFamily="34" charset="0"/>
              <a:cs typeface="Arial" pitchFamily="34" charset="0"/>
            </a:rPr>
            <a:t>preferencji pracowników socjalnych, którzy wybierają kandydatów spośród swoich klientów </a:t>
          </a:r>
          <a:endParaRPr lang="pl-PL" sz="1400" kern="1200" dirty="0">
            <a:solidFill>
              <a:schemeClr val="tx1"/>
            </a:solidFill>
            <a:latin typeface="Arial" pitchFamily="34" charset="0"/>
            <a:cs typeface="Arial" pitchFamily="34" charset="0"/>
          </a:endParaRPr>
        </a:p>
      </dsp:txBody>
      <dsp:txXfrm>
        <a:off x="4530485" y="1500136"/>
        <a:ext cx="3028739" cy="151436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4C7E3A-9A1F-49CE-891B-A85A00FCF73B}">
      <dsp:nvSpPr>
        <dsp:cNvPr id="0" name=""/>
        <dsp:cNvSpPr/>
      </dsp:nvSpPr>
      <dsp:spPr>
        <a:xfrm>
          <a:off x="595857" y="977"/>
          <a:ext cx="2120653" cy="929662"/>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i="0" kern="1200" baseline="0" dirty="0" smtClean="0">
              <a:latin typeface="Arial" pitchFamily="34" charset="0"/>
              <a:cs typeface="Arial" pitchFamily="34" charset="0"/>
            </a:rPr>
            <a:t>Zainteresowanie klientów pomocy społecznej jest zróżnicowane:</a:t>
          </a:r>
          <a:r>
            <a:rPr lang="pl-PL" sz="1000" kern="1200" dirty="0" smtClean="0">
              <a:latin typeface="Arial" pitchFamily="34" charset="0"/>
              <a:cs typeface="Arial" pitchFamily="34" charset="0"/>
            </a:rPr>
            <a:t> w niektórych gminach bardzo niewielkie, w innych bardzo duże</a:t>
          </a:r>
          <a:endParaRPr lang="pl-PL" sz="1000" kern="1200" dirty="0">
            <a:latin typeface="Arial" pitchFamily="34" charset="0"/>
            <a:cs typeface="Arial" pitchFamily="34" charset="0"/>
          </a:endParaRPr>
        </a:p>
      </dsp:txBody>
      <dsp:txXfrm>
        <a:off x="595857" y="977"/>
        <a:ext cx="2120653" cy="929662"/>
      </dsp:txXfrm>
    </dsp:sp>
    <dsp:sp modelId="{9739E3CB-AA81-4136-AD7B-7C8C4CB1B480}">
      <dsp:nvSpPr>
        <dsp:cNvPr id="0" name=""/>
        <dsp:cNvSpPr/>
      </dsp:nvSpPr>
      <dsp:spPr>
        <a:xfrm>
          <a:off x="595857" y="1085583"/>
          <a:ext cx="2120653" cy="929662"/>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latin typeface="Arial" pitchFamily="34" charset="0"/>
              <a:cs typeface="Arial" pitchFamily="34" charset="0"/>
            </a:rPr>
            <a:t>Gminy wolą wydawać swoje pieniądze na inne cele lub formy pomocy</a:t>
          </a:r>
          <a:endParaRPr lang="pl-PL" sz="1000" kern="1200" dirty="0">
            <a:latin typeface="Arial" pitchFamily="34" charset="0"/>
            <a:cs typeface="Arial" pitchFamily="34" charset="0"/>
          </a:endParaRPr>
        </a:p>
      </dsp:txBody>
      <dsp:txXfrm>
        <a:off x="595857" y="1085583"/>
        <a:ext cx="2120653" cy="929662"/>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54B569-2384-4636-8019-EEC63B9F7877}">
      <dsp:nvSpPr>
        <dsp:cNvPr id="0" name=""/>
        <dsp:cNvSpPr/>
      </dsp:nvSpPr>
      <dsp:spPr>
        <a:xfrm>
          <a:off x="1458415" y="1301644"/>
          <a:ext cx="798114" cy="277031"/>
        </a:xfrm>
        <a:custGeom>
          <a:avLst/>
          <a:gdLst/>
          <a:ahLst/>
          <a:cxnLst/>
          <a:rect l="0" t="0" r="0" b="0"/>
          <a:pathLst>
            <a:path>
              <a:moveTo>
                <a:pt x="0" y="0"/>
              </a:moveTo>
              <a:lnTo>
                <a:pt x="0" y="138515"/>
              </a:lnTo>
              <a:lnTo>
                <a:pt x="798114" y="138515"/>
              </a:lnTo>
              <a:lnTo>
                <a:pt x="798114" y="277031"/>
              </a:lnTo>
            </a:path>
          </a:pathLst>
        </a:custGeom>
        <a:noFill/>
        <a:ln w="25400" cap="flat" cmpd="sng" algn="ctr">
          <a:solidFill>
            <a:srgbClr val="87230F"/>
          </a:solidFill>
          <a:prstDash val="solid"/>
        </a:ln>
        <a:effectLst/>
      </dsp:spPr>
      <dsp:style>
        <a:lnRef idx="2">
          <a:scrgbClr r="0" g="0" b="0"/>
        </a:lnRef>
        <a:fillRef idx="0">
          <a:scrgbClr r="0" g="0" b="0"/>
        </a:fillRef>
        <a:effectRef idx="0">
          <a:scrgbClr r="0" g="0" b="0"/>
        </a:effectRef>
        <a:fontRef idx="minor"/>
      </dsp:style>
    </dsp:sp>
    <dsp:sp modelId="{9707E883-8DBF-4334-AA94-5F8968711719}">
      <dsp:nvSpPr>
        <dsp:cNvPr id="0" name=""/>
        <dsp:cNvSpPr/>
      </dsp:nvSpPr>
      <dsp:spPr>
        <a:xfrm>
          <a:off x="660301" y="1301644"/>
          <a:ext cx="798114" cy="277031"/>
        </a:xfrm>
        <a:custGeom>
          <a:avLst/>
          <a:gdLst/>
          <a:ahLst/>
          <a:cxnLst/>
          <a:rect l="0" t="0" r="0" b="0"/>
          <a:pathLst>
            <a:path>
              <a:moveTo>
                <a:pt x="798114" y="0"/>
              </a:moveTo>
              <a:lnTo>
                <a:pt x="798114" y="138515"/>
              </a:lnTo>
              <a:lnTo>
                <a:pt x="0" y="138515"/>
              </a:lnTo>
              <a:lnTo>
                <a:pt x="0" y="277031"/>
              </a:lnTo>
            </a:path>
          </a:pathLst>
        </a:custGeom>
        <a:noFill/>
        <a:ln w="25400" cap="flat" cmpd="sng" algn="ctr">
          <a:solidFill>
            <a:srgbClr val="87230F"/>
          </a:solidFill>
          <a:prstDash val="solid"/>
        </a:ln>
        <a:effectLst/>
      </dsp:spPr>
      <dsp:style>
        <a:lnRef idx="2">
          <a:scrgbClr r="0" g="0" b="0"/>
        </a:lnRef>
        <a:fillRef idx="0">
          <a:scrgbClr r="0" g="0" b="0"/>
        </a:fillRef>
        <a:effectRef idx="0">
          <a:scrgbClr r="0" g="0" b="0"/>
        </a:effectRef>
        <a:fontRef idx="minor"/>
      </dsp:style>
    </dsp:sp>
    <dsp:sp modelId="{50C5C96E-9681-43B6-AFCA-BACF096F8B5E}">
      <dsp:nvSpPr>
        <dsp:cNvPr id="0" name=""/>
        <dsp:cNvSpPr/>
      </dsp:nvSpPr>
      <dsp:spPr>
        <a:xfrm>
          <a:off x="583755" y="642045"/>
          <a:ext cx="1749321" cy="659598"/>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pl-PL" sz="1000" i="0" kern="1200" baseline="0" dirty="0" smtClean="0">
              <a:latin typeface="Arial" pitchFamily="34" charset="0"/>
              <a:cs typeface="Arial" pitchFamily="34" charset="0"/>
            </a:rPr>
            <a:t>Powiatowe urzędy pracy nie notują dużego zainteresowania PSU:</a:t>
          </a:r>
          <a:endParaRPr lang="pl-PL" sz="1000" kern="1200" dirty="0">
            <a:latin typeface="Arial" pitchFamily="34" charset="0"/>
            <a:cs typeface="Arial" pitchFamily="34" charset="0"/>
          </a:endParaRPr>
        </a:p>
      </dsp:txBody>
      <dsp:txXfrm>
        <a:off x="583755" y="642045"/>
        <a:ext cx="1749321" cy="659598"/>
      </dsp:txXfrm>
    </dsp:sp>
    <dsp:sp modelId="{90B5ADEC-4D81-4483-8731-2A4326437E50}">
      <dsp:nvSpPr>
        <dsp:cNvPr id="0" name=""/>
        <dsp:cNvSpPr/>
      </dsp:nvSpPr>
      <dsp:spPr>
        <a:xfrm>
          <a:off x="703" y="1578675"/>
          <a:ext cx="1319197" cy="659598"/>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pl-PL" sz="1000" i="0" kern="1200" baseline="0" dirty="0" smtClean="0">
              <a:latin typeface="Arial" pitchFamily="34" charset="0"/>
              <a:cs typeface="Arial" pitchFamily="34" charset="0"/>
            </a:rPr>
            <a:t>wśród swoich klientów</a:t>
          </a:r>
          <a:endParaRPr lang="pl-PL" sz="1000" kern="1200" dirty="0">
            <a:latin typeface="Arial" pitchFamily="34" charset="0"/>
            <a:cs typeface="Arial" pitchFamily="34" charset="0"/>
          </a:endParaRPr>
        </a:p>
      </dsp:txBody>
      <dsp:txXfrm>
        <a:off x="703" y="1578675"/>
        <a:ext cx="1319197" cy="659598"/>
      </dsp:txXfrm>
    </dsp:sp>
    <dsp:sp modelId="{9A034055-7692-4EB9-8D65-954CAD98A060}">
      <dsp:nvSpPr>
        <dsp:cNvPr id="0" name=""/>
        <dsp:cNvSpPr/>
      </dsp:nvSpPr>
      <dsp:spPr>
        <a:xfrm>
          <a:off x="1596931" y="1578675"/>
          <a:ext cx="1319197" cy="659598"/>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pl-PL" sz="1000" i="0" kern="1200" baseline="0" dirty="0" smtClean="0">
              <a:latin typeface="Arial" pitchFamily="34" charset="0"/>
              <a:cs typeface="Arial" pitchFamily="34" charset="0"/>
            </a:rPr>
            <a:t>wśród jednostek samorządu terytorialnego</a:t>
          </a:r>
          <a:endParaRPr lang="pl-PL" sz="1000" kern="1200" dirty="0">
            <a:latin typeface="Arial" pitchFamily="34" charset="0"/>
            <a:cs typeface="Arial" pitchFamily="34" charset="0"/>
          </a:endParaRPr>
        </a:p>
      </dsp:txBody>
      <dsp:txXfrm>
        <a:off x="1596931" y="1578675"/>
        <a:ext cx="1319197" cy="65959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700856-31D5-4461-9FDB-43655414D2BA}" type="datetimeFigureOut">
              <a:rPr lang="en-US" smtClean="0"/>
              <a:pPr/>
              <a:t>10/16/2012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2C9336-6CB0-4F5F-99C2-E5E6BEFF763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2C9336-6CB0-4F5F-99C2-E5E6BEFF763B}"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2C9336-6CB0-4F5F-99C2-E5E6BEFF763B}"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2C9336-6CB0-4F5F-99C2-E5E6BEFF763B}"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16D3D211-B6A9-4113-9133-75BEB3798CB6}" type="slidenum">
              <a:rPr lang="pl-PL"/>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4BED7B4F-D753-4810-A718-CAE0B63EAB3C}" type="slidenum">
              <a:rPr lang="pl-PL"/>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DA3CE23A-3F7C-4D49-888B-DF112152F8BC}"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A176F871-E077-4732-977E-177CA06B0C43}" type="slidenum">
              <a:rPr lang="pl-PL"/>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ED30ACFC-6A86-47D9-8DA6-9ED68607CD27}" type="slidenum">
              <a:rPr lang="pl-PL"/>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A52E5A9A-E7D7-4F4B-8283-70FF42E68EC5}" type="slidenum">
              <a:rPr lang="pl-PL"/>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pl-PL"/>
          </a:p>
        </p:txBody>
      </p:sp>
      <p:sp>
        <p:nvSpPr>
          <p:cNvPr id="8" name="Footer Placeholder 7"/>
          <p:cNvSpPr>
            <a:spLocks noGrp="1"/>
          </p:cNvSpPr>
          <p:nvPr>
            <p:ph type="ftr" sz="quarter" idx="11"/>
          </p:nvPr>
        </p:nvSpPr>
        <p:spPr/>
        <p:txBody>
          <a:bodyPr/>
          <a:lstStyle>
            <a:lvl1pPr>
              <a:defRPr/>
            </a:lvl1pPr>
          </a:lstStyle>
          <a:p>
            <a:endParaRPr lang="pl-PL"/>
          </a:p>
        </p:txBody>
      </p:sp>
      <p:sp>
        <p:nvSpPr>
          <p:cNvPr id="9" name="Slide Number Placeholder 8"/>
          <p:cNvSpPr>
            <a:spLocks noGrp="1"/>
          </p:cNvSpPr>
          <p:nvPr>
            <p:ph type="sldNum" sz="quarter" idx="12"/>
          </p:nvPr>
        </p:nvSpPr>
        <p:spPr/>
        <p:txBody>
          <a:bodyPr/>
          <a:lstStyle>
            <a:lvl1pPr>
              <a:defRPr/>
            </a:lvl1pPr>
          </a:lstStyle>
          <a:p>
            <a:fld id="{A9C0FEDE-8851-414E-8D65-0E1EF5E71691}" type="slidenum">
              <a:rPr lang="pl-PL"/>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pl-PL"/>
          </a:p>
        </p:txBody>
      </p:sp>
      <p:sp>
        <p:nvSpPr>
          <p:cNvPr id="4" name="Footer Placeholder 3"/>
          <p:cNvSpPr>
            <a:spLocks noGrp="1"/>
          </p:cNvSpPr>
          <p:nvPr>
            <p:ph type="ftr" sz="quarter" idx="11"/>
          </p:nvPr>
        </p:nvSpPr>
        <p:spPr/>
        <p:txBody>
          <a:bodyPr/>
          <a:lstStyle>
            <a:lvl1pPr>
              <a:defRPr/>
            </a:lvl1pPr>
          </a:lstStyle>
          <a:p>
            <a:endParaRPr lang="pl-PL"/>
          </a:p>
        </p:txBody>
      </p:sp>
      <p:sp>
        <p:nvSpPr>
          <p:cNvPr id="5" name="Slide Number Placeholder 4"/>
          <p:cNvSpPr>
            <a:spLocks noGrp="1"/>
          </p:cNvSpPr>
          <p:nvPr>
            <p:ph type="sldNum" sz="quarter" idx="12"/>
          </p:nvPr>
        </p:nvSpPr>
        <p:spPr/>
        <p:txBody>
          <a:bodyPr/>
          <a:lstStyle>
            <a:lvl1pPr>
              <a:defRPr/>
            </a:lvl1pPr>
          </a:lstStyle>
          <a:p>
            <a:fld id="{37A1BA60-16CF-48F9-9526-D4AAB1388FE8}" type="slidenum">
              <a:rPr lang="pl-PL"/>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pl-PL"/>
          </a:p>
        </p:txBody>
      </p:sp>
      <p:sp>
        <p:nvSpPr>
          <p:cNvPr id="3" name="Footer Placeholder 2"/>
          <p:cNvSpPr>
            <a:spLocks noGrp="1"/>
          </p:cNvSpPr>
          <p:nvPr>
            <p:ph type="ftr" sz="quarter" idx="11"/>
          </p:nvPr>
        </p:nvSpPr>
        <p:spPr/>
        <p:txBody>
          <a:bodyPr/>
          <a:lstStyle>
            <a:lvl1pPr>
              <a:defRPr/>
            </a:lvl1pPr>
          </a:lstStyle>
          <a:p>
            <a:endParaRPr lang="pl-PL"/>
          </a:p>
        </p:txBody>
      </p:sp>
      <p:sp>
        <p:nvSpPr>
          <p:cNvPr id="4" name="Slide Number Placeholder 3"/>
          <p:cNvSpPr>
            <a:spLocks noGrp="1"/>
          </p:cNvSpPr>
          <p:nvPr>
            <p:ph type="sldNum" sz="quarter" idx="12"/>
          </p:nvPr>
        </p:nvSpPr>
        <p:spPr/>
        <p:txBody>
          <a:bodyPr/>
          <a:lstStyle>
            <a:lvl1pPr>
              <a:defRPr/>
            </a:lvl1pPr>
          </a:lstStyle>
          <a:p>
            <a:fld id="{ADC1838B-1AC3-4446-9B30-9F50D6CE1A4A}" type="slidenum">
              <a:rPr lang="pl-PL"/>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654B5474-4859-4863-9D26-49FD448BEDCC}" type="slidenum">
              <a:rPr lang="pl-PL"/>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8E0FDB1C-9238-4420-ACCE-8DCC983A6E02}" type="slidenum">
              <a:rPr lang="pl-PL"/>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l-P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l-P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1B36162-1B10-4831-8722-B460C34BF3A8}" type="slidenum">
              <a:rPr lang="pl-PL"/>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9.xml"/><Relationship Id="rId13" Type="http://schemas.openxmlformats.org/officeDocument/2006/relationships/chart" Target="../charts/chart6.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chart" Target="../charts/chart5.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21904"/>
            <a:ext cx="7772400" cy="1143000"/>
          </a:xfrm>
        </p:spPr>
        <p:txBody>
          <a:bodyPr/>
          <a:lstStyle/>
          <a:p>
            <a:r>
              <a:rPr lang="pl-PL" dirty="0" smtClean="0">
                <a:latin typeface="Arial" pitchFamily="34" charset="0"/>
                <a:cs typeface="Arial" pitchFamily="34" charset="0"/>
              </a:rPr>
              <a:t>Analiza programu prac społecznie użytecznych</a:t>
            </a:r>
            <a:endParaRPr lang="pl-PL" dirty="0">
              <a:latin typeface="Arial" pitchFamily="34" charset="0"/>
              <a:cs typeface="Arial" pitchFamily="34" charset="0"/>
            </a:endParaRPr>
          </a:p>
        </p:txBody>
      </p:sp>
      <p:sp>
        <p:nvSpPr>
          <p:cNvPr id="2051" name="Rectangle 3"/>
          <p:cNvSpPr>
            <a:spLocks noGrp="1" noChangeArrowheads="1"/>
          </p:cNvSpPr>
          <p:nvPr>
            <p:ph type="subTitle" idx="1"/>
          </p:nvPr>
        </p:nvSpPr>
        <p:spPr>
          <a:xfrm>
            <a:off x="1371600" y="2852936"/>
            <a:ext cx="6400800" cy="1752600"/>
          </a:xfrm>
        </p:spPr>
        <p:txBody>
          <a:bodyPr/>
          <a:lstStyle/>
          <a:p>
            <a:r>
              <a:rPr lang="pl-PL" sz="1400" dirty="0">
                <a:solidFill>
                  <a:schemeClr val="tx1"/>
                </a:solidFill>
                <a:latin typeface="Arial" pitchFamily="34" charset="0"/>
                <a:cs typeface="Arial" pitchFamily="34" charset="0"/>
              </a:rPr>
              <a:t>Badanie </a:t>
            </a:r>
            <a:r>
              <a:rPr lang="pl-PL" sz="1400" dirty="0" smtClean="0">
                <a:solidFill>
                  <a:schemeClr val="tx1"/>
                </a:solidFill>
                <a:latin typeface="Arial" pitchFamily="34" charset="0"/>
                <a:cs typeface="Arial" pitchFamily="34" charset="0"/>
              </a:rPr>
              <a:t>przeprowadzone </a:t>
            </a:r>
            <a:r>
              <a:rPr lang="pl-PL" sz="1400" dirty="0">
                <a:solidFill>
                  <a:schemeClr val="tx1"/>
                </a:solidFill>
                <a:latin typeface="Arial" pitchFamily="34" charset="0"/>
                <a:cs typeface="Arial" pitchFamily="34" charset="0"/>
              </a:rPr>
              <a:t>w ramach projektu:</a:t>
            </a:r>
          </a:p>
          <a:p>
            <a:r>
              <a:rPr lang="pl-PL" sz="1400" b="1" dirty="0">
                <a:solidFill>
                  <a:schemeClr val="tx1"/>
                </a:solidFill>
                <a:latin typeface="Arial" pitchFamily="34" charset="0"/>
                <a:cs typeface="Arial" pitchFamily="34" charset="0"/>
              </a:rPr>
              <a:t>Podlaskie Obserwatorium Polityki Społecznej</a:t>
            </a:r>
            <a:endParaRPr lang="pl-PL" sz="1400" dirty="0">
              <a:solidFill>
                <a:schemeClr val="tx1"/>
              </a:solidFill>
              <a:latin typeface="Arial" pitchFamily="34" charset="0"/>
              <a:cs typeface="Arial" pitchFamily="34" charset="0"/>
            </a:endParaRPr>
          </a:p>
          <a:p>
            <a:r>
              <a:rPr lang="pl-PL" sz="1400" dirty="0">
                <a:solidFill>
                  <a:schemeClr val="tx1"/>
                </a:solidFill>
                <a:latin typeface="Arial" pitchFamily="34" charset="0"/>
                <a:cs typeface="Arial" pitchFamily="34" charset="0"/>
              </a:rPr>
              <a:t>współfinansowanego ze środków Unii Europejskiej w ramach Europejskiego Funduszu Społecznego, Program Operacyjny Kapitał Ludzki 2007-2013, Działanie 7.2 Przeciwdziałanie wykluczeniu i wzmocnienie sektora ekonomii społecznej, Poddziałanie 7.2.1 Aktywizacja zawodowa i społeczna osób zagrożonych wykluczeniem </a:t>
            </a:r>
            <a:r>
              <a:rPr lang="pl-PL" sz="1400" dirty="0" smtClean="0">
                <a:solidFill>
                  <a:schemeClr val="tx1"/>
                </a:solidFill>
                <a:latin typeface="Arial" pitchFamily="34" charset="0"/>
                <a:cs typeface="Arial" pitchFamily="34" charset="0"/>
              </a:rPr>
              <a:t>społecznym</a:t>
            </a:r>
          </a:p>
          <a:p>
            <a:r>
              <a:rPr lang="pl-PL" sz="1400" dirty="0" smtClean="0">
                <a:latin typeface="Arial" pitchFamily="34" charset="0"/>
                <a:cs typeface="Arial" pitchFamily="34" charset="0"/>
              </a:rPr>
              <a:t>przez </a:t>
            </a:r>
            <a:r>
              <a:rPr lang="pl-PL" sz="1400" b="1" dirty="0" smtClean="0">
                <a:latin typeface="Arial" pitchFamily="34" charset="0"/>
                <a:cs typeface="Arial" pitchFamily="34" charset="0"/>
              </a:rPr>
              <a:t>Coffey International Development</a:t>
            </a:r>
            <a:endParaRPr lang="pl-PL" sz="1400" b="1" dirty="0" smtClean="0">
              <a:solidFill>
                <a:schemeClr val="tx1"/>
              </a:solidFill>
              <a:latin typeface="Arial" pitchFamily="34" charset="0"/>
              <a:cs typeface="Arial" pitchFamily="34" charset="0"/>
            </a:endParaRPr>
          </a:p>
          <a:p>
            <a:endParaRPr lang="pl-PL" sz="1400" dirty="0">
              <a:solidFill>
                <a:schemeClr val="tx1"/>
              </a:solidFill>
              <a:latin typeface="Arial" pitchFamily="34" charset="0"/>
              <a:cs typeface="Arial" pitchFamily="34" charset="0"/>
            </a:endParaRPr>
          </a:p>
          <a:p>
            <a:endParaRPr lang="pl-PL" dirty="0">
              <a:latin typeface="Arial" pitchFamily="34" charset="0"/>
              <a:cs typeface="Arial" pitchFamily="34" charset="0"/>
            </a:endParaRPr>
          </a:p>
        </p:txBody>
      </p:sp>
      <p:pic>
        <p:nvPicPr>
          <p:cNvPr id="4" name="Picture 3" descr="IDEV_Primary_ Colour.gif"/>
          <p:cNvPicPr>
            <a:picLocks noChangeAspect="1"/>
          </p:cNvPicPr>
          <p:nvPr/>
        </p:nvPicPr>
        <p:blipFill>
          <a:blip r:embed="rId2" cstate="print"/>
          <a:stretch>
            <a:fillRect/>
          </a:stretch>
        </p:blipFill>
        <p:spPr>
          <a:xfrm>
            <a:off x="323528" y="5157192"/>
            <a:ext cx="5184576" cy="66103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4680520" cy="587152"/>
          </a:xfrm>
        </p:spPr>
        <p:txBody>
          <a:bodyPr/>
          <a:lstStyle/>
          <a:p>
            <a:r>
              <a:rPr lang="pl-PL" sz="2000" b="1" dirty="0" smtClean="0">
                <a:latin typeface="Arial" pitchFamily="34" charset="0"/>
                <a:cs typeface="Arial" pitchFamily="34" charset="0"/>
              </a:rPr>
              <a:t>Efektywność prac społecznie użytecznych</a:t>
            </a:r>
            <a:endParaRPr lang="en-US" sz="2000" b="1" dirty="0">
              <a:latin typeface="Arial" pitchFamily="34" charset="0"/>
              <a:cs typeface="Arial" pitchFamily="34" charset="0"/>
            </a:endParaRPr>
          </a:p>
        </p:txBody>
      </p:sp>
      <p:sp>
        <p:nvSpPr>
          <p:cNvPr id="27650" name="Rectangle 2"/>
          <p:cNvSpPr>
            <a:spLocks noChangeArrowheads="1"/>
          </p:cNvSpPr>
          <p:nvPr/>
        </p:nvSpPr>
        <p:spPr bwMode="auto">
          <a:xfrm>
            <a:off x="251520" y="1052736"/>
            <a:ext cx="613821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1" i="0" u="none" strike="noStrike" cap="none" normalizeH="0" baseline="0" dirty="0" smtClean="0" bmk="_Toc334999436">
                <a:ln>
                  <a:noFill/>
                </a:ln>
                <a:solidFill>
                  <a:schemeClr val="tx1"/>
                </a:solidFill>
                <a:effectLst/>
                <a:latin typeface="Arial" pitchFamily="34" charset="0"/>
                <a:ea typeface="SimSun" pitchFamily="2" charset="-122"/>
                <a:cs typeface="Calibri" pitchFamily="34" charset="0"/>
              </a:rPr>
              <a:t>Efektywność zatrudnieniowa wybranych instrumentów rynku pracy w woj</a:t>
            </a:r>
            <a:r>
              <a:rPr kumimoji="0" lang="pl-PL" sz="1100" b="1" i="0" u="none" strike="noStrike" cap="none" normalizeH="0" baseline="0" dirty="0" smtClean="0" bmk="_Toc334999436">
                <a:ln>
                  <a:noFill/>
                </a:ln>
                <a:solidFill>
                  <a:schemeClr val="tx1"/>
                </a:solidFill>
                <a:effectLst/>
                <a:latin typeface="Arial" pitchFamily="34" charset="0"/>
                <a:ea typeface="Times New Roman" pitchFamily="18" charset="0"/>
                <a:cs typeface="Times New Roman" pitchFamily="18" charset="0"/>
              </a:rPr>
              <a:t>. podlaskim (%)</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251521" y="1340768"/>
          <a:ext cx="8424935" cy="3528393"/>
        </p:xfrm>
        <a:graphic>
          <a:graphicData uri="http://schemas.openxmlformats.org/drawingml/2006/table">
            <a:tbl>
              <a:tblPr/>
              <a:tblGrid>
                <a:gridCol w="2266615"/>
                <a:gridCol w="769790"/>
                <a:gridCol w="769790"/>
                <a:gridCol w="769790"/>
                <a:gridCol w="769790"/>
                <a:gridCol w="769790"/>
                <a:gridCol w="769790"/>
                <a:gridCol w="769790"/>
                <a:gridCol w="769790"/>
              </a:tblGrid>
              <a:tr h="420695">
                <a:tc>
                  <a:txBody>
                    <a:bodyPr/>
                    <a:lstStyle/>
                    <a:p>
                      <a:pPr algn="ctr" fontAlgn="t"/>
                      <a:r>
                        <a:rPr lang="pl-PL" sz="900" b="1" i="0" u="none" strike="noStrike" dirty="0">
                          <a:solidFill>
                            <a:srgbClr val="000000"/>
                          </a:solidFill>
                          <a:latin typeface="Calibri"/>
                        </a:rPr>
                        <a:t>Kategoria osób bezrobotnych</a:t>
                      </a:r>
                    </a:p>
                  </a:txBody>
                  <a:tcPr marL="7736" marR="7736" marT="7736"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pl-PL" sz="700" b="1" i="0" u="none" strike="noStrike" dirty="0">
                          <a:solidFill>
                            <a:srgbClr val="000000"/>
                          </a:solidFill>
                          <a:latin typeface="Calibri"/>
                        </a:rPr>
                        <a:t>Prace interwencyjne</a:t>
                      </a: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pl-PL" sz="700" b="1" i="0" u="none" strike="noStrike" dirty="0">
                          <a:solidFill>
                            <a:srgbClr val="000000"/>
                          </a:solidFill>
                          <a:latin typeface="Calibri"/>
                        </a:rPr>
                        <a:t>Roboty publiczne</a:t>
                      </a: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pl-PL" sz="700" b="1" i="0" u="none" strike="noStrike" dirty="0">
                          <a:solidFill>
                            <a:srgbClr val="000000"/>
                          </a:solidFill>
                          <a:latin typeface="Calibri"/>
                        </a:rPr>
                        <a:t>Szkolenia</a:t>
                      </a: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pl-PL" sz="700" b="1" i="0" u="none" strike="noStrike" dirty="0">
                          <a:solidFill>
                            <a:srgbClr val="000000"/>
                          </a:solidFill>
                          <a:latin typeface="Calibri"/>
                        </a:rPr>
                        <a:t>Staże</a:t>
                      </a: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pl-PL" sz="700" b="1" i="0" u="none" strike="noStrike" dirty="0">
                          <a:solidFill>
                            <a:srgbClr val="000000"/>
                          </a:solidFill>
                          <a:latin typeface="Calibri"/>
                        </a:rPr>
                        <a:t>Przygotowanie zawodowe dorosłych</a:t>
                      </a: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pl-PL" sz="700" b="1" i="0" u="none" strike="noStrike" dirty="0">
                          <a:solidFill>
                            <a:schemeClr val="accent5">
                              <a:lumMod val="50000"/>
                            </a:schemeClr>
                          </a:solidFill>
                          <a:latin typeface="Calibri"/>
                        </a:rPr>
                        <a:t>Prace społecznie użyteczne</a:t>
                      </a: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pl-PL" sz="700" b="1" i="0" u="none" strike="noStrike">
                          <a:solidFill>
                            <a:srgbClr val="000000"/>
                          </a:solidFill>
                          <a:latin typeface="Calibri"/>
                        </a:rPr>
                        <a:t>Usługi poradnictwa zawodowego</a:t>
                      </a: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pl-PL" sz="700" b="1" i="0" u="none" strike="noStrike" dirty="0">
                          <a:solidFill>
                            <a:srgbClr val="000000"/>
                          </a:solidFill>
                          <a:latin typeface="Calibri"/>
                        </a:rPr>
                        <a:t>Zajęcia aktywizacyjne</a:t>
                      </a:r>
                    </a:p>
                  </a:txBody>
                  <a:tcPr marL="7736" marR="7736" marT="7736"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18">
                <a:tc>
                  <a:txBody>
                    <a:bodyPr/>
                    <a:lstStyle/>
                    <a:p>
                      <a:pPr marL="85725" indent="0" algn="l" fontAlgn="b"/>
                      <a:r>
                        <a:rPr lang="pl-PL" sz="900" b="1" i="0" u="none" strike="noStrike" dirty="0">
                          <a:solidFill>
                            <a:srgbClr val="000000"/>
                          </a:solidFill>
                          <a:latin typeface="Calibri"/>
                        </a:rPr>
                        <a:t>Kobiety</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76,6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DCF7F"/>
                    </a:solidFill>
                  </a:tcPr>
                </a:tc>
                <a:tc>
                  <a:txBody>
                    <a:bodyPr/>
                    <a:lstStyle/>
                    <a:p>
                      <a:pPr algn="ctr" fontAlgn="b"/>
                      <a:r>
                        <a:rPr lang="pl-PL" sz="900" b="0" i="0" u="none" strike="noStrike">
                          <a:solidFill>
                            <a:srgbClr val="000000"/>
                          </a:solidFill>
                          <a:latin typeface="Calibri"/>
                          <a:ea typeface="Times New Roman"/>
                          <a:cs typeface="Times New Roman"/>
                        </a:rPr>
                        <a:t>50,6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ctr" fontAlgn="b"/>
                      <a:r>
                        <a:rPr lang="pl-PL" sz="900" b="0" i="0" u="none" strike="noStrike">
                          <a:solidFill>
                            <a:srgbClr val="000000"/>
                          </a:solidFill>
                          <a:latin typeface="Calibri"/>
                          <a:ea typeface="Times New Roman"/>
                          <a:cs typeface="Times New Roman"/>
                        </a:rPr>
                        <a:t>36,7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A83"/>
                    </a:solidFill>
                  </a:tcPr>
                </a:tc>
                <a:tc>
                  <a:txBody>
                    <a:bodyPr/>
                    <a:lstStyle/>
                    <a:p>
                      <a:pPr algn="ctr" fontAlgn="b"/>
                      <a:r>
                        <a:rPr lang="pl-PL" sz="900" b="0" i="0" u="none" strike="noStrike">
                          <a:solidFill>
                            <a:srgbClr val="000000"/>
                          </a:solidFill>
                          <a:latin typeface="Calibri"/>
                          <a:ea typeface="Times New Roman"/>
                          <a:cs typeface="Times New Roman"/>
                        </a:rPr>
                        <a:t>49,7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283"/>
                    </a:solidFill>
                  </a:tcPr>
                </a:tc>
                <a:tc>
                  <a:txBody>
                    <a:bodyPr/>
                    <a:lstStyle/>
                    <a:p>
                      <a:pPr algn="ctr" fontAlgn="b"/>
                      <a:r>
                        <a:rPr lang="pl-PL" sz="900" b="0" i="0" u="none" strike="noStrike">
                          <a:solidFill>
                            <a:srgbClr val="000000"/>
                          </a:solidFill>
                          <a:latin typeface="Calibri"/>
                          <a:ea typeface="Times New Roman"/>
                          <a:cs typeface="Times New Roman"/>
                        </a:rPr>
                        <a:t>42,9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E784"/>
                    </a:solidFill>
                  </a:tcPr>
                </a:tc>
                <a:tc>
                  <a:txBody>
                    <a:bodyPr/>
                    <a:lstStyle/>
                    <a:p>
                      <a:pPr algn="ctr" fontAlgn="b"/>
                      <a:r>
                        <a:rPr lang="pl-PL" sz="900" b="0" i="0" u="none" strike="noStrike">
                          <a:solidFill>
                            <a:srgbClr val="000000"/>
                          </a:solidFill>
                          <a:latin typeface="Calibri"/>
                          <a:ea typeface="Times New Roman"/>
                          <a:cs typeface="Times New Roman"/>
                        </a:rPr>
                        <a:t>31,1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47F"/>
                    </a:solidFill>
                  </a:tcPr>
                </a:tc>
                <a:tc>
                  <a:txBody>
                    <a:bodyPr/>
                    <a:lstStyle/>
                    <a:p>
                      <a:pPr algn="ctr" fontAlgn="b"/>
                      <a:r>
                        <a:rPr lang="pl-PL" sz="900" b="0" i="0" u="none" strike="noStrike">
                          <a:solidFill>
                            <a:srgbClr val="000000"/>
                          </a:solidFill>
                          <a:latin typeface="Calibri"/>
                          <a:ea typeface="Times New Roman"/>
                          <a:cs typeface="Times New Roman"/>
                        </a:rPr>
                        <a:t>23,9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87A"/>
                    </a:solidFill>
                  </a:tcPr>
                </a:tc>
                <a:tc>
                  <a:txBody>
                    <a:bodyPr/>
                    <a:lstStyle/>
                    <a:p>
                      <a:pPr algn="ctr" fontAlgn="b"/>
                      <a:r>
                        <a:rPr lang="pl-PL" sz="900" b="0" i="0" u="none" strike="noStrike">
                          <a:solidFill>
                            <a:srgbClr val="000000"/>
                          </a:solidFill>
                          <a:latin typeface="Calibri"/>
                          <a:ea typeface="Times New Roman"/>
                          <a:cs typeface="Times New Roman"/>
                        </a:rPr>
                        <a:t>13,5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Długotrwale bezrobotni</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63,3</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D981"/>
                    </a:solidFill>
                  </a:tcPr>
                </a:tc>
                <a:tc>
                  <a:txBody>
                    <a:bodyPr/>
                    <a:lstStyle/>
                    <a:p>
                      <a:pPr algn="ctr" fontAlgn="b"/>
                      <a:r>
                        <a:rPr lang="pl-PL" sz="900" b="0" i="0" u="none" strike="noStrike" dirty="0">
                          <a:solidFill>
                            <a:srgbClr val="000000"/>
                          </a:solidFill>
                          <a:latin typeface="Calibri"/>
                          <a:ea typeface="Times New Roman"/>
                          <a:cs typeface="Times New Roman"/>
                        </a:rPr>
                        <a:t>36,5</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c>
                  <a:txBody>
                    <a:bodyPr/>
                    <a:lstStyle/>
                    <a:p>
                      <a:pPr algn="ctr" fontAlgn="b"/>
                      <a:r>
                        <a:rPr lang="pl-PL" sz="900" b="0" i="0" u="none" strike="noStrike">
                          <a:solidFill>
                            <a:srgbClr val="000000"/>
                          </a:solidFill>
                          <a:latin typeface="Calibri"/>
                          <a:ea typeface="Times New Roman"/>
                          <a:cs typeface="Times New Roman"/>
                        </a:rPr>
                        <a:t>34,7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282"/>
                    </a:solidFill>
                  </a:tcPr>
                </a:tc>
                <a:tc>
                  <a:txBody>
                    <a:bodyPr/>
                    <a:lstStyle/>
                    <a:p>
                      <a:pPr algn="ctr" fontAlgn="b"/>
                      <a:r>
                        <a:rPr lang="pl-PL" sz="900" b="0" i="0" u="none" strike="noStrike">
                          <a:solidFill>
                            <a:srgbClr val="000000"/>
                          </a:solidFill>
                          <a:latin typeface="Calibri"/>
                          <a:ea typeface="Times New Roman"/>
                          <a:cs typeface="Times New Roman"/>
                        </a:rPr>
                        <a:t>50,0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ctr" fontAlgn="b"/>
                      <a:r>
                        <a:rPr lang="pl-PL" sz="900" b="0" i="0" u="none" strike="noStrike">
                          <a:solidFill>
                            <a:srgbClr val="000000"/>
                          </a:solidFill>
                          <a:latin typeface="Calibri"/>
                          <a:ea typeface="Times New Roman"/>
                          <a:cs typeface="Times New Roman"/>
                        </a:rPr>
                        <a:t>50,0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ctr" fontAlgn="b"/>
                      <a:r>
                        <a:rPr lang="pl-PL" sz="900" b="0" i="0" u="none" strike="noStrike">
                          <a:solidFill>
                            <a:srgbClr val="000000"/>
                          </a:solidFill>
                          <a:latin typeface="Calibri"/>
                          <a:ea typeface="Times New Roman"/>
                          <a:cs typeface="Times New Roman"/>
                        </a:rPr>
                        <a:t>24,1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97A"/>
                    </a:solidFill>
                  </a:tcPr>
                </a:tc>
                <a:tc>
                  <a:txBody>
                    <a:bodyPr/>
                    <a:lstStyle/>
                    <a:p>
                      <a:pPr algn="ctr" fontAlgn="b"/>
                      <a:r>
                        <a:rPr lang="pl-PL" sz="900" b="0" i="0" u="none" strike="noStrike">
                          <a:solidFill>
                            <a:srgbClr val="000000"/>
                          </a:solidFill>
                          <a:latin typeface="Calibri"/>
                          <a:ea typeface="Times New Roman"/>
                          <a:cs typeface="Times New Roman"/>
                        </a:rPr>
                        <a:t>16,9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D75"/>
                    </a:solidFill>
                  </a:tcPr>
                </a:tc>
                <a:tc>
                  <a:txBody>
                    <a:bodyPr/>
                    <a:lstStyle/>
                    <a:p>
                      <a:pPr algn="ctr" fontAlgn="b"/>
                      <a:r>
                        <a:rPr lang="pl-PL" sz="900" b="0" i="0" u="none" strike="noStrike">
                          <a:solidFill>
                            <a:srgbClr val="000000"/>
                          </a:solidFill>
                          <a:latin typeface="Calibri"/>
                          <a:ea typeface="Times New Roman"/>
                          <a:cs typeface="Times New Roman"/>
                        </a:rPr>
                        <a:t>11,7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971"/>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Do 25. roku życia</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85,5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7C97E"/>
                    </a:solidFill>
                  </a:tcPr>
                </a:tc>
                <a:tc>
                  <a:txBody>
                    <a:bodyPr/>
                    <a:lstStyle/>
                    <a:p>
                      <a:pPr algn="ctr" fontAlgn="b"/>
                      <a:r>
                        <a:rPr lang="pl-PL" sz="900" b="0" i="0" u="none" strike="noStrike" dirty="0">
                          <a:solidFill>
                            <a:srgbClr val="000000"/>
                          </a:solidFill>
                          <a:latin typeface="Calibri"/>
                          <a:ea typeface="Times New Roman"/>
                          <a:cs typeface="Times New Roman"/>
                        </a:rPr>
                        <a:t>55,6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E82"/>
                    </a:solidFill>
                  </a:tcPr>
                </a:tc>
                <a:tc>
                  <a:txBody>
                    <a:bodyPr/>
                    <a:lstStyle/>
                    <a:p>
                      <a:pPr algn="ctr" fontAlgn="b"/>
                      <a:r>
                        <a:rPr lang="pl-PL" sz="900" b="0" i="0" u="none" strike="noStrike">
                          <a:solidFill>
                            <a:srgbClr val="000000"/>
                          </a:solidFill>
                          <a:latin typeface="Calibri"/>
                          <a:ea typeface="Times New Roman"/>
                          <a:cs typeface="Times New Roman"/>
                        </a:rPr>
                        <a:t>51,9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182"/>
                    </a:solidFill>
                  </a:tcPr>
                </a:tc>
                <a:tc>
                  <a:txBody>
                    <a:bodyPr/>
                    <a:lstStyle/>
                    <a:p>
                      <a:pPr algn="ctr" fontAlgn="b"/>
                      <a:r>
                        <a:rPr lang="pl-PL" sz="900" b="0" i="0" u="none" strike="noStrike">
                          <a:solidFill>
                            <a:srgbClr val="000000"/>
                          </a:solidFill>
                          <a:latin typeface="Calibri"/>
                          <a:ea typeface="Times New Roman"/>
                          <a:cs typeface="Times New Roman"/>
                        </a:rPr>
                        <a:t>50,5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ctr" fontAlgn="b"/>
                      <a:r>
                        <a:rPr lang="pl-PL" sz="900" b="0" i="0" u="none" strike="noStrike">
                          <a:solidFill>
                            <a:srgbClr val="000000"/>
                          </a:solidFill>
                          <a:latin typeface="Calibri"/>
                          <a:ea typeface="Times New Roman"/>
                          <a:cs typeface="Times New Roman"/>
                        </a:rPr>
                        <a:t>33,3</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D81"/>
                    </a:solidFill>
                  </a:tcPr>
                </a:tc>
                <a:tc>
                  <a:txBody>
                    <a:bodyPr/>
                    <a:lstStyle/>
                    <a:p>
                      <a:pPr algn="ctr" fontAlgn="b"/>
                      <a:r>
                        <a:rPr lang="pl-PL" sz="900" b="0" i="0" u="none" strike="noStrike">
                          <a:solidFill>
                            <a:srgbClr val="000000"/>
                          </a:solidFill>
                          <a:latin typeface="Calibri"/>
                          <a:ea typeface="Times New Roman"/>
                          <a:cs typeface="Times New Roman"/>
                        </a:rPr>
                        <a:t>37,5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c>
                  <a:txBody>
                    <a:bodyPr/>
                    <a:lstStyle/>
                    <a:p>
                      <a:pPr algn="ctr" fontAlgn="b"/>
                      <a:r>
                        <a:rPr lang="pl-PL" sz="900" b="0" i="0" u="none" strike="noStrike">
                          <a:solidFill>
                            <a:srgbClr val="000000"/>
                          </a:solidFill>
                          <a:latin typeface="Calibri"/>
                          <a:ea typeface="Times New Roman"/>
                          <a:cs typeface="Times New Roman"/>
                        </a:rPr>
                        <a:t>30,5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27F"/>
                    </a:solidFill>
                  </a:tcPr>
                </a:tc>
                <a:tc>
                  <a:txBody>
                    <a:bodyPr/>
                    <a:lstStyle/>
                    <a:p>
                      <a:pPr algn="ctr" fontAlgn="b"/>
                      <a:r>
                        <a:rPr lang="pl-PL" sz="900" b="0" i="0" u="none" strike="noStrike">
                          <a:solidFill>
                            <a:srgbClr val="000000"/>
                          </a:solidFill>
                          <a:latin typeface="Calibri"/>
                          <a:ea typeface="Times New Roman"/>
                          <a:cs typeface="Times New Roman"/>
                        </a:rPr>
                        <a:t>18,6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Powyżej 50. roku życia</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63,1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981"/>
                    </a:solidFill>
                  </a:tcPr>
                </a:tc>
                <a:tc>
                  <a:txBody>
                    <a:bodyPr/>
                    <a:lstStyle/>
                    <a:p>
                      <a:pPr algn="ctr" fontAlgn="b"/>
                      <a:r>
                        <a:rPr lang="pl-PL" sz="900" b="0" i="0" u="none" strike="noStrike">
                          <a:solidFill>
                            <a:srgbClr val="000000"/>
                          </a:solidFill>
                          <a:latin typeface="Calibri"/>
                          <a:ea typeface="Times New Roman"/>
                          <a:cs typeface="Times New Roman"/>
                        </a:rPr>
                        <a:t>37,2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ctr" fontAlgn="b"/>
                      <a:r>
                        <a:rPr lang="pl-PL" sz="900" b="0" i="0" u="none" strike="noStrike" dirty="0">
                          <a:solidFill>
                            <a:srgbClr val="000000"/>
                          </a:solidFill>
                          <a:latin typeface="Calibri"/>
                          <a:ea typeface="Times New Roman"/>
                          <a:cs typeface="Times New Roman"/>
                        </a:rPr>
                        <a:t>29,6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E7E"/>
                    </a:solidFill>
                  </a:tcPr>
                </a:tc>
                <a:tc>
                  <a:txBody>
                    <a:bodyPr/>
                    <a:lstStyle/>
                    <a:p>
                      <a:pPr algn="ctr" fontAlgn="b"/>
                      <a:r>
                        <a:rPr lang="pl-PL" sz="900" b="0" i="0" u="none" strike="noStrike" dirty="0">
                          <a:solidFill>
                            <a:srgbClr val="000000"/>
                          </a:solidFill>
                          <a:latin typeface="Calibri"/>
                          <a:ea typeface="Times New Roman"/>
                          <a:cs typeface="Times New Roman"/>
                        </a:rPr>
                        <a:t>49,7</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283"/>
                    </a:solidFill>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23,7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87A"/>
                    </a:solidFill>
                  </a:tcPr>
                </a:tc>
                <a:tc>
                  <a:txBody>
                    <a:bodyPr/>
                    <a:lstStyle/>
                    <a:p>
                      <a:pPr algn="ctr" fontAlgn="b"/>
                      <a:r>
                        <a:rPr lang="pl-PL" sz="900" b="0" i="0" u="none" strike="noStrike">
                          <a:solidFill>
                            <a:srgbClr val="000000"/>
                          </a:solidFill>
                          <a:latin typeface="Calibri"/>
                          <a:ea typeface="Times New Roman"/>
                          <a:cs typeface="Times New Roman"/>
                        </a:rPr>
                        <a:t>15,4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874"/>
                    </a:solidFill>
                  </a:tcPr>
                </a:tc>
                <a:tc>
                  <a:txBody>
                    <a:bodyPr/>
                    <a:lstStyle/>
                    <a:p>
                      <a:pPr algn="ctr" fontAlgn="b"/>
                      <a:r>
                        <a:rPr lang="pl-PL" sz="900" b="0" i="0" u="none" strike="noStrike">
                          <a:solidFill>
                            <a:srgbClr val="000000"/>
                          </a:solidFill>
                          <a:latin typeface="Calibri"/>
                          <a:ea typeface="Times New Roman"/>
                          <a:cs typeface="Times New Roman"/>
                        </a:rPr>
                        <a:t>18,0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5"/>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Bez kwalifikacji zawodowych</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70,2</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DD480"/>
                    </a:solidFill>
                  </a:tcPr>
                </a:tc>
                <a:tc>
                  <a:txBody>
                    <a:bodyPr/>
                    <a:lstStyle/>
                    <a:p>
                      <a:pPr algn="ctr" fontAlgn="b"/>
                      <a:r>
                        <a:rPr lang="pl-PL" sz="900" b="0" i="0" u="none" strike="noStrike">
                          <a:solidFill>
                            <a:srgbClr val="000000"/>
                          </a:solidFill>
                          <a:latin typeface="Calibri"/>
                          <a:ea typeface="Times New Roman"/>
                          <a:cs typeface="Times New Roman"/>
                        </a:rPr>
                        <a:t>37,6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c>
                  <a:txBody>
                    <a:bodyPr/>
                    <a:lstStyle/>
                    <a:p>
                      <a:pPr algn="ctr" fontAlgn="b"/>
                      <a:r>
                        <a:rPr lang="pl-PL" sz="900" b="0" i="0" u="none" strike="noStrike">
                          <a:solidFill>
                            <a:srgbClr val="000000"/>
                          </a:solidFill>
                          <a:latin typeface="Calibri"/>
                          <a:ea typeface="Times New Roman"/>
                          <a:cs typeface="Times New Roman"/>
                        </a:rPr>
                        <a:t>25,8</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07B"/>
                    </a:solidFill>
                  </a:tcPr>
                </a:tc>
                <a:tc>
                  <a:txBody>
                    <a:bodyPr/>
                    <a:lstStyle/>
                    <a:p>
                      <a:pPr algn="ctr" fontAlgn="b"/>
                      <a:r>
                        <a:rPr lang="pl-PL" sz="900" b="0" i="0" u="none" strike="noStrike">
                          <a:solidFill>
                            <a:srgbClr val="000000"/>
                          </a:solidFill>
                          <a:latin typeface="Calibri"/>
                          <a:ea typeface="Times New Roman"/>
                          <a:cs typeface="Times New Roman"/>
                        </a:rPr>
                        <a:t>43,8</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784"/>
                    </a:solidFill>
                  </a:tcPr>
                </a:tc>
                <a:tc>
                  <a:txBody>
                    <a:bodyPr/>
                    <a:lstStyle/>
                    <a:p>
                      <a:pPr algn="ctr" fontAlgn="b"/>
                      <a:r>
                        <a:rPr lang="pl-PL" sz="900" b="0" i="0" u="none" strike="noStrike" dirty="0">
                          <a:solidFill>
                            <a:srgbClr val="000000"/>
                          </a:solidFill>
                          <a:latin typeface="Calibri"/>
                          <a:ea typeface="Times New Roman"/>
                          <a:cs typeface="Times New Roman"/>
                        </a:rPr>
                        <a:t>46,2</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583"/>
                    </a:solidFill>
                  </a:tcPr>
                </a:tc>
                <a:tc>
                  <a:txBody>
                    <a:bodyPr/>
                    <a:lstStyle/>
                    <a:p>
                      <a:pPr algn="ctr" fontAlgn="b"/>
                      <a:r>
                        <a:rPr lang="pl-PL" sz="900" b="0" i="0" u="none" strike="noStrike">
                          <a:solidFill>
                            <a:srgbClr val="000000"/>
                          </a:solidFill>
                          <a:latin typeface="Calibri"/>
                          <a:ea typeface="Times New Roman"/>
                          <a:cs typeface="Times New Roman"/>
                        </a:rPr>
                        <a:t>27,9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87D"/>
                    </a:solidFill>
                  </a:tcPr>
                </a:tc>
                <a:tc>
                  <a:txBody>
                    <a:bodyPr/>
                    <a:lstStyle/>
                    <a:p>
                      <a:pPr algn="ctr" fontAlgn="b"/>
                      <a:r>
                        <a:rPr lang="pl-PL" sz="900" b="0" i="0" u="none" strike="noStrike">
                          <a:solidFill>
                            <a:srgbClr val="000000"/>
                          </a:solidFill>
                          <a:latin typeface="Calibri"/>
                          <a:ea typeface="Times New Roman"/>
                          <a:cs typeface="Times New Roman"/>
                        </a:rPr>
                        <a:t>16,2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B74"/>
                    </a:solidFill>
                  </a:tcPr>
                </a:tc>
                <a:tc>
                  <a:txBody>
                    <a:bodyPr/>
                    <a:lstStyle/>
                    <a:p>
                      <a:pPr algn="ctr" fontAlgn="b"/>
                      <a:r>
                        <a:rPr lang="pl-PL" sz="900" b="0" i="0" u="none" strike="noStrike">
                          <a:solidFill>
                            <a:srgbClr val="000000"/>
                          </a:solidFill>
                          <a:latin typeface="Calibri"/>
                          <a:ea typeface="Times New Roman"/>
                          <a:cs typeface="Times New Roman"/>
                        </a:rPr>
                        <a:t>12,4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C71"/>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Bez doświadczenia zawodowego</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83,8</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CCA7E"/>
                    </a:solidFill>
                  </a:tcPr>
                </a:tc>
                <a:tc>
                  <a:txBody>
                    <a:bodyPr/>
                    <a:lstStyle/>
                    <a:p>
                      <a:pPr algn="ctr" fontAlgn="b"/>
                      <a:r>
                        <a:rPr lang="pl-PL" sz="900" b="0" i="0" u="none" strike="noStrike">
                          <a:solidFill>
                            <a:srgbClr val="000000"/>
                          </a:solidFill>
                          <a:latin typeface="Calibri"/>
                          <a:ea typeface="Times New Roman"/>
                          <a:cs typeface="Times New Roman"/>
                        </a:rPr>
                        <a:t>52,8</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E082"/>
                    </a:solidFill>
                  </a:tcPr>
                </a:tc>
                <a:tc>
                  <a:txBody>
                    <a:bodyPr/>
                    <a:lstStyle/>
                    <a:p>
                      <a:pPr algn="ctr" fontAlgn="b"/>
                      <a:r>
                        <a:rPr lang="pl-PL" sz="900" b="0" i="0" u="none" strike="noStrike">
                          <a:solidFill>
                            <a:srgbClr val="000000"/>
                          </a:solidFill>
                          <a:latin typeface="Calibri"/>
                          <a:ea typeface="Times New Roman"/>
                          <a:cs typeface="Times New Roman"/>
                        </a:rPr>
                        <a:t>37,2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ctr" fontAlgn="b"/>
                      <a:r>
                        <a:rPr lang="pl-PL" sz="900" b="0" i="0" u="none" strike="noStrike">
                          <a:solidFill>
                            <a:srgbClr val="000000"/>
                          </a:solidFill>
                          <a:latin typeface="Calibri"/>
                          <a:ea typeface="Times New Roman"/>
                          <a:cs typeface="Times New Roman"/>
                        </a:rPr>
                        <a:t>47,4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483"/>
                    </a:solidFill>
                  </a:tcPr>
                </a:tc>
                <a:tc>
                  <a:txBody>
                    <a:bodyPr/>
                    <a:lstStyle/>
                    <a:p>
                      <a:pPr algn="ctr" fontAlgn="b"/>
                      <a:r>
                        <a:rPr lang="pl-PL" sz="900" b="0" i="0" u="none" strike="noStrike" dirty="0">
                          <a:solidFill>
                            <a:srgbClr val="000000"/>
                          </a:solidFill>
                          <a:latin typeface="Calibri"/>
                          <a:ea typeface="Times New Roman"/>
                          <a:cs typeface="Times New Roman"/>
                        </a:rPr>
                        <a:t>28,6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B7D"/>
                    </a:solidFill>
                  </a:tcPr>
                </a:tc>
                <a:tc>
                  <a:txBody>
                    <a:bodyPr/>
                    <a:lstStyle/>
                    <a:p>
                      <a:pPr algn="ctr" fontAlgn="b"/>
                      <a:r>
                        <a:rPr lang="pl-PL" sz="900" b="0" i="0" u="none" strike="noStrike">
                          <a:solidFill>
                            <a:srgbClr val="000000"/>
                          </a:solidFill>
                          <a:latin typeface="Calibri"/>
                          <a:ea typeface="Times New Roman"/>
                          <a:cs typeface="Times New Roman"/>
                        </a:rPr>
                        <a:t>26,6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37C"/>
                    </a:solidFill>
                  </a:tcPr>
                </a:tc>
                <a:tc>
                  <a:txBody>
                    <a:bodyPr/>
                    <a:lstStyle/>
                    <a:p>
                      <a:pPr algn="ctr" fontAlgn="b"/>
                      <a:r>
                        <a:rPr lang="pl-PL" sz="900" b="0" i="0" u="none" strike="noStrike">
                          <a:solidFill>
                            <a:srgbClr val="000000"/>
                          </a:solidFill>
                          <a:latin typeface="Calibri"/>
                          <a:ea typeface="Times New Roman"/>
                          <a:cs typeface="Times New Roman"/>
                        </a:rPr>
                        <a:t>25,2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D7B"/>
                    </a:solidFill>
                  </a:tcPr>
                </a:tc>
                <a:tc>
                  <a:txBody>
                    <a:bodyPr/>
                    <a:lstStyle/>
                    <a:p>
                      <a:pPr algn="ctr" fontAlgn="b"/>
                      <a:r>
                        <a:rPr lang="pl-PL" sz="900" b="0" i="0" u="none" strike="noStrike">
                          <a:solidFill>
                            <a:srgbClr val="000000"/>
                          </a:solidFill>
                          <a:latin typeface="Calibri"/>
                          <a:ea typeface="Times New Roman"/>
                          <a:cs typeface="Times New Roman"/>
                        </a:rPr>
                        <a:t>14,6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573"/>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Po odbyciu kary pozbawienia wolności</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57,1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DD82"/>
                    </a:solidFill>
                  </a:tcPr>
                </a:tc>
                <a:tc>
                  <a:txBody>
                    <a:bodyPr/>
                    <a:lstStyle/>
                    <a:p>
                      <a:pPr algn="ctr" fontAlgn="b"/>
                      <a:r>
                        <a:rPr lang="pl-PL" sz="900" b="0" i="0" u="none" strike="noStrike" dirty="0">
                          <a:solidFill>
                            <a:srgbClr val="000000"/>
                          </a:solidFill>
                          <a:latin typeface="Calibri"/>
                          <a:ea typeface="Times New Roman"/>
                          <a:cs typeface="Times New Roman"/>
                        </a:rPr>
                        <a:t>100,0</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ctr" fontAlgn="b"/>
                      <a:r>
                        <a:rPr lang="pl-PL" sz="900" b="0" i="0" u="none" strike="noStrike" dirty="0">
                          <a:solidFill>
                            <a:srgbClr val="000000"/>
                          </a:solidFill>
                          <a:latin typeface="Calibri"/>
                          <a:ea typeface="Times New Roman"/>
                          <a:cs typeface="Times New Roman"/>
                        </a:rPr>
                        <a:t>35,7</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683"/>
                    </a:solidFill>
                  </a:tcPr>
                </a:tc>
                <a:tc>
                  <a:txBody>
                    <a:bodyPr/>
                    <a:lstStyle/>
                    <a:p>
                      <a:pPr algn="ctr" fontAlgn="b"/>
                      <a:r>
                        <a:rPr lang="pl-PL" sz="900" b="0" i="0" u="none" strike="noStrike">
                          <a:solidFill>
                            <a:srgbClr val="000000"/>
                          </a:solidFill>
                          <a:latin typeface="Calibri"/>
                          <a:ea typeface="Times New Roman"/>
                          <a:cs typeface="Times New Roman"/>
                        </a:rPr>
                        <a:t>37,5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12,5</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C71"/>
                    </a:solidFill>
                  </a:tcPr>
                </a:tc>
                <a:tc>
                  <a:txBody>
                    <a:bodyPr/>
                    <a:lstStyle/>
                    <a:p>
                      <a:pPr algn="ctr" fontAlgn="b"/>
                      <a:r>
                        <a:rPr lang="pl-PL" sz="900" b="0" i="0" u="none" strike="noStrike">
                          <a:solidFill>
                            <a:srgbClr val="000000"/>
                          </a:solidFill>
                          <a:latin typeface="Calibri"/>
                          <a:ea typeface="Times New Roman"/>
                          <a:cs typeface="Times New Roman"/>
                        </a:rPr>
                        <a:t>8,5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D6E"/>
                    </a:solidFill>
                  </a:tcPr>
                </a:tc>
                <a:tc>
                  <a:txBody>
                    <a:bodyPr/>
                    <a:lstStyle/>
                    <a:p>
                      <a:pPr algn="ctr" fontAlgn="b"/>
                      <a:r>
                        <a:rPr lang="pl-PL" sz="900" b="0" i="0" u="none" strike="noStrike">
                          <a:solidFill>
                            <a:srgbClr val="000000"/>
                          </a:solidFill>
                          <a:latin typeface="Calibri"/>
                          <a:ea typeface="Times New Roman"/>
                          <a:cs typeface="Times New Roman"/>
                        </a:rPr>
                        <a:t>3,2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Niepełnosprawni</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65,0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780"/>
                    </a:solidFill>
                  </a:tcPr>
                </a:tc>
                <a:tc>
                  <a:txBody>
                    <a:bodyPr/>
                    <a:lstStyle/>
                    <a:p>
                      <a:pPr algn="ctr" fontAlgn="b"/>
                      <a:r>
                        <a:rPr lang="pl-PL" sz="900" b="0" i="0" u="none" strike="noStrike">
                          <a:solidFill>
                            <a:srgbClr val="000000"/>
                          </a:solidFill>
                          <a:latin typeface="Calibri"/>
                          <a:ea typeface="Times New Roman"/>
                          <a:cs typeface="Times New Roman"/>
                        </a:rPr>
                        <a:t>38,9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A84"/>
                    </a:solidFill>
                  </a:tcPr>
                </a:tc>
                <a:tc>
                  <a:txBody>
                    <a:bodyPr/>
                    <a:lstStyle/>
                    <a:p>
                      <a:pPr algn="ctr" fontAlgn="b"/>
                      <a:r>
                        <a:rPr lang="pl-PL" sz="900" b="0" i="0" u="none" strike="noStrike" dirty="0">
                          <a:solidFill>
                            <a:srgbClr val="000000"/>
                          </a:solidFill>
                          <a:latin typeface="Calibri"/>
                          <a:ea typeface="Times New Roman"/>
                          <a:cs typeface="Times New Roman"/>
                        </a:rPr>
                        <a:t>26,1</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17C"/>
                    </a:solidFill>
                  </a:tcPr>
                </a:tc>
                <a:tc>
                  <a:txBody>
                    <a:bodyPr/>
                    <a:lstStyle/>
                    <a:p>
                      <a:pPr algn="ctr" fontAlgn="b"/>
                      <a:r>
                        <a:rPr lang="pl-PL" sz="900" b="0" i="0" u="none" strike="noStrike" dirty="0">
                          <a:solidFill>
                            <a:srgbClr val="000000"/>
                          </a:solidFill>
                          <a:latin typeface="Calibri"/>
                          <a:ea typeface="Times New Roman"/>
                          <a:cs typeface="Times New Roman"/>
                        </a:rPr>
                        <a:t>53,8</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F82"/>
                    </a:solidFill>
                  </a:tcPr>
                </a:tc>
                <a:tc>
                  <a:txBody>
                    <a:bodyPr/>
                    <a:lstStyle/>
                    <a:p>
                      <a:pPr algn="ctr" fontAlgn="b"/>
                      <a:r>
                        <a:rPr lang="pl-PL" sz="900" b="0" i="0" u="none" strike="noStrike" dirty="0">
                          <a:solidFill>
                            <a:srgbClr val="000000"/>
                          </a:solidFill>
                          <a:latin typeface="Calibri"/>
                          <a:ea typeface="Times New Roman"/>
                          <a:cs typeface="Times New Roman"/>
                        </a:rPr>
                        <a:t>–</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34,8</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382"/>
                    </a:solidFill>
                  </a:tcPr>
                </a:tc>
                <a:tc>
                  <a:txBody>
                    <a:bodyPr/>
                    <a:lstStyle/>
                    <a:p>
                      <a:pPr algn="ctr" fontAlgn="b"/>
                      <a:r>
                        <a:rPr lang="pl-PL" sz="900" b="0" i="0" u="none" strike="noStrike" dirty="0">
                          <a:solidFill>
                            <a:srgbClr val="000000"/>
                          </a:solidFill>
                          <a:latin typeface="Calibri"/>
                          <a:ea typeface="Times New Roman"/>
                          <a:cs typeface="Times New Roman"/>
                        </a:rPr>
                        <a:t>26,9</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47C"/>
                    </a:solidFill>
                  </a:tcPr>
                </a:tc>
                <a:tc>
                  <a:txBody>
                    <a:bodyPr/>
                    <a:lstStyle/>
                    <a:p>
                      <a:pPr algn="ctr" fontAlgn="b"/>
                      <a:r>
                        <a:rPr lang="pl-PL" sz="900" b="0" i="0" u="none" strike="noStrike">
                          <a:solidFill>
                            <a:srgbClr val="000000"/>
                          </a:solidFill>
                          <a:latin typeface="Calibri"/>
                          <a:ea typeface="Times New Roman"/>
                          <a:cs typeface="Times New Roman"/>
                        </a:rPr>
                        <a:t>21,1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E78"/>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Zamieszkali na wsi</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72,3</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27F"/>
                    </a:solidFill>
                  </a:tcPr>
                </a:tc>
                <a:tc>
                  <a:txBody>
                    <a:bodyPr/>
                    <a:lstStyle/>
                    <a:p>
                      <a:pPr algn="ctr" fontAlgn="b"/>
                      <a:r>
                        <a:rPr lang="pl-PL" sz="900" b="0" i="0" u="none" strike="noStrike">
                          <a:solidFill>
                            <a:srgbClr val="000000"/>
                          </a:solidFill>
                          <a:latin typeface="Calibri"/>
                          <a:ea typeface="Times New Roman"/>
                          <a:cs typeface="Times New Roman"/>
                        </a:rPr>
                        <a:t>44,0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683"/>
                    </a:solidFill>
                  </a:tcPr>
                </a:tc>
                <a:tc>
                  <a:txBody>
                    <a:bodyPr/>
                    <a:lstStyle/>
                    <a:p>
                      <a:pPr algn="ctr" fontAlgn="b"/>
                      <a:r>
                        <a:rPr lang="pl-PL" sz="900" b="0" i="0" u="none" strike="noStrike">
                          <a:solidFill>
                            <a:srgbClr val="000000"/>
                          </a:solidFill>
                          <a:latin typeface="Calibri"/>
                          <a:ea typeface="Times New Roman"/>
                          <a:cs typeface="Times New Roman"/>
                        </a:rPr>
                        <a:t>52,5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082"/>
                    </a:solidFill>
                  </a:tcPr>
                </a:tc>
                <a:tc>
                  <a:txBody>
                    <a:bodyPr/>
                    <a:lstStyle/>
                    <a:p>
                      <a:pPr algn="ctr" fontAlgn="b"/>
                      <a:r>
                        <a:rPr lang="pl-PL" sz="900" b="0" i="0" u="none" strike="noStrike">
                          <a:solidFill>
                            <a:srgbClr val="000000"/>
                          </a:solidFill>
                          <a:latin typeface="Calibri"/>
                          <a:ea typeface="Times New Roman"/>
                          <a:cs typeface="Times New Roman"/>
                        </a:rPr>
                        <a:t>50,4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ctr" fontAlgn="b"/>
                      <a:r>
                        <a:rPr lang="pl-PL" sz="900" b="0" i="0" u="none" strike="noStrike">
                          <a:solidFill>
                            <a:srgbClr val="000000"/>
                          </a:solidFill>
                          <a:latin typeface="Calibri"/>
                          <a:ea typeface="Times New Roman"/>
                          <a:cs typeface="Times New Roman"/>
                        </a:rPr>
                        <a:t>50,0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ctr" fontAlgn="b"/>
                      <a:r>
                        <a:rPr lang="pl-PL" sz="900" b="0" i="0" u="none" strike="noStrike">
                          <a:solidFill>
                            <a:srgbClr val="000000"/>
                          </a:solidFill>
                          <a:latin typeface="Calibri"/>
                          <a:ea typeface="Times New Roman"/>
                          <a:cs typeface="Times New Roman"/>
                        </a:rPr>
                        <a:t>29,9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07E"/>
                    </a:solidFill>
                  </a:tcPr>
                </a:tc>
                <a:tc>
                  <a:txBody>
                    <a:bodyPr/>
                    <a:lstStyle/>
                    <a:p>
                      <a:pPr algn="ctr" fontAlgn="b"/>
                      <a:r>
                        <a:rPr lang="pl-PL" sz="900" b="0" i="0" u="none" strike="noStrike" dirty="0">
                          <a:solidFill>
                            <a:srgbClr val="000000"/>
                          </a:solidFill>
                          <a:latin typeface="Calibri"/>
                          <a:ea typeface="Times New Roman"/>
                          <a:cs typeface="Times New Roman"/>
                        </a:rPr>
                        <a:t>21,1</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E78"/>
                    </a:solidFill>
                  </a:tcPr>
                </a:tc>
                <a:tc>
                  <a:txBody>
                    <a:bodyPr/>
                    <a:lstStyle/>
                    <a:p>
                      <a:pPr algn="ctr" fontAlgn="b"/>
                      <a:r>
                        <a:rPr lang="pl-PL" sz="900" b="0" i="0" u="none" strike="noStrike" dirty="0">
                          <a:solidFill>
                            <a:srgbClr val="000000"/>
                          </a:solidFill>
                          <a:latin typeface="Calibri"/>
                          <a:ea typeface="Times New Roman"/>
                          <a:cs typeface="Times New Roman"/>
                        </a:rPr>
                        <a:t>13,5</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Cudzoziemcy</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75,0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D07F"/>
                    </a:solidFill>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40,0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E984"/>
                    </a:solidFill>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36,4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c>
                  <a:txBody>
                    <a:bodyPr/>
                    <a:lstStyle/>
                    <a:p>
                      <a:pPr algn="ctr" fontAlgn="b"/>
                      <a:r>
                        <a:rPr lang="pl-PL" sz="900" b="0" i="0" u="none" strike="noStrike" dirty="0">
                          <a:solidFill>
                            <a:srgbClr val="000000"/>
                          </a:solidFill>
                          <a:latin typeface="Calibri"/>
                          <a:ea typeface="Times New Roman"/>
                          <a:cs typeface="Times New Roman"/>
                        </a:rPr>
                        <a:t>19,6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877"/>
                    </a:solidFill>
                  </a:tcPr>
                </a:tc>
                <a:tc>
                  <a:txBody>
                    <a:bodyPr/>
                    <a:lstStyle/>
                    <a:p>
                      <a:pPr algn="ctr" fontAlgn="b"/>
                      <a:r>
                        <a:rPr lang="pl-PL" sz="900" b="0" i="0" u="none" strike="noStrike" dirty="0">
                          <a:solidFill>
                            <a:srgbClr val="000000"/>
                          </a:solidFill>
                          <a:latin typeface="Calibri"/>
                          <a:ea typeface="Times New Roman"/>
                          <a:cs typeface="Times New Roman"/>
                        </a:rPr>
                        <a:t>20,0</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977"/>
                    </a:solidFill>
                  </a:tcPr>
                </a:tc>
              </a:tr>
              <a:tr h="282518">
                <a:tc>
                  <a:txBody>
                    <a:bodyPr/>
                    <a:lstStyle/>
                    <a:p>
                      <a:pPr marL="85725" indent="0" algn="l" defTabSz="914400" rtl="0" eaLnBrk="1" fontAlgn="b" latinLnBrk="0" hangingPunct="1"/>
                      <a:r>
                        <a:rPr lang="pl-PL" sz="900" b="1" i="0" u="none" strike="noStrike" kern="1200" dirty="0">
                          <a:solidFill>
                            <a:srgbClr val="000000"/>
                          </a:solidFill>
                          <a:latin typeface="Calibri"/>
                          <a:ea typeface="+mn-ea"/>
                          <a:cs typeface="+mn-cs"/>
                        </a:rPr>
                        <a:t>Bezrobotni ogółem</a:t>
                      </a: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pl-PL" sz="900" b="1" i="0" u="none" strike="noStrike" dirty="0">
                          <a:solidFill>
                            <a:srgbClr val="000000"/>
                          </a:solidFill>
                          <a:latin typeface="Calibri"/>
                          <a:ea typeface="Times New Roman"/>
                          <a:cs typeface="Times New Roman"/>
                        </a:rPr>
                        <a:t>73,7</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A4D17F"/>
                    </a:solidFill>
                  </a:tcPr>
                </a:tc>
                <a:tc>
                  <a:txBody>
                    <a:bodyPr/>
                    <a:lstStyle/>
                    <a:p>
                      <a:pPr algn="ctr" fontAlgn="b"/>
                      <a:r>
                        <a:rPr lang="pl-PL" sz="900" b="1" i="0" u="none" strike="noStrike" dirty="0">
                          <a:solidFill>
                            <a:srgbClr val="000000"/>
                          </a:solidFill>
                          <a:latin typeface="Calibri"/>
                          <a:ea typeface="Times New Roman"/>
                          <a:cs typeface="Times New Roman"/>
                        </a:rPr>
                        <a:t>45,1</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BE683"/>
                    </a:solidFill>
                  </a:tcPr>
                </a:tc>
                <a:tc>
                  <a:txBody>
                    <a:bodyPr/>
                    <a:lstStyle/>
                    <a:p>
                      <a:pPr algn="ctr" fontAlgn="b"/>
                      <a:r>
                        <a:rPr lang="pl-PL" sz="900" b="1" i="0" u="none" strike="noStrike" dirty="0">
                          <a:solidFill>
                            <a:srgbClr val="000000"/>
                          </a:solidFill>
                          <a:latin typeface="Calibri"/>
                          <a:ea typeface="Times New Roman"/>
                          <a:cs typeface="Times New Roman"/>
                        </a:rPr>
                        <a:t>47,4</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E483"/>
                    </a:solidFill>
                  </a:tcPr>
                </a:tc>
                <a:tc>
                  <a:txBody>
                    <a:bodyPr/>
                    <a:lstStyle/>
                    <a:p>
                      <a:pPr algn="ctr" fontAlgn="b"/>
                      <a:r>
                        <a:rPr lang="pl-PL" sz="900" b="1" i="0" u="none" strike="noStrike" dirty="0">
                          <a:solidFill>
                            <a:srgbClr val="000000"/>
                          </a:solidFill>
                          <a:latin typeface="Calibri"/>
                          <a:ea typeface="Times New Roman"/>
                          <a:cs typeface="Times New Roman"/>
                        </a:rPr>
                        <a:t>50,9</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E182"/>
                    </a:solidFill>
                  </a:tcPr>
                </a:tc>
                <a:tc>
                  <a:txBody>
                    <a:bodyPr/>
                    <a:lstStyle/>
                    <a:p>
                      <a:pPr algn="ctr" fontAlgn="b"/>
                      <a:r>
                        <a:rPr lang="pl-PL" sz="900" b="1" i="0" u="none" strike="noStrike" dirty="0">
                          <a:solidFill>
                            <a:srgbClr val="000000"/>
                          </a:solidFill>
                          <a:latin typeface="Calibri"/>
                          <a:ea typeface="Times New Roman"/>
                          <a:cs typeface="Times New Roman"/>
                        </a:rPr>
                        <a:t>37,0</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B84"/>
                    </a:solidFill>
                  </a:tcPr>
                </a:tc>
                <a:tc>
                  <a:txBody>
                    <a:bodyPr/>
                    <a:lstStyle/>
                    <a:p>
                      <a:pPr algn="ctr" fontAlgn="b"/>
                      <a:r>
                        <a:rPr lang="pl-PL" sz="900" b="1" i="0" u="none" strike="noStrike" dirty="0">
                          <a:solidFill>
                            <a:srgbClr val="000000"/>
                          </a:solidFill>
                          <a:latin typeface="Calibri"/>
                          <a:ea typeface="Times New Roman"/>
                          <a:cs typeface="Times New Roman"/>
                        </a:rPr>
                        <a:t>26,3</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C27C"/>
                    </a:solidFill>
                  </a:tcPr>
                </a:tc>
                <a:tc>
                  <a:txBody>
                    <a:bodyPr/>
                    <a:lstStyle/>
                    <a:p>
                      <a:pPr algn="ctr" fontAlgn="b"/>
                      <a:r>
                        <a:rPr lang="pl-PL" sz="900" b="1" i="0" u="none" strike="noStrike" dirty="0">
                          <a:solidFill>
                            <a:srgbClr val="000000"/>
                          </a:solidFill>
                          <a:latin typeface="Calibri"/>
                          <a:ea typeface="Times New Roman"/>
                          <a:cs typeface="Times New Roman"/>
                        </a:rPr>
                        <a:t>22,8</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B479"/>
                    </a:solidFill>
                  </a:tcPr>
                </a:tc>
                <a:tc>
                  <a:txBody>
                    <a:bodyPr/>
                    <a:lstStyle/>
                    <a:p>
                      <a:pPr algn="ctr" fontAlgn="b"/>
                      <a:r>
                        <a:rPr lang="pl-PL" sz="900" b="1" i="0" u="none" strike="noStrike" dirty="0">
                          <a:solidFill>
                            <a:srgbClr val="000000"/>
                          </a:solidFill>
                          <a:latin typeface="Calibri"/>
                          <a:ea typeface="Times New Roman"/>
                          <a:cs typeface="Times New Roman"/>
                        </a:rPr>
                        <a:t>14,0</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9273"/>
                    </a:solidFill>
                  </a:tcPr>
                </a:tc>
              </a:tr>
            </a:tbl>
          </a:graphicData>
        </a:graphic>
      </p:graphicFrame>
      <p:sp>
        <p:nvSpPr>
          <p:cNvPr id="7" name="Oval 6"/>
          <p:cNvSpPr/>
          <p:nvPr/>
        </p:nvSpPr>
        <p:spPr>
          <a:xfrm>
            <a:off x="6300192" y="1124744"/>
            <a:ext cx="1008112" cy="3816424"/>
          </a:xfrm>
          <a:prstGeom prst="ellipse">
            <a:avLst/>
          </a:prstGeom>
          <a:noFill/>
          <a:ln>
            <a:solidFill>
              <a:srgbClr val="8723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51520" y="4869160"/>
            <a:ext cx="8784976" cy="369332"/>
          </a:xfrm>
          <a:prstGeom prst="rect">
            <a:avLst/>
          </a:prstGeom>
        </p:spPr>
        <p:txBody>
          <a:bodyPr wrap="square">
            <a:spAutoFit/>
          </a:bodyPr>
          <a:lstStyle/>
          <a:p>
            <a:r>
              <a:rPr lang="pl-PL" sz="900" b="1" dirty="0" smtClean="0">
                <a:latin typeface="Arial" pitchFamily="34" charset="0"/>
                <a:ea typeface="Times New Roman" pitchFamily="18" charset="0"/>
                <a:cs typeface="Times New Roman" pitchFamily="18" charset="0"/>
              </a:rPr>
              <a:t>Źródło: dane Wojewódzkiego Urzędu Pracy w Białymstoku na podstawie załącznika 6 Aktywne programy rynku pracy do sprawozdania MPiPS-01 o rynku pracy.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81290" y="5589240"/>
            <a:ext cx="8962710" cy="5386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Podczas uczestnictwa w programie lub w ciągu 3 miesięcy jego zakończenia.</a:t>
            </a:r>
            <a:endParaRPr kumimoji="0" lang="pl-PL"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Udział uczestników podejmujących pracę wśród kończących uczestnictwo w programie.</a:t>
            </a:r>
            <a:endParaRPr kumimoji="0" lang="pl-PL"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Źródło:</a:t>
            </a:r>
            <a:r>
              <a:rPr kumimoji="0" lang="pl-PL" sz="1100" b="1" i="0" u="none" strike="noStrike" cap="none" normalizeH="0" baseline="0" dirty="0" smtClean="0">
                <a:ln>
                  <a:noFill/>
                </a:ln>
                <a:solidFill>
                  <a:schemeClr val="tx1"/>
                </a:solidFill>
                <a:effectLst/>
                <a:latin typeface="Arial" pitchFamily="34" charset="0"/>
                <a:ea typeface="SimSun" pitchFamily="2" charset="-122"/>
                <a:cs typeface="Calibri" pitchFamily="34" charset="0"/>
              </a:rPr>
              <a:t> </a:t>
            </a: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dane Wojewódzkiego Urzędu Pracy w Białymstoku na podstawie załącznika 6 </a:t>
            </a:r>
            <a:r>
              <a:rPr kumimoji="0" lang="pl-PL" sz="900" b="1" i="1"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Aktywne programy rynku pracy</a:t>
            </a: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do sprawozdania MPiPS-01 o rynku pracy.</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Chart 6"/>
          <p:cNvGraphicFramePr/>
          <p:nvPr/>
        </p:nvGraphicFramePr>
        <p:xfrm>
          <a:off x="0" y="1772816"/>
          <a:ext cx="8964488" cy="399199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539552" y="1484784"/>
            <a:ext cx="7812360" cy="276999"/>
          </a:xfrm>
          <a:prstGeom prst="rect">
            <a:avLst/>
          </a:prstGeom>
        </p:spPr>
        <p:txBody>
          <a:bodyPr wrap="square">
            <a:spAutoFit/>
          </a:bodyPr>
          <a:lstStyle/>
          <a:p>
            <a:pPr lvl="0"/>
            <a:r>
              <a:rPr lang="pl-PL" sz="1200" b="1" dirty="0" smtClean="0" bmk="_Toc334999412">
                <a:latin typeface="Arial" pitchFamily="34" charset="0"/>
                <a:ea typeface="SimSun" pitchFamily="2" charset="-122"/>
                <a:cs typeface="Calibri" pitchFamily="34" charset="0"/>
              </a:rPr>
              <a:t>Efektywność zatrudnieniowa uczestników</a:t>
            </a:r>
            <a:r>
              <a:rPr lang="pl-PL" sz="1200" b="1" dirty="0" smtClean="0" bmk="_Toc334999412">
                <a:latin typeface="Arial" pitchFamily="34" charset="0"/>
                <a:ea typeface="Times New Roman" pitchFamily="18" charset="0"/>
                <a:cs typeface="Times New Roman" pitchFamily="18" charset="0"/>
              </a:rPr>
              <a:t> PSU w powiatach woj. podlaskiego w 2011 r.</a:t>
            </a:r>
            <a:endParaRPr lang="pl-PL" sz="1200" dirty="0" smtClean="0">
              <a:latin typeface="Arial" pitchFamily="34" charset="0"/>
              <a:cs typeface="Arial" pitchFamily="34" charset="0"/>
            </a:endParaRPr>
          </a:p>
        </p:txBody>
      </p:sp>
      <p:sp>
        <p:nvSpPr>
          <p:cNvPr id="8" name="Title 1"/>
          <p:cNvSpPr>
            <a:spLocks noGrp="1"/>
          </p:cNvSpPr>
          <p:nvPr>
            <p:ph type="title"/>
          </p:nvPr>
        </p:nvSpPr>
        <p:spPr>
          <a:xfrm>
            <a:off x="683568" y="332656"/>
            <a:ext cx="4680520" cy="587152"/>
          </a:xfrm>
        </p:spPr>
        <p:txBody>
          <a:bodyPr/>
          <a:lstStyle/>
          <a:p>
            <a:r>
              <a:rPr lang="pl-PL" sz="2000" b="1" dirty="0" smtClean="0">
                <a:latin typeface="Arial" pitchFamily="34" charset="0"/>
                <a:cs typeface="Arial" pitchFamily="34" charset="0"/>
              </a:rPr>
              <a:t>Efektywność prac społecznie użytecznych</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472608" cy="587152"/>
          </a:xfrm>
        </p:spPr>
        <p:txBody>
          <a:bodyPr/>
          <a:lstStyle/>
          <a:p>
            <a:r>
              <a:rPr lang="pl-PL" sz="2000" b="1" dirty="0" smtClean="0">
                <a:latin typeface="Arial" pitchFamily="34" charset="0"/>
                <a:cs typeface="Arial" pitchFamily="34" charset="0"/>
              </a:rPr>
              <a:t>Rola PSU we wspieraniu osób zagrożonych wykluczeniem społecznym</a:t>
            </a:r>
            <a:endParaRPr lang="en-US" sz="2000" b="1" dirty="0">
              <a:latin typeface="Arial" pitchFamily="34" charset="0"/>
              <a:cs typeface="Arial" pitchFamily="34" charset="0"/>
            </a:endParaRPr>
          </a:p>
        </p:txBody>
      </p:sp>
      <p:graphicFrame>
        <p:nvGraphicFramePr>
          <p:cNvPr id="5" name="Diagram 4"/>
          <p:cNvGraphicFramePr/>
          <p:nvPr/>
        </p:nvGraphicFramePr>
        <p:xfrm>
          <a:off x="395536" y="1628800"/>
          <a:ext cx="5976664" cy="2376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95536" y="1268760"/>
            <a:ext cx="6264696" cy="276999"/>
          </a:xfrm>
          <a:prstGeom prst="rect">
            <a:avLst/>
          </a:prstGeom>
        </p:spPr>
        <p:txBody>
          <a:bodyPr wrap="square">
            <a:spAutoFit/>
          </a:bodyPr>
          <a:lstStyle/>
          <a:p>
            <a:r>
              <a:rPr lang="pl-PL" sz="1200" b="1" dirty="0" smtClean="0">
                <a:latin typeface="Arial" pitchFamily="34" charset="0"/>
                <a:cs typeface="Arial" pitchFamily="34" charset="0"/>
              </a:rPr>
              <a:t>Korzyści PSU w opinii przedstawicieli OPS i PUP wskazywane najczęściej</a:t>
            </a:r>
            <a:endParaRPr lang="en-US" sz="1200" dirty="0">
              <a:latin typeface="Arial" pitchFamily="34" charset="0"/>
              <a:cs typeface="Arial" pitchFamily="34" charset="0"/>
            </a:endParaRPr>
          </a:p>
        </p:txBody>
      </p:sp>
      <p:graphicFrame>
        <p:nvGraphicFramePr>
          <p:cNvPr id="8" name="Diagram 7"/>
          <p:cNvGraphicFramePr/>
          <p:nvPr/>
        </p:nvGraphicFramePr>
        <p:xfrm>
          <a:off x="107504" y="4509120"/>
          <a:ext cx="8856984" cy="14662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Rectangle 8"/>
          <p:cNvSpPr/>
          <p:nvPr/>
        </p:nvSpPr>
        <p:spPr>
          <a:xfrm>
            <a:off x="179512" y="4160113"/>
            <a:ext cx="7704856" cy="276999"/>
          </a:xfrm>
          <a:prstGeom prst="rect">
            <a:avLst/>
          </a:prstGeom>
        </p:spPr>
        <p:txBody>
          <a:bodyPr wrap="square">
            <a:spAutoFit/>
          </a:bodyPr>
          <a:lstStyle/>
          <a:p>
            <a:r>
              <a:rPr lang="pl-PL" sz="1200" b="1" dirty="0" smtClean="0">
                <a:latin typeface="Arial" pitchFamily="34" charset="0"/>
                <a:cs typeface="Arial" pitchFamily="34" charset="0"/>
              </a:rPr>
              <a:t>Pozostałe korzyści PSU w opinii przedstawicieli OPS i PUP:</a:t>
            </a:r>
            <a:endParaRPr lang="en-US" sz="1200" dirty="0">
              <a:latin typeface="Arial" pitchFamily="34" charset="0"/>
              <a:cs typeface="Arial" pitchFamily="34" charset="0"/>
            </a:endParaRPr>
          </a:p>
        </p:txBody>
      </p:sp>
      <p:grpSp>
        <p:nvGrpSpPr>
          <p:cNvPr id="10" name="Group 9"/>
          <p:cNvGrpSpPr/>
          <p:nvPr/>
        </p:nvGrpSpPr>
        <p:grpSpPr>
          <a:xfrm>
            <a:off x="7020272" y="1700808"/>
            <a:ext cx="1944216" cy="1368152"/>
            <a:chOff x="4399514" y="0"/>
            <a:chExt cx="940885" cy="1682318"/>
          </a:xfrm>
          <a:noFill/>
        </p:grpSpPr>
        <p:sp>
          <p:nvSpPr>
            <p:cNvPr id="11" name="Rounded Rectangle 10"/>
            <p:cNvSpPr/>
            <p:nvPr/>
          </p:nvSpPr>
          <p:spPr>
            <a:xfrm>
              <a:off x="4399514" y="0"/>
              <a:ext cx="940885" cy="1682318"/>
            </a:xfrm>
            <a:prstGeom prst="roundRect">
              <a:avLst>
                <a:gd name="adj" fmla="val 10000"/>
              </a:avLst>
            </a:prstGeom>
            <a:grpFill/>
            <a:ln>
              <a:solidFill>
                <a:srgbClr val="6A1C0C"/>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Rounded Rectangle 4"/>
            <p:cNvSpPr/>
            <p:nvPr/>
          </p:nvSpPr>
          <p:spPr>
            <a:xfrm>
              <a:off x="4538904" y="88543"/>
              <a:ext cx="662105" cy="1477675"/>
            </a:xfrm>
            <a:prstGeom prst="rect">
              <a:avLst/>
            </a:prstGeom>
            <a:noFill/>
            <a:ln>
              <a:noFill/>
            </a:ln>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pl-PL" sz="1000" kern="1200" dirty="0" smtClean="0">
                  <a:solidFill>
                    <a:sysClr val="windowText" lastClr="000000"/>
                  </a:solidFill>
                  <a:latin typeface="Arial" pitchFamily="34" charset="0"/>
                  <a:cs typeface="Arial" pitchFamily="34" charset="0"/>
                </a:rPr>
                <a:t>Korzyści dostrzegane przez </a:t>
              </a:r>
              <a:r>
                <a:rPr lang="pl-PL" sz="1000" b="1" kern="1200" dirty="0" smtClean="0">
                  <a:solidFill>
                    <a:sysClr val="windowText" lastClr="000000"/>
                  </a:solidFill>
                  <a:latin typeface="Arial" pitchFamily="34" charset="0"/>
                  <a:cs typeface="Arial" pitchFamily="34" charset="0"/>
                </a:rPr>
                <a:t>uczestników PSU</a:t>
              </a:r>
              <a:r>
                <a:rPr lang="pl-PL" sz="1000" kern="1200" dirty="0" smtClean="0">
                  <a:solidFill>
                    <a:sysClr val="windowText" lastClr="000000"/>
                  </a:solidFill>
                  <a:latin typeface="Arial" pitchFamily="34" charset="0"/>
                  <a:cs typeface="Arial" pitchFamily="34" charset="0"/>
                </a:rPr>
                <a:t>  to przede wszystkim te opisane pod numerami 1, 2 i 3.</a:t>
              </a:r>
              <a:endParaRPr lang="pl-PL" sz="1000" kern="1200" dirty="0">
                <a:solidFill>
                  <a:sysClr val="windowText" lastClr="000000"/>
                </a:solidFill>
                <a:latin typeface="Arial" pitchFamily="34" charset="0"/>
                <a:cs typeface="Arial" pitchFamily="34" charset="0"/>
              </a:endParaRPr>
            </a:p>
          </p:txBody>
        </p:sp>
      </p:grpSp>
      <p:sp>
        <p:nvSpPr>
          <p:cNvPr id="13" name="Right Arrow 12"/>
          <p:cNvSpPr/>
          <p:nvPr/>
        </p:nvSpPr>
        <p:spPr>
          <a:xfrm rot="16200000">
            <a:off x="7236296" y="3933057"/>
            <a:ext cx="504056" cy="648072"/>
          </a:xfrm>
          <a:prstGeom prst="rightArrow">
            <a:avLst/>
          </a:prstGeom>
          <a:solidFill>
            <a:srgbClr val="F6B8A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4"/>
          <p:cNvSpPr/>
          <p:nvPr/>
        </p:nvSpPr>
        <p:spPr>
          <a:xfrm>
            <a:off x="7020272" y="3356992"/>
            <a:ext cx="1830326" cy="553653"/>
          </a:xfrm>
          <a:prstGeom prst="rect">
            <a:avLst/>
          </a:prstGeom>
          <a:solidFill>
            <a:schemeClr val="bg1"/>
          </a:solidFill>
          <a:ln w="25400">
            <a:solidFill>
              <a:srgbClr val="FF0000"/>
            </a:solidFill>
          </a:ln>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Aft>
                <a:spcPct val="35000"/>
              </a:spcAft>
            </a:pPr>
            <a:r>
              <a:rPr lang="pl-PL" sz="1000" kern="1200" dirty="0" smtClean="0">
                <a:solidFill>
                  <a:schemeClr val="tx1"/>
                </a:solidFill>
                <a:latin typeface="Arial" pitchFamily="34" charset="0"/>
                <a:cs typeface="Arial" pitchFamily="34" charset="0"/>
              </a:rPr>
              <a:t>Główna korzyść wskazywana </a:t>
            </a:r>
            <a:r>
              <a:rPr lang="pl-PL" sz="1000" dirty="0" smtClean="0">
                <a:solidFill>
                  <a:schemeClr val="tx1"/>
                </a:solidFill>
                <a:latin typeface="Arial" pitchFamily="34" charset="0"/>
                <a:cs typeface="Arial" pitchFamily="34" charset="0"/>
              </a:rPr>
              <a:t>przez </a:t>
            </a:r>
            <a:r>
              <a:rPr lang="pl-PL" sz="1000" b="1" dirty="0" smtClean="0">
                <a:solidFill>
                  <a:schemeClr val="tx1"/>
                </a:solidFill>
                <a:latin typeface="Arial" pitchFamily="34" charset="0"/>
                <a:cs typeface="Arial" pitchFamily="34" charset="0"/>
              </a:rPr>
              <a:t>organizatorów</a:t>
            </a:r>
            <a:endParaRPr lang="pl-PL" sz="1000" b="1" kern="1200" dirty="0">
              <a:solidFill>
                <a:schemeClr val="tx1"/>
              </a:solidFill>
              <a:latin typeface="Arial" pitchFamily="34" charset="0"/>
              <a:cs typeface="Arial" pitchFamily="34" charset="0"/>
            </a:endParaRPr>
          </a:p>
        </p:txBody>
      </p:sp>
      <p:sp>
        <p:nvSpPr>
          <p:cNvPr id="14" name="Rounded Rectangle 13"/>
          <p:cNvSpPr/>
          <p:nvPr/>
        </p:nvSpPr>
        <p:spPr>
          <a:xfrm>
            <a:off x="6876256" y="4509120"/>
            <a:ext cx="936104" cy="144016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Bottom)">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lide(fromBottom)">
                                      <p:cBhvr>
                                        <p:cTn id="12" dur="500"/>
                                        <p:tgtEl>
                                          <p:spTgt spid="14"/>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lide(fromBottom)">
                                      <p:cBhvr>
                                        <p:cTn id="15" dur="500"/>
                                        <p:tgtEl>
                                          <p:spTgt spid="13"/>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slide(fromBottom)">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9"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544616" cy="587152"/>
          </a:xfrm>
        </p:spPr>
        <p:txBody>
          <a:bodyPr/>
          <a:lstStyle/>
          <a:p>
            <a:r>
              <a:rPr lang="pl-PL" sz="2000" b="1" dirty="0" smtClean="0">
                <a:latin typeface="Arial" pitchFamily="34" charset="0"/>
                <a:cs typeface="Arial" pitchFamily="34" charset="0"/>
              </a:rPr>
              <a:t>Wnioski i rekomendacje cz. 1</a:t>
            </a:r>
            <a:endParaRPr lang="en-US" sz="2000" b="1" dirty="0">
              <a:latin typeface="Arial" pitchFamily="34" charset="0"/>
              <a:cs typeface="Arial" pitchFamily="34" charset="0"/>
            </a:endParaRPr>
          </a:p>
        </p:txBody>
      </p:sp>
      <p:graphicFrame>
        <p:nvGraphicFramePr>
          <p:cNvPr id="6" name="Diagram 5"/>
          <p:cNvGraphicFramePr/>
          <p:nvPr/>
        </p:nvGraphicFramePr>
        <p:xfrm>
          <a:off x="179512" y="1041023"/>
          <a:ext cx="8496944" cy="5124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323528" y="1268760"/>
          <a:ext cx="8496944" cy="48088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txBox="1">
            <a:spLocks/>
          </p:cNvSpPr>
          <p:nvPr/>
        </p:nvSpPr>
        <p:spPr bwMode="auto">
          <a:xfrm>
            <a:off x="683568" y="332656"/>
            <a:ext cx="5544616" cy="5871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2000" b="1" i="0" u="none" strike="noStrike" kern="0" cap="none" spc="0" normalizeH="0" baseline="0" noProof="0" dirty="0" smtClean="0">
                <a:ln>
                  <a:noFill/>
                </a:ln>
                <a:solidFill>
                  <a:schemeClr val="tx2"/>
                </a:solidFill>
                <a:effectLst/>
                <a:uLnTx/>
                <a:uFillTx/>
                <a:latin typeface="Arial" pitchFamily="34" charset="0"/>
                <a:ea typeface="+mj-ea"/>
                <a:cs typeface="Arial" pitchFamily="34" charset="0"/>
              </a:rPr>
              <a:t>Wnioski i rekomendacje cz. 2</a:t>
            </a:r>
            <a:endParaRPr kumimoji="0" lang="en-US" sz="2000" b="1" i="0" u="none" strike="noStrike" kern="0" cap="none" spc="0" normalizeH="0" baseline="0" noProof="0" dirty="0">
              <a:ln>
                <a:noFill/>
              </a:ln>
              <a:solidFill>
                <a:schemeClr val="tx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323528" y="1340768"/>
          <a:ext cx="8424936"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683568" y="332656"/>
            <a:ext cx="5544616" cy="587152"/>
          </a:xfrm>
        </p:spPr>
        <p:txBody>
          <a:bodyPr/>
          <a:lstStyle/>
          <a:p>
            <a:r>
              <a:rPr lang="pl-PL" sz="2000" b="1" dirty="0" smtClean="0">
                <a:latin typeface="Arial" pitchFamily="34" charset="0"/>
                <a:cs typeface="Arial" pitchFamily="34" charset="0"/>
              </a:rPr>
              <a:t>Wnioski i rekomendacje cz. 3</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51520" y="1052736"/>
          <a:ext cx="864096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a:spLocks noGrp="1"/>
          </p:cNvSpPr>
          <p:nvPr>
            <p:ph type="title"/>
          </p:nvPr>
        </p:nvSpPr>
        <p:spPr>
          <a:xfrm>
            <a:off x="683568" y="332656"/>
            <a:ext cx="5544616" cy="587152"/>
          </a:xfrm>
        </p:spPr>
        <p:txBody>
          <a:bodyPr/>
          <a:lstStyle/>
          <a:p>
            <a:r>
              <a:rPr lang="pl-PL" sz="2000" b="1" dirty="0" smtClean="0">
                <a:latin typeface="Arial" pitchFamily="34" charset="0"/>
                <a:cs typeface="Arial" pitchFamily="34" charset="0"/>
              </a:rPr>
              <a:t>Wnioski i rekomendacje cz. 4</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51520" y="1052736"/>
          <a:ext cx="864096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a:spLocks noGrp="1"/>
          </p:cNvSpPr>
          <p:nvPr>
            <p:ph type="title"/>
          </p:nvPr>
        </p:nvSpPr>
        <p:spPr>
          <a:xfrm>
            <a:off x="683568" y="332656"/>
            <a:ext cx="5544616" cy="587152"/>
          </a:xfrm>
        </p:spPr>
        <p:txBody>
          <a:bodyPr/>
          <a:lstStyle/>
          <a:p>
            <a:r>
              <a:rPr lang="pl-PL" sz="2000" b="1" dirty="0" smtClean="0">
                <a:latin typeface="Arial" pitchFamily="34" charset="0"/>
                <a:cs typeface="Arial" pitchFamily="34" charset="0"/>
              </a:rPr>
              <a:t>Wnioski i rekomendacje cz. 5</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79512" y="764704"/>
          <a:ext cx="885698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a:spLocks noGrp="1"/>
          </p:cNvSpPr>
          <p:nvPr>
            <p:ph type="title"/>
          </p:nvPr>
        </p:nvSpPr>
        <p:spPr>
          <a:xfrm>
            <a:off x="683568" y="332656"/>
            <a:ext cx="5544616" cy="587152"/>
          </a:xfrm>
        </p:spPr>
        <p:txBody>
          <a:bodyPr/>
          <a:lstStyle/>
          <a:p>
            <a:r>
              <a:rPr lang="pl-PL" sz="2000" b="1" dirty="0" smtClean="0">
                <a:latin typeface="Arial" pitchFamily="34" charset="0"/>
                <a:cs typeface="Arial" pitchFamily="34" charset="0"/>
              </a:rPr>
              <a:t>Wnioski i rekomendacje cz. 6</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427984" y="2492896"/>
            <a:ext cx="4176464" cy="1512168"/>
          </a:xfrm>
        </p:spPr>
        <p:txBody>
          <a:bodyPr/>
          <a:lstStyle/>
          <a:p>
            <a:r>
              <a:rPr lang="pl-PL" sz="2500" dirty="0" smtClean="0">
                <a:latin typeface="Arial" pitchFamily="34" charset="0"/>
                <a:cs typeface="Arial" pitchFamily="34" charset="0"/>
              </a:rPr>
              <a:t>Dziękujemy za uwagę.</a:t>
            </a:r>
            <a:br>
              <a:rPr lang="pl-PL" sz="2500" dirty="0" smtClean="0">
                <a:latin typeface="Arial" pitchFamily="34" charset="0"/>
                <a:cs typeface="Arial" pitchFamily="34" charset="0"/>
              </a:rPr>
            </a:br>
            <a:r>
              <a:rPr lang="pl-PL" sz="2500" dirty="0" smtClean="0">
                <a:latin typeface="Arial" pitchFamily="34" charset="0"/>
                <a:cs typeface="Arial" pitchFamily="34" charset="0"/>
              </a:rPr>
              <a:t>Po więcej informacji odsyłamy do publikacji:</a:t>
            </a:r>
            <a:br>
              <a:rPr lang="pl-PL" sz="2500" dirty="0" smtClean="0">
                <a:latin typeface="Arial" pitchFamily="34" charset="0"/>
                <a:cs typeface="Arial" pitchFamily="34" charset="0"/>
              </a:rPr>
            </a:br>
            <a:r>
              <a:rPr lang="pl-PL" sz="2500" dirty="0" smtClean="0">
                <a:latin typeface="Arial" pitchFamily="34" charset="0"/>
                <a:cs typeface="Arial" pitchFamily="34" charset="0"/>
              </a:rPr>
              <a:t/>
            </a:r>
            <a:br>
              <a:rPr lang="pl-PL" sz="2500" dirty="0" smtClean="0">
                <a:latin typeface="Arial" pitchFamily="34" charset="0"/>
                <a:cs typeface="Arial" pitchFamily="34" charset="0"/>
              </a:rPr>
            </a:br>
            <a:r>
              <a:rPr lang="pl-PL" sz="2500" i="1" dirty="0" smtClean="0">
                <a:latin typeface="Arial" pitchFamily="34" charset="0"/>
                <a:cs typeface="Arial" pitchFamily="34" charset="0"/>
              </a:rPr>
              <a:t>Analiza programu prac społecznie użytecznych w województwie podlaskim</a:t>
            </a:r>
            <a:endParaRPr lang="pl-PL" sz="2500" dirty="0">
              <a:latin typeface="Arial" pitchFamily="34" charset="0"/>
              <a:cs typeface="Arial" pitchFamily="34" charset="0"/>
            </a:endParaRPr>
          </a:p>
        </p:txBody>
      </p:sp>
      <p:pic>
        <p:nvPicPr>
          <p:cNvPr id="4" name="Picture 3" descr="IDEV_Primary_ Colour.gif"/>
          <p:cNvPicPr>
            <a:picLocks noChangeAspect="1"/>
          </p:cNvPicPr>
          <p:nvPr/>
        </p:nvPicPr>
        <p:blipFill>
          <a:blip r:embed="rId2" cstate="print"/>
          <a:stretch>
            <a:fillRect/>
          </a:stretch>
        </p:blipFill>
        <p:spPr>
          <a:xfrm>
            <a:off x="395536" y="188640"/>
            <a:ext cx="4788024" cy="610473"/>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755576" y="1196752"/>
            <a:ext cx="3193040" cy="460851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400600" cy="587152"/>
          </a:xfrm>
        </p:spPr>
        <p:txBody>
          <a:bodyPr/>
          <a:lstStyle/>
          <a:p>
            <a:r>
              <a:rPr lang="pl-PL" sz="2500" b="1" dirty="0" smtClean="0">
                <a:latin typeface="Arial" pitchFamily="34" charset="0"/>
                <a:cs typeface="Arial" pitchFamily="34" charset="0"/>
              </a:rPr>
              <a:t>Metodologia badania</a:t>
            </a:r>
            <a:endParaRPr lang="en-US" sz="2500" b="1" dirty="0">
              <a:latin typeface="Arial" pitchFamily="34" charset="0"/>
              <a:cs typeface="Arial" pitchFamily="34" charset="0"/>
            </a:endParaRPr>
          </a:p>
        </p:txBody>
      </p:sp>
      <p:graphicFrame>
        <p:nvGraphicFramePr>
          <p:cNvPr id="4" name="Diagram 3"/>
          <p:cNvGraphicFramePr/>
          <p:nvPr/>
        </p:nvGraphicFramePr>
        <p:xfrm>
          <a:off x="323528" y="1196752"/>
          <a:ext cx="7992888"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472608" cy="587152"/>
          </a:xfrm>
        </p:spPr>
        <p:txBody>
          <a:bodyPr/>
          <a:lstStyle/>
          <a:p>
            <a:r>
              <a:rPr lang="pl-PL" sz="2000" b="1" dirty="0" smtClean="0">
                <a:latin typeface="Arial" pitchFamily="34" charset="0"/>
                <a:cs typeface="Arial" pitchFamily="34" charset="0"/>
              </a:rPr>
              <a:t>O pracach społecznie użytecznych (PSU)</a:t>
            </a:r>
            <a:endParaRPr lang="en-US" sz="2000" b="1" dirty="0">
              <a:latin typeface="Arial" pitchFamily="34" charset="0"/>
              <a:cs typeface="Arial" pitchFamily="34" charset="0"/>
            </a:endParaRPr>
          </a:p>
        </p:txBody>
      </p:sp>
      <p:graphicFrame>
        <p:nvGraphicFramePr>
          <p:cNvPr id="4" name="Diagram 3"/>
          <p:cNvGraphicFramePr/>
          <p:nvPr/>
        </p:nvGraphicFramePr>
        <p:xfrm>
          <a:off x="323528" y="1196752"/>
          <a:ext cx="8136904"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587152"/>
          </a:xfrm>
        </p:spPr>
        <p:txBody>
          <a:bodyPr/>
          <a:lstStyle/>
          <a:p>
            <a:r>
              <a:rPr lang="pl-PL" sz="2000" b="1" dirty="0" smtClean="0">
                <a:latin typeface="Arial" pitchFamily="34" charset="0"/>
                <a:cs typeface="Arial" pitchFamily="34" charset="0"/>
              </a:rPr>
              <a:t>Cele programu</a:t>
            </a:r>
            <a:endParaRPr lang="en-US" sz="2000" b="1" dirty="0">
              <a:latin typeface="Arial" pitchFamily="34" charset="0"/>
              <a:cs typeface="Arial" pitchFamily="34" charset="0"/>
            </a:endParaRPr>
          </a:p>
        </p:txBody>
      </p:sp>
      <p:sp>
        <p:nvSpPr>
          <p:cNvPr id="5" name="TextBox 4"/>
          <p:cNvSpPr txBox="1"/>
          <p:nvPr/>
        </p:nvSpPr>
        <p:spPr>
          <a:xfrm>
            <a:off x="395536" y="1340768"/>
            <a:ext cx="8280920" cy="400110"/>
          </a:xfrm>
          <a:prstGeom prst="rect">
            <a:avLst/>
          </a:prstGeom>
          <a:noFill/>
        </p:spPr>
        <p:txBody>
          <a:bodyPr wrap="square" rtlCol="0">
            <a:spAutoFit/>
          </a:bodyPr>
          <a:lstStyle/>
          <a:p>
            <a:r>
              <a:rPr lang="pl-PL" sz="2000" dirty="0" smtClean="0">
                <a:solidFill>
                  <a:schemeClr val="tx2"/>
                </a:solidFill>
                <a:latin typeface="Arial" pitchFamily="34" charset="0"/>
                <a:ea typeface="+mj-ea"/>
                <a:cs typeface="Arial" pitchFamily="34" charset="0"/>
              </a:rPr>
              <a:t>Podstawowe cele realizacji prac społecznie użytecznych:</a:t>
            </a:r>
            <a:endParaRPr lang="en-US" sz="2000" dirty="0" smtClean="0">
              <a:solidFill>
                <a:schemeClr val="tx2"/>
              </a:solidFill>
              <a:latin typeface="Arial" pitchFamily="34" charset="0"/>
              <a:ea typeface="+mj-ea"/>
              <a:cs typeface="Arial" pitchFamily="34" charset="0"/>
            </a:endParaRPr>
          </a:p>
        </p:txBody>
      </p:sp>
      <p:graphicFrame>
        <p:nvGraphicFramePr>
          <p:cNvPr id="6" name="Diagram 5"/>
          <p:cNvGraphicFramePr/>
          <p:nvPr/>
        </p:nvGraphicFramePr>
        <p:xfrm>
          <a:off x="467544" y="1844824"/>
          <a:ext cx="8208912" cy="3847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472608" cy="587152"/>
          </a:xfrm>
        </p:spPr>
        <p:txBody>
          <a:bodyPr/>
          <a:lstStyle/>
          <a:p>
            <a:r>
              <a:rPr lang="pl-PL" sz="1800" b="1" dirty="0" smtClean="0">
                <a:latin typeface="Arial" pitchFamily="34" charset="0"/>
                <a:cs typeface="Arial" pitchFamily="34" charset="0"/>
              </a:rPr>
              <a:t>Charakterystyka uczestników prac społecznie użytecznych w województwie podlaskim</a:t>
            </a:r>
            <a:endParaRPr lang="en-US" sz="1800" b="1" dirty="0">
              <a:latin typeface="Arial" pitchFamily="34" charset="0"/>
              <a:cs typeface="Arial" pitchFamily="34" charset="0"/>
            </a:endParaRPr>
          </a:p>
        </p:txBody>
      </p:sp>
      <p:graphicFrame>
        <p:nvGraphicFramePr>
          <p:cNvPr id="3" name="Diagram 2"/>
          <p:cNvGraphicFramePr/>
          <p:nvPr/>
        </p:nvGraphicFramePr>
        <p:xfrm>
          <a:off x="611560" y="1412776"/>
          <a:ext cx="7776864"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601512" y="3717032"/>
          <a:ext cx="7786912" cy="20162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32656"/>
            <a:ext cx="4680520" cy="587152"/>
          </a:xfrm>
        </p:spPr>
        <p:txBody>
          <a:bodyPr/>
          <a:lstStyle/>
          <a:p>
            <a:r>
              <a:rPr lang="pl-PL" sz="1800" b="1" dirty="0" smtClean="0">
                <a:latin typeface="Arial" pitchFamily="34" charset="0"/>
                <a:cs typeface="Arial" pitchFamily="34" charset="0"/>
              </a:rPr>
              <a:t>Kryteria kierowania osób do wykonywania prac</a:t>
            </a:r>
            <a:endParaRPr lang="en-US" sz="1800" b="1" dirty="0">
              <a:latin typeface="Arial" pitchFamily="34" charset="0"/>
              <a:cs typeface="Arial" pitchFamily="34" charset="0"/>
            </a:endParaRPr>
          </a:p>
        </p:txBody>
      </p:sp>
      <p:graphicFrame>
        <p:nvGraphicFramePr>
          <p:cNvPr id="4" name="Diagram 3"/>
          <p:cNvGraphicFramePr/>
          <p:nvPr/>
        </p:nvGraphicFramePr>
        <p:xfrm>
          <a:off x="467544" y="1124744"/>
          <a:ext cx="8064896" cy="1246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wn Arrow 4"/>
          <p:cNvSpPr/>
          <p:nvPr/>
        </p:nvSpPr>
        <p:spPr>
          <a:xfrm>
            <a:off x="4355976" y="2420888"/>
            <a:ext cx="432048" cy="576064"/>
          </a:xfrm>
          <a:prstGeom prst="downArrow">
            <a:avLst/>
          </a:prstGeom>
          <a:noFill/>
          <a:ln>
            <a:solidFill>
              <a:srgbClr val="6A1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Diagram 7"/>
          <p:cNvGraphicFramePr/>
          <p:nvPr/>
        </p:nvGraphicFramePr>
        <p:xfrm>
          <a:off x="467544" y="2924944"/>
          <a:ext cx="8424936" cy="31683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1412776"/>
            <a:ext cx="2952328" cy="646331"/>
          </a:xfrm>
          <a:prstGeom prst="rect">
            <a:avLst/>
          </a:prstGeom>
        </p:spPr>
        <p:txBody>
          <a:bodyPr wrap="square">
            <a:spAutoFit/>
          </a:bodyPr>
          <a:lstStyle/>
          <a:p>
            <a:r>
              <a:rPr lang="pl-PL" sz="1200" i="1" dirty="0" smtClean="0">
                <a:latin typeface="Arial" pitchFamily="34" charset="0"/>
                <a:cs typeface="Arial" pitchFamily="34" charset="0"/>
              </a:rPr>
              <a:t>„Jest to pewnego </a:t>
            </a:r>
            <a:r>
              <a:rPr lang="pl-PL" sz="1200" b="1" i="1" dirty="0" smtClean="0">
                <a:latin typeface="Arial" pitchFamily="34" charset="0"/>
                <a:cs typeface="Arial" pitchFamily="34" charset="0"/>
              </a:rPr>
              <a:t>rodzaju nagroda i taki awans.</a:t>
            </a:r>
            <a:r>
              <a:rPr lang="pl-PL" sz="1200" i="1" dirty="0" smtClean="0">
                <a:latin typeface="Arial" pitchFamily="34" charset="0"/>
                <a:cs typeface="Arial" pitchFamily="34" charset="0"/>
              </a:rPr>
              <a:t> Ponieważ wiadomo, [u nas] bardzo trudno jest o pracę.”</a:t>
            </a:r>
            <a:endParaRPr lang="en-US" sz="1200" dirty="0">
              <a:latin typeface="Arial" pitchFamily="34" charset="0"/>
              <a:cs typeface="Arial" pitchFamily="34" charset="0"/>
            </a:endParaRPr>
          </a:p>
        </p:txBody>
      </p:sp>
      <p:sp>
        <p:nvSpPr>
          <p:cNvPr id="6" name="Rectangle 5"/>
          <p:cNvSpPr/>
          <p:nvPr/>
        </p:nvSpPr>
        <p:spPr>
          <a:xfrm>
            <a:off x="323528" y="2060848"/>
            <a:ext cx="3068106" cy="461665"/>
          </a:xfrm>
          <a:prstGeom prst="rect">
            <a:avLst/>
          </a:prstGeom>
        </p:spPr>
        <p:txBody>
          <a:bodyPr wrap="square">
            <a:spAutoFit/>
          </a:bodyPr>
          <a:lstStyle/>
          <a:p>
            <a:r>
              <a:rPr lang="pl-PL" sz="1200" i="1" dirty="0" smtClean="0">
                <a:latin typeface="Arial" pitchFamily="34" charset="0"/>
                <a:cs typeface="Arial" pitchFamily="34" charset="0"/>
              </a:rPr>
              <a:t>„(…) żeby ta osoba była w miarę </a:t>
            </a:r>
            <a:r>
              <a:rPr lang="pl-PL" sz="1200" b="1" i="1" dirty="0" smtClean="0">
                <a:latin typeface="Arial" pitchFamily="34" charset="0"/>
                <a:cs typeface="Arial" pitchFamily="34" charset="0"/>
              </a:rPr>
              <a:t>odpowiedzialna</a:t>
            </a:r>
            <a:r>
              <a:rPr lang="pl-PL" sz="1200" i="1" dirty="0" smtClean="0">
                <a:latin typeface="Arial" pitchFamily="34" charset="0"/>
                <a:cs typeface="Arial" pitchFamily="34" charset="0"/>
              </a:rPr>
              <a:t>”</a:t>
            </a:r>
            <a:endParaRPr lang="en-US" sz="1200" i="1" dirty="0" smtClean="0">
              <a:latin typeface="Arial" pitchFamily="34" charset="0"/>
              <a:cs typeface="Arial" pitchFamily="34" charset="0"/>
            </a:endParaRPr>
          </a:p>
        </p:txBody>
      </p:sp>
      <p:sp>
        <p:nvSpPr>
          <p:cNvPr id="7" name="Rectangle 6"/>
          <p:cNvSpPr/>
          <p:nvPr/>
        </p:nvSpPr>
        <p:spPr>
          <a:xfrm>
            <a:off x="323528" y="2636912"/>
            <a:ext cx="2836550" cy="830997"/>
          </a:xfrm>
          <a:prstGeom prst="rect">
            <a:avLst/>
          </a:prstGeom>
        </p:spPr>
        <p:txBody>
          <a:bodyPr wrap="square">
            <a:spAutoFit/>
          </a:bodyPr>
          <a:lstStyle/>
          <a:p>
            <a:r>
              <a:rPr lang="pl-PL" sz="1200" i="1" dirty="0" smtClean="0">
                <a:latin typeface="Arial" pitchFamily="34" charset="0"/>
                <a:cs typeface="Arial" pitchFamily="34" charset="0"/>
              </a:rPr>
              <a:t>„Jeśli ja składałam wniosek do OPS, to wypisywałam w tym wniosku, (…) jakie </a:t>
            </a:r>
            <a:r>
              <a:rPr lang="pl-PL" sz="1200" b="1" i="1" dirty="0" smtClean="0">
                <a:latin typeface="Arial" pitchFamily="34" charset="0"/>
                <a:cs typeface="Arial" pitchFamily="34" charset="0"/>
              </a:rPr>
              <a:t>umiejętności</a:t>
            </a:r>
            <a:r>
              <a:rPr lang="pl-PL" sz="1200" i="1" dirty="0" smtClean="0">
                <a:latin typeface="Arial" pitchFamily="34" charset="0"/>
                <a:cs typeface="Arial" pitchFamily="34" charset="0"/>
              </a:rPr>
              <a:t> ten człowiek powinien posiadać.”</a:t>
            </a:r>
            <a:endParaRPr lang="en-US" sz="1200" i="1" dirty="0" smtClean="0">
              <a:latin typeface="Arial" pitchFamily="34" charset="0"/>
              <a:cs typeface="Arial" pitchFamily="34" charset="0"/>
            </a:endParaRPr>
          </a:p>
        </p:txBody>
      </p:sp>
      <p:sp>
        <p:nvSpPr>
          <p:cNvPr id="8" name="Rectangle 7"/>
          <p:cNvSpPr/>
          <p:nvPr/>
        </p:nvSpPr>
        <p:spPr>
          <a:xfrm>
            <a:off x="107504" y="980728"/>
            <a:ext cx="6858000" cy="276999"/>
          </a:xfrm>
          <a:prstGeom prst="rect">
            <a:avLst/>
          </a:prstGeom>
        </p:spPr>
        <p:txBody>
          <a:bodyPr wrap="square">
            <a:spAutoFit/>
          </a:bodyPr>
          <a:lstStyle/>
          <a:p>
            <a:r>
              <a:rPr lang="pl-PL" sz="1200" b="1" dirty="0" smtClean="0">
                <a:solidFill>
                  <a:srgbClr val="A22A12"/>
                </a:solidFill>
                <a:latin typeface="Arial" pitchFamily="34" charset="0"/>
                <a:cs typeface="Arial" pitchFamily="34" charset="0"/>
              </a:rPr>
              <a:t>Kryteria, którymi </a:t>
            </a:r>
            <a:r>
              <a:rPr lang="pl-PL" sz="1200" b="1" u="sng" dirty="0" smtClean="0">
                <a:solidFill>
                  <a:srgbClr val="A22A12"/>
                </a:solidFill>
                <a:latin typeface="Arial" pitchFamily="34" charset="0"/>
                <a:cs typeface="Arial" pitchFamily="34" charset="0"/>
              </a:rPr>
              <a:t>kierują się pracownicy OPS</a:t>
            </a:r>
            <a:r>
              <a:rPr lang="pl-PL" sz="1200" b="1" dirty="0" smtClean="0">
                <a:solidFill>
                  <a:srgbClr val="A22A12"/>
                </a:solidFill>
                <a:latin typeface="Arial" pitchFamily="34" charset="0"/>
                <a:cs typeface="Arial" pitchFamily="34" charset="0"/>
              </a:rPr>
              <a:t>, wybierając osoby do PSU (N = 49) </a:t>
            </a:r>
            <a:endParaRPr lang="en-US" sz="1200" b="1" dirty="0">
              <a:solidFill>
                <a:srgbClr val="A22A12"/>
              </a:solidFill>
              <a:latin typeface="Arial" pitchFamily="34" charset="0"/>
              <a:cs typeface="Arial" pitchFamily="34" charset="0"/>
            </a:endParaRPr>
          </a:p>
        </p:txBody>
      </p:sp>
      <p:sp>
        <p:nvSpPr>
          <p:cNvPr id="9" name="Rectangle 8"/>
          <p:cNvSpPr/>
          <p:nvPr/>
        </p:nvSpPr>
        <p:spPr>
          <a:xfrm>
            <a:off x="323528" y="4149080"/>
            <a:ext cx="3096344" cy="646331"/>
          </a:xfrm>
          <a:prstGeom prst="rect">
            <a:avLst/>
          </a:prstGeom>
        </p:spPr>
        <p:txBody>
          <a:bodyPr wrap="square">
            <a:spAutoFit/>
          </a:bodyPr>
          <a:lstStyle/>
          <a:p>
            <a:r>
              <a:rPr lang="pl-PL" sz="1200" i="1" dirty="0" smtClean="0">
                <a:latin typeface="Arial" pitchFamily="34" charset="0"/>
                <a:cs typeface="Arial" pitchFamily="34" charset="0"/>
              </a:rPr>
              <a:t>„Fakt, że ośrodki pomocy społecznej coraz większą uwagę chyba zwracają na dobór osób do tych prac społecznie użytecznych”</a:t>
            </a:r>
            <a:endParaRPr lang="en-US" dirty="0"/>
          </a:p>
        </p:txBody>
      </p:sp>
      <p:sp>
        <p:nvSpPr>
          <p:cNvPr id="10" name="Rectangle 9"/>
          <p:cNvSpPr/>
          <p:nvPr/>
        </p:nvSpPr>
        <p:spPr>
          <a:xfrm>
            <a:off x="107504" y="3501008"/>
            <a:ext cx="5976664" cy="276999"/>
          </a:xfrm>
          <a:prstGeom prst="rect">
            <a:avLst/>
          </a:prstGeom>
        </p:spPr>
        <p:txBody>
          <a:bodyPr wrap="square">
            <a:spAutoFit/>
          </a:bodyPr>
          <a:lstStyle/>
          <a:p>
            <a:r>
              <a:rPr lang="pl-PL" sz="1200" b="1" dirty="0" smtClean="0">
                <a:solidFill>
                  <a:srgbClr val="6A1C0C"/>
                </a:solidFill>
                <a:latin typeface="Arial" pitchFamily="34" charset="0"/>
                <a:cs typeface="Arial" pitchFamily="34" charset="0"/>
              </a:rPr>
              <a:t>Kryteria, którymi </a:t>
            </a:r>
            <a:r>
              <a:rPr lang="pl-PL" sz="1200" b="1" u="sng" dirty="0" smtClean="0">
                <a:solidFill>
                  <a:srgbClr val="6A1C0C"/>
                </a:solidFill>
                <a:latin typeface="Arial" pitchFamily="34" charset="0"/>
                <a:cs typeface="Arial" pitchFamily="34" charset="0"/>
              </a:rPr>
              <a:t>kierują się pracownicy PUP</a:t>
            </a:r>
            <a:r>
              <a:rPr lang="pl-PL" sz="1200" b="1" dirty="0" smtClean="0">
                <a:solidFill>
                  <a:srgbClr val="6A1C0C"/>
                </a:solidFill>
                <a:latin typeface="Arial" pitchFamily="34" charset="0"/>
                <a:cs typeface="Arial" pitchFamily="34" charset="0"/>
              </a:rPr>
              <a:t>, wybierając osoby do PSU (N = 14)</a:t>
            </a:r>
            <a:endParaRPr lang="en-US" sz="1200" b="1" dirty="0">
              <a:solidFill>
                <a:srgbClr val="6A1C0C"/>
              </a:solidFill>
              <a:latin typeface="Arial" pitchFamily="34" charset="0"/>
              <a:cs typeface="Arial" pitchFamily="34" charset="0"/>
            </a:endParaRPr>
          </a:p>
        </p:txBody>
      </p:sp>
      <p:sp>
        <p:nvSpPr>
          <p:cNvPr id="13" name="Rectangle 12"/>
          <p:cNvSpPr/>
          <p:nvPr/>
        </p:nvSpPr>
        <p:spPr>
          <a:xfrm>
            <a:off x="0" y="5765194"/>
            <a:ext cx="5508104" cy="400110"/>
          </a:xfrm>
          <a:prstGeom prst="rect">
            <a:avLst/>
          </a:prstGeom>
        </p:spPr>
        <p:txBody>
          <a:bodyPr wrap="square">
            <a:spAutoFit/>
          </a:bodyPr>
          <a:lstStyle/>
          <a:p>
            <a:r>
              <a:rPr lang="pl-PL" sz="1000" i="1" dirty="0" smtClean="0">
                <a:latin typeface="Arial" pitchFamily="34" charset="0"/>
                <a:cs typeface="Arial" pitchFamily="34" charset="0"/>
              </a:rPr>
              <a:t>*Uczestnictwem w kontrakcie socjalnym, indywidualnym programie usamodzielniania, lokalnym programie pomocy społecznej lub indywidualnym programie zatrudnienia socjalnego. </a:t>
            </a:r>
            <a:endParaRPr lang="en-US" sz="1000" i="1" dirty="0">
              <a:latin typeface="Arial" pitchFamily="34" charset="0"/>
              <a:cs typeface="Arial" pitchFamily="34" charset="0"/>
            </a:endParaRPr>
          </a:p>
        </p:txBody>
      </p:sp>
      <p:graphicFrame>
        <p:nvGraphicFramePr>
          <p:cNvPr id="15" name="Chart 14"/>
          <p:cNvGraphicFramePr>
            <a:graphicFrameLocks/>
          </p:cNvGraphicFramePr>
          <p:nvPr/>
        </p:nvGraphicFramePr>
        <p:xfrm>
          <a:off x="3347864" y="1268760"/>
          <a:ext cx="5796136" cy="23042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p:nvPr/>
        </p:nvGraphicFramePr>
        <p:xfrm>
          <a:off x="3059832" y="3645024"/>
          <a:ext cx="6084168" cy="2672904"/>
        </p:xfrm>
        <a:graphic>
          <a:graphicData uri="http://schemas.openxmlformats.org/drawingml/2006/chart">
            <c:chart xmlns:c="http://schemas.openxmlformats.org/drawingml/2006/chart" xmlns:r="http://schemas.openxmlformats.org/officeDocument/2006/relationships" r:id="rId3"/>
          </a:graphicData>
        </a:graphic>
      </p:graphicFrame>
      <p:sp>
        <p:nvSpPr>
          <p:cNvPr id="14" name="Title 1"/>
          <p:cNvSpPr>
            <a:spLocks noGrp="1"/>
          </p:cNvSpPr>
          <p:nvPr>
            <p:ph type="title"/>
          </p:nvPr>
        </p:nvSpPr>
        <p:spPr>
          <a:xfrm>
            <a:off x="899592" y="332656"/>
            <a:ext cx="4680520" cy="587152"/>
          </a:xfrm>
        </p:spPr>
        <p:txBody>
          <a:bodyPr/>
          <a:lstStyle/>
          <a:p>
            <a:r>
              <a:rPr lang="pl-PL" sz="1800" b="1" dirty="0" smtClean="0">
                <a:latin typeface="Arial" pitchFamily="34" charset="0"/>
                <a:cs typeface="Arial" pitchFamily="34" charset="0"/>
              </a:rPr>
              <a:t>Kryteria kierowania osób do wykonywania prac</a:t>
            </a:r>
            <a:endParaRPr lang="en-US" sz="1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328592" cy="587152"/>
          </a:xfrm>
        </p:spPr>
        <p:txBody>
          <a:bodyPr/>
          <a:lstStyle/>
          <a:p>
            <a:r>
              <a:rPr lang="pl-PL" sz="1500" b="1" dirty="0" smtClean="0">
                <a:latin typeface="Arial" pitchFamily="34" charset="0"/>
                <a:cs typeface="Arial" pitchFamily="34" charset="0"/>
              </a:rPr>
              <a:t>Ocena zaangażowania PUP, OPS i urzędów gmin w działania aktywizujące osoby zagrożone wykluczeniem społecznym</a:t>
            </a:r>
            <a:endParaRPr lang="en-US" sz="1500" b="1" dirty="0">
              <a:latin typeface="Arial" pitchFamily="34" charset="0"/>
              <a:cs typeface="Arial" pitchFamily="34" charset="0"/>
            </a:endParaRPr>
          </a:p>
        </p:txBody>
      </p:sp>
      <p:sp>
        <p:nvSpPr>
          <p:cNvPr id="2050" name="Rectangle 2"/>
          <p:cNvSpPr>
            <a:spLocks noChangeArrowheads="1"/>
          </p:cNvSpPr>
          <p:nvPr/>
        </p:nvSpPr>
        <p:spPr bwMode="auto">
          <a:xfrm>
            <a:off x="395536" y="1124744"/>
            <a:ext cx="723629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1" i="0" u="none" strike="noStrike" cap="none" normalizeH="0" baseline="0" dirty="0" smtClean="0">
                <a:ln>
                  <a:noFill/>
                </a:ln>
                <a:solidFill>
                  <a:srgbClr val="6A1C0C"/>
                </a:solidFill>
                <a:effectLst/>
                <a:latin typeface="Arial" pitchFamily="34" charset="0"/>
                <a:ea typeface="SimSun" pitchFamily="2" charset="-122"/>
                <a:cs typeface="Calibri" pitchFamily="34" charset="0"/>
              </a:rPr>
              <a:t>Średnia ocena zaangażowania PUP i urzędów</a:t>
            </a:r>
            <a:r>
              <a:rPr kumimoji="0" lang="pl-PL" sz="1100" b="1" i="0" u="none" strike="noStrike" cap="none" normalizeH="0" dirty="0" smtClean="0">
                <a:ln>
                  <a:noFill/>
                </a:ln>
                <a:solidFill>
                  <a:srgbClr val="6A1C0C"/>
                </a:solidFill>
                <a:effectLst/>
                <a:latin typeface="Arial" pitchFamily="34" charset="0"/>
                <a:ea typeface="SimSun" pitchFamily="2" charset="-122"/>
                <a:cs typeface="Calibri" pitchFamily="34" charset="0"/>
              </a:rPr>
              <a:t> gmin w</a:t>
            </a:r>
            <a:r>
              <a:rPr kumimoji="0" lang="pl-PL" sz="1100" b="1" i="0" u="none" strike="noStrike" cap="none" normalizeH="0" baseline="0" dirty="0" smtClean="0">
                <a:ln>
                  <a:noFill/>
                </a:ln>
                <a:solidFill>
                  <a:srgbClr val="6A1C0C"/>
                </a:solidFill>
                <a:effectLst/>
                <a:latin typeface="Arial" pitchFamily="34" charset="0"/>
                <a:ea typeface="SimSun" pitchFamily="2" charset="-122"/>
                <a:cs typeface="Calibri" pitchFamily="34" charset="0"/>
              </a:rPr>
              <a:t> działania aktywizujące osoby zagrożone wykluczeniem społecznym </a:t>
            </a:r>
            <a:r>
              <a:rPr kumimoji="0" lang="pl-PL" sz="1100" b="1" i="0" u="sng" strike="noStrike" cap="none" normalizeH="0" baseline="0" dirty="0" smtClean="0">
                <a:ln>
                  <a:noFill/>
                </a:ln>
                <a:solidFill>
                  <a:srgbClr val="6A1C0C"/>
                </a:solidFill>
                <a:effectLst/>
                <a:latin typeface="Arial" pitchFamily="34" charset="0"/>
                <a:ea typeface="SimSun" pitchFamily="2" charset="-122"/>
                <a:cs typeface="Calibri" pitchFamily="34" charset="0"/>
              </a:rPr>
              <a:t>w opinii przedstawicieli OPS </a:t>
            </a:r>
            <a:r>
              <a:rPr kumimoji="0" lang="pl-PL" sz="1100" b="1" i="0" u="none" strike="noStrike" cap="none" normalizeH="0" baseline="0" dirty="0" smtClean="0">
                <a:ln>
                  <a:noFill/>
                </a:ln>
                <a:solidFill>
                  <a:srgbClr val="6A1C0C"/>
                </a:solidFill>
                <a:effectLst/>
                <a:latin typeface="Arial" pitchFamily="34" charset="0"/>
                <a:ea typeface="SimSun" pitchFamily="2" charset="-122"/>
                <a:cs typeface="Calibri" pitchFamily="34" charset="0"/>
              </a:rPr>
              <a:t>w woj. podlaskim (N = 49)</a:t>
            </a:r>
            <a:endParaRPr kumimoji="0" lang="pl-PL" sz="1800" b="0" i="0" u="none" strike="noStrike" cap="none" normalizeH="0" baseline="0" dirty="0" smtClean="0">
              <a:ln>
                <a:noFill/>
              </a:ln>
              <a:solidFill>
                <a:srgbClr val="6A1C0C"/>
              </a:solidFill>
              <a:effectLst/>
              <a:latin typeface="Arial" pitchFamily="34" charset="0"/>
              <a:cs typeface="Arial" pitchFamily="34" charset="0"/>
            </a:endParaRPr>
          </a:p>
        </p:txBody>
      </p:sp>
      <p:graphicFrame>
        <p:nvGraphicFramePr>
          <p:cNvPr id="8" name="Chart 7"/>
          <p:cNvGraphicFramePr/>
          <p:nvPr/>
        </p:nvGraphicFramePr>
        <p:xfrm>
          <a:off x="467544" y="1556792"/>
          <a:ext cx="8208912" cy="21602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467544" y="3861048"/>
          <a:ext cx="7704856" cy="2304256"/>
        </p:xfrm>
        <a:graphic>
          <a:graphicData uri="http://schemas.openxmlformats.org/drawingml/2006/chart">
            <c:chart xmlns:c="http://schemas.openxmlformats.org/drawingml/2006/chart" xmlns:r="http://schemas.openxmlformats.org/officeDocument/2006/relationships" r:id="rId3"/>
          </a:graphicData>
        </a:graphic>
      </p:graphicFrame>
      <p:sp>
        <p:nvSpPr>
          <p:cNvPr id="2051" name="Rectangle 3"/>
          <p:cNvSpPr>
            <a:spLocks noChangeArrowheads="1"/>
          </p:cNvSpPr>
          <p:nvPr/>
        </p:nvSpPr>
        <p:spPr bwMode="auto">
          <a:xfrm>
            <a:off x="395536" y="3646185"/>
            <a:ext cx="6552728"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pl-PL" sz="1100" b="1" i="0" u="none" strike="noStrike" cap="none" normalizeH="0" baseline="0" dirty="0" smtClean="0">
                <a:ln>
                  <a:noFill/>
                </a:ln>
                <a:solidFill>
                  <a:srgbClr val="0070C0"/>
                </a:solidFill>
                <a:effectLst/>
                <a:latin typeface="Arial" pitchFamily="34" charset="0"/>
                <a:ea typeface="SimSun" pitchFamily="2" charset="-122"/>
                <a:cs typeface="Calibri" pitchFamily="34" charset="0"/>
              </a:rPr>
              <a:t>Średnia ocena zaangażowania OPS w </a:t>
            </a:r>
            <a:r>
              <a:rPr lang="pl-PL" sz="1100" b="1" dirty="0" smtClean="0">
                <a:solidFill>
                  <a:srgbClr val="0070C0"/>
                </a:solidFill>
                <a:latin typeface="Arial" pitchFamily="34" charset="0"/>
                <a:ea typeface="SimSun" pitchFamily="2" charset="-122"/>
                <a:cs typeface="Calibri" pitchFamily="34" charset="0"/>
              </a:rPr>
              <a:t>działania aktywizujące osoby zagrożone wykluczeniem społecznym </a:t>
            </a:r>
            <a:r>
              <a:rPr lang="pl-PL" sz="1100" b="1" u="sng" dirty="0" smtClean="0">
                <a:solidFill>
                  <a:srgbClr val="0070C0"/>
                </a:solidFill>
                <a:latin typeface="Arial" pitchFamily="34" charset="0"/>
                <a:ea typeface="SimSun" pitchFamily="2" charset="-122"/>
                <a:cs typeface="Calibri" pitchFamily="34" charset="0"/>
              </a:rPr>
              <a:t>w opinii przedstawicieli </a:t>
            </a:r>
            <a:r>
              <a:rPr kumimoji="0" lang="pl-PL" sz="1100" b="1" i="0" u="sng" strike="noStrike" cap="none" normalizeH="0" baseline="0" dirty="0" smtClean="0">
                <a:ln>
                  <a:noFill/>
                </a:ln>
                <a:solidFill>
                  <a:srgbClr val="0070C0"/>
                </a:solidFill>
                <a:effectLst/>
                <a:latin typeface="Arial" pitchFamily="34" charset="0"/>
                <a:ea typeface="SimSun" pitchFamily="2" charset="-122"/>
                <a:cs typeface="Calibri" pitchFamily="34" charset="0"/>
              </a:rPr>
              <a:t>PUP </a:t>
            </a:r>
            <a:r>
              <a:rPr kumimoji="0" lang="pl-PL" sz="1100" b="1" i="0" u="none" strike="noStrike" cap="none" normalizeH="0" baseline="0" dirty="0" smtClean="0">
                <a:ln>
                  <a:noFill/>
                </a:ln>
                <a:solidFill>
                  <a:srgbClr val="0070C0"/>
                </a:solidFill>
                <a:effectLst/>
                <a:latin typeface="Arial" pitchFamily="34" charset="0"/>
                <a:ea typeface="SimSun" pitchFamily="2" charset="-122"/>
                <a:cs typeface="Calibri" pitchFamily="34" charset="0"/>
              </a:rPr>
              <a:t>w woj. podlaskim (N = 14)</a:t>
            </a:r>
            <a:endParaRPr kumimoji="0" lang="pl-PL" sz="1800"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p:cNvGraphicFramePr/>
          <p:nvPr/>
        </p:nvGraphicFramePr>
        <p:xfrm>
          <a:off x="0" y="1268760"/>
          <a:ext cx="6012160" cy="252028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683568" y="332656"/>
            <a:ext cx="4824536" cy="587152"/>
          </a:xfrm>
        </p:spPr>
        <p:txBody>
          <a:bodyPr/>
          <a:lstStyle/>
          <a:p>
            <a:r>
              <a:rPr lang="pl-PL" sz="2000" b="1" dirty="0" smtClean="0">
                <a:latin typeface="Arial" pitchFamily="34" charset="0"/>
                <a:cs typeface="Arial" pitchFamily="34" charset="0"/>
              </a:rPr>
              <a:t>Trudności w realizacji prac społecznie użytecznych</a:t>
            </a:r>
            <a:endParaRPr lang="en-US" sz="2000" b="1" dirty="0">
              <a:latin typeface="Arial" pitchFamily="34" charset="0"/>
              <a:cs typeface="Arial" pitchFamily="34" charset="0"/>
            </a:endParaRPr>
          </a:p>
        </p:txBody>
      </p:sp>
      <p:sp>
        <p:nvSpPr>
          <p:cNvPr id="8200" name="Rectangle 8"/>
          <p:cNvSpPr>
            <a:spLocks noChangeArrowheads="1"/>
          </p:cNvSpPr>
          <p:nvPr/>
        </p:nvSpPr>
        <p:spPr bwMode="auto">
          <a:xfrm>
            <a:off x="216024" y="1045042"/>
            <a:ext cx="486003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pl-PL" sz="1200" b="1" dirty="0" smtClean="0">
                <a:solidFill>
                  <a:srgbClr val="A22A12"/>
                </a:solidFill>
                <a:latin typeface="Arial" pitchFamily="34" charset="0"/>
                <a:cs typeface="Arial" pitchFamily="34" charset="0"/>
              </a:rPr>
              <a:t>Trudności w realizacji PSU w opinii </a:t>
            </a:r>
            <a:r>
              <a:rPr lang="pl-PL" sz="1200" b="1" u="sng" dirty="0" smtClean="0">
                <a:solidFill>
                  <a:srgbClr val="A22A12"/>
                </a:solidFill>
                <a:latin typeface="Arial" pitchFamily="34" charset="0"/>
                <a:cs typeface="Arial" pitchFamily="34" charset="0"/>
              </a:rPr>
              <a:t>przedstawicieli OPS </a:t>
            </a:r>
            <a:r>
              <a:rPr lang="pl-PL" sz="1200" b="1" dirty="0" smtClean="0">
                <a:solidFill>
                  <a:srgbClr val="A22A12"/>
                </a:solidFill>
                <a:latin typeface="Arial" pitchFamily="34" charset="0"/>
                <a:cs typeface="Arial" pitchFamily="34" charset="0"/>
              </a:rPr>
              <a:t>(N = 49) </a:t>
            </a:r>
          </a:p>
        </p:txBody>
      </p:sp>
      <p:sp>
        <p:nvSpPr>
          <p:cNvPr id="13" name="Rectangle 12"/>
          <p:cNvSpPr/>
          <p:nvPr/>
        </p:nvSpPr>
        <p:spPr>
          <a:xfrm>
            <a:off x="251520" y="3717032"/>
            <a:ext cx="6246440" cy="276999"/>
          </a:xfrm>
          <a:prstGeom prst="rect">
            <a:avLst/>
          </a:prstGeom>
        </p:spPr>
        <p:txBody>
          <a:bodyPr wrap="square">
            <a:spAutoFit/>
          </a:bodyPr>
          <a:lstStyle/>
          <a:p>
            <a:r>
              <a:rPr lang="pl-PL" sz="1200" b="1" dirty="0" smtClean="0">
                <a:solidFill>
                  <a:srgbClr val="6A1C0C"/>
                </a:solidFill>
                <a:latin typeface="Arial" pitchFamily="34" charset="0"/>
                <a:cs typeface="Arial" pitchFamily="34" charset="0"/>
              </a:rPr>
              <a:t>Trudności w realizacji PSU w opinii </a:t>
            </a:r>
            <a:r>
              <a:rPr lang="pl-PL" sz="1200" b="1" u="sng" dirty="0" smtClean="0">
                <a:solidFill>
                  <a:srgbClr val="6A1C0C"/>
                </a:solidFill>
                <a:latin typeface="Arial" pitchFamily="34" charset="0"/>
                <a:cs typeface="Arial" pitchFamily="34" charset="0"/>
              </a:rPr>
              <a:t>przedstawicieli PUP </a:t>
            </a:r>
            <a:r>
              <a:rPr lang="pl-PL" sz="1200" b="1" dirty="0" smtClean="0">
                <a:solidFill>
                  <a:srgbClr val="6A1C0C"/>
                </a:solidFill>
                <a:latin typeface="Arial" pitchFamily="34" charset="0"/>
                <a:cs typeface="Arial" pitchFamily="34" charset="0"/>
              </a:rPr>
              <a:t>(N = 14) </a:t>
            </a:r>
            <a:endParaRPr lang="en-US" sz="1200" b="1" dirty="0">
              <a:solidFill>
                <a:srgbClr val="6A1C0C"/>
              </a:solidFill>
              <a:latin typeface="Arial" pitchFamily="34" charset="0"/>
              <a:cs typeface="Arial" pitchFamily="34" charset="0"/>
            </a:endParaRPr>
          </a:p>
        </p:txBody>
      </p:sp>
      <p:sp>
        <p:nvSpPr>
          <p:cNvPr id="7" name="Right Brace 6"/>
          <p:cNvSpPr/>
          <p:nvPr/>
        </p:nvSpPr>
        <p:spPr>
          <a:xfrm>
            <a:off x="6012200" y="1412776"/>
            <a:ext cx="360000" cy="2160240"/>
          </a:xfrm>
          <a:prstGeom prst="rightBrace">
            <a:avLst/>
          </a:prstGeom>
          <a:ln w="15875">
            <a:solidFill>
              <a:srgbClr val="CF3617"/>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rgbClr val="C00000"/>
                </a:solidFill>
              </a:ln>
            </a:endParaRPr>
          </a:p>
        </p:txBody>
      </p:sp>
      <p:graphicFrame>
        <p:nvGraphicFramePr>
          <p:cNvPr id="9" name="Diagram 8"/>
          <p:cNvGraphicFramePr/>
          <p:nvPr/>
        </p:nvGraphicFramePr>
        <p:xfrm>
          <a:off x="5831632" y="1340768"/>
          <a:ext cx="3312368" cy="2016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ight Brace 9"/>
          <p:cNvSpPr/>
          <p:nvPr/>
        </p:nvSpPr>
        <p:spPr>
          <a:xfrm>
            <a:off x="5796136" y="4005064"/>
            <a:ext cx="360000" cy="1800200"/>
          </a:xfrm>
          <a:prstGeom prst="rightBrace">
            <a:avLst/>
          </a:prstGeom>
          <a:ln w="15875">
            <a:solidFill>
              <a:srgbClr val="CF3617"/>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rgbClr val="C00000"/>
                </a:solidFill>
              </a:ln>
            </a:endParaRPr>
          </a:p>
        </p:txBody>
      </p:sp>
      <p:graphicFrame>
        <p:nvGraphicFramePr>
          <p:cNvPr id="11" name="Diagram 10"/>
          <p:cNvGraphicFramePr/>
          <p:nvPr/>
        </p:nvGraphicFramePr>
        <p:xfrm>
          <a:off x="6156176" y="3573016"/>
          <a:ext cx="2916832" cy="28803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4" name="Chart 13"/>
          <p:cNvGraphicFramePr/>
          <p:nvPr/>
        </p:nvGraphicFramePr>
        <p:xfrm>
          <a:off x="0" y="3933056"/>
          <a:ext cx="5868144" cy="2376264"/>
        </p:xfrm>
        <a:graphic>
          <a:graphicData uri="http://schemas.openxmlformats.org/drawingml/2006/chart">
            <c:chart xmlns:c="http://schemas.openxmlformats.org/drawingml/2006/chart" xmlns:r="http://schemas.openxmlformats.org/officeDocument/2006/relationships" r:id="rId13"/>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OPS Prezentacja szablon">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POPS Prezentacja szablon</Template>
  <TotalTime>1351</TotalTime>
  <Words>2031</Words>
  <Application>Microsoft Office PowerPoint</Application>
  <PresentationFormat>Pokaz na ekranie (4:3)</PresentationFormat>
  <Paragraphs>277</Paragraphs>
  <Slides>19</Slides>
  <Notes>3</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POPS Prezentacja szablon</vt:lpstr>
      <vt:lpstr>Analiza programu prac społecznie użytecznych</vt:lpstr>
      <vt:lpstr>Metodologia badania</vt:lpstr>
      <vt:lpstr>O pracach społecznie użytecznych (PSU)</vt:lpstr>
      <vt:lpstr>Cele programu</vt:lpstr>
      <vt:lpstr>Charakterystyka uczestników prac społecznie użytecznych w województwie podlaskim</vt:lpstr>
      <vt:lpstr>Kryteria kierowania osób do wykonywania prac</vt:lpstr>
      <vt:lpstr>Kryteria kierowania osób do wykonywania prac</vt:lpstr>
      <vt:lpstr>Ocena zaangażowania PUP, OPS i urzędów gmin w działania aktywizujące osoby zagrożone wykluczeniem społecznym</vt:lpstr>
      <vt:lpstr>Trudności w realizacji prac społecznie użytecznych</vt:lpstr>
      <vt:lpstr>Efektywność prac społecznie użytecznych</vt:lpstr>
      <vt:lpstr>Efektywność prac społecznie użytecznych</vt:lpstr>
      <vt:lpstr>Rola PSU we wspieraniu osób zagrożonych wykluczeniem społecznym</vt:lpstr>
      <vt:lpstr>Wnioski i rekomendacje cz. 1</vt:lpstr>
      <vt:lpstr>Slajd 14</vt:lpstr>
      <vt:lpstr>Wnioski i rekomendacje cz. 3</vt:lpstr>
      <vt:lpstr>Wnioski i rekomendacje cz. 4</vt:lpstr>
      <vt:lpstr>Wnioski i rekomendacje cz. 5</vt:lpstr>
      <vt:lpstr>Wnioski i rekomendacje cz. 6</vt:lpstr>
      <vt:lpstr>Dziękujemy za uwagę. Po więcej informacji odsyłamy do publikacji:  Analiza programu prac społecznie użytecznych w województwie podlaskim</vt:lpstr>
    </vt:vector>
  </TitlesOfParts>
  <Company>Coffey International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Anna_Matejczuk</dc:creator>
  <cp:lastModifiedBy>wisniewska_aneta</cp:lastModifiedBy>
  <cp:revision>178</cp:revision>
  <dcterms:created xsi:type="dcterms:W3CDTF">2012-09-26T08:03:03Z</dcterms:created>
  <dcterms:modified xsi:type="dcterms:W3CDTF">2012-10-16T12:21:23Z</dcterms:modified>
</cp:coreProperties>
</file>