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Override12.xml" ContentType="application/vnd.openxmlformats-officedocument.themeOverr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36.xml" ContentType="application/vnd.openxmlformats-officedocument.presentationml.slide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60.xml" ContentType="application/vnd.openxmlformats-officedocument.drawingml.chart+xml"/>
  <Override PartName="/ppt/tableStyles.xml" ContentType="application/vnd.openxmlformats-officedocument.presentationml.tableStyles+xml"/>
  <Override PartName="/ppt/theme/themeOverride39.xml" ContentType="application/vnd.openxmlformats-officedocument.themeOverride+xml"/>
  <Override PartName="/ppt/theme/themeOverride17.xml" ContentType="application/vnd.openxmlformats-officedocument.themeOverride+xml"/>
  <Override PartName="/ppt/theme/themeOverride28.xml" ContentType="application/vnd.openxmlformats-officedocument.themeOverride+xml"/>
  <Override PartName="/ppt/theme/themeOverride64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theme/themeOverride24.xml" ContentType="application/vnd.openxmlformats-officedocument.themeOverride+xml"/>
  <Override PartName="/ppt/theme/themeOverride35.xml" ContentType="application/vnd.openxmlformats-officedocument.themeOverride+xml"/>
  <Override PartName="/ppt/theme/themeOverride53.xml" ContentType="application/vnd.openxmlformats-officedocument.themeOverr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theme/themeOverride42.xml" ContentType="application/vnd.openxmlformats-officedocument.themeOverride+xml"/>
  <Override PartName="/ppt/theme/themeOverride60.xml" ContentType="application/vnd.openxmlformats-officedocument.themeOverride+xml"/>
  <Override PartName="/ppt/charts/chart69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Override20.xml" ContentType="application/vnd.openxmlformats-officedocument.themeOverride+xml"/>
  <Override PartName="/ppt/charts/chart29.xml" ContentType="application/vnd.openxmlformats-officedocument.drawingml.chart+xml"/>
  <Override PartName="/ppt/theme/themeOverride31.xml" ContentType="application/vnd.openxmlformats-officedocument.themeOverride+xml"/>
  <Override PartName="/ppt/charts/chart58.xml" ContentType="application/vnd.openxmlformats-officedocument.drawingml.char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65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61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theme/themeOverride29.xml" ContentType="application/vnd.openxmlformats-officedocument.themeOverride+xml"/>
  <Override PartName="/ppt/theme/themeOverride47.xml" ContentType="application/vnd.openxmlformats-officedocument.themeOverride+xml"/>
  <Override PartName="/ppt/charts/chart50.xml" ContentType="application/vnd.openxmlformats-officedocument.drawingml.chart+xml"/>
  <Override PartName="/ppt/theme/themeOverride58.xml" ContentType="application/vnd.openxmlformats-officedocument.themeOverride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theme/themeOverride36.xml" ContentType="application/vnd.openxmlformats-officedocument.themeOverride+xml"/>
  <Override PartName="/ppt/charts/chart4.xml" ContentType="application/vnd.openxmlformats-officedocument.drawingml.chart+xml"/>
  <Override PartName="/ppt/theme/themeOverride25.xml" ContentType="application/vnd.openxmlformats-officedocument.themeOverride+xml"/>
  <Override PartName="/ppt/theme/themeOverride43.xml" ContentType="application/vnd.openxmlformats-officedocument.themeOverride+xml"/>
  <Override PartName="/ppt/theme/themeOverride54.xml" ContentType="application/vnd.openxmlformats-officedocument.themeOverride+xml"/>
  <Override PartName="/ppt/slides/slide49.xml" ContentType="application/vnd.openxmlformats-officedocument.presentationml.slide+xml"/>
  <Override PartName="/ppt/theme/themeOverride14.xml" ContentType="application/vnd.openxmlformats-officedocument.themeOverride+xml"/>
  <Override PartName="/ppt/theme/themeOverride32.xml" ContentType="application/vnd.openxmlformats-officedocument.themeOverride+xml"/>
  <Override PartName="/ppt/charts/chart59.xml" ContentType="application/vnd.openxmlformats-officedocument.drawingml.chart+xml"/>
  <Override PartName="/ppt/theme/themeOverride61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charts/chart48.xml" ContentType="application/vnd.openxmlformats-officedocument.drawingml.chart+xml"/>
  <Override PartName="/ppt/theme/themeOverride50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Override3.xml" ContentType="application/vnd.openxmlformats-officedocument.themeOverride+xml"/>
  <Override PartName="/ppt/charts/chart26.xml" ContentType="application/vnd.openxmlformats-officedocument.drawingml.chart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theme/themeOverride59.xml" ContentType="application/vnd.openxmlformats-officedocument.themeOverr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theme/themeOverride48.xml" ContentType="application/vnd.openxmlformats-officedocument.themeOverride+xml"/>
  <Override PartName="/ppt/commentAuthors.xml" ContentType="application/vnd.openxmlformats-officedocument.presentationml.commentAuthors+xml"/>
  <Override PartName="/ppt/theme/themeOverride37.xml" ContentType="application/vnd.openxmlformats-officedocument.themeOverride+xml"/>
  <Override PartName="/ppt/theme/themeOverride55.xml" ContentType="application/vnd.openxmlformats-officedocument.themeOverrid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theme/themeOverride44.xml" ContentType="application/vnd.openxmlformats-officedocument.themeOverride+xml"/>
  <Override PartName="/ppt/theme/themeOverride62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22.xml" ContentType="application/vnd.openxmlformats-officedocument.themeOverride+xml"/>
  <Override PartName="/ppt/theme/themeOverride33.xml" ContentType="application/vnd.openxmlformats-officedocument.themeOverride+xml"/>
  <Override PartName="/ppt/theme/themeOverride51.xml" ContentType="application/vnd.openxmlformats-officedocument.themeOverr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40.xml" ContentType="application/vnd.openxmlformats-officedocument.themeOverrid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theme/themeOverride38.xml" ContentType="application/vnd.openxmlformats-officedocument.themeOverride+xml"/>
  <Override PartName="/ppt/charts/chart41.xml" ContentType="application/vnd.openxmlformats-officedocument.drawingml.chart+xml"/>
  <Override PartName="/ppt/theme/themeOverride49.xml" ContentType="application/vnd.openxmlformats-officedocument.themeOverride+xml"/>
  <Override PartName="/ppt/charts/chart6.xml" ContentType="application/vnd.openxmlformats-officedocument.drawingml.chart+xml"/>
  <Override PartName="/ppt/theme/themeOverride27.xml" ContentType="application/vnd.openxmlformats-officedocument.themeOverride+xml"/>
  <Override PartName="/ppt/theme/themeOverride45.xml" ContentType="application/vnd.openxmlformats-officedocument.themeOverride+xml"/>
  <Override PartName="/ppt/theme/themeOverride56.xml" ContentType="application/vnd.openxmlformats-officedocument.themeOverride+xml"/>
  <Override PartName="/ppt/theme/themeOverride16.xml" ContentType="application/vnd.openxmlformats-officedocument.themeOverride+xml"/>
  <Override PartName="/ppt/theme/themeOverride34.xml" ContentType="application/vnd.openxmlformats-officedocument.themeOverride+xml"/>
  <Override PartName="/ppt/theme/themeOverride63.xml" ContentType="application/vnd.openxmlformats-officedocument.themeOverr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23.xml" ContentType="application/vnd.openxmlformats-officedocument.themeOverride+xml"/>
  <Override PartName="/ppt/theme/themeOverride41.xml" ContentType="application/vnd.openxmlformats-officedocument.themeOverride+xml"/>
  <Override PartName="/ppt/theme/themeOverride52.xml" ContentType="application/vnd.openxmlformats-officedocument.themeOverride+xml"/>
  <Override PartName="/ppt/slides/slide29.xml" ContentType="application/vnd.openxmlformats-officedocument.presentationml.slide+xml"/>
  <Override PartName="/ppt/theme/themeOverride30.xml" ContentType="application/vnd.openxmlformats-officedocument.themeOverr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charts/chart31.xml" ContentType="application/vnd.openxmlformats-officedocument.drawingml.chart+xml"/>
  <Override PartName="/ppt/theme/themeOverride57.xml" ContentType="application/vnd.openxmlformats-officedocument.themeOverrid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theme/themeOverride4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345" r:id="rId10"/>
    <p:sldId id="267" r:id="rId11"/>
    <p:sldId id="268" r:id="rId12"/>
    <p:sldId id="269" r:id="rId13"/>
    <p:sldId id="270" r:id="rId14"/>
    <p:sldId id="273" r:id="rId15"/>
    <p:sldId id="274" r:id="rId16"/>
    <p:sldId id="275" r:id="rId17"/>
    <p:sldId id="276" r:id="rId18"/>
    <p:sldId id="277" r:id="rId19"/>
    <p:sldId id="281" r:id="rId20"/>
    <p:sldId id="278" r:id="rId21"/>
    <p:sldId id="279" r:id="rId22"/>
    <p:sldId id="280" r:id="rId23"/>
    <p:sldId id="285" r:id="rId24"/>
    <p:sldId id="282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1" r:id="rId40"/>
    <p:sldId id="302" r:id="rId41"/>
    <p:sldId id="304" r:id="rId42"/>
    <p:sldId id="306" r:id="rId43"/>
    <p:sldId id="308" r:id="rId44"/>
    <p:sldId id="309" r:id="rId45"/>
    <p:sldId id="310" r:id="rId46"/>
    <p:sldId id="312" r:id="rId47"/>
    <p:sldId id="311" r:id="rId48"/>
    <p:sldId id="313" r:id="rId49"/>
    <p:sldId id="314" r:id="rId50"/>
    <p:sldId id="315" r:id="rId51"/>
    <p:sldId id="318" r:id="rId52"/>
    <p:sldId id="319" r:id="rId53"/>
    <p:sldId id="320" r:id="rId54"/>
    <p:sldId id="347" r:id="rId55"/>
    <p:sldId id="321" r:id="rId56"/>
    <p:sldId id="322" r:id="rId57"/>
    <p:sldId id="323" r:id="rId58"/>
    <p:sldId id="324" r:id="rId59"/>
    <p:sldId id="326" r:id="rId60"/>
    <p:sldId id="327" r:id="rId61"/>
    <p:sldId id="328" r:id="rId62"/>
    <p:sldId id="332" r:id="rId63"/>
    <p:sldId id="329" r:id="rId64"/>
    <p:sldId id="342" r:id="rId65"/>
    <p:sldId id="343" r:id="rId66"/>
    <p:sldId id="344" r:id="rId6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sniewska_aneta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A5A3E"/>
    <a:srgbClr val="FF6600"/>
    <a:srgbClr val="C57A5F"/>
    <a:srgbClr val="D59E8B"/>
    <a:srgbClr val="5F2D2E"/>
    <a:srgbClr val="FF3300"/>
    <a:srgbClr val="800000"/>
    <a:srgbClr val="E7B707"/>
    <a:srgbClr val="F9CC2B"/>
    <a:srgbClr val="F0A2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5915" autoAdjust="0"/>
  </p:normalViewPr>
  <p:slideViewPr>
    <p:cSldViewPr>
      <p:cViewPr>
        <p:scale>
          <a:sx n="80" d="100"/>
          <a:sy n="80" d="100"/>
        </p:scale>
        <p:origin x="-768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4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Arkusz_programu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7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8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9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20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21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22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23.xlsx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24.xlsx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25.xlsx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26.xlsx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31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32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27.xlsx"/><Relationship Id="rId1" Type="http://schemas.openxmlformats.org/officeDocument/2006/relationships/themeOverride" Target="../theme/themeOverride33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28.xlsx"/><Relationship Id="rId1" Type="http://schemas.openxmlformats.org/officeDocument/2006/relationships/themeOverride" Target="../theme/themeOverride34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29.xlsx"/><Relationship Id="rId1" Type="http://schemas.openxmlformats.org/officeDocument/2006/relationships/themeOverride" Target="../theme/themeOverride35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30.xlsx"/><Relationship Id="rId1" Type="http://schemas.openxmlformats.org/officeDocument/2006/relationships/themeOverride" Target="../theme/themeOverride36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31.xlsx"/><Relationship Id="rId1" Type="http://schemas.openxmlformats.org/officeDocument/2006/relationships/themeOverride" Target="../theme/themeOverride37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32.xlsx"/><Relationship Id="rId1" Type="http://schemas.openxmlformats.org/officeDocument/2006/relationships/themeOverride" Target="../theme/themeOverride38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33.xlsx"/><Relationship Id="rId1" Type="http://schemas.openxmlformats.org/officeDocument/2006/relationships/themeOverride" Target="../theme/themeOverride39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4.xlsx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34.xlsx"/><Relationship Id="rId1" Type="http://schemas.openxmlformats.org/officeDocument/2006/relationships/themeOverride" Target="../theme/themeOverride40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35.xlsx"/><Relationship Id="rId1" Type="http://schemas.openxmlformats.org/officeDocument/2006/relationships/themeOverride" Target="../theme/themeOverride41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36.xlsx"/><Relationship Id="rId1" Type="http://schemas.openxmlformats.org/officeDocument/2006/relationships/themeOverride" Target="../theme/themeOverride42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37.xlsx"/><Relationship Id="rId1" Type="http://schemas.openxmlformats.org/officeDocument/2006/relationships/themeOverride" Target="../theme/themeOverride43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38.xlsx"/><Relationship Id="rId1" Type="http://schemas.openxmlformats.org/officeDocument/2006/relationships/themeOverride" Target="../theme/themeOverride44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39.xlsx"/><Relationship Id="rId1" Type="http://schemas.openxmlformats.org/officeDocument/2006/relationships/themeOverride" Target="../theme/themeOverride45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40.xlsx"/><Relationship Id="rId1" Type="http://schemas.openxmlformats.org/officeDocument/2006/relationships/themeOverride" Target="../theme/themeOverride46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41.xlsx"/><Relationship Id="rId1" Type="http://schemas.openxmlformats.org/officeDocument/2006/relationships/themeOverride" Target="../theme/themeOverride47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42.xlsx"/><Relationship Id="rId1" Type="http://schemas.openxmlformats.org/officeDocument/2006/relationships/themeOverride" Target="../theme/themeOverride48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43.xlsx"/><Relationship Id="rId1" Type="http://schemas.openxmlformats.org/officeDocument/2006/relationships/themeOverride" Target="../theme/themeOverride49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5.xlsx"/><Relationship Id="rId1" Type="http://schemas.openxmlformats.org/officeDocument/2006/relationships/themeOverride" Target="../theme/themeOverride5.xm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44.xlsx"/><Relationship Id="rId1" Type="http://schemas.openxmlformats.org/officeDocument/2006/relationships/themeOverride" Target="../theme/themeOverride50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45.xlsx"/><Relationship Id="rId1" Type="http://schemas.openxmlformats.org/officeDocument/2006/relationships/themeOverride" Target="../theme/themeOverride51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46.xlsx"/><Relationship Id="rId1" Type="http://schemas.openxmlformats.org/officeDocument/2006/relationships/themeOverride" Target="../theme/themeOverride52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47.xlsx"/><Relationship Id="rId1" Type="http://schemas.openxmlformats.org/officeDocument/2006/relationships/themeOverride" Target="../theme/themeOverride53.xm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48.xlsx"/><Relationship Id="rId1" Type="http://schemas.openxmlformats.org/officeDocument/2006/relationships/themeOverride" Target="../theme/themeOverride54.xml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kobiety\tabela%20-%20diagnoza%20kobiet%20-%20pracodawcy.xlsx" TargetMode="External"/><Relationship Id="rId1" Type="http://schemas.openxmlformats.org/officeDocument/2006/relationships/themeOverride" Target="../theme/themeOverride55.xm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kobiety\tabela%20-%20diagnoza%20kobiet%20-%20pracodawcy.xlsx" TargetMode="External"/><Relationship Id="rId1" Type="http://schemas.openxmlformats.org/officeDocument/2006/relationships/themeOverride" Target="../theme/themeOverride56.xm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kobiety\tabela%20-%20diagnoza%20kobiet%20-%20pracodawcy.xlsx" TargetMode="Externa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kobiety\tabela%20-%20diagnoza%20kobiet%20-%20pracodawcy.xlsx" TargetMode="Externa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kobiety\tabela%20-%20diagnoza%20kobiet%20-%20pracodawcy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6.xlsx"/><Relationship Id="rId1" Type="http://schemas.openxmlformats.org/officeDocument/2006/relationships/themeOverride" Target="../theme/themeOverride6.xm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kobiety\tabela%20-%20diagnoza%20kobiet%20-%20pracodawcy.xlsx" TargetMode="Externa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kobiety\tabela%20-%20diagnoza%20kobiet%20-%20pracodawcy.xlsx" TargetMode="External"/><Relationship Id="rId1" Type="http://schemas.openxmlformats.org/officeDocument/2006/relationships/themeOverride" Target="../theme/themeOverride57.xml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kobiety\tabela%20-%20diagnoza%20kobiet%20-%20pracodawcy.xlsx" TargetMode="Externa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kobiety\tabela%20-%20diagnoza%20kobiet%20-%20pracodawcy.xlsx" TargetMode="External"/><Relationship Id="rId1" Type="http://schemas.openxmlformats.org/officeDocument/2006/relationships/themeOverride" Target="../theme/themeOverride58.xml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kobiety\tabela%20-%20diagnoza%20kobiet%20-%20pracodawcy.xlsx" TargetMode="External"/><Relationship Id="rId1" Type="http://schemas.openxmlformats.org/officeDocument/2006/relationships/themeOverride" Target="../theme/themeOverride59.xml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kobiety\tabela%20-%20diagnoza%20kobiet%20-%20pracodawcy.xlsx" TargetMode="External"/><Relationship Id="rId1" Type="http://schemas.openxmlformats.org/officeDocument/2006/relationships/themeOverride" Target="../theme/themeOverride60.xm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kobiety\tabela%20-%20diagnoza%20kobiet%20-%20pracodawcy.xlsx" TargetMode="External"/><Relationship Id="rId1" Type="http://schemas.openxmlformats.org/officeDocument/2006/relationships/themeOverride" Target="../theme/themeOverride61.xml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kobiety\tabela%20-%20diagnoza%20kobiet%20-%20pracodawcy.xlsx" TargetMode="External"/><Relationship Id="rId1" Type="http://schemas.openxmlformats.org/officeDocument/2006/relationships/themeOverride" Target="../theme/themeOverride62.xml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kobiety\tabela%20-%20diagnoza%20kobiet%20-%20pracodawcy.xlsx" TargetMode="External"/><Relationship Id="rId1" Type="http://schemas.openxmlformats.org/officeDocument/2006/relationships/themeOverride" Target="../theme/themeOverride63.xml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kobiety\tabela%20-%20diagnoza%20kobiet%20-%20pracodawcy.xlsx" TargetMode="External"/><Relationship Id="rId1" Type="http://schemas.openxmlformats.org/officeDocument/2006/relationships/themeOverride" Target="../theme/themeOverride6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8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DATA!$H$18</c:f>
              <c:strCache>
                <c:ptCount val="1"/>
                <c:pt idx="0">
                  <c:v>mężczyźni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Pos val="t"/>
            <c:showVal val="1"/>
          </c:dLbls>
          <c:cat>
            <c:strRef>
              <c:f>DATA!$I$17:$N$17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DATA!$I$18:$N$18</c:f>
              <c:numCache>
                <c:formatCode>0</c:formatCode>
                <c:ptCount val="6"/>
                <c:pt idx="0">
                  <c:v>231</c:v>
                </c:pt>
                <c:pt idx="1">
                  <c:v>249</c:v>
                </c:pt>
                <c:pt idx="2">
                  <c:v>272</c:v>
                </c:pt>
                <c:pt idx="3">
                  <c:v>271</c:v>
                </c:pt>
                <c:pt idx="4">
                  <c:v>266</c:v>
                </c:pt>
                <c:pt idx="5">
                  <c:v>270</c:v>
                </c:pt>
              </c:numCache>
            </c:numRef>
          </c:val>
        </c:ser>
        <c:ser>
          <c:idx val="1"/>
          <c:order val="1"/>
          <c:tx>
            <c:strRef>
              <c:f>DATA!$H$19</c:f>
              <c:strCache>
                <c:ptCount val="1"/>
                <c:pt idx="0">
                  <c:v>kobiety</c:v>
                </c:pt>
              </c:strCache>
            </c:strRef>
          </c:tx>
          <c:spPr>
            <a:ln>
              <a:solidFill>
                <a:srgbClr val="F9CC2B"/>
              </a:solidFill>
            </a:ln>
          </c:spPr>
          <c:marker>
            <c:symbol val="square"/>
            <c:size val="6"/>
            <c:spPr>
              <a:solidFill>
                <a:srgbClr val="F9CC2B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Pos val="b"/>
            <c:showVal val="1"/>
          </c:dLbls>
          <c:cat>
            <c:strRef>
              <c:f>DATA!$I$17:$N$17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DATA!$I$19:$N$19</c:f>
              <c:numCache>
                <c:formatCode>0</c:formatCode>
                <c:ptCount val="6"/>
                <c:pt idx="0">
                  <c:v>190</c:v>
                </c:pt>
                <c:pt idx="1">
                  <c:v>205</c:v>
                </c:pt>
                <c:pt idx="2">
                  <c:v>225</c:v>
                </c:pt>
                <c:pt idx="3">
                  <c:v>225</c:v>
                </c:pt>
                <c:pt idx="4">
                  <c:v>222</c:v>
                </c:pt>
                <c:pt idx="5">
                  <c:v>222</c:v>
                </c:pt>
              </c:numCache>
            </c:numRef>
          </c:val>
        </c:ser>
        <c:marker val="1"/>
        <c:axId val="94583424"/>
        <c:axId val="94593408"/>
      </c:lineChart>
      <c:catAx>
        <c:axId val="94583424"/>
        <c:scaling>
          <c:orientation val="minMax"/>
        </c:scaling>
        <c:axPos val="b"/>
        <c:tickLblPos val="low"/>
        <c:crossAx val="94593408"/>
        <c:crosses val="autoZero"/>
        <c:lblAlgn val="ctr"/>
        <c:lblOffset val="100"/>
      </c:catAx>
      <c:valAx>
        <c:axId val="94593408"/>
        <c:scaling>
          <c:orientation val="minMax"/>
          <c:min val="170"/>
        </c:scaling>
        <c:axPos val="l"/>
        <c:majorGridlines/>
        <c:numFmt formatCode="0" sourceLinked="1"/>
        <c:tickLblPos val="nextTo"/>
        <c:crossAx val="94583424"/>
        <c:crosses val="autoZero"/>
        <c:crossBetween val="between"/>
      </c:valAx>
      <c:spPr>
        <a:noFill/>
      </c:spPr>
    </c:plotArea>
    <c:legend>
      <c:legendPos val="t"/>
      <c:layout/>
    </c:legend>
    <c:plotVisOnly val="1"/>
    <c:dispBlanksAs val="gap"/>
  </c:chart>
  <c:txPr>
    <a:bodyPr/>
    <a:lstStyle/>
    <a:p>
      <a:pPr>
        <a:defRPr sz="1400">
          <a:latin typeface="+mn-lt"/>
        </a:defRPr>
      </a:pPr>
      <a:endParaRPr lang="pl-PL"/>
    </a:p>
  </c:txPr>
  <c:externalData r:id="rId2"/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9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pl-PL" sz="1600" b="1" dirty="0"/>
              <a:t>Typ rodziny respondentek [%]</a:t>
            </a:r>
          </a:p>
        </c:rich>
      </c:tx>
      <c:layout/>
    </c:title>
    <c:view3D>
      <c:rAngAx val="1"/>
    </c:view3D>
    <c:sideWall>
      <c:spPr>
        <a:noFill/>
      </c:spPr>
    </c:sideWall>
    <c:backWall>
      <c:spPr>
        <a:noFill/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typ rodziny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Val val="1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Arkusz1!$A$2:$A$4</c:f>
              <c:strCache>
                <c:ptCount val="3"/>
                <c:pt idx="0">
                  <c:v>osoba samotna</c:v>
                </c:pt>
                <c:pt idx="1">
                  <c:v>rodzina niepełna - matka samotnie wychowująca dziecko</c:v>
                </c:pt>
                <c:pt idx="2">
                  <c:v>rodzina pełna</c:v>
                </c:pt>
              </c:strCache>
            </c:strRef>
          </c:cat>
          <c:val>
            <c:numRef>
              <c:f>Arkusz1!$B$2:$B$4</c:f>
              <c:numCache>
                <c:formatCode>0.0</c:formatCode>
                <c:ptCount val="3"/>
                <c:pt idx="0">
                  <c:v>4.8</c:v>
                </c:pt>
                <c:pt idx="1">
                  <c:v>5.7</c:v>
                </c:pt>
                <c:pt idx="2">
                  <c:v>89.4</c:v>
                </c:pt>
              </c:numCache>
            </c:numRef>
          </c:val>
          <c:shape val="box"/>
        </c:ser>
        <c:gapWidth val="130"/>
        <c:shape val="cylinder"/>
        <c:axId val="106178432"/>
        <c:axId val="106179968"/>
        <c:axId val="0"/>
      </c:bar3DChart>
      <c:catAx>
        <c:axId val="106178432"/>
        <c:scaling>
          <c:orientation val="minMax"/>
        </c:scaling>
        <c:axPos val="l"/>
        <c:tickLblPos val="nextTo"/>
        <c:crossAx val="106179968"/>
        <c:crosses val="autoZero"/>
        <c:auto val="1"/>
        <c:lblAlgn val="r"/>
        <c:lblOffset val="100"/>
      </c:catAx>
      <c:valAx>
        <c:axId val="106179968"/>
        <c:scaling>
          <c:orientation val="minMax"/>
        </c:scaling>
        <c:axPos val="b"/>
        <c:majorGridlines/>
        <c:numFmt formatCode="#,##0" sourceLinked="0"/>
        <c:tickLblPos val="nextTo"/>
        <c:crossAx val="1061784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0"/>
      </a:pPr>
      <a:endParaRPr lang="pl-PL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9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pl-PL" sz="1600" b="1" dirty="0"/>
              <a:t>Liczba członków gospodarstwa domowego respondentek [%]</a:t>
            </a:r>
          </a:p>
        </c:rich>
      </c:tx>
      <c:layout/>
    </c:title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20926071428571427"/>
          <c:y val="0.20030000000000001"/>
          <c:w val="0.71451899091125926"/>
          <c:h val="0.66924393939394011"/>
        </c:manualLayout>
      </c:layout>
      <c:bar3D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Val val="1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Arkusz1!$A$2:$A$5</c:f>
              <c:strCache>
                <c:ptCount val="4"/>
                <c:pt idx="0">
                  <c:v>jedna osoba</c:v>
                </c:pt>
                <c:pt idx="1">
                  <c:v>6 osób i więcej</c:v>
                </c:pt>
                <c:pt idx="2">
                  <c:v>dwie osoby</c:v>
                </c:pt>
                <c:pt idx="3">
                  <c:v>3 - 5 osób</c:v>
                </c:pt>
              </c:strCache>
            </c:strRef>
          </c:cat>
          <c:val>
            <c:numRef>
              <c:f>Arkusz1!$B$2:$B$5</c:f>
              <c:numCache>
                <c:formatCode>0.0</c:formatCode>
                <c:ptCount val="4"/>
                <c:pt idx="0">
                  <c:v>1.7</c:v>
                </c:pt>
                <c:pt idx="1">
                  <c:v>11.3</c:v>
                </c:pt>
                <c:pt idx="2">
                  <c:v>11.9</c:v>
                </c:pt>
                <c:pt idx="3">
                  <c:v>75.099999999999994</c:v>
                </c:pt>
              </c:numCache>
            </c:numRef>
          </c:val>
          <c:shape val="box"/>
        </c:ser>
        <c:gapWidth val="70"/>
        <c:shape val="cylinder"/>
        <c:axId val="104590720"/>
        <c:axId val="122827904"/>
        <c:axId val="0"/>
      </c:bar3DChart>
      <c:catAx>
        <c:axId val="104590720"/>
        <c:scaling>
          <c:orientation val="minMax"/>
        </c:scaling>
        <c:axPos val="l"/>
        <c:tickLblPos val="nextTo"/>
        <c:crossAx val="122827904"/>
        <c:crosses val="autoZero"/>
        <c:auto val="1"/>
        <c:lblAlgn val="ctr"/>
        <c:lblOffset val="100"/>
      </c:catAx>
      <c:valAx>
        <c:axId val="122827904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pl-PL" sz="1200"/>
                  <a:t>średnia M = 4 osoby</a:t>
                </a:r>
              </a:p>
              <a:p>
                <a:pPr>
                  <a:defRPr sz="1200"/>
                </a:pPr>
                <a:r>
                  <a:rPr lang="pl-PL" sz="1200"/>
                  <a:t>dominanta D = 4 osoby</a:t>
                </a:r>
              </a:p>
            </c:rich>
          </c:tx>
          <c:layout>
            <c:manualLayout>
              <c:xMode val="edge"/>
              <c:yMode val="edge"/>
              <c:x val="0.53385873015873064"/>
              <c:y val="0.5792431818181818"/>
            </c:manualLayout>
          </c:layout>
          <c:spPr>
            <a:solidFill>
              <a:sysClr val="window" lastClr="FFFFFF"/>
            </a:solidFill>
            <a:ln w="3175" cap="flat" cmpd="sng" algn="ctr">
              <a:solidFill>
                <a:srgbClr val="A5644E"/>
              </a:solidFill>
              <a:prstDash val="solid"/>
            </a:ln>
            <a:effectLst/>
          </c:spPr>
        </c:title>
        <c:numFmt formatCode="#,##0" sourceLinked="0"/>
        <c:tickLblPos val="nextTo"/>
        <c:crossAx val="1045907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0"/>
      </a:pPr>
      <a:endParaRPr lang="pl-PL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pl-PL" sz="1600" b="1" dirty="0"/>
              <a:t>Posiadanie dziecka do 6 roku życia [%]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4.2682086614173234E-2"/>
          <c:y val="0.26205869138832288"/>
          <c:w val="0.90721875911344418"/>
          <c:h val="0.49169074097334281"/>
        </c:manualLayout>
      </c:layout>
      <c:bar3DChart>
        <c:barDir val="bar"/>
        <c:grouping val="percentStacked"/>
        <c:ser>
          <c:idx val="0"/>
          <c:order val="0"/>
          <c:tx>
            <c:strRef>
              <c:f>Arkusz1!$A$2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9CC2B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Arkusz1!$B$1</c:f>
              <c:strCache>
                <c:ptCount val="1"/>
                <c:pt idx="0">
                  <c:v>d</c:v>
                </c:pt>
              </c:strCache>
            </c:strRef>
          </c:cat>
          <c:val>
            <c:numRef>
              <c:f>Arkusz1!$B$2</c:f>
              <c:numCache>
                <c:formatCode>0.0</c:formatCode>
                <c:ptCount val="1"/>
                <c:pt idx="0">
                  <c:v>35.5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nie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Arkusz1!$B$1</c:f>
              <c:strCache>
                <c:ptCount val="1"/>
                <c:pt idx="0">
                  <c:v>d</c:v>
                </c:pt>
              </c:strCache>
            </c:strRef>
          </c:cat>
          <c:val>
            <c:numRef>
              <c:f>Arkusz1!$B$3</c:f>
              <c:numCache>
                <c:formatCode>0.0</c:formatCode>
                <c:ptCount val="1"/>
                <c:pt idx="0">
                  <c:v>64.5</c:v>
                </c:pt>
              </c:numCache>
            </c:numRef>
          </c:val>
        </c:ser>
        <c:dLbls>
          <c:showVal val="1"/>
        </c:dLbls>
        <c:gapWidth val="83"/>
        <c:shape val="box"/>
        <c:axId val="131184128"/>
        <c:axId val="131185664"/>
        <c:axId val="0"/>
      </c:bar3DChart>
      <c:catAx>
        <c:axId val="131184128"/>
        <c:scaling>
          <c:orientation val="minMax"/>
        </c:scaling>
        <c:delete val="1"/>
        <c:axPos val="l"/>
        <c:tickLblPos val="none"/>
        <c:crossAx val="131185664"/>
        <c:crosses val="autoZero"/>
        <c:auto val="1"/>
        <c:lblAlgn val="ctr"/>
        <c:lblOffset val="100"/>
      </c:catAx>
      <c:valAx>
        <c:axId val="131185664"/>
        <c:scaling>
          <c:orientation val="minMax"/>
        </c:scaling>
        <c:axPos val="b"/>
        <c:majorGridlines/>
        <c:numFmt formatCode="0%" sourceLinked="0"/>
        <c:tickLblPos val="nextTo"/>
        <c:crossAx val="131184128"/>
        <c:crosses val="autoZero"/>
        <c:crossBetween val="between"/>
        <c:majorUnit val="0.25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400" b="0"/>
      </a:pPr>
      <a:endParaRPr lang="pl-PL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pl-PL" sz="1600" b="1" dirty="0"/>
              <a:t>Sprawowanie samodzielnej opieki nad dzieckiem do 6 roku życia [%]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3.9486424585302486E-2"/>
          <c:y val="0.26724503016910611"/>
          <c:w val="0.91438383873460138"/>
          <c:h val="0.44472491789515306"/>
        </c:manualLayout>
      </c:layout>
      <c:bar3DChart>
        <c:barDir val="bar"/>
        <c:grouping val="percentStacked"/>
        <c:ser>
          <c:idx val="0"/>
          <c:order val="0"/>
          <c:tx>
            <c:strRef>
              <c:f>Arkusz1!$A$2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9CC2B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0.0</c:formatCode>
                <c:ptCount val="1"/>
                <c:pt idx="0">
                  <c:v>83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nie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0.0</c:formatCode>
                <c:ptCount val="1"/>
                <c:pt idx="0">
                  <c:v>17</c:v>
                </c:pt>
              </c:numCache>
            </c:numRef>
          </c:val>
        </c:ser>
        <c:dLbls>
          <c:showVal val="1"/>
        </c:dLbls>
        <c:gapWidth val="83"/>
        <c:shape val="box"/>
        <c:axId val="123794176"/>
        <c:axId val="123795712"/>
        <c:axId val="0"/>
      </c:bar3DChart>
      <c:catAx>
        <c:axId val="123794176"/>
        <c:scaling>
          <c:orientation val="minMax"/>
        </c:scaling>
        <c:delete val="1"/>
        <c:axPos val="l"/>
        <c:tickLblPos val="none"/>
        <c:crossAx val="123795712"/>
        <c:crosses val="autoZero"/>
        <c:auto val="1"/>
        <c:lblAlgn val="ctr"/>
        <c:lblOffset val="100"/>
      </c:catAx>
      <c:valAx>
        <c:axId val="123795712"/>
        <c:scaling>
          <c:orientation val="minMax"/>
        </c:scaling>
        <c:axPos val="b"/>
        <c:majorGridlines/>
        <c:numFmt formatCode="0%" sourceLinked="0"/>
        <c:tickLblPos val="nextTo"/>
        <c:crossAx val="123794176"/>
        <c:crosses val="autoZero"/>
        <c:crossBetween val="between"/>
        <c:majorUnit val="0.25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400" b="0"/>
      </a:pPr>
      <a:endParaRPr lang="pl-PL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9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pl-PL" sz="1600" b="1" dirty="0"/>
              <a:t>Liczba dzieci będących na utrzymaniu respondentek [%]</a:t>
            </a:r>
          </a:p>
        </c:rich>
      </c:tx>
      <c:layout/>
    </c:title>
    <c:view3D>
      <c:rAngAx val="1"/>
    </c:view3D>
    <c:sideWall>
      <c:spPr>
        <a:noFill/>
      </c:spPr>
    </c:sideWall>
    <c:backWall>
      <c:spPr>
        <a:noFill/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Val val="1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Arkusz1!$A$2:$A$5</c:f>
              <c:strCache>
                <c:ptCount val="4"/>
                <c:pt idx="0">
                  <c:v>4 dzieci i więcej</c:v>
                </c:pt>
                <c:pt idx="1">
                  <c:v>nie posiadam dzieci na utrzymaniu</c:v>
                </c:pt>
                <c:pt idx="2">
                  <c:v>jedno dziecko</c:v>
                </c:pt>
                <c:pt idx="3">
                  <c:v>2 -3 dzieci</c:v>
                </c:pt>
              </c:strCache>
            </c:strRef>
          </c:cat>
          <c:val>
            <c:numRef>
              <c:f>Arkusz1!$B$2:$B$5</c:f>
              <c:numCache>
                <c:formatCode>0.0</c:formatCode>
                <c:ptCount val="4"/>
                <c:pt idx="0">
                  <c:v>3</c:v>
                </c:pt>
                <c:pt idx="1">
                  <c:v>24.2</c:v>
                </c:pt>
                <c:pt idx="2">
                  <c:v>25.8</c:v>
                </c:pt>
                <c:pt idx="3">
                  <c:v>47</c:v>
                </c:pt>
              </c:numCache>
            </c:numRef>
          </c:val>
          <c:shape val="box"/>
        </c:ser>
        <c:gapWidth val="110"/>
        <c:shape val="cylinder"/>
        <c:axId val="131328640"/>
        <c:axId val="131330432"/>
        <c:axId val="0"/>
      </c:bar3DChart>
      <c:catAx>
        <c:axId val="131328640"/>
        <c:scaling>
          <c:orientation val="minMax"/>
        </c:scaling>
        <c:axPos val="l"/>
        <c:tickLblPos val="nextTo"/>
        <c:crossAx val="131330432"/>
        <c:crosses val="autoZero"/>
        <c:auto val="1"/>
        <c:lblAlgn val="ctr"/>
        <c:lblOffset val="100"/>
      </c:catAx>
      <c:valAx>
        <c:axId val="131330432"/>
        <c:scaling>
          <c:orientation val="minMax"/>
        </c:scaling>
        <c:axPos val="b"/>
        <c:majorGridlines/>
        <c:numFmt formatCode="#,##0" sourceLinked="0"/>
        <c:tickLblPos val="nextTo"/>
        <c:crossAx val="1313286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0"/>
      </a:pPr>
      <a:endParaRPr lang="pl-PL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9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44659956764063252"/>
          <c:y val="2.0827173049148391E-2"/>
          <c:w val="0.49875037032922315"/>
          <c:h val="0.88447159717296309"/>
        </c:manualLayout>
      </c:layout>
      <c:bar3D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Val val="1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Arkusz1!$A$2:$A$7</c:f>
              <c:strCache>
                <c:ptCount val="6"/>
                <c:pt idx="0">
                  <c:v>inne</c:v>
                </c:pt>
                <c:pt idx="1">
                  <c:v>pomoc materialna z ośrodka pomocy społecznej</c:v>
                </c:pt>
                <c:pt idx="2">
                  <c:v>alimenty/fundusz alimentacyjny</c:v>
                </c:pt>
                <c:pt idx="3">
                  <c:v>zasiłki rodzinne, świadczenia rodzinne, stypendia socjalne, dodatek mieszkaniowy</c:v>
                </c:pt>
                <c:pt idx="4">
                  <c:v>emerytura, renta inwalidzka, socjalna, rodzinna</c:v>
                </c:pt>
                <c:pt idx="5">
                  <c:v>zarobki z pracy lub prowadzenia działalności gospodarczej członka rodziny</c:v>
                </c:pt>
              </c:strCache>
            </c:strRef>
          </c:cat>
          <c:val>
            <c:numRef>
              <c:f>Arkusz1!$B$2:$B$7</c:f>
              <c:numCache>
                <c:formatCode>0.0</c:formatCode>
                <c:ptCount val="6"/>
                <c:pt idx="0">
                  <c:v>29.8</c:v>
                </c:pt>
                <c:pt idx="1">
                  <c:v>11.3</c:v>
                </c:pt>
                <c:pt idx="2">
                  <c:v>11.9</c:v>
                </c:pt>
                <c:pt idx="3">
                  <c:v>15.4</c:v>
                </c:pt>
                <c:pt idx="4">
                  <c:v>30.1</c:v>
                </c:pt>
                <c:pt idx="5">
                  <c:v>84.9</c:v>
                </c:pt>
              </c:numCache>
            </c:numRef>
          </c:val>
          <c:shape val="box"/>
        </c:ser>
        <c:gapWidth val="110"/>
        <c:gapDepth val="0"/>
        <c:shape val="cylinder"/>
        <c:axId val="133988736"/>
        <c:axId val="133990272"/>
        <c:axId val="0"/>
      </c:bar3DChart>
      <c:catAx>
        <c:axId val="133988736"/>
        <c:scaling>
          <c:orientation val="minMax"/>
        </c:scaling>
        <c:axPos val="l"/>
        <c:tickLblPos val="nextTo"/>
        <c:crossAx val="133990272"/>
        <c:crosses val="autoZero"/>
        <c:auto val="1"/>
        <c:lblAlgn val="ctr"/>
        <c:lblOffset val="100"/>
      </c:catAx>
      <c:valAx>
        <c:axId val="133990272"/>
        <c:scaling>
          <c:orientation val="minMax"/>
        </c:scaling>
        <c:axPos val="b"/>
        <c:majorGridlines/>
        <c:numFmt formatCode="#,##0" sourceLinked="0"/>
        <c:tickLblPos val="nextTo"/>
        <c:crossAx val="133988736"/>
        <c:crosses val="autoZero"/>
        <c:crossBetween val="between"/>
        <c:majorUnit val="25"/>
      </c:valAx>
    </c:plotArea>
    <c:plotVisOnly val="1"/>
    <c:dispBlanksAs val="gap"/>
  </c:chart>
  <c:txPr>
    <a:bodyPr/>
    <a:lstStyle/>
    <a:p>
      <a:pPr>
        <a:defRPr sz="1400" b="0"/>
      </a:pPr>
      <a:endParaRPr lang="pl-PL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9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20827595666758275"/>
          <c:y val="5.5345911949685599E-2"/>
          <c:w val="0.75519520735512935"/>
          <c:h val="0.81858172466344969"/>
        </c:manualLayout>
      </c:layout>
      <c:bar3D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Val val="1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Arkusz1!$A$2:$A$9</c:f>
              <c:strCache>
                <c:ptCount val="8"/>
                <c:pt idx="0">
                  <c:v>do 199 zł</c:v>
                </c:pt>
                <c:pt idx="1">
                  <c:v>200-399 zł</c:v>
                </c:pt>
                <c:pt idx="2">
                  <c:v>400-599 zł</c:v>
                </c:pt>
                <c:pt idx="3">
                  <c:v>600-799 zł</c:v>
                </c:pt>
                <c:pt idx="4">
                  <c:v>800-999 zł</c:v>
                </c:pt>
                <c:pt idx="5">
                  <c:v>1000-1499 zł</c:v>
                </c:pt>
                <c:pt idx="6">
                  <c:v>1500-1999 zł</c:v>
                </c:pt>
                <c:pt idx="7">
                  <c:v>2000 zł i więcej</c:v>
                </c:pt>
              </c:strCache>
            </c:strRef>
          </c:cat>
          <c:val>
            <c:numRef>
              <c:f>Arkusz1!$B$2:$B$9</c:f>
              <c:numCache>
                <c:formatCode>0.0</c:formatCode>
                <c:ptCount val="8"/>
                <c:pt idx="0">
                  <c:v>0.2</c:v>
                </c:pt>
                <c:pt idx="1">
                  <c:v>13.5</c:v>
                </c:pt>
                <c:pt idx="2">
                  <c:v>29.6</c:v>
                </c:pt>
                <c:pt idx="3">
                  <c:v>24.2</c:v>
                </c:pt>
                <c:pt idx="4">
                  <c:v>11.7</c:v>
                </c:pt>
                <c:pt idx="5">
                  <c:v>13.8</c:v>
                </c:pt>
                <c:pt idx="6">
                  <c:v>4.4000000000000004</c:v>
                </c:pt>
                <c:pt idx="7">
                  <c:v>2.6</c:v>
                </c:pt>
              </c:numCache>
            </c:numRef>
          </c:val>
          <c:shape val="box"/>
        </c:ser>
        <c:gapWidth val="70"/>
        <c:shape val="cylinder"/>
        <c:axId val="131254144"/>
        <c:axId val="131255680"/>
        <c:axId val="0"/>
      </c:bar3DChart>
      <c:catAx>
        <c:axId val="131254144"/>
        <c:scaling>
          <c:orientation val="minMax"/>
        </c:scaling>
        <c:axPos val="l"/>
        <c:tickLblPos val="nextTo"/>
        <c:crossAx val="131255680"/>
        <c:crosses val="autoZero"/>
        <c:auto val="1"/>
        <c:lblAlgn val="ctr"/>
        <c:lblOffset val="100"/>
      </c:catAx>
      <c:valAx>
        <c:axId val="13125568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średnia M = 721,85 zł</a:t>
                </a:r>
              </a:p>
            </c:rich>
          </c:tx>
          <c:layout>
            <c:manualLayout>
              <c:xMode val="edge"/>
              <c:yMode val="edge"/>
              <c:x val="0.65863746620745911"/>
              <c:y val="0.15155862311595006"/>
            </c:manualLayout>
          </c:layout>
          <c:spPr>
            <a:solidFill>
              <a:sysClr val="window" lastClr="FFFFFF"/>
            </a:solidFill>
            <a:ln w="3175" cap="flat" cmpd="sng" algn="ctr">
              <a:solidFill>
                <a:srgbClr val="A5644E"/>
              </a:solidFill>
              <a:prstDash val="solid"/>
            </a:ln>
            <a:effectLst/>
          </c:spPr>
        </c:title>
        <c:numFmt formatCode="#,##0" sourceLinked="0"/>
        <c:tickLblPos val="nextTo"/>
        <c:crossAx val="1312541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0"/>
      </a:pPr>
      <a:endParaRPr lang="pl-PL"/>
    </a:p>
  </c:tx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l-PL" sz="1600" dirty="0"/>
              <a:t>Wystarczalność dochodów na zaspokojenie potrzeb gospodarstw domowych respondentek [%]</a:t>
            </a:r>
          </a:p>
        </c:rich>
      </c:tx>
      <c:layout/>
    </c:title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3.1173055555555596E-2"/>
          <c:y val="0.32158833333333364"/>
          <c:w val="0.76669018025639424"/>
          <c:h val="0.4859372222222223"/>
        </c:manualLayout>
      </c:layout>
      <c:bar3DChart>
        <c:barDir val="bar"/>
        <c:grouping val="percentStacked"/>
        <c:ser>
          <c:idx val="0"/>
          <c:order val="0"/>
          <c:tx>
            <c:strRef>
              <c:f>Arkusz1!$A$2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F9CC2B"/>
            </a:solidFill>
          </c:spPr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0.0</c:formatCode>
                <c:ptCount val="1"/>
                <c:pt idx="0">
                  <c:v>20.8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raczej nie</c:v>
                </c:pt>
              </c:strCache>
            </c:strRef>
          </c:tx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0.0</c:formatCode>
                <c:ptCount val="1"/>
                <c:pt idx="0">
                  <c:v>42.7</c:v>
                </c:pt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raczej tak</c:v>
                </c:pt>
              </c:strCache>
            </c:strRef>
          </c:tx>
          <c:spPr>
            <a:solidFill>
              <a:srgbClr val="F0A22E"/>
            </a:solidFill>
          </c:spPr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Arkusz1!$B$4</c:f>
              <c:numCache>
                <c:formatCode>0.0</c:formatCode>
                <c:ptCount val="1"/>
                <c:pt idx="0">
                  <c:v>32.6</c:v>
                </c:pt>
              </c:numCache>
            </c:numRef>
          </c:val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zdecydowanie tak</c:v>
                </c:pt>
              </c:strCache>
            </c:strRef>
          </c:tx>
          <c:spPr>
            <a:solidFill>
              <a:srgbClr val="A19574"/>
            </a:solidFill>
          </c:spPr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Arkusz1!$B$5</c:f>
              <c:numCache>
                <c:formatCode>0.0</c:formatCode>
                <c:ptCount val="1"/>
                <c:pt idx="0">
                  <c:v>3.8</c:v>
                </c:pt>
              </c:numCache>
            </c:numRef>
          </c:val>
        </c:ser>
        <c:dLbls>
          <c:showVal val="1"/>
        </c:dLbls>
        <c:gapWidth val="83"/>
        <c:shape val="box"/>
        <c:axId val="133434752"/>
        <c:axId val="133448832"/>
        <c:axId val="0"/>
      </c:bar3DChart>
      <c:catAx>
        <c:axId val="133434752"/>
        <c:scaling>
          <c:orientation val="minMax"/>
        </c:scaling>
        <c:delete val="1"/>
        <c:axPos val="l"/>
        <c:tickLblPos val="none"/>
        <c:crossAx val="133448832"/>
        <c:crosses val="autoZero"/>
        <c:auto val="1"/>
        <c:lblAlgn val="ctr"/>
        <c:lblOffset val="100"/>
      </c:catAx>
      <c:valAx>
        <c:axId val="133448832"/>
        <c:scaling>
          <c:orientation val="minMax"/>
        </c:scaling>
        <c:axPos val="b"/>
        <c:majorGridlines/>
        <c:numFmt formatCode="0%" sourceLinked="0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133434752"/>
        <c:crosses val="autoZero"/>
        <c:crossBetween val="between"/>
        <c:majorUnit val="0.25"/>
      </c:valAx>
    </c:plotArea>
    <c:legend>
      <c:legendPos val="r"/>
      <c:layout/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</c:chart>
  <c:txPr>
    <a:bodyPr/>
    <a:lstStyle/>
    <a:p>
      <a:pPr>
        <a:defRPr sz="1400" b="1"/>
      </a:pPr>
      <a:endParaRPr lang="pl-PL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l-PL" sz="1600" dirty="0"/>
              <a:t>Ocena sytuacji ekonomicznej rodzin w opinii respondentek [%]</a:t>
            </a:r>
          </a:p>
        </c:rich>
      </c:tx>
      <c:layout>
        <c:manualLayout>
          <c:xMode val="edge"/>
          <c:yMode val="edge"/>
          <c:x val="0.13199295456846999"/>
          <c:y val="3.6493693583240158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3.1456084656084654E-2"/>
          <c:y val="0.23959000000000014"/>
          <c:w val="0.77722153290735663"/>
          <c:h val="0.51415944444444461"/>
        </c:manualLayout>
      </c:layout>
      <c:bar3DChart>
        <c:barDir val="bar"/>
        <c:grouping val="percentStacked"/>
        <c:ser>
          <c:idx val="0"/>
          <c:order val="0"/>
          <c:tx>
            <c:strRef>
              <c:f>Arkusz1!$A$2</c:f>
              <c:strCache>
                <c:ptCount val="1"/>
                <c:pt idx="0">
                  <c:v>bardzo źle</c:v>
                </c:pt>
              </c:strCache>
            </c:strRef>
          </c:tx>
          <c:spPr>
            <a:solidFill>
              <a:srgbClr val="F9CC2B"/>
            </a:solidFill>
          </c:spPr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0.0</c:formatCode>
                <c:ptCount val="1"/>
                <c:pt idx="0">
                  <c:v>9.1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źle</c:v>
                </c:pt>
              </c:strCache>
            </c:strRef>
          </c:tx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0.0</c:formatCode>
                <c:ptCount val="1"/>
                <c:pt idx="0">
                  <c:v>39.800000000000004</c:v>
                </c:pt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średnio</c:v>
                </c:pt>
              </c:strCache>
            </c:strRef>
          </c:tx>
          <c:spPr>
            <a:solidFill>
              <a:srgbClr val="F0A22E"/>
            </a:solidFill>
          </c:spPr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Arkusz1!$B$4</c:f>
              <c:numCache>
                <c:formatCode>0.0</c:formatCode>
                <c:ptCount val="1"/>
                <c:pt idx="0">
                  <c:v>29.2</c:v>
                </c:pt>
              </c:numCache>
            </c:numRef>
          </c:val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dobrze</c:v>
                </c:pt>
              </c:strCache>
            </c:strRef>
          </c:tx>
          <c:spPr>
            <a:solidFill>
              <a:srgbClr val="A19574"/>
            </a:solidFill>
          </c:spPr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Arkusz1!$B$5</c:f>
              <c:numCache>
                <c:formatCode>0.0</c:formatCode>
                <c:ptCount val="1"/>
                <c:pt idx="0">
                  <c:v>18.5</c:v>
                </c:pt>
              </c:numCache>
            </c:numRef>
          </c:val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bardzo dobrze</c:v>
                </c:pt>
              </c:strCache>
            </c:strRef>
          </c:tx>
          <c:spPr>
            <a:solidFill>
              <a:srgbClr val="FBEEC9">
                <a:lumMod val="75000"/>
              </a:srgbClr>
            </a:solidFill>
          </c:spPr>
          <c:dLbls>
            <c:dLbl>
              <c:idx val="0"/>
              <c:layout>
                <c:manualLayout>
                  <c:x val="1.1019283746556557E-2"/>
                  <c:y val="0"/>
                </c:manualLayout>
              </c:layout>
              <c:showVal val="1"/>
            </c:dLbl>
            <c:showVal val="1"/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Arkusz1!$B$6</c:f>
              <c:numCache>
                <c:formatCode>0.0</c:formatCode>
                <c:ptCount val="1"/>
                <c:pt idx="0">
                  <c:v>3.3</c:v>
                </c:pt>
              </c:numCache>
            </c:numRef>
          </c:val>
        </c:ser>
        <c:dLbls>
          <c:showVal val="1"/>
        </c:dLbls>
        <c:gapWidth val="83"/>
        <c:shape val="box"/>
        <c:axId val="133630208"/>
        <c:axId val="133640192"/>
        <c:axId val="0"/>
      </c:bar3DChart>
      <c:catAx>
        <c:axId val="133630208"/>
        <c:scaling>
          <c:orientation val="minMax"/>
        </c:scaling>
        <c:delete val="1"/>
        <c:axPos val="l"/>
        <c:tickLblPos val="none"/>
        <c:crossAx val="133640192"/>
        <c:crosses val="autoZero"/>
        <c:auto val="1"/>
        <c:lblAlgn val="ctr"/>
        <c:lblOffset val="100"/>
      </c:catAx>
      <c:valAx>
        <c:axId val="133640192"/>
        <c:scaling>
          <c:orientation val="minMax"/>
        </c:scaling>
        <c:axPos val="b"/>
        <c:majorGridlines/>
        <c:numFmt formatCode="0%" sourceLinked="0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133630208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7513432627446508"/>
          <c:y val="0.17570420376699236"/>
          <c:w val="0.23559108456066213"/>
          <c:h val="0.72426572006559331"/>
        </c:manualLayout>
      </c:layout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</c:chart>
  <c:txPr>
    <a:bodyPr/>
    <a:lstStyle/>
    <a:p>
      <a:pPr>
        <a:defRPr sz="1400" b="1"/>
      </a:pPr>
      <a:endParaRPr lang="pl-PL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9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pl-PL" sz="1600" b="1" dirty="0"/>
              <a:t>Dotychczasowy staż pracy respondentek [%]</a:t>
            </a:r>
          </a:p>
        </c:rich>
      </c:tx>
      <c:layout/>
    </c:title>
    <c:view3D>
      <c:rAngAx val="1"/>
    </c:view3D>
    <c:sideWall>
      <c:spPr>
        <a:noFill/>
      </c:spPr>
    </c:sideWall>
    <c:backWall>
      <c:spPr>
        <a:noFill/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Val val="1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Arkusz1!$A$2:$A$9</c:f>
              <c:strCache>
                <c:ptCount val="8"/>
                <c:pt idx="0">
                  <c:v>od 26 do 30 lat</c:v>
                </c:pt>
                <c:pt idx="1">
                  <c:v>powyżej 30 lat</c:v>
                </c:pt>
                <c:pt idx="2">
                  <c:v>od 21 do 25 lat</c:v>
                </c:pt>
                <c:pt idx="3">
                  <c:v>do roku czasu</c:v>
                </c:pt>
                <c:pt idx="4">
                  <c:v>od 11 do 15 lat</c:v>
                </c:pt>
                <c:pt idx="5">
                  <c:v>od 16 do 20 lat</c:v>
                </c:pt>
                <c:pt idx="6">
                  <c:v>od 6 do 10 lat</c:v>
                </c:pt>
                <c:pt idx="7">
                  <c:v>od 1 roku do 5 lat</c:v>
                </c:pt>
              </c:strCache>
            </c:strRef>
          </c:cat>
          <c:val>
            <c:numRef>
              <c:f>Arkusz1!$B$2:$B$9</c:f>
              <c:numCache>
                <c:formatCode>0.0</c:formatCode>
                <c:ptCount val="8"/>
                <c:pt idx="0">
                  <c:v>2.9</c:v>
                </c:pt>
                <c:pt idx="1">
                  <c:v>3.5</c:v>
                </c:pt>
                <c:pt idx="2">
                  <c:v>4.3</c:v>
                </c:pt>
                <c:pt idx="3">
                  <c:v>6.3</c:v>
                </c:pt>
                <c:pt idx="4">
                  <c:v>11.2</c:v>
                </c:pt>
                <c:pt idx="5">
                  <c:v>13.3</c:v>
                </c:pt>
                <c:pt idx="6">
                  <c:v>22</c:v>
                </c:pt>
                <c:pt idx="7">
                  <c:v>36.5</c:v>
                </c:pt>
              </c:numCache>
            </c:numRef>
          </c:val>
          <c:shape val="box"/>
        </c:ser>
        <c:gapWidth val="70"/>
        <c:shape val="cylinder"/>
        <c:axId val="131867392"/>
        <c:axId val="131868928"/>
        <c:axId val="0"/>
      </c:bar3DChart>
      <c:catAx>
        <c:axId val="131867392"/>
        <c:scaling>
          <c:orientation val="minMax"/>
        </c:scaling>
        <c:axPos val="l"/>
        <c:tickLblPos val="nextTo"/>
        <c:crossAx val="131868928"/>
        <c:crosses val="autoZero"/>
        <c:auto val="1"/>
        <c:lblAlgn val="ctr"/>
        <c:lblOffset val="100"/>
      </c:catAx>
      <c:valAx>
        <c:axId val="131868928"/>
        <c:scaling>
          <c:orientation val="minMax"/>
        </c:scaling>
        <c:axPos val="b"/>
        <c:majorGridlines/>
        <c:numFmt formatCode="#,##0" sourceLinked="0"/>
        <c:tickLblPos val="nextTo"/>
        <c:crossAx val="1318673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0"/>
      </a:pPr>
      <a:endParaRPr lang="pl-PL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8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2776823284621081E-2"/>
          <c:y val="0.15870195938848342"/>
          <c:w val="0.89633297733318351"/>
          <c:h val="0.71952235499789452"/>
        </c:manualLayout>
      </c:layout>
      <c:lineChart>
        <c:grouping val="standard"/>
        <c:ser>
          <c:idx val="0"/>
          <c:order val="0"/>
          <c:tx>
            <c:strRef>
              <c:f>DATA!$H$28</c:f>
              <c:strCache>
                <c:ptCount val="1"/>
                <c:pt idx="0">
                  <c:v>mężczyźni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6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1.8581470868812216E-2"/>
                  <c:y val="-4.4960268250573109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Val val="1"/>
            </c:dLbl>
            <c:dLbl>
              <c:idx val="1"/>
              <c:layout>
                <c:manualLayout>
                  <c:x val="-2.3592373267391172E-2"/>
                  <c:y val="-2.9048990021621812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Val val="1"/>
            </c:dLbl>
            <c:dLbl>
              <c:idx val="2"/>
              <c:layout>
                <c:manualLayout>
                  <c:x val="-3.0203943515325224E-2"/>
                  <c:y val="-6.4291280770520431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Val val="1"/>
            </c:dLbl>
            <c:dLbl>
              <c:idx val="3"/>
              <c:layout>
                <c:manualLayout>
                  <c:x val="-5.7462471476200122E-2"/>
                  <c:y val="-2.4551378348594281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Val val="1"/>
            </c:dLbl>
            <c:dLbl>
              <c:idx val="4"/>
              <c:layout>
                <c:manualLayout>
                  <c:x val="-5.0203877203328182E-2"/>
                  <c:y val="-4.640609344448883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Val val="1"/>
            </c:dLbl>
            <c:dLbl>
              <c:idx val="5"/>
              <c:layout>
                <c:manualLayout>
                  <c:x val="-4.1223227261881518E-2"/>
                  <c:y val="-4.2153097199483833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Val val="1"/>
            </c:dLbl>
            <c:spPr>
              <a:noFill/>
              <a:ln w="25390">
                <a:noFill/>
              </a:ln>
            </c:spPr>
            <c:dLblPos val="b"/>
            <c:showVal val="1"/>
          </c:dLbls>
          <c:cat>
            <c:strRef>
              <c:f>DATA!$I$27:$N$27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DATA!$I$28:$N$28</c:f>
              <c:numCache>
                <c:formatCode>0</c:formatCode>
                <c:ptCount val="6"/>
                <c:pt idx="0">
                  <c:v>28</c:v>
                </c:pt>
                <c:pt idx="1">
                  <c:v>24</c:v>
                </c:pt>
                <c:pt idx="2">
                  <c:v>18</c:v>
                </c:pt>
                <c:pt idx="3">
                  <c:v>21</c:v>
                </c:pt>
                <c:pt idx="4">
                  <c:v>32</c:v>
                </c:pt>
                <c:pt idx="5">
                  <c:v>27</c:v>
                </c:pt>
              </c:numCache>
            </c:numRef>
          </c:val>
        </c:ser>
        <c:ser>
          <c:idx val="1"/>
          <c:order val="1"/>
          <c:tx>
            <c:strRef>
              <c:f>DATA!$H$29</c:f>
              <c:strCache>
                <c:ptCount val="1"/>
                <c:pt idx="0">
                  <c:v>kobiety</c:v>
                </c:pt>
              </c:strCache>
            </c:strRef>
          </c:tx>
          <c:spPr>
            <a:ln>
              <a:solidFill>
                <a:srgbClr val="F9CC2B"/>
              </a:solidFill>
            </a:ln>
          </c:spPr>
          <c:marker>
            <c:symbol val="square"/>
            <c:size val="5"/>
            <c:spPr>
              <a:solidFill>
                <a:srgbClr val="F9CC2B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6685076913691696E-2"/>
                  <c:y val="9.935850309374072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5096418732782433E-2"/>
                  <c:y val="-2.4826852590562752E-3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2038567493113058E-3"/>
                  <c:y val="-7.5137303872257182E-3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4077134986225966E-2"/>
                  <c:y val="4.5233058738944759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1873278236914585E-2"/>
                  <c:y val="5.4033938826953828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3.3057851239669422E-2"/>
                  <c:y val="4.9633498782949162E-2"/>
                </c:manualLayout>
              </c:layout>
              <c:dLblPos val="r"/>
              <c:showVal val="1"/>
            </c:dLbl>
            <c:spPr>
              <a:noFill/>
              <a:ln w="25390">
                <a:noFill/>
              </a:ln>
            </c:spPr>
            <c:showVal val="1"/>
          </c:dLbls>
          <c:cat>
            <c:strRef>
              <c:f>DATA!$I$27:$N$27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DATA!$I$29:$N$29</c:f>
              <c:numCache>
                <c:formatCode>0</c:formatCode>
                <c:ptCount val="6"/>
                <c:pt idx="0">
                  <c:v>26</c:v>
                </c:pt>
                <c:pt idx="1">
                  <c:v>20</c:v>
                </c:pt>
                <c:pt idx="2">
                  <c:v>16</c:v>
                </c:pt>
                <c:pt idx="3">
                  <c:v>17</c:v>
                </c:pt>
                <c:pt idx="4">
                  <c:v>23</c:v>
                </c:pt>
                <c:pt idx="5">
                  <c:v>23</c:v>
                </c:pt>
              </c:numCache>
            </c:numRef>
          </c:val>
        </c:ser>
        <c:marker val="1"/>
        <c:axId val="102386688"/>
        <c:axId val="94634752"/>
      </c:lineChart>
      <c:catAx>
        <c:axId val="102386688"/>
        <c:scaling>
          <c:orientation val="minMax"/>
        </c:scaling>
        <c:axPos val="b"/>
        <c:numFmt formatCode="General" sourceLinked="1"/>
        <c:tickLblPos val="low"/>
        <c:crossAx val="94634752"/>
        <c:crosses val="autoZero"/>
        <c:lblAlgn val="ctr"/>
        <c:lblOffset val="100"/>
      </c:catAx>
      <c:valAx>
        <c:axId val="94634752"/>
        <c:scaling>
          <c:orientation val="minMax"/>
          <c:min val="15"/>
        </c:scaling>
        <c:axPos val="l"/>
        <c:majorGridlines/>
        <c:numFmt formatCode="0" sourceLinked="1"/>
        <c:tickLblPos val="nextTo"/>
        <c:crossAx val="102386688"/>
        <c:crosses val="autoZero"/>
        <c:crossBetween val="between"/>
      </c:valAx>
      <c:spPr>
        <a:noFill/>
      </c:spPr>
    </c:plotArea>
    <c:legend>
      <c:legendPos val="t"/>
      <c:layout/>
    </c:legend>
    <c:plotVisOnly val="1"/>
    <c:dispBlanksAs val="gap"/>
  </c:chart>
  <c:txPr>
    <a:bodyPr/>
    <a:lstStyle/>
    <a:p>
      <a:pPr>
        <a:defRPr sz="1400"/>
      </a:pPr>
      <a:endParaRPr lang="pl-PL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8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9301061733325251E-2"/>
          <c:y val="6.0573797364955363E-2"/>
          <c:w val="0.8565430684233426"/>
          <c:h val="0.62706060824965681"/>
        </c:manualLayout>
      </c:layout>
      <c:bar3DChart>
        <c:barDir val="bar"/>
        <c:grouping val="percentStacked"/>
        <c:ser>
          <c:idx val="0"/>
          <c:order val="0"/>
          <c:tx>
            <c:strRef>
              <c:f>Arkusz1!$A$2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9CC2B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0.0</c:formatCode>
                <c:ptCount val="1"/>
                <c:pt idx="0">
                  <c:v>74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nie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0.0</c:formatCode>
                <c:ptCount val="1"/>
                <c:pt idx="0">
                  <c:v>26</c:v>
                </c:pt>
              </c:numCache>
            </c:numRef>
          </c:val>
        </c:ser>
        <c:dLbls>
          <c:showVal val="1"/>
        </c:dLbls>
        <c:gapWidth val="90"/>
        <c:shape val="box"/>
        <c:axId val="131796352"/>
        <c:axId val="131810432"/>
        <c:axId val="0"/>
      </c:bar3DChart>
      <c:catAx>
        <c:axId val="131796352"/>
        <c:scaling>
          <c:orientation val="minMax"/>
        </c:scaling>
        <c:delete val="1"/>
        <c:axPos val="l"/>
        <c:tickLblPos val="none"/>
        <c:crossAx val="131810432"/>
        <c:crosses val="autoZero"/>
        <c:auto val="1"/>
        <c:lblAlgn val="ctr"/>
        <c:lblOffset val="100"/>
      </c:catAx>
      <c:valAx>
        <c:axId val="131810432"/>
        <c:scaling>
          <c:orientation val="minMax"/>
        </c:scaling>
        <c:axPos val="b"/>
        <c:majorGridlines/>
        <c:numFmt formatCode="0%" sourceLinked="0"/>
        <c:tickLblPos val="nextTo"/>
        <c:crossAx val="131796352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89712877177717532"/>
          <c:y val="0.21060574908729224"/>
          <c:w val="9.2981361364832815E-2"/>
          <c:h val="0.57878739046116068"/>
        </c:manualLayout>
      </c:layout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</c:chart>
  <c:txPr>
    <a:bodyPr/>
    <a:lstStyle/>
    <a:p>
      <a:pPr>
        <a:defRPr sz="1050" b="0"/>
      </a:pPr>
      <a:endParaRPr lang="pl-PL"/>
    </a:p>
  </c:txPr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9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pl-PL" sz="1600" b="1" dirty="0"/>
              <a:t>Stanowisko pracy w dotychczasowej karierze zawodowej respondentek [%]</a:t>
            </a:r>
          </a:p>
        </c:rich>
      </c:tx>
      <c:layout/>
    </c:title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50283277275976168"/>
          <c:y val="0.16930698848903794"/>
          <c:w val="0.52469951023312256"/>
          <c:h val="0.69994788714624945"/>
        </c:manualLayout>
      </c:layout>
      <c:bar3D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Val val="1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Arkusz1!$A$2:$A$5</c:f>
              <c:strCache>
                <c:ptCount val="4"/>
                <c:pt idx="0">
                  <c:v>stanowisko w zarządzie lub kierownictwie firmy (np. kierowniczka, dyrektorka, właścicielka)</c:v>
                </c:pt>
                <c:pt idx="1">
                  <c:v>stanowisko pomocnicze (np. asystentka, sekretarka)</c:v>
                </c:pt>
                <c:pt idx="2">
                  <c:v>stanowisko samodzielne (np. specjalistka, technik, księgowa, itp.)</c:v>
                </c:pt>
                <c:pt idx="3">
                  <c:v>szeregowa pracownica</c:v>
                </c:pt>
              </c:strCache>
            </c:strRef>
          </c:cat>
          <c:val>
            <c:numRef>
              <c:f>Arkusz1!$B$2:$B$5</c:f>
              <c:numCache>
                <c:formatCode>0.0</c:formatCode>
                <c:ptCount val="4"/>
                <c:pt idx="0">
                  <c:v>3.9</c:v>
                </c:pt>
                <c:pt idx="1">
                  <c:v>15.7</c:v>
                </c:pt>
                <c:pt idx="2">
                  <c:v>20</c:v>
                </c:pt>
                <c:pt idx="3">
                  <c:v>60.3</c:v>
                </c:pt>
              </c:numCache>
            </c:numRef>
          </c:val>
          <c:shape val="box"/>
        </c:ser>
        <c:gapWidth val="90"/>
        <c:shape val="cylinder"/>
        <c:axId val="132068096"/>
        <c:axId val="132069632"/>
        <c:axId val="0"/>
      </c:bar3DChart>
      <c:catAx>
        <c:axId val="132068096"/>
        <c:scaling>
          <c:orientation val="minMax"/>
        </c:scaling>
        <c:axPos val="l"/>
        <c:tickLblPos val="nextTo"/>
        <c:crossAx val="132069632"/>
        <c:crosses val="autoZero"/>
        <c:auto val="1"/>
        <c:lblAlgn val="ctr"/>
        <c:lblOffset val="100"/>
      </c:catAx>
      <c:valAx>
        <c:axId val="132069632"/>
        <c:scaling>
          <c:orientation val="minMax"/>
        </c:scaling>
        <c:axPos val="b"/>
        <c:majorGridlines/>
        <c:numFmt formatCode="#,##0" sourceLinked="0"/>
        <c:tickLblPos val="nextTo"/>
        <c:crossAx val="132068096"/>
        <c:crosses val="autoZero"/>
        <c:crossBetween val="between"/>
      </c:valAx>
      <c:spPr>
        <a:noFill/>
      </c:spPr>
    </c:plotArea>
    <c:plotVisOnly val="1"/>
    <c:dispBlanksAs val="gap"/>
  </c:chart>
  <c:txPr>
    <a:bodyPr/>
    <a:lstStyle/>
    <a:p>
      <a:pPr>
        <a:defRPr sz="1400" b="0"/>
      </a:pPr>
      <a:endParaRPr lang="pl-PL"/>
    </a:p>
  </c:txPr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9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45305556327074803"/>
          <c:y val="3.1160338445640087E-2"/>
          <c:w val="0.51730039254897664"/>
          <c:h val="0.90128125093684452"/>
        </c:manualLayout>
      </c:layout>
      <c:bar3D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Val val="1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Val val="1"/>
          </c:dLbls>
          <c:cat>
            <c:strRef>
              <c:f>Arkusz1!$A$2:$A$10</c:f>
              <c:strCache>
                <c:ptCount val="9"/>
                <c:pt idx="0">
                  <c:v>pokój dla karmiących kobiet w zakładzie pracy</c:v>
                </c:pt>
                <c:pt idx="1">
                  <c:v>program opieki medycznej dla matek i dzieci w zakładzie pracy</c:v>
                </c:pt>
                <c:pt idx="2">
                  <c:v>elastyczne formy zatrudnienia dla "młodych" matek</c:v>
                </c:pt>
                <c:pt idx="3">
                  <c:v>inne (kolonie dla dzieci z zakładu pracy, paczki świąteczne dla dzieci)</c:v>
                </c:pt>
                <c:pt idx="4">
                  <c:v>dodatki pieniężne na wyprawkę dla dziecka</c:v>
                </c:pt>
                <c:pt idx="5">
                  <c:v>pikniki rodzinne, imprezy dla najmłodszych</c:v>
                </c:pt>
                <c:pt idx="6">
                  <c:v>przerwy w pracy na karmienie dziecka</c:v>
                </c:pt>
                <c:pt idx="7">
                  <c:v>pierwszeństwo przy planowaniu urlopów</c:v>
                </c:pt>
                <c:pt idx="8">
                  <c:v>urlop wychowawczy</c:v>
                </c:pt>
              </c:strCache>
            </c:strRef>
          </c:cat>
          <c:val>
            <c:numRef>
              <c:f>Arkusz1!$B$2:$B$10</c:f>
              <c:numCache>
                <c:formatCode>0.0</c:formatCode>
                <c:ptCount val="9"/>
                <c:pt idx="0">
                  <c:v>3.5</c:v>
                </c:pt>
                <c:pt idx="1">
                  <c:v>4.2</c:v>
                </c:pt>
                <c:pt idx="2">
                  <c:v>6.7</c:v>
                </c:pt>
                <c:pt idx="3">
                  <c:v>8.1</c:v>
                </c:pt>
                <c:pt idx="4">
                  <c:v>12.7</c:v>
                </c:pt>
                <c:pt idx="5">
                  <c:v>15.2</c:v>
                </c:pt>
                <c:pt idx="6">
                  <c:v>18.399999999999999</c:v>
                </c:pt>
                <c:pt idx="7">
                  <c:v>26.9</c:v>
                </c:pt>
                <c:pt idx="8">
                  <c:v>95.4</c:v>
                </c:pt>
              </c:numCache>
            </c:numRef>
          </c:val>
          <c:shape val="box"/>
        </c:ser>
        <c:gapWidth val="70"/>
        <c:shape val="cylinder"/>
        <c:axId val="133999232"/>
        <c:axId val="132268800"/>
        <c:axId val="0"/>
      </c:bar3DChart>
      <c:catAx>
        <c:axId val="133999232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132268800"/>
        <c:crosses val="autoZero"/>
        <c:auto val="1"/>
        <c:lblAlgn val="ctr"/>
        <c:lblOffset val="100"/>
      </c:catAx>
      <c:valAx>
        <c:axId val="132268800"/>
        <c:scaling>
          <c:orientation val="minMax"/>
        </c:scaling>
        <c:axPos val="b"/>
        <c:majorGridlines/>
        <c:numFmt formatCode="#,##0" sourceLinked="0"/>
        <c:tickLblPos val="nextTo"/>
        <c:crossAx val="1339992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300" b="0">
          <a:latin typeface="+mn-lt"/>
        </a:defRPr>
      </a:pPr>
      <a:endParaRPr lang="pl-PL"/>
    </a:p>
  </c:txPr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9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43662775895270922"/>
          <c:y val="5.4204927310814114E-3"/>
          <c:w val="0.5441259998889012"/>
          <c:h val="0.92339075851475461"/>
        </c:manualLayout>
      </c:layout>
      <c:bar3D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Val val="1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Arkusz1!$A$2:$A$9</c:f>
              <c:strCache>
                <c:ptCount val="8"/>
                <c:pt idx="0">
                  <c:v>zostałam zwolniona ze względu na płeć</c:v>
                </c:pt>
                <c:pt idx="1">
                  <c:v>zostałam zwolniona ze względu na osobiste uprzedzenia szefa</c:v>
                </c:pt>
                <c:pt idx="2">
                  <c:v>zostałam zwolniona ze względu na zbyt niskie/nieodpowiednie kwalifikacje</c:v>
                </c:pt>
                <c:pt idx="3">
                  <c:v>zostałam zwolniona z powodu niezadowolenia z efektów mojej pracy</c:v>
                </c:pt>
                <c:pt idx="4">
                  <c:v>zostałam zwolniona ze względu na wiek</c:v>
                </c:pt>
                <c:pt idx="5">
                  <c:v>zostałam zwolniona po powrocie z urlopu macierzyńskiego/wychowawczego</c:v>
                </c:pt>
                <c:pt idx="6">
                  <c:v>sama podjęłam decyzję o odejściu z pracy</c:v>
                </c:pt>
                <c:pt idx="7">
                  <c:v>zostałam zwolniona z przyczyn niezależnych od pracodawcy</c:v>
                </c:pt>
              </c:strCache>
            </c:strRef>
          </c:cat>
          <c:val>
            <c:numRef>
              <c:f>Arkusz1!$B$2:$B$9</c:f>
              <c:numCache>
                <c:formatCode>0.0</c:formatCode>
                <c:ptCount val="8"/>
                <c:pt idx="0">
                  <c:v>2</c:v>
                </c:pt>
                <c:pt idx="1">
                  <c:v>5.0999999999999996</c:v>
                </c:pt>
                <c:pt idx="2">
                  <c:v>6.3</c:v>
                </c:pt>
                <c:pt idx="3">
                  <c:v>6.7</c:v>
                </c:pt>
                <c:pt idx="4">
                  <c:v>8.8000000000000007</c:v>
                </c:pt>
                <c:pt idx="5">
                  <c:v>13.1</c:v>
                </c:pt>
                <c:pt idx="6">
                  <c:v>30.2</c:v>
                </c:pt>
                <c:pt idx="7">
                  <c:v>42.7</c:v>
                </c:pt>
              </c:numCache>
            </c:numRef>
          </c:val>
          <c:shape val="box"/>
        </c:ser>
        <c:gapWidth val="100"/>
        <c:shape val="cylinder"/>
        <c:axId val="132999040"/>
        <c:axId val="133000576"/>
        <c:axId val="0"/>
      </c:bar3DChart>
      <c:catAx>
        <c:axId val="132999040"/>
        <c:scaling>
          <c:orientation val="minMax"/>
        </c:scaling>
        <c:axPos val="l"/>
        <c:tickLblPos val="nextTo"/>
        <c:crossAx val="133000576"/>
        <c:crosses val="autoZero"/>
        <c:auto val="1"/>
        <c:lblAlgn val="ctr"/>
        <c:lblOffset val="100"/>
      </c:catAx>
      <c:valAx>
        <c:axId val="133000576"/>
        <c:scaling>
          <c:orientation val="minMax"/>
        </c:scaling>
        <c:axPos val="b"/>
        <c:majorGridlines/>
        <c:numFmt formatCode="#,##0" sourceLinked="0"/>
        <c:tickLblPos val="nextTo"/>
        <c:crossAx val="1329990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0"/>
      </a:pPr>
      <a:endParaRPr lang="pl-PL"/>
    </a:p>
  </c:txPr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9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sideWall>
      <c:spPr>
        <a:noFill/>
      </c:spPr>
    </c:sideWall>
    <c:backWall>
      <c:spPr>
        <a:noFill/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Val val="1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Arkusz1!$A$2:$A$8</c:f>
              <c:strCache>
                <c:ptCount val="7"/>
                <c:pt idx="0">
                  <c:v>od 21 do 25 lat</c:v>
                </c:pt>
                <c:pt idx="1">
                  <c:v>od 16 do 20 lat</c:v>
                </c:pt>
                <c:pt idx="2">
                  <c:v>powyżej 25 lat</c:v>
                </c:pt>
                <c:pt idx="3">
                  <c:v>od 11 do 15 lat</c:v>
                </c:pt>
                <c:pt idx="4">
                  <c:v>od 6 do 10 lat</c:v>
                </c:pt>
                <c:pt idx="5">
                  <c:v>do roku czasu</c:v>
                </c:pt>
                <c:pt idx="6">
                  <c:v>od 1 do 5 lat</c:v>
                </c:pt>
              </c:strCache>
            </c:strRef>
          </c:cat>
          <c:val>
            <c:numRef>
              <c:f>Arkusz1!$B$2:$B$8</c:f>
              <c:numCache>
                <c:formatCode>0.0</c:formatCode>
                <c:ptCount val="7"/>
                <c:pt idx="0">
                  <c:v>0.2</c:v>
                </c:pt>
                <c:pt idx="1">
                  <c:v>0.4</c:v>
                </c:pt>
                <c:pt idx="2">
                  <c:v>0.4</c:v>
                </c:pt>
                <c:pt idx="3">
                  <c:v>2.4</c:v>
                </c:pt>
                <c:pt idx="4">
                  <c:v>12.7</c:v>
                </c:pt>
                <c:pt idx="5">
                  <c:v>24.5</c:v>
                </c:pt>
                <c:pt idx="6">
                  <c:v>59.4</c:v>
                </c:pt>
              </c:numCache>
            </c:numRef>
          </c:val>
          <c:shape val="box"/>
        </c:ser>
        <c:gapWidth val="70"/>
        <c:shape val="cylinder"/>
        <c:axId val="133053440"/>
        <c:axId val="133059712"/>
        <c:axId val="0"/>
      </c:bar3DChart>
      <c:catAx>
        <c:axId val="133053440"/>
        <c:scaling>
          <c:orientation val="minMax"/>
        </c:scaling>
        <c:axPos val="l"/>
        <c:tickLblPos val="nextTo"/>
        <c:crossAx val="133059712"/>
        <c:crosses val="autoZero"/>
        <c:auto val="1"/>
        <c:lblAlgn val="ctr"/>
        <c:lblOffset val="100"/>
      </c:catAx>
      <c:valAx>
        <c:axId val="133059712"/>
        <c:scaling>
          <c:orientation val="minMax"/>
        </c:scaling>
        <c:axPos val="b"/>
        <c:majorGridlines/>
        <c:numFmt formatCode="#,##0" sourceLinked="0"/>
        <c:tickLblPos val="nextTo"/>
        <c:crossAx val="1330534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0"/>
      </a:pPr>
      <a:endParaRPr lang="pl-PL"/>
    </a:p>
  </c:txPr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pl-PL" sz="1600" b="1" dirty="0"/>
              <a:t>Wykonywanie dorywczych prac zarobkowych obecnie [%] 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4.6576258831320938E-2"/>
          <c:y val="0.322245"/>
          <c:w val="0.88569364900513603"/>
          <c:h val="0.45771500000000004"/>
        </c:manualLayout>
      </c:layout>
      <c:bar3DChart>
        <c:barDir val="bar"/>
        <c:grouping val="percentStacked"/>
        <c:ser>
          <c:idx val="0"/>
          <c:order val="0"/>
          <c:tx>
            <c:strRef>
              <c:f>Arkusz1!$A$2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9CC2B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0.0</c:formatCode>
                <c:ptCount val="1"/>
                <c:pt idx="0">
                  <c:v>12.7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nie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0.0</c:formatCode>
                <c:ptCount val="1"/>
                <c:pt idx="0">
                  <c:v>87.3</c:v>
                </c:pt>
              </c:numCache>
            </c:numRef>
          </c:val>
        </c:ser>
        <c:dLbls>
          <c:showVal val="1"/>
        </c:dLbls>
        <c:gapWidth val="83"/>
        <c:gapDepth val="0"/>
        <c:shape val="box"/>
        <c:axId val="136177920"/>
        <c:axId val="136282496"/>
        <c:axId val="0"/>
      </c:bar3DChart>
      <c:catAx>
        <c:axId val="136177920"/>
        <c:scaling>
          <c:orientation val="minMax"/>
        </c:scaling>
        <c:delete val="1"/>
        <c:axPos val="l"/>
        <c:tickLblPos val="none"/>
        <c:crossAx val="136282496"/>
        <c:crosses val="autoZero"/>
        <c:auto val="1"/>
        <c:lblAlgn val="ctr"/>
        <c:lblOffset val="100"/>
      </c:catAx>
      <c:valAx>
        <c:axId val="136282496"/>
        <c:scaling>
          <c:orientation val="minMax"/>
        </c:scaling>
        <c:axPos val="b"/>
        <c:majorGridlines/>
        <c:numFmt formatCode="0%" sourceLinked="0"/>
        <c:tickLblPos val="nextTo"/>
        <c:crossAx val="136177920"/>
        <c:crosses val="autoZero"/>
        <c:crossBetween val="between"/>
        <c:majorUnit val="0.25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400" b="0">
          <a:latin typeface="+mn-lt"/>
        </a:defRPr>
      </a:pPr>
      <a:endParaRPr lang="pl-PL"/>
    </a:p>
  </c:txPr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9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50831202447039936"/>
          <c:y val="2.9847111004760198E-2"/>
          <c:w val="0.46450719185323497"/>
          <c:h val="0.87196465350003916"/>
        </c:manualLayout>
      </c:layout>
      <c:bar3D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Val val="1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Arkusz1!$A$2:$A$8</c:f>
              <c:strCache>
                <c:ptCount val="7"/>
                <c:pt idx="0">
                  <c:v>styl życia rodziny</c:v>
                </c:pt>
                <c:pt idx="1">
                  <c:v>przejście na wcześniejszą emeryturę (świadczenia przedemerytalne)</c:v>
                </c:pt>
                <c:pt idx="2">
                  <c:v>niepełnosprawność, renta inwalidzka</c:v>
                </c:pt>
                <c:pt idx="3">
                  <c:v>długotrwałe, bezskuteczne poszukiwanie pracy</c:v>
                </c:pt>
                <c:pt idx="4">
                  <c:v>trudna sytuacja na rynku pracy</c:v>
                </c:pt>
                <c:pt idx="5">
                  <c:v>dobra sytuacja finansowa rodziny</c:v>
                </c:pt>
                <c:pt idx="6">
                  <c:v>konieczność opieki nad dziećmi/osobą zależną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12.8</c:v>
                </c:pt>
                <c:pt idx="1">
                  <c:v>4.2</c:v>
                </c:pt>
                <c:pt idx="2">
                  <c:v>5.3</c:v>
                </c:pt>
                <c:pt idx="3">
                  <c:v>39.700000000000003</c:v>
                </c:pt>
                <c:pt idx="4">
                  <c:v>58.6</c:v>
                </c:pt>
                <c:pt idx="5">
                  <c:v>9.7000000000000011</c:v>
                </c:pt>
                <c:pt idx="6">
                  <c:v>24.2</c:v>
                </c:pt>
              </c:numCache>
            </c:numRef>
          </c:val>
          <c:shape val="box"/>
        </c:ser>
        <c:gapWidth val="100"/>
        <c:shape val="cylinder"/>
        <c:axId val="136868608"/>
        <c:axId val="136870144"/>
        <c:axId val="0"/>
      </c:bar3DChart>
      <c:catAx>
        <c:axId val="136868608"/>
        <c:scaling>
          <c:orientation val="minMax"/>
        </c:scaling>
        <c:axPos val="l"/>
        <c:tickLblPos val="nextTo"/>
        <c:crossAx val="136870144"/>
        <c:crosses val="autoZero"/>
        <c:auto val="1"/>
        <c:lblAlgn val="ctr"/>
        <c:lblOffset val="100"/>
      </c:catAx>
      <c:valAx>
        <c:axId val="136870144"/>
        <c:scaling>
          <c:orientation val="minMax"/>
        </c:scaling>
        <c:axPos val="b"/>
        <c:majorGridlines/>
        <c:numFmt formatCode="#,##0" sourceLinked="0"/>
        <c:tickLblPos val="nextTo"/>
        <c:crossAx val="1368686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pl-PL"/>
    </a:p>
  </c:txPr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9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46698750229938057"/>
          <c:y val="0"/>
          <c:w val="0.51244579381890176"/>
          <c:h val="0.92028421962777085"/>
        </c:manualLayout>
      </c:layout>
      <c:bar3DChart>
        <c:barDir val="bar"/>
        <c:grouping val="clustered"/>
        <c:ser>
          <c:idx val="0"/>
          <c:order val="0"/>
          <c:spPr>
            <a:solidFill>
              <a:srgbClr val="F9CC2B"/>
            </a:solidFill>
            <a:ln>
              <a:noFill/>
            </a:ln>
          </c:spPr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Val val="1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Arkusz1!$A$11:$A$18</c:f>
              <c:strCache>
                <c:ptCount val="8"/>
                <c:pt idx="0">
                  <c:v>nierówny podział obowiązków domowych</c:v>
                </c:pt>
                <c:pt idx="1">
                  <c:v>negatywna postawa pracodawców względem macierzyństwa</c:v>
                </c:pt>
                <c:pt idx="2">
                  <c:v>zamieszkanie na terenach wiejskich</c:v>
                </c:pt>
                <c:pt idx="3">
                  <c:v>niskie wymagrodzenie</c:v>
                </c:pt>
                <c:pt idx="4">
                  <c:v>posiadanie dziecka</c:v>
                </c:pt>
                <c:pt idx="5">
                  <c:v>niskie/ nieadekwatne wykształcenie</c:v>
                </c:pt>
                <c:pt idx="6">
                  <c:v>mała ilość ofert pracy</c:v>
                </c:pt>
                <c:pt idx="7">
                  <c:v>duża konkurencja</c:v>
                </c:pt>
              </c:strCache>
            </c:strRef>
          </c:cat>
          <c:val>
            <c:numRef>
              <c:f>Arkusz1!$B$11:$B$18</c:f>
              <c:numCache>
                <c:formatCode>0.0</c:formatCode>
                <c:ptCount val="8"/>
                <c:pt idx="0">
                  <c:v>26.6</c:v>
                </c:pt>
                <c:pt idx="1">
                  <c:v>26.7</c:v>
                </c:pt>
                <c:pt idx="2">
                  <c:v>28.7</c:v>
                </c:pt>
                <c:pt idx="3">
                  <c:v>32.800000000000004</c:v>
                </c:pt>
                <c:pt idx="4">
                  <c:v>34.6</c:v>
                </c:pt>
                <c:pt idx="5">
                  <c:v>38.4</c:v>
                </c:pt>
                <c:pt idx="6">
                  <c:v>43.7</c:v>
                </c:pt>
                <c:pt idx="7">
                  <c:v>48.9</c:v>
                </c:pt>
              </c:numCache>
            </c:numRef>
          </c:val>
          <c:shape val="box"/>
        </c:ser>
        <c:gapWidth val="100"/>
        <c:shape val="cylinder"/>
        <c:axId val="52032256"/>
        <c:axId val="52033792"/>
        <c:axId val="0"/>
      </c:bar3DChart>
      <c:catAx>
        <c:axId val="52032256"/>
        <c:scaling>
          <c:orientation val="minMax"/>
        </c:scaling>
        <c:axPos val="l"/>
        <c:tickLblPos val="nextTo"/>
        <c:crossAx val="52033792"/>
        <c:crosses val="autoZero"/>
        <c:auto val="1"/>
        <c:lblAlgn val="ctr"/>
        <c:lblOffset val="100"/>
      </c:catAx>
      <c:valAx>
        <c:axId val="52033792"/>
        <c:scaling>
          <c:orientation val="minMax"/>
        </c:scaling>
        <c:axPos val="b"/>
        <c:majorGridlines/>
        <c:numFmt formatCode="#,##0" sourceLinked="0"/>
        <c:tickLblPos val="nextTo"/>
        <c:crossAx val="520322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pl-PL"/>
    </a:p>
  </c:txPr>
  <c:externalData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9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46698750229938057"/>
          <c:y val="0"/>
          <c:w val="0.51244579381890176"/>
          <c:h val="0.92028421962777085"/>
        </c:manualLayout>
      </c:layout>
      <c:bar3D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Val val="1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Arkusz1!$A$2:$A$10</c:f>
              <c:strCache>
                <c:ptCount val="9"/>
                <c:pt idx="0">
                  <c:v>bycie w związku małżenskim</c:v>
                </c:pt>
                <c:pt idx="1">
                  <c:v>starszy wiek</c:v>
                </c:pt>
                <c:pt idx="2">
                  <c:v>występowanie elastycznych form zatrudnienia</c:v>
                </c:pt>
                <c:pt idx="3">
                  <c:v>zły stan zdrowia</c:v>
                </c:pt>
                <c:pt idx="4">
                  <c:v>młody wiek</c:v>
                </c:pt>
                <c:pt idx="5">
                  <c:v>niedyspozycyjność</c:v>
                </c:pt>
                <c:pt idx="6">
                  <c:v>mały dostęp do żłobków/ przedszkoli</c:v>
                </c:pt>
                <c:pt idx="7">
                  <c:v>niski stopień atrakcyjności ofert pracy</c:v>
                </c:pt>
                <c:pt idx="8">
                  <c:v>dalekie dojazdy do pracy</c:v>
                </c:pt>
              </c:strCache>
            </c:strRef>
          </c:cat>
          <c:val>
            <c:numRef>
              <c:f>Arkusz1!$B$2:$B$10</c:f>
              <c:numCache>
                <c:formatCode>0.0</c:formatCode>
                <c:ptCount val="9"/>
                <c:pt idx="0">
                  <c:v>4.2</c:v>
                </c:pt>
                <c:pt idx="1">
                  <c:v>7.4</c:v>
                </c:pt>
                <c:pt idx="2">
                  <c:v>7.4</c:v>
                </c:pt>
                <c:pt idx="3">
                  <c:v>11</c:v>
                </c:pt>
                <c:pt idx="4">
                  <c:v>15.3</c:v>
                </c:pt>
                <c:pt idx="5">
                  <c:v>20.5</c:v>
                </c:pt>
                <c:pt idx="6">
                  <c:v>20.7</c:v>
                </c:pt>
                <c:pt idx="7">
                  <c:v>21</c:v>
                </c:pt>
                <c:pt idx="8">
                  <c:v>21.3</c:v>
                </c:pt>
              </c:numCache>
            </c:numRef>
          </c:val>
          <c:shape val="box"/>
        </c:ser>
        <c:gapWidth val="100"/>
        <c:shape val="cylinder"/>
        <c:axId val="52099328"/>
        <c:axId val="52109312"/>
        <c:axId val="0"/>
      </c:bar3DChart>
      <c:catAx>
        <c:axId val="52099328"/>
        <c:scaling>
          <c:orientation val="minMax"/>
        </c:scaling>
        <c:axPos val="l"/>
        <c:tickLblPos val="nextTo"/>
        <c:crossAx val="52109312"/>
        <c:crosses val="autoZero"/>
        <c:auto val="1"/>
        <c:lblAlgn val="ctr"/>
        <c:lblOffset val="100"/>
      </c:catAx>
      <c:valAx>
        <c:axId val="52109312"/>
        <c:scaling>
          <c:orientation val="minMax"/>
        </c:scaling>
        <c:axPos val="b"/>
        <c:majorGridlines/>
        <c:numFmt formatCode="#,##0" sourceLinked="0"/>
        <c:tickLblPos val="nextTo"/>
        <c:crossAx val="520993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pl-PL"/>
    </a:p>
  </c:txPr>
  <c:externalData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9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46698750229938057"/>
          <c:y val="0"/>
          <c:w val="0.51244579381890176"/>
          <c:h val="0.92028421962777085"/>
        </c:manualLayout>
      </c:layout>
      <c:bar3D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Val val="1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Arkusz1!$A$2:$A$5</c:f>
              <c:strCache>
                <c:ptCount val="4"/>
                <c:pt idx="0">
                  <c:v>mężczyźni są bardziej dyspozycyjny niż kobiety</c:v>
                </c:pt>
                <c:pt idx="1">
                  <c:v>ciąża kobiety bardzo często dyskredytuje ją jako dobrego pracownika, nawet pomimo wysokich kwalifikacji i dużego doświadczenia zawodowego</c:v>
                </c:pt>
                <c:pt idx="2">
                  <c:v>życie rodzinne i karierę zawodową można pogodzić</c:v>
                </c:pt>
                <c:pt idx="3">
                  <c:v>kobieta w pracy jest bardziej zorganizowana niż mężczyzna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2.5099999999999998</c:v>
                </c:pt>
                <c:pt idx="1">
                  <c:v>2.72</c:v>
                </c:pt>
                <c:pt idx="2">
                  <c:v>2.7800000000000002</c:v>
                </c:pt>
                <c:pt idx="3">
                  <c:v>3.03</c:v>
                </c:pt>
              </c:numCache>
            </c:numRef>
          </c:val>
          <c:shape val="box"/>
        </c:ser>
        <c:gapWidth val="160"/>
        <c:shape val="cylinder"/>
        <c:axId val="69738496"/>
        <c:axId val="69740032"/>
        <c:axId val="0"/>
      </c:bar3DChart>
      <c:catAx>
        <c:axId val="69738496"/>
        <c:scaling>
          <c:orientation val="minMax"/>
        </c:scaling>
        <c:axPos val="l"/>
        <c:tickLblPos val="nextTo"/>
        <c:crossAx val="69740032"/>
        <c:crosses val="autoZero"/>
        <c:auto val="1"/>
        <c:lblAlgn val="ctr"/>
        <c:lblOffset val="100"/>
      </c:catAx>
      <c:valAx>
        <c:axId val="69740032"/>
        <c:scaling>
          <c:orientation val="minMax"/>
          <c:max val="4"/>
          <c:min val="0"/>
        </c:scaling>
        <c:axPos val="b"/>
        <c:majorGridlines/>
        <c:numFmt formatCode="#,##0" sourceLinked="0"/>
        <c:tickLblPos val="nextTo"/>
        <c:crossAx val="69738496"/>
        <c:crosses val="autoZero"/>
        <c:crossBetween val="between"/>
        <c:majorUnit val="1"/>
        <c:minorUnit val="0.1"/>
      </c:valAx>
    </c:plotArea>
    <c:plotVisOnly val="1"/>
    <c:dispBlanksAs val="gap"/>
  </c:chart>
  <c:txPr>
    <a:bodyPr/>
    <a:lstStyle/>
    <a:p>
      <a:pPr>
        <a:defRPr sz="1400"/>
      </a:pPr>
      <a:endParaRPr lang="pl-PL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8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DATA!$H$37</c:f>
              <c:strCache>
                <c:ptCount val="1"/>
                <c:pt idx="0">
                  <c:v>mężczyźni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6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1388516518079957E-2"/>
                  <c:y val="4.899400782449384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Val val="1"/>
            </c:dLbl>
            <c:dLbl>
              <c:idx val="1"/>
              <c:layout>
                <c:manualLayout>
                  <c:x val="-4.3427084011192822E-2"/>
                  <c:y val="5.9056900906254706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Val val="1"/>
            </c:dLbl>
            <c:dLbl>
              <c:idx val="2"/>
              <c:layout>
                <c:manualLayout>
                  <c:x val="-4.1223227261881518E-2"/>
                  <c:y val="5.905690090625481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Val val="1"/>
            </c:dLbl>
            <c:dLbl>
              <c:idx val="3"/>
              <c:layout>
                <c:manualLayout>
                  <c:x val="-4.3427084011192732E-2"/>
                  <c:y val="-2.4551337023466239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Val val="1"/>
            </c:dLbl>
            <c:dLbl>
              <c:idx val="4"/>
              <c:layout>
                <c:manualLayout>
                  <c:x val="-5.0203856749311382E-2"/>
                  <c:y val="-6.4054814930312107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Val val="1"/>
            </c:dLbl>
            <c:dLbl>
              <c:idx val="5"/>
              <c:layout>
                <c:manualLayout>
                  <c:x val="-4.1223227261881518E-2"/>
                  <c:y val="-4.2153097199483833E-2"/>
                </c:manualLayout>
              </c:layout>
              <c:spPr>
                <a:noFill/>
                <a:ln w="2539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r"/>
              <c:showVal val="1"/>
            </c:dLbl>
            <c:spPr>
              <a:noFill/>
              <a:ln w="25390">
                <a:noFill/>
              </a:ln>
            </c:spPr>
            <c:dLblPos val="b"/>
            <c:showVal val="1"/>
          </c:dLbls>
          <c:cat>
            <c:strRef>
              <c:f>DATA!$I$36:$N$36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DATA!$I$37:$N$37</c:f>
              <c:numCache>
                <c:formatCode>0</c:formatCode>
                <c:ptCount val="6"/>
                <c:pt idx="0">
                  <c:v>160</c:v>
                </c:pt>
                <c:pt idx="1">
                  <c:v>162</c:v>
                </c:pt>
                <c:pt idx="2">
                  <c:v>173</c:v>
                </c:pt>
                <c:pt idx="3">
                  <c:v>172</c:v>
                </c:pt>
                <c:pt idx="4">
                  <c:v>182</c:v>
                </c:pt>
                <c:pt idx="5">
                  <c:v>171</c:v>
                </c:pt>
              </c:numCache>
            </c:numRef>
          </c:val>
        </c:ser>
        <c:ser>
          <c:idx val="1"/>
          <c:order val="1"/>
          <c:tx>
            <c:strRef>
              <c:f>DATA!$H$38</c:f>
              <c:strCache>
                <c:ptCount val="1"/>
                <c:pt idx="0">
                  <c:v>kobiety</c:v>
                </c:pt>
              </c:strCache>
            </c:strRef>
          </c:tx>
          <c:spPr>
            <a:ln>
              <a:solidFill>
                <a:srgbClr val="F9CC2B"/>
              </a:solidFill>
            </a:ln>
          </c:spPr>
          <c:marker>
            <c:symbol val="square"/>
            <c:size val="5"/>
            <c:spPr>
              <a:solidFill>
                <a:srgbClr val="F9CC2B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1.9834710743801661E-2"/>
                  <c:y val="-6.5408805031446582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7465564738292011E-2"/>
                  <c:y val="-5.5345911949685779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526170798898081E-2"/>
                  <c:y val="-6.0377358490565913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4077134986225966E-2"/>
                  <c:y val="4.5233058738944759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1873278236914585E-2"/>
                  <c:y val="5.4033938826953828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3.3057851239669422E-2"/>
                  <c:y val="4.9633498782949162E-2"/>
                </c:manualLayout>
              </c:layout>
              <c:dLblPos val="r"/>
              <c:showVal val="1"/>
            </c:dLbl>
            <c:spPr>
              <a:noFill/>
              <a:ln w="25390">
                <a:noFill/>
              </a:ln>
            </c:spPr>
            <c:showVal val="1"/>
          </c:dLbls>
          <c:cat>
            <c:strRef>
              <c:f>DATA!$I$36:$N$36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DATA!$I$38:$N$38</c:f>
              <c:numCache>
                <c:formatCode>0</c:formatCode>
                <c:ptCount val="6"/>
                <c:pt idx="0">
                  <c:v>245</c:v>
                </c:pt>
                <c:pt idx="1">
                  <c:v>255</c:v>
                </c:pt>
                <c:pt idx="2">
                  <c:v>268</c:v>
                </c:pt>
                <c:pt idx="3">
                  <c:v>266</c:v>
                </c:pt>
                <c:pt idx="4">
                  <c:v>266</c:v>
                </c:pt>
                <c:pt idx="5">
                  <c:v>260</c:v>
                </c:pt>
              </c:numCache>
            </c:numRef>
          </c:val>
        </c:ser>
        <c:marker val="1"/>
        <c:axId val="103303424"/>
        <c:axId val="104996864"/>
      </c:lineChart>
      <c:catAx>
        <c:axId val="103303424"/>
        <c:scaling>
          <c:orientation val="minMax"/>
        </c:scaling>
        <c:axPos val="b"/>
        <c:numFmt formatCode="General" sourceLinked="1"/>
        <c:tickLblPos val="low"/>
        <c:crossAx val="104996864"/>
        <c:crosses val="autoZero"/>
        <c:lblAlgn val="ctr"/>
        <c:lblOffset val="100"/>
      </c:catAx>
      <c:valAx>
        <c:axId val="104996864"/>
        <c:scaling>
          <c:orientation val="minMax"/>
          <c:min val="100"/>
        </c:scaling>
        <c:axPos val="l"/>
        <c:majorGridlines/>
        <c:numFmt formatCode="0" sourceLinked="1"/>
        <c:tickLblPos val="nextTo"/>
        <c:crossAx val="103303424"/>
        <c:crosses val="autoZero"/>
        <c:crossBetween val="between"/>
      </c:valAx>
      <c:spPr>
        <a:noFill/>
      </c:spPr>
    </c:plotArea>
    <c:legend>
      <c:legendPos val="t"/>
      <c:layout/>
    </c:legend>
    <c:plotVisOnly val="1"/>
    <c:dispBlanksAs val="gap"/>
  </c:chart>
  <c:txPr>
    <a:bodyPr/>
    <a:lstStyle/>
    <a:p>
      <a:pPr>
        <a:defRPr sz="1400"/>
      </a:pPr>
      <a:endParaRPr lang="pl-PL"/>
    </a:p>
  </c:txPr>
  <c:externalData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9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46698750229938057"/>
          <c:y val="0"/>
          <c:w val="0.51244579381890176"/>
          <c:h val="0.92028421962777085"/>
        </c:manualLayout>
      </c:layout>
      <c:bar3DChart>
        <c:barDir val="bar"/>
        <c:grouping val="clustered"/>
        <c:ser>
          <c:idx val="0"/>
          <c:order val="0"/>
          <c:tx>
            <c:strRef>
              <c:f>Arkusz1!$B$23</c:f>
              <c:strCache>
                <c:ptCount val="1"/>
                <c:pt idx="0">
                  <c:v>średnia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Val val="1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Arkusz1!$A$24:$A$27</c:f>
              <c:strCache>
                <c:ptCount val="4"/>
                <c:pt idx="0">
                  <c:v>kobieta, która poświęca się karierze zawodowej, zamiast dzieciom i rodzinie, jest bezwartościowa</c:v>
                </c:pt>
                <c:pt idx="1">
                  <c:v>kobieta jest bardziej zaangazowana w realizację powierzonych jej zadań niż mężczyzna</c:v>
                </c:pt>
                <c:pt idx="2">
                  <c:v>dobra matka nigdy nie odda małego dziecka pod opiekę obcym osobom</c:v>
                </c:pt>
                <c:pt idx="3">
                  <c:v>kobiety po powrocie z urlopu macierzyńskiego/wychowawczego długo muszą się wdrażać w obowiązki zawodowe</c:v>
                </c:pt>
              </c:strCache>
            </c:strRef>
          </c:cat>
          <c:val>
            <c:numRef>
              <c:f>Arkusz1!$B$24:$B$27</c:f>
              <c:numCache>
                <c:formatCode>General</c:formatCode>
                <c:ptCount val="4"/>
                <c:pt idx="0">
                  <c:v>1.86</c:v>
                </c:pt>
                <c:pt idx="1">
                  <c:v>2.09</c:v>
                </c:pt>
                <c:pt idx="2">
                  <c:v>2.0099999999999998</c:v>
                </c:pt>
                <c:pt idx="3">
                  <c:v>2.42</c:v>
                </c:pt>
              </c:numCache>
            </c:numRef>
          </c:val>
          <c:shape val="box"/>
        </c:ser>
        <c:shape val="cylinder"/>
        <c:axId val="69785088"/>
        <c:axId val="69786624"/>
        <c:axId val="0"/>
      </c:bar3DChart>
      <c:catAx>
        <c:axId val="69785088"/>
        <c:scaling>
          <c:orientation val="minMax"/>
        </c:scaling>
        <c:axPos val="l"/>
        <c:tickLblPos val="nextTo"/>
        <c:crossAx val="69786624"/>
        <c:crosses val="autoZero"/>
        <c:auto val="1"/>
        <c:lblAlgn val="ctr"/>
        <c:lblOffset val="100"/>
      </c:catAx>
      <c:valAx>
        <c:axId val="69786624"/>
        <c:scaling>
          <c:orientation val="minMax"/>
          <c:max val="3"/>
          <c:min val="0"/>
        </c:scaling>
        <c:axPos val="b"/>
        <c:majorGridlines/>
        <c:numFmt formatCode="#,##0" sourceLinked="0"/>
        <c:tickLblPos val="nextTo"/>
        <c:crossAx val="69785088"/>
        <c:crosses val="autoZero"/>
        <c:crossBetween val="between"/>
        <c:majorUnit val="1"/>
        <c:minorUnit val="0.1"/>
      </c:valAx>
    </c:plotArea>
    <c:plotVisOnly val="1"/>
    <c:dispBlanksAs val="gap"/>
  </c:chart>
  <c:txPr>
    <a:bodyPr/>
    <a:lstStyle/>
    <a:p>
      <a:pPr>
        <a:defRPr sz="1400"/>
      </a:pPr>
      <a:endParaRPr lang="pl-PL"/>
    </a:p>
  </c:txPr>
  <c:externalData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9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46698750229938057"/>
          <c:y val="0"/>
          <c:w val="0.51244579381890176"/>
          <c:h val="0.92028421962777085"/>
        </c:manualLayout>
      </c:layout>
      <c:bar3D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Val val="1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Arkusz1!$A$2:$A$7</c:f>
              <c:strCache>
                <c:ptCount val="6"/>
                <c:pt idx="0">
                  <c:v>dofinansowanie na rozpoczęcie działalności gospodarczej</c:v>
                </c:pt>
                <c:pt idx="1">
                  <c:v>zwrot kosztów dojazdu do miejsca pracy</c:v>
                </c:pt>
                <c:pt idx="2">
                  <c:v>ułatwienia dla matek małych dzieci</c:v>
                </c:pt>
                <c:pt idx="3">
                  <c:v>elastyczne formy zatrudnienia</c:v>
                </c:pt>
                <c:pt idx="4">
                  <c:v>większe zaangażowanie męża/ partnera w obowiązki domowe/ opiekę nad dzieckiem/ dziećmi</c:v>
                </c:pt>
                <c:pt idx="5">
                  <c:v>uczestnictwo w szkoleniu podnszącym/ uzupełniającym kwalifikacje zawodowe</c:v>
                </c:pt>
              </c:strCache>
            </c:strRef>
          </c:cat>
          <c:val>
            <c:numRef>
              <c:f>Arkusz1!$B$2:$B$7</c:f>
              <c:numCache>
                <c:formatCode>0.0</c:formatCode>
                <c:ptCount val="6"/>
                <c:pt idx="0">
                  <c:v>16</c:v>
                </c:pt>
                <c:pt idx="1">
                  <c:v>18</c:v>
                </c:pt>
                <c:pt idx="2">
                  <c:v>18.600000000000001</c:v>
                </c:pt>
                <c:pt idx="3">
                  <c:v>30.4</c:v>
                </c:pt>
                <c:pt idx="4">
                  <c:v>31.9</c:v>
                </c:pt>
                <c:pt idx="5">
                  <c:v>39.6</c:v>
                </c:pt>
              </c:numCache>
            </c:numRef>
          </c:val>
          <c:shape val="box"/>
        </c:ser>
        <c:gapWidth val="100"/>
        <c:shape val="cylinder"/>
        <c:axId val="71830912"/>
        <c:axId val="71836800"/>
        <c:axId val="0"/>
      </c:bar3DChart>
      <c:catAx>
        <c:axId val="71830912"/>
        <c:scaling>
          <c:orientation val="minMax"/>
        </c:scaling>
        <c:axPos val="l"/>
        <c:tickLblPos val="nextTo"/>
        <c:crossAx val="71836800"/>
        <c:crosses val="autoZero"/>
        <c:auto val="1"/>
        <c:lblAlgn val="ctr"/>
        <c:lblOffset val="100"/>
      </c:catAx>
      <c:valAx>
        <c:axId val="71836800"/>
        <c:scaling>
          <c:orientation val="minMax"/>
        </c:scaling>
        <c:axPos val="b"/>
        <c:majorGridlines/>
        <c:numFmt formatCode="#,##0" sourceLinked="0"/>
        <c:tickLblPos val="nextTo"/>
        <c:crossAx val="718309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pl-PL"/>
    </a:p>
  </c:txPr>
  <c:externalData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9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46698750229938057"/>
          <c:y val="0"/>
          <c:w val="0.51244579381890176"/>
          <c:h val="0.92028421962777085"/>
        </c:manualLayout>
      </c:layout>
      <c:bar3DChart>
        <c:barDir val="bar"/>
        <c:grouping val="clustered"/>
        <c:ser>
          <c:idx val="0"/>
          <c:order val="0"/>
          <c:tx>
            <c:strRef>
              <c:f>Arkusz1!$B$24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Val val="1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Arkusz1!$A$25:$A$29</c:f>
              <c:strCache>
                <c:ptCount val="5"/>
                <c:pt idx="0">
                  <c:v>żadne/ nie zamierzam wracać do pracy</c:v>
                </c:pt>
                <c:pt idx="1">
                  <c:v>inne (poprawa stanu zdrowia, łatwiejszy dostęp i lepsze dostosowanie ofert pracy)</c:v>
                </c:pt>
                <c:pt idx="2">
                  <c:v>zatrudnienie subsydiowane</c:v>
                </c:pt>
                <c:pt idx="3">
                  <c:v>skierowanie do odbycia stażu zawodowego</c:v>
                </c:pt>
                <c:pt idx="4">
                  <c:v>refundacja kosztów edukacji</c:v>
                </c:pt>
              </c:strCache>
            </c:strRef>
          </c:cat>
          <c:val>
            <c:numRef>
              <c:f>Arkusz1!$B$25:$B$29</c:f>
              <c:numCache>
                <c:formatCode>General</c:formatCode>
                <c:ptCount val="5"/>
                <c:pt idx="0">
                  <c:v>2.2999999999999998</c:v>
                </c:pt>
                <c:pt idx="1">
                  <c:v>3.6</c:v>
                </c:pt>
                <c:pt idx="2">
                  <c:v>8.5</c:v>
                </c:pt>
                <c:pt idx="3">
                  <c:v>10.6</c:v>
                </c:pt>
                <c:pt idx="4">
                  <c:v>14.2</c:v>
                </c:pt>
              </c:numCache>
            </c:numRef>
          </c:val>
          <c:shape val="box"/>
        </c:ser>
        <c:gapWidth val="100"/>
        <c:shape val="cylinder"/>
        <c:axId val="71860992"/>
        <c:axId val="71862528"/>
        <c:axId val="0"/>
      </c:bar3DChart>
      <c:catAx>
        <c:axId val="71860992"/>
        <c:scaling>
          <c:orientation val="minMax"/>
        </c:scaling>
        <c:axPos val="l"/>
        <c:tickLblPos val="nextTo"/>
        <c:crossAx val="71862528"/>
        <c:crosses val="autoZero"/>
        <c:auto val="1"/>
        <c:lblAlgn val="ctr"/>
        <c:lblOffset val="100"/>
      </c:catAx>
      <c:valAx>
        <c:axId val="71862528"/>
        <c:scaling>
          <c:orientation val="minMax"/>
        </c:scaling>
        <c:axPos val="b"/>
        <c:majorGridlines/>
        <c:numFmt formatCode="#,##0" sourceLinked="0"/>
        <c:tickLblPos val="nextTo"/>
        <c:crossAx val="718609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pl-PL"/>
    </a:p>
  </c:txPr>
  <c:externalData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9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45205274126629608"/>
          <c:y val="2.0485252205537281E-2"/>
          <c:w val="0.50126734002735207"/>
          <c:h val="0.86726191420907961"/>
        </c:manualLayout>
      </c:layout>
      <c:bar3D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Val val="1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Arkusz1!$A$2:$A$7</c:f>
              <c:strCache>
                <c:ptCount val="6"/>
                <c:pt idx="0">
                  <c:v>inne (m.in. konieczność opieki nad dzieckiem, zły stan zdrowia, chęć dalszego kształcenia)</c:v>
                </c:pt>
                <c:pt idx="1">
                  <c:v>nie czuję potrzeby rozwoju zawodowego</c:v>
                </c:pt>
                <c:pt idx="2">
                  <c:v>dobra sytuacja finansowa rodziny - nie muszę pracować</c:v>
                </c:pt>
                <c:pt idx="3">
                  <c:v>mój partner/małżonek jest przeciwny mojej pracy</c:v>
                </c:pt>
                <c:pt idx="4">
                  <c:v>lubię zajmować się domem/dziećmi</c:v>
                </c:pt>
                <c:pt idx="5">
                  <c:v>lubię mieć dużo czasu wolnego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 formatCode="0.0">
                  <c:v>19</c:v>
                </c:pt>
                <c:pt idx="1">
                  <c:v>12.8</c:v>
                </c:pt>
                <c:pt idx="2">
                  <c:v>16.100000000000001</c:v>
                </c:pt>
                <c:pt idx="3">
                  <c:v>22.9</c:v>
                </c:pt>
                <c:pt idx="4">
                  <c:v>31.2</c:v>
                </c:pt>
                <c:pt idx="5">
                  <c:v>34.9</c:v>
                </c:pt>
              </c:numCache>
            </c:numRef>
          </c:val>
          <c:shape val="box"/>
        </c:ser>
        <c:gapWidth val="110"/>
        <c:shape val="cylinder"/>
        <c:axId val="117983488"/>
        <c:axId val="118005760"/>
        <c:axId val="0"/>
      </c:bar3DChart>
      <c:catAx>
        <c:axId val="117983488"/>
        <c:scaling>
          <c:orientation val="minMax"/>
        </c:scaling>
        <c:axPos val="l"/>
        <c:tickLblPos val="nextTo"/>
        <c:crossAx val="118005760"/>
        <c:crosses val="autoZero"/>
        <c:auto val="1"/>
        <c:lblAlgn val="ctr"/>
        <c:lblOffset val="100"/>
      </c:catAx>
      <c:valAx>
        <c:axId val="118005760"/>
        <c:scaling>
          <c:orientation val="minMax"/>
        </c:scaling>
        <c:axPos val="b"/>
        <c:majorGridlines/>
        <c:numFmt formatCode="#,##0" sourceLinked="0"/>
        <c:tickLblPos val="nextTo"/>
        <c:crossAx val="1179834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pl-PL"/>
    </a:p>
  </c:txPr>
  <c:externalData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9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sideWall>
      <c:spPr>
        <a:noFill/>
      </c:spPr>
    </c:sideWall>
    <c:backWall>
      <c:spPr>
        <a:noFill/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Val val="1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Arkusz1!$A$2:$A$8</c:f>
              <c:strCache>
                <c:ptCount val="7"/>
                <c:pt idx="0">
                  <c:v>chcę się poczuć pełnowartościowym człowiekiem</c:v>
                </c:pt>
                <c:pt idx="1">
                  <c:v>chcę coś zmienić w swoim zyciu na lepsze, znalezienie pracy traktuje jako pierwszy krok</c:v>
                </c:pt>
                <c:pt idx="2">
                  <c:v>chcę się usamodzielnić</c:v>
                </c:pt>
                <c:pt idx="3">
                  <c:v>chcę rozwijać się się zawodowo</c:v>
                </c:pt>
                <c:pt idx="4">
                  <c:v>mam dosyć siedzienia w domu</c:v>
                </c:pt>
                <c:pt idx="5">
                  <c:v>nie chcę być ciężarem dla pracującego męża/partnera i innych członków rodziny</c:v>
                </c:pt>
                <c:pt idx="6">
                  <c:v>chcę móc zarabiać pieniądze, by wesprzeć finansowo rodzinę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 formatCode="0.0">
                  <c:v>15</c:v>
                </c:pt>
                <c:pt idx="1">
                  <c:v>16.8</c:v>
                </c:pt>
                <c:pt idx="2">
                  <c:v>16.8</c:v>
                </c:pt>
                <c:pt idx="3">
                  <c:v>23.5</c:v>
                </c:pt>
                <c:pt idx="4">
                  <c:v>23.5</c:v>
                </c:pt>
                <c:pt idx="5">
                  <c:v>30.5</c:v>
                </c:pt>
                <c:pt idx="6">
                  <c:v>68.099999999999994</c:v>
                </c:pt>
              </c:numCache>
            </c:numRef>
          </c:val>
          <c:shape val="box"/>
        </c:ser>
        <c:gapWidth val="70"/>
        <c:shape val="cylinder"/>
        <c:axId val="118128000"/>
        <c:axId val="118133888"/>
        <c:axId val="0"/>
      </c:bar3DChart>
      <c:catAx>
        <c:axId val="118128000"/>
        <c:scaling>
          <c:orientation val="minMax"/>
        </c:scaling>
        <c:axPos val="l"/>
        <c:tickLblPos val="nextTo"/>
        <c:crossAx val="118133888"/>
        <c:crosses val="autoZero"/>
        <c:auto val="1"/>
        <c:lblAlgn val="ctr"/>
        <c:lblOffset val="100"/>
      </c:catAx>
      <c:valAx>
        <c:axId val="118133888"/>
        <c:scaling>
          <c:orientation val="minMax"/>
        </c:scaling>
        <c:axPos val="b"/>
        <c:majorGridlines/>
        <c:numFmt formatCode="#,##0" sourceLinked="0"/>
        <c:tickLblPos val="nextTo"/>
        <c:crossAx val="1181280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pl-PL"/>
    </a:p>
  </c:txPr>
  <c:externalData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8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8147995426908881"/>
          <c:y val="0.18585434951672064"/>
          <c:w val="0.74922788730976764"/>
          <c:h val="0.60646155056845563"/>
        </c:manualLayout>
      </c:layout>
      <c:bar3DChart>
        <c:barDir val="bar"/>
        <c:grouping val="percentStacked"/>
        <c:ser>
          <c:idx val="0"/>
          <c:order val="0"/>
          <c:tx>
            <c:strRef>
              <c:f>Arkusz1!$B$1</c:f>
              <c:strCache>
                <c:ptCount val="1"/>
                <c:pt idx="0">
                  <c:v>tak, poszukuję</c:v>
                </c:pt>
              </c:strCache>
            </c:strRef>
          </c:tx>
          <c:spPr>
            <a:solidFill>
              <a:srgbClr val="F9CC2B"/>
            </a:solidFill>
          </c:spPr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bezrobotne</c:v>
                </c:pt>
                <c:pt idx="2">
                  <c:v>bierne zawodowo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76.5</c:v>
                </c:pt>
                <c:pt idx="1">
                  <c:v>97.1</c:v>
                </c:pt>
                <c:pt idx="2">
                  <c:v>67.5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nie, nie poszukuję</c:v>
                </c:pt>
              </c:strCache>
            </c:strRef>
          </c:tx>
          <c:cat>
            <c:strRef>
              <c:f>Arkusz1!$A$2:$A$4</c:f>
              <c:strCache>
                <c:ptCount val="3"/>
                <c:pt idx="0">
                  <c:v>ogółem</c:v>
                </c:pt>
                <c:pt idx="1">
                  <c:v>bezrobotne</c:v>
                </c:pt>
                <c:pt idx="2">
                  <c:v>bierne zawodowo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23.5</c:v>
                </c:pt>
                <c:pt idx="1">
                  <c:v>2.9</c:v>
                </c:pt>
                <c:pt idx="2">
                  <c:v>32.5</c:v>
                </c:pt>
              </c:numCache>
            </c:numRef>
          </c:val>
        </c:ser>
        <c:dLbls>
          <c:showVal val="1"/>
        </c:dLbls>
        <c:gapWidth val="123"/>
        <c:shape val="box"/>
        <c:axId val="118164096"/>
        <c:axId val="118190464"/>
        <c:axId val="0"/>
      </c:bar3DChart>
      <c:catAx>
        <c:axId val="118164096"/>
        <c:scaling>
          <c:orientation val="minMax"/>
        </c:scaling>
        <c:axPos val="l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118190464"/>
        <c:crosses val="autoZero"/>
        <c:auto val="1"/>
        <c:lblAlgn val="ctr"/>
        <c:lblOffset val="100"/>
      </c:catAx>
      <c:valAx>
        <c:axId val="118190464"/>
        <c:scaling>
          <c:orientation val="minMax"/>
        </c:scaling>
        <c:axPos val="b"/>
        <c:majorGridlines/>
        <c:numFmt formatCode="0%" sourceLinked="0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118164096"/>
        <c:crosses val="autoZero"/>
        <c:crossBetween val="between"/>
        <c:majorUnit val="0.25"/>
      </c:valAx>
    </c:plotArea>
    <c:legend>
      <c:legendPos val="t"/>
      <c:layout/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</c:chart>
  <c:txPr>
    <a:bodyPr/>
    <a:lstStyle/>
    <a:p>
      <a:pPr>
        <a:defRPr sz="1400" b="1"/>
      </a:pPr>
      <a:endParaRPr lang="pl-PL"/>
    </a:p>
  </c:txPr>
  <c:externalData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9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48188065250537837"/>
          <c:y val="2.3529411764705879E-2"/>
          <c:w val="0.47215203095379377"/>
          <c:h val="0.87630137409294429"/>
        </c:manualLayout>
      </c:layout>
      <c:bar3D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Val val="1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Arkusz1!$A$2:$A$8</c:f>
              <c:strCache>
                <c:ptCount val="7"/>
                <c:pt idx="0">
                  <c:v>poprzez prywatne agencje zatrudnienia</c:v>
                </c:pt>
                <c:pt idx="1">
                  <c:v>osobiście zamieszczam ogłoszenia o poszukiwaniu pracy w gazecie/ Internecie</c:v>
                </c:pt>
                <c:pt idx="2">
                  <c:v>osobiście u pracodawców</c:v>
                </c:pt>
                <c:pt idx="3">
                  <c:v>poprzez urząd pracy</c:v>
                </c:pt>
                <c:pt idx="4">
                  <c:v>poprzez rodzinę, znajomych</c:v>
                </c:pt>
                <c:pt idx="5">
                  <c:v>poprzez ogłoszenia prasowe</c:v>
                </c:pt>
                <c:pt idx="6">
                  <c:v>poprzez internetowe oferty pracy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1.2</c:v>
                </c:pt>
                <c:pt idx="1">
                  <c:v>2.2999999999999998</c:v>
                </c:pt>
                <c:pt idx="2">
                  <c:v>27.7</c:v>
                </c:pt>
                <c:pt idx="3">
                  <c:v>31.2</c:v>
                </c:pt>
                <c:pt idx="4">
                  <c:v>57.2</c:v>
                </c:pt>
                <c:pt idx="5">
                  <c:v>59.5</c:v>
                </c:pt>
                <c:pt idx="6">
                  <c:v>61.8</c:v>
                </c:pt>
              </c:numCache>
            </c:numRef>
          </c:val>
          <c:shape val="box"/>
        </c:ser>
        <c:gapWidth val="70"/>
        <c:shape val="cylinder"/>
        <c:axId val="118326016"/>
        <c:axId val="118327552"/>
        <c:axId val="0"/>
      </c:bar3DChart>
      <c:catAx>
        <c:axId val="118326016"/>
        <c:scaling>
          <c:orientation val="minMax"/>
        </c:scaling>
        <c:axPos val="l"/>
        <c:tickLblPos val="nextTo"/>
        <c:crossAx val="118327552"/>
        <c:crosses val="autoZero"/>
        <c:auto val="1"/>
        <c:lblAlgn val="ctr"/>
        <c:lblOffset val="100"/>
      </c:catAx>
      <c:valAx>
        <c:axId val="118327552"/>
        <c:scaling>
          <c:orientation val="minMax"/>
        </c:scaling>
        <c:axPos val="b"/>
        <c:majorGridlines/>
        <c:numFmt formatCode="#,##0" sourceLinked="0"/>
        <c:tickLblPos val="nextTo"/>
        <c:crossAx val="1183260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pl-PL"/>
    </a:p>
  </c:txPr>
  <c:externalData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9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sideWall>
      <c:spPr>
        <a:noFill/>
      </c:spPr>
    </c:sideWall>
    <c:backWall>
      <c:spPr>
        <a:noFill/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Val val="1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Arkusz1!$A$2:$A$7</c:f>
              <c:strCache>
                <c:ptCount val="6"/>
                <c:pt idx="0">
                  <c:v>codziennie</c:v>
                </c:pt>
                <c:pt idx="1">
                  <c:v>raz na kilka miesięcy</c:v>
                </c:pt>
                <c:pt idx="2">
                  <c:v>raz w miesiącu</c:v>
                </c:pt>
                <c:pt idx="3">
                  <c:v>dwa, trzy razy w tygodniu</c:v>
                </c:pt>
                <c:pt idx="4">
                  <c:v>raz w tygodniu</c:v>
                </c:pt>
                <c:pt idx="5">
                  <c:v>dwa, trzy razy w miesiącu</c:v>
                </c:pt>
              </c:strCache>
            </c:strRef>
          </c:cat>
          <c:val>
            <c:numRef>
              <c:f>Arkusz1!$B$2:$B$7</c:f>
              <c:numCache>
                <c:formatCode>###0.0</c:formatCode>
                <c:ptCount val="6"/>
                <c:pt idx="0">
                  <c:v>9.2485549132947984</c:v>
                </c:pt>
                <c:pt idx="1">
                  <c:v>11.560693641618499</c:v>
                </c:pt>
                <c:pt idx="2">
                  <c:v>11.560693641618499</c:v>
                </c:pt>
                <c:pt idx="3">
                  <c:v>19.075144508670519</c:v>
                </c:pt>
                <c:pt idx="4">
                  <c:v>20.809248554913289</c:v>
                </c:pt>
                <c:pt idx="5">
                  <c:v>27.745664739884386</c:v>
                </c:pt>
              </c:numCache>
            </c:numRef>
          </c:val>
          <c:shape val="box"/>
        </c:ser>
        <c:gapWidth val="70"/>
        <c:shape val="cylinder"/>
        <c:axId val="118245632"/>
        <c:axId val="118247424"/>
        <c:axId val="0"/>
      </c:bar3DChart>
      <c:catAx>
        <c:axId val="118245632"/>
        <c:scaling>
          <c:orientation val="minMax"/>
        </c:scaling>
        <c:axPos val="l"/>
        <c:tickLblPos val="nextTo"/>
        <c:crossAx val="118247424"/>
        <c:crosses val="autoZero"/>
        <c:auto val="1"/>
        <c:lblAlgn val="ctr"/>
        <c:lblOffset val="100"/>
      </c:catAx>
      <c:valAx>
        <c:axId val="118247424"/>
        <c:scaling>
          <c:orientation val="minMax"/>
        </c:scaling>
        <c:axPos val="b"/>
        <c:majorGridlines/>
        <c:numFmt formatCode="#,##0" sourceLinked="0"/>
        <c:tickLblPos val="nextTo"/>
        <c:crossAx val="1182456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pl-PL"/>
    </a:p>
  </c:txPr>
  <c:externalData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8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4173936747432484"/>
          <c:y val="1.59241727304829E-2"/>
          <c:w val="0.53261282835513335"/>
          <c:h val="0.92716539161330969"/>
        </c:manualLayout>
      </c:layout>
      <c:bar3DChart>
        <c:barDir val="bar"/>
        <c:grouping val="percentStacked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9CC2B"/>
            </a:solidFill>
          </c:spPr>
          <c:cat>
            <c:strRef>
              <c:f>Arkusz1!$A$2:$A$7</c:f>
              <c:strCache>
                <c:ptCount val="6"/>
                <c:pt idx="0">
                  <c:v>analizować oferty pracy alternatywne w stosunku do posiadanego profilu zawodowego</c:v>
                </c:pt>
                <c:pt idx="1">
                  <c:v>sporządzić poprawnie dokumenty aplikacyjne (CV, list motywacyjny)</c:v>
                </c:pt>
                <c:pt idx="2">
                  <c:v>przygotować się do rozmowy kwalifikacyjnej przez zebranie informacji o potencjalnym pracodawcy i przygotowanie autoprezentacji</c:v>
                </c:pt>
                <c:pt idx="3">
                  <c:v>zebrać informacje o pracodawcach/firmach, którymi byłaby Pani zainteresowana w celu podjęcia tam pracy</c:v>
                </c:pt>
                <c:pt idx="4">
                  <c:v>wyszukiwać ogłoszenia o pracę i wybierać zgodne ze swoim wykształceniem i umiejętnościami</c:v>
                </c:pt>
                <c:pt idx="5">
                  <c:v>analizować swoje umiejętności, zainteresowania i zdolności w celu zwiększenia szans na zatrudnienie</c:v>
                </c:pt>
              </c:strCache>
            </c:strRef>
          </c:cat>
          <c:val>
            <c:numRef>
              <c:f>Arkusz1!$B$2:$B$7</c:f>
              <c:numCache>
                <c:formatCode>0.0</c:formatCode>
                <c:ptCount val="6"/>
                <c:pt idx="0">
                  <c:v>47.9</c:v>
                </c:pt>
                <c:pt idx="1">
                  <c:v>48</c:v>
                </c:pt>
                <c:pt idx="2">
                  <c:v>50.3</c:v>
                </c:pt>
                <c:pt idx="3">
                  <c:v>50.9</c:v>
                </c:pt>
                <c:pt idx="4">
                  <c:v>72.400000000000006</c:v>
                </c:pt>
                <c:pt idx="5">
                  <c:v>73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52</a:t>
                    </a:r>
                    <a:r>
                      <a:rPr lang="pl-PL" smtClean="0"/>
                      <a:t>,0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pl-PL" smtClean="0"/>
                      <a:t>27,0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Arkusz1!$A$2:$A$7</c:f>
              <c:strCache>
                <c:ptCount val="6"/>
                <c:pt idx="0">
                  <c:v>analizować oferty pracy alternatywne w stosunku do posiadanego profilu zawodowego</c:v>
                </c:pt>
                <c:pt idx="1">
                  <c:v>sporządzić poprawnie dokumenty aplikacyjne (CV, list motywacyjny)</c:v>
                </c:pt>
                <c:pt idx="2">
                  <c:v>przygotować się do rozmowy kwalifikacyjnej przez zebranie informacji o potencjalnym pracodawcy i przygotowanie autoprezentacji</c:v>
                </c:pt>
                <c:pt idx="3">
                  <c:v>zebrać informacje o pracodawcach/firmach, którymi byłaby Pani zainteresowana w celu podjęcia tam pracy</c:v>
                </c:pt>
                <c:pt idx="4">
                  <c:v>wyszukiwać ogłoszenia o pracę i wybierać zgodne ze swoim wykształceniem i umiejętnościami</c:v>
                </c:pt>
                <c:pt idx="5">
                  <c:v>analizować swoje umiejętności, zainteresowania i zdolności w celu zwiększenia szans na zatrudnienie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52.1</c:v>
                </c:pt>
                <c:pt idx="1">
                  <c:v>52</c:v>
                </c:pt>
                <c:pt idx="2">
                  <c:v>49.7</c:v>
                </c:pt>
                <c:pt idx="3">
                  <c:v>49.1</c:v>
                </c:pt>
                <c:pt idx="4">
                  <c:v>27.599999999999987</c:v>
                </c:pt>
                <c:pt idx="5">
                  <c:v>27</c:v>
                </c:pt>
              </c:numCache>
            </c:numRef>
          </c:val>
        </c:ser>
        <c:dLbls>
          <c:showVal val="1"/>
        </c:dLbls>
        <c:gapWidth val="143"/>
        <c:shape val="box"/>
        <c:axId val="118637696"/>
        <c:axId val="118639232"/>
        <c:axId val="0"/>
      </c:bar3DChart>
      <c:catAx>
        <c:axId val="118637696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118639232"/>
        <c:crosses val="autoZero"/>
        <c:auto val="1"/>
        <c:lblAlgn val="ctr"/>
        <c:lblOffset val="100"/>
      </c:catAx>
      <c:valAx>
        <c:axId val="118639232"/>
        <c:scaling>
          <c:orientation val="minMax"/>
        </c:scaling>
        <c:axPos val="b"/>
        <c:majorGridlines/>
        <c:numFmt formatCode="0%" sourceLinked="0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118637696"/>
        <c:crosses val="autoZero"/>
        <c:crossBetween val="between"/>
        <c:majorUnit val="0.25"/>
      </c:valAx>
    </c:plotArea>
    <c:legend>
      <c:legendPos val="t"/>
      <c:layout>
        <c:manualLayout>
          <c:xMode val="edge"/>
          <c:yMode val="edge"/>
          <c:x val="1.7240731421998851E-2"/>
          <c:y val="1.6035495263215727E-2"/>
          <c:w val="0.20816804668762318"/>
          <c:h val="4.9955197415465384E-2"/>
        </c:manualLayout>
      </c:layout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</c:chart>
  <c:txPr>
    <a:bodyPr/>
    <a:lstStyle/>
    <a:p>
      <a:pPr>
        <a:defRPr sz="1400" b="1"/>
      </a:pPr>
      <a:endParaRPr lang="pl-PL"/>
    </a:p>
  </c:txPr>
  <c:externalData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l-PL" sz="1600" dirty="0"/>
              <a:t>Ocena własnych kwalifikacji zawodowych [%]</a:t>
            </a:r>
          </a:p>
        </c:rich>
      </c:tx>
      <c:layout>
        <c:manualLayout>
          <c:xMode val="edge"/>
          <c:yMode val="edge"/>
          <c:x val="9.1264133814961484E-2"/>
          <c:y val="4.7040376323010585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2.7355415283833364E-2"/>
          <c:y val="0.26329091262651327"/>
          <c:w val="0.86361587951689156"/>
          <c:h val="0.49220284155974064"/>
        </c:manualLayout>
      </c:layout>
      <c:bar3DChart>
        <c:barDir val="bar"/>
        <c:grouping val="percentStacked"/>
        <c:ser>
          <c:idx val="0"/>
          <c:order val="0"/>
          <c:tx>
            <c:strRef>
              <c:f>Arkusz1!$A$2</c:f>
              <c:strCache>
                <c:ptCount val="1"/>
                <c:pt idx="0">
                  <c:v>bardzo źle</c:v>
                </c:pt>
              </c:strCache>
            </c:strRef>
          </c:tx>
          <c:spPr>
            <a:solidFill>
              <a:srgbClr val="F9CC2B"/>
            </a:solidFill>
          </c:spPr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###0.0</c:formatCode>
                <c:ptCount val="1"/>
                <c:pt idx="0">
                  <c:v>2.7190332326283992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źle</c:v>
                </c:pt>
              </c:strCache>
            </c:strRef>
          </c:tx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###0.0</c:formatCode>
                <c:ptCount val="1"/>
                <c:pt idx="0">
                  <c:v>47.129909365558945</c:v>
                </c:pt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średnio</c:v>
                </c:pt>
              </c:strCache>
            </c:strRef>
          </c:tx>
          <c:spPr>
            <a:solidFill>
              <a:srgbClr val="F0A22E"/>
            </a:solidFill>
          </c:spPr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Arkusz1!$B$4</c:f>
              <c:numCache>
                <c:formatCode>###0.0</c:formatCode>
                <c:ptCount val="1"/>
                <c:pt idx="0">
                  <c:v>29.305135951661629</c:v>
                </c:pt>
              </c:numCache>
            </c:numRef>
          </c:val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dobrze</c:v>
                </c:pt>
              </c:strCache>
            </c:strRef>
          </c:tx>
          <c:spPr>
            <a:solidFill>
              <a:srgbClr val="A19574"/>
            </a:solidFill>
          </c:spPr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Arkusz1!$B$5</c:f>
              <c:numCache>
                <c:formatCode>###0.0</c:formatCode>
                <c:ptCount val="1"/>
                <c:pt idx="0">
                  <c:v>16.314199395770387</c:v>
                </c:pt>
              </c:numCache>
            </c:numRef>
          </c:val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bardzo dobrze</c:v>
                </c:pt>
              </c:strCache>
            </c:strRef>
          </c:tx>
          <c:spPr>
            <a:solidFill>
              <a:srgbClr val="FBEEC9">
                <a:lumMod val="75000"/>
              </a:srgbClr>
            </a:solidFill>
          </c:spPr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Arkusz1!$B$6</c:f>
              <c:numCache>
                <c:formatCode>###0.0</c:formatCode>
                <c:ptCount val="1"/>
                <c:pt idx="0">
                  <c:v>4.5317220543806744</c:v>
                </c:pt>
              </c:numCache>
            </c:numRef>
          </c:val>
        </c:ser>
        <c:dLbls>
          <c:showVal val="1"/>
        </c:dLbls>
        <c:gapWidth val="83"/>
        <c:shape val="box"/>
        <c:axId val="118083968"/>
        <c:axId val="118085504"/>
        <c:axId val="0"/>
      </c:bar3DChart>
      <c:catAx>
        <c:axId val="118083968"/>
        <c:scaling>
          <c:orientation val="minMax"/>
        </c:scaling>
        <c:delete val="1"/>
        <c:axPos val="l"/>
        <c:tickLblPos val="none"/>
        <c:crossAx val="118085504"/>
        <c:crosses val="autoZero"/>
        <c:auto val="1"/>
        <c:lblAlgn val="ctr"/>
        <c:lblOffset val="100"/>
      </c:catAx>
      <c:valAx>
        <c:axId val="118085504"/>
        <c:scaling>
          <c:orientation val="minMax"/>
        </c:scaling>
        <c:axPos val="b"/>
        <c:majorGridlines/>
        <c:numFmt formatCode="0%" sourceLinked="0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118083968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80437746656777875"/>
          <c:y val="4.6966296990218502E-2"/>
          <c:w val="0.18608905817271576"/>
          <c:h val="0.87811789108486094"/>
        </c:manualLayout>
      </c:layout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</c:chart>
  <c:txPr>
    <a:bodyPr/>
    <a:lstStyle/>
    <a:p>
      <a:pPr>
        <a:defRPr sz="1400" b="1"/>
      </a:pPr>
      <a:endParaRPr lang="pl-PL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8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DATA!$F$10</c:f>
              <c:strCache>
                <c:ptCount val="1"/>
                <c:pt idx="0">
                  <c:v>mężczyźni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1388516518079898E-2"/>
                  <c:y val="4.8994007824493722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3427084011192822E-2"/>
                  <c:y val="5.9056900906254595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1223227261881518E-2"/>
                  <c:y val="5.905690090625472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3427097015074696E-2"/>
                  <c:y val="5.7516825579404136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5.0203856749311382E-2"/>
                  <c:y val="-6.4054814930311996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1223227261881518E-2"/>
                  <c:y val="-4.2153097199483784E-2"/>
                </c:manualLayout>
              </c:layout>
              <c:dLblPos val="r"/>
              <c:showVal val="1"/>
            </c:dLbl>
            <c:dLblPos val="b"/>
            <c:showVal val="1"/>
          </c:dLbls>
          <c:cat>
            <c:strRef>
              <c:f>DATA!$G$9:$L$9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DATA!$G$10:$L$10</c:f>
              <c:numCache>
                <c:formatCode>0.0</c:formatCode>
                <c:ptCount val="6"/>
                <c:pt idx="0">
                  <c:v>55.1</c:v>
                </c:pt>
                <c:pt idx="1">
                  <c:v>57.2</c:v>
                </c:pt>
                <c:pt idx="2">
                  <c:v>58.7</c:v>
                </c:pt>
                <c:pt idx="3">
                  <c:v>58.4</c:v>
                </c:pt>
                <c:pt idx="4">
                  <c:v>55.4</c:v>
                </c:pt>
                <c:pt idx="5">
                  <c:v>57.7</c:v>
                </c:pt>
              </c:numCache>
            </c:numRef>
          </c:val>
        </c:ser>
        <c:ser>
          <c:idx val="1"/>
          <c:order val="1"/>
          <c:tx>
            <c:strRef>
              <c:f>DATA!$F$11</c:f>
              <c:strCache>
                <c:ptCount val="1"/>
                <c:pt idx="0">
                  <c:v>kobiety</c:v>
                </c:pt>
              </c:strCache>
            </c:strRef>
          </c:tx>
          <c:spPr>
            <a:ln>
              <a:solidFill>
                <a:srgbClr val="F9CC2B"/>
              </a:solidFill>
            </a:ln>
          </c:spPr>
          <c:marker>
            <c:symbol val="square"/>
            <c:size val="6"/>
            <c:spPr>
              <a:solidFill>
                <a:srgbClr val="F9CC2B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1.9834710743801661E-2"/>
                  <c:y val="-6.5408805031446582E-2"/>
                </c:manualLayout>
              </c:layout>
              <c:showVal val="1"/>
            </c:dLbl>
            <c:dLbl>
              <c:idx val="1"/>
              <c:layout>
                <c:manualLayout>
                  <c:x val="-3.7465564738292011E-2"/>
                  <c:y val="-5.5345911949685647E-2"/>
                </c:manualLayout>
              </c:layout>
              <c:showVal val="1"/>
            </c:dLbl>
            <c:dLbl>
              <c:idx val="2"/>
              <c:layout>
                <c:manualLayout>
                  <c:x val="-3.5261707988980755E-2"/>
                  <c:y val="-6.0377358490565997E-2"/>
                </c:manualLayout>
              </c:layout>
              <c:showVal val="1"/>
            </c:dLbl>
            <c:dLbl>
              <c:idx val="3"/>
              <c:layout>
                <c:manualLayout>
                  <c:x val="-4.6898990720458784E-2"/>
                  <c:y val="-6.1797552499006522E-2"/>
                </c:manualLayout>
              </c:layout>
              <c:showVal val="1"/>
            </c:dLbl>
            <c:dLbl>
              <c:idx val="4"/>
              <c:layout>
                <c:manualLayout>
                  <c:x val="-5.3161047880228574E-2"/>
                  <c:y val="-7.7695871713970299E-2"/>
                </c:manualLayout>
              </c:layout>
              <c:showVal val="1"/>
            </c:dLbl>
            <c:dLbl>
              <c:idx val="5"/>
              <c:layout>
                <c:manualLayout>
                  <c:x val="-5.2811526344769003E-2"/>
                  <c:y val="-7.3863264341646737E-2"/>
                </c:manualLayout>
              </c:layout>
              <c:showVal val="1"/>
            </c:dLbl>
            <c:showVal val="1"/>
          </c:dLbls>
          <c:cat>
            <c:strRef>
              <c:f>DATA!$G$9:$L$9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DATA!$G$11:$L$11</c:f>
              <c:numCache>
                <c:formatCode>0.0</c:formatCode>
                <c:ptCount val="6"/>
                <c:pt idx="0">
                  <c:v>41.3</c:v>
                </c:pt>
                <c:pt idx="1">
                  <c:v>42.7</c:v>
                </c:pt>
                <c:pt idx="2">
                  <c:v>44.3</c:v>
                </c:pt>
                <c:pt idx="3">
                  <c:v>44.3</c:v>
                </c:pt>
                <c:pt idx="4">
                  <c:v>43.4</c:v>
                </c:pt>
                <c:pt idx="5">
                  <c:v>43.9</c:v>
                </c:pt>
              </c:numCache>
            </c:numRef>
          </c:val>
        </c:ser>
        <c:marker val="1"/>
        <c:axId val="103316096"/>
        <c:axId val="105058688"/>
      </c:lineChart>
      <c:catAx>
        <c:axId val="103316096"/>
        <c:scaling>
          <c:orientation val="minMax"/>
        </c:scaling>
        <c:axPos val="b"/>
        <c:tickLblPos val="low"/>
        <c:crossAx val="105058688"/>
        <c:crosses val="autoZero"/>
        <c:lblAlgn val="ctr"/>
        <c:lblOffset val="100"/>
      </c:catAx>
      <c:valAx>
        <c:axId val="105058688"/>
        <c:scaling>
          <c:orientation val="minMax"/>
          <c:min val="30"/>
        </c:scaling>
        <c:axPos val="l"/>
        <c:majorGridlines/>
        <c:numFmt formatCode="0" sourceLinked="0"/>
        <c:tickLblPos val="nextTo"/>
        <c:crossAx val="103316096"/>
        <c:crosses val="autoZero"/>
        <c:crossBetween val="between"/>
      </c:valAx>
      <c:spPr>
        <a:noFill/>
      </c:spPr>
    </c:plotArea>
    <c:legend>
      <c:legendPos val="t"/>
      <c:layout/>
    </c:legend>
    <c:plotVisOnly val="1"/>
    <c:dispBlanksAs val="gap"/>
  </c:chart>
  <c:txPr>
    <a:bodyPr/>
    <a:lstStyle/>
    <a:p>
      <a:pPr>
        <a:defRPr sz="1400"/>
      </a:pPr>
      <a:endParaRPr lang="pl-PL"/>
    </a:p>
  </c:txPr>
  <c:externalData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l-PL" sz="1600" dirty="0"/>
              <a:t>Ocena posiadanych kompetencji językowych [%]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18181544643187819"/>
          <c:y val="0.23981184603159625"/>
          <c:w val="0.76859376735918306"/>
          <c:h val="0.54009802232730841"/>
        </c:manualLayout>
      </c:layout>
      <c:bar3DChart>
        <c:barDir val="bar"/>
        <c:grouping val="percentStacked"/>
        <c:ser>
          <c:idx val="0"/>
          <c:order val="0"/>
          <c:tx>
            <c:strRef>
              <c:f>Arkusz1!$A$2</c:f>
              <c:strCache>
                <c:ptCount val="1"/>
                <c:pt idx="0">
                  <c:v>bardzo źle</c:v>
                </c:pt>
              </c:strCache>
            </c:strRef>
          </c:tx>
          <c:spPr>
            <a:solidFill>
              <a:srgbClr val="F9CC2B"/>
            </a:solidFill>
          </c:spPr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###0.0</c:formatCode>
                <c:ptCount val="1"/>
                <c:pt idx="0">
                  <c:v>8.912386706948654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źle</c:v>
                </c:pt>
              </c:strCache>
            </c:strRef>
          </c:tx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###0.0</c:formatCode>
                <c:ptCount val="1"/>
                <c:pt idx="0">
                  <c:v>33.987915407854985</c:v>
                </c:pt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średnio</c:v>
                </c:pt>
              </c:strCache>
            </c:strRef>
          </c:tx>
          <c:spPr>
            <a:solidFill>
              <a:srgbClr val="F0A22E"/>
            </a:solidFill>
          </c:spPr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Arkusz1!$B$4</c:f>
              <c:numCache>
                <c:formatCode>###0.0</c:formatCode>
                <c:ptCount val="1"/>
                <c:pt idx="0">
                  <c:v>27.341389728096701</c:v>
                </c:pt>
              </c:numCache>
            </c:numRef>
          </c:val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dobrze</c:v>
                </c:pt>
              </c:strCache>
            </c:strRef>
          </c:tx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Arkusz1!$B$5</c:f>
              <c:numCache>
                <c:formatCode>###0.0</c:formatCode>
                <c:ptCount val="1"/>
                <c:pt idx="0">
                  <c:v>19.033232628398792</c:v>
                </c:pt>
              </c:numCache>
            </c:numRef>
          </c:val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bardzo dobrze</c:v>
                </c:pt>
              </c:strCache>
            </c:strRef>
          </c:tx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Arkusz1!$B$6</c:f>
              <c:numCache>
                <c:formatCode>###0.0</c:formatCode>
                <c:ptCount val="1"/>
                <c:pt idx="0">
                  <c:v>10.725075528700906</c:v>
                </c:pt>
              </c:numCache>
            </c:numRef>
          </c:val>
        </c:ser>
        <c:dLbls>
          <c:showVal val="1"/>
        </c:dLbls>
        <c:gapWidth val="83"/>
        <c:shape val="box"/>
        <c:axId val="118729728"/>
        <c:axId val="118760192"/>
        <c:axId val="0"/>
      </c:bar3DChart>
      <c:catAx>
        <c:axId val="118729728"/>
        <c:scaling>
          <c:orientation val="minMax"/>
        </c:scaling>
        <c:delete val="1"/>
        <c:axPos val="l"/>
        <c:tickLblPos val="none"/>
        <c:crossAx val="118760192"/>
        <c:crosses val="autoZero"/>
        <c:auto val="1"/>
        <c:lblAlgn val="ctr"/>
        <c:lblOffset val="100"/>
      </c:catAx>
      <c:valAx>
        <c:axId val="118760192"/>
        <c:scaling>
          <c:orientation val="minMax"/>
        </c:scaling>
        <c:axPos val="b"/>
        <c:majorGridlines/>
        <c:numFmt formatCode="0%" sourceLinked="0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118729728"/>
        <c:crosses val="autoZero"/>
        <c:crossBetween val="between"/>
        <c:majorUnit val="0.25"/>
      </c:valAx>
    </c:plotArea>
    <c:legend>
      <c:legendPos val="l"/>
      <c:layout>
        <c:manualLayout>
          <c:xMode val="edge"/>
          <c:yMode val="edge"/>
          <c:x val="8.8184646150427891E-3"/>
          <c:y val="7.8091120755283128E-2"/>
          <c:w val="0.17458685146094879"/>
          <c:h val="0.83983018354180672"/>
        </c:manualLayout>
      </c:layout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</c:chart>
  <c:txPr>
    <a:bodyPr/>
    <a:lstStyle/>
    <a:p>
      <a:pPr>
        <a:defRPr sz="1400" b="1"/>
      </a:pPr>
      <a:endParaRPr lang="pl-PL"/>
    </a:p>
  </c:txPr>
  <c:externalData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8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5.6595679183794392E-2"/>
          <c:y val="0.24614923738632255"/>
          <c:w val="0.88939724289893718"/>
          <c:h val="0.55668973288682266"/>
        </c:manualLayout>
      </c:layout>
      <c:bar3DChart>
        <c:barDir val="bar"/>
        <c:grouping val="percentStacked"/>
        <c:ser>
          <c:idx val="0"/>
          <c:order val="0"/>
          <c:tx>
            <c:strRef>
              <c:f>Arkusz1!$A$2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9CC2B"/>
            </a:solidFill>
          </c:spPr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###0.0</c:formatCode>
                <c:ptCount val="1"/>
                <c:pt idx="0">
                  <c:v>26.132930513595166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nie</c:v>
                </c:pt>
              </c:strCache>
            </c:strRef>
          </c:tx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###0.0</c:formatCode>
                <c:ptCount val="1"/>
                <c:pt idx="0">
                  <c:v>42.447129909365522</c:v>
                </c:pt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nie wiem, nie zastanawiałam się nad tym</c:v>
                </c:pt>
              </c:strCache>
            </c:strRef>
          </c:tx>
          <c:spPr>
            <a:solidFill>
              <a:srgbClr val="F0A22E"/>
            </a:solidFill>
          </c:spPr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Arkusz1!$B$4</c:f>
              <c:numCache>
                <c:formatCode>###0.0</c:formatCode>
                <c:ptCount val="1"/>
                <c:pt idx="0">
                  <c:v>31.419939577039258</c:v>
                </c:pt>
              </c:numCache>
            </c:numRef>
          </c:val>
        </c:ser>
        <c:dLbls>
          <c:showVal val="1"/>
        </c:dLbls>
        <c:gapWidth val="83"/>
        <c:shape val="box"/>
        <c:axId val="118853632"/>
        <c:axId val="118855168"/>
        <c:axId val="0"/>
      </c:bar3DChart>
      <c:catAx>
        <c:axId val="118853632"/>
        <c:scaling>
          <c:orientation val="minMax"/>
        </c:scaling>
        <c:delete val="1"/>
        <c:axPos val="l"/>
        <c:tickLblPos val="none"/>
        <c:crossAx val="118855168"/>
        <c:crosses val="autoZero"/>
        <c:auto val="1"/>
        <c:lblAlgn val="ctr"/>
        <c:lblOffset val="100"/>
      </c:catAx>
      <c:valAx>
        <c:axId val="118855168"/>
        <c:scaling>
          <c:orientation val="minMax"/>
        </c:scaling>
        <c:axPos val="b"/>
        <c:majorGridlines/>
        <c:numFmt formatCode="0%" sourceLinked="0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118853632"/>
        <c:crosses val="autoZero"/>
        <c:crossBetween val="between"/>
        <c:majorUnit val="0.25"/>
      </c:valAx>
    </c:plotArea>
    <c:legend>
      <c:legendPos val="t"/>
      <c:layout>
        <c:manualLayout>
          <c:xMode val="edge"/>
          <c:yMode val="edge"/>
          <c:x val="2.3275191645372752E-2"/>
          <c:y val="2.1596239873574168E-2"/>
          <c:w val="0.95932859311928365"/>
          <c:h val="0.16317631374291738"/>
        </c:manualLayout>
      </c:layout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</c:chart>
  <c:txPr>
    <a:bodyPr/>
    <a:lstStyle/>
    <a:p>
      <a:pPr>
        <a:defRPr sz="1400" b="1"/>
      </a:pPr>
      <a:endParaRPr lang="pl-PL"/>
    </a:p>
  </c:txPr>
  <c:externalData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9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47547743026617861"/>
          <c:y val="2.281816896088109E-2"/>
          <c:w val="0.49185262722769363"/>
          <c:h val="0.82508436445444322"/>
        </c:manualLayout>
      </c:layout>
      <c:bar3D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Val val="1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Arkusz1!$A$2:$A$7</c:f>
              <c:strCache>
                <c:ptCount val="6"/>
                <c:pt idx="0">
                  <c:v>inne (kursy doszkalające/specjalistyczne, prawo jazdy)</c:v>
                </c:pt>
                <c:pt idx="1">
                  <c:v>szkoła średnia</c:v>
                </c:pt>
                <c:pt idx="2">
                  <c:v>studia podyplomowe</c:v>
                </c:pt>
                <c:pt idx="3">
                  <c:v>szkoła policealna</c:v>
                </c:pt>
                <c:pt idx="4">
                  <c:v>kursy językowe</c:v>
                </c:pt>
                <c:pt idx="5">
                  <c:v>studia wyższe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2.8</c:v>
                </c:pt>
                <c:pt idx="1">
                  <c:v>7.5</c:v>
                </c:pt>
                <c:pt idx="2">
                  <c:v>20.8</c:v>
                </c:pt>
                <c:pt idx="3">
                  <c:v>22</c:v>
                </c:pt>
                <c:pt idx="4">
                  <c:v>23.7</c:v>
                </c:pt>
                <c:pt idx="5">
                  <c:v>56.1</c:v>
                </c:pt>
              </c:numCache>
            </c:numRef>
          </c:val>
          <c:shape val="box"/>
        </c:ser>
        <c:gapWidth val="70"/>
        <c:shape val="cylinder"/>
        <c:axId val="119027200"/>
        <c:axId val="119028736"/>
        <c:axId val="0"/>
      </c:bar3DChart>
      <c:catAx>
        <c:axId val="119027200"/>
        <c:scaling>
          <c:orientation val="minMax"/>
        </c:scaling>
        <c:axPos val="l"/>
        <c:tickLblPos val="nextTo"/>
        <c:crossAx val="119028736"/>
        <c:crosses val="autoZero"/>
        <c:auto val="1"/>
        <c:lblAlgn val="ctr"/>
        <c:lblOffset val="100"/>
      </c:catAx>
      <c:valAx>
        <c:axId val="119028736"/>
        <c:scaling>
          <c:orientation val="minMax"/>
        </c:scaling>
        <c:axPos val="b"/>
        <c:majorGridlines/>
        <c:numFmt formatCode="#,##0" sourceLinked="0"/>
        <c:tickLblPos val="nextTo"/>
        <c:crossAx val="1190272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pl-PL"/>
    </a:p>
  </c:txPr>
  <c:externalData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8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3.2614316001925776E-2"/>
          <c:y val="0.1465780762921767"/>
          <c:w val="0.57630598914935349"/>
          <c:h val="0.54038235947639757"/>
        </c:manualLayout>
      </c:layout>
      <c:bar3DChart>
        <c:barDir val="bar"/>
        <c:grouping val="percentStacked"/>
        <c:ser>
          <c:idx val="0"/>
          <c:order val="0"/>
          <c:tx>
            <c:strRef>
              <c:f>Arkusz1!$A$2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F9CC2B"/>
            </a:solidFill>
          </c:spPr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7.9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raczej nie</c:v>
                </c:pt>
              </c:strCache>
            </c:strRef>
          </c:tx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General</c:formatCode>
                <c:ptCount val="1"/>
                <c:pt idx="0">
                  <c:v>41.2</c:v>
                </c:pt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raczej tak</c:v>
                </c:pt>
              </c:strCache>
            </c:strRef>
          </c:tx>
          <c:spPr>
            <a:solidFill>
              <a:srgbClr val="F0A22E"/>
            </a:solidFill>
          </c:spPr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Arkusz1!$B$4</c:f>
              <c:numCache>
                <c:formatCode>General</c:formatCode>
                <c:ptCount val="1"/>
                <c:pt idx="0">
                  <c:v>12.7</c:v>
                </c:pt>
              </c:numCache>
            </c:numRef>
          </c:val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zdecydowanie tak</c:v>
                </c:pt>
              </c:strCache>
            </c:strRef>
          </c:tx>
          <c:spPr>
            <a:solidFill>
              <a:srgbClr val="A19574"/>
            </a:solidFill>
          </c:spPr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Arkusz1!$B$5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nie wiem, nie zastanawiałam się nad tym</c:v>
                </c:pt>
              </c:strCache>
            </c:strRef>
          </c:tx>
          <c:spPr>
            <a:solidFill>
              <a:srgbClr val="FBEEC9">
                <a:lumMod val="75000"/>
              </a:srgbClr>
            </a:solidFill>
          </c:spPr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Arkusz1!$B$6</c:f>
              <c:numCache>
                <c:formatCode>General</c:formatCode>
                <c:ptCount val="1"/>
                <c:pt idx="0">
                  <c:v>32.200000000000003</c:v>
                </c:pt>
              </c:numCache>
            </c:numRef>
          </c:val>
        </c:ser>
        <c:dLbls>
          <c:showVal val="1"/>
        </c:dLbls>
        <c:gapWidth val="83"/>
        <c:shape val="box"/>
        <c:axId val="119078912"/>
        <c:axId val="119080448"/>
        <c:axId val="0"/>
      </c:bar3DChart>
      <c:catAx>
        <c:axId val="119078912"/>
        <c:scaling>
          <c:orientation val="minMax"/>
        </c:scaling>
        <c:delete val="1"/>
        <c:axPos val="l"/>
        <c:tickLblPos val="none"/>
        <c:crossAx val="119080448"/>
        <c:crosses val="autoZero"/>
        <c:auto val="1"/>
        <c:lblAlgn val="ctr"/>
        <c:lblOffset val="100"/>
      </c:catAx>
      <c:valAx>
        <c:axId val="119080448"/>
        <c:scaling>
          <c:orientation val="minMax"/>
        </c:scaling>
        <c:axPos val="b"/>
        <c:majorGridlines/>
        <c:numFmt formatCode="0%" sourceLinked="0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119078912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58249338036514398"/>
          <c:y val="5.7435203278067143E-2"/>
          <c:w val="0.40868815501981304"/>
          <c:h val="0.89371564924158764"/>
        </c:manualLayout>
      </c:layout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</c:chart>
  <c:txPr>
    <a:bodyPr/>
    <a:lstStyle/>
    <a:p>
      <a:pPr>
        <a:defRPr sz="1400" b="1"/>
      </a:pPr>
      <a:endParaRPr lang="pl-PL"/>
    </a:p>
  </c:txPr>
  <c:externalData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l-PL" sz="1600" dirty="0"/>
              <a:t>Skłonność do przyjęcia zatrudnienia w ramach elastycznych form pracy [%]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2.8499702971478851E-2"/>
          <c:y val="0.31756204915781117"/>
          <c:w val="0.60955750095719397"/>
          <c:h val="0.42781925877454302"/>
        </c:manualLayout>
      </c:layout>
      <c:bar3DChart>
        <c:barDir val="bar"/>
        <c:grouping val="percentStacked"/>
        <c:ser>
          <c:idx val="0"/>
          <c:order val="0"/>
          <c:tx>
            <c:strRef>
              <c:f>Arkusz1!$F$6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F9CC2B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Val val="1"/>
          </c:dLbls>
          <c:cat>
            <c:strRef>
              <c:f>Arkusz1!$H$5</c:f>
              <c:strCache>
                <c:ptCount val="1"/>
                <c:pt idx="0">
                  <c:v>Procent</c:v>
                </c:pt>
              </c:strCache>
            </c:strRef>
          </c:cat>
          <c:val>
            <c:numRef>
              <c:f>Arkusz1!$H$6</c:f>
              <c:numCache>
                <c:formatCode>###0.0</c:formatCode>
                <c:ptCount val="1"/>
                <c:pt idx="0">
                  <c:v>38.670694864048301</c:v>
                </c:pt>
              </c:numCache>
            </c:numRef>
          </c:val>
        </c:ser>
        <c:ser>
          <c:idx val="1"/>
          <c:order val="1"/>
          <c:tx>
            <c:strRef>
              <c:f>Arkusz1!$F$7</c:f>
              <c:strCache>
                <c:ptCount val="1"/>
                <c:pt idx="0">
                  <c:v>nie wiem, nie zastanawiałam się nad tym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Val val="1"/>
          </c:dLbls>
          <c:cat>
            <c:strRef>
              <c:f>Arkusz1!$H$5</c:f>
              <c:strCache>
                <c:ptCount val="1"/>
                <c:pt idx="0">
                  <c:v>Procent</c:v>
                </c:pt>
              </c:strCache>
            </c:strRef>
          </c:cat>
          <c:val>
            <c:numRef>
              <c:f>Arkusz1!$H$7</c:f>
              <c:numCache>
                <c:formatCode>###0.0</c:formatCode>
                <c:ptCount val="1"/>
                <c:pt idx="0">
                  <c:v>38.217522658610235</c:v>
                </c:pt>
              </c:numCache>
            </c:numRef>
          </c:val>
        </c:ser>
        <c:ser>
          <c:idx val="2"/>
          <c:order val="2"/>
          <c:tx>
            <c:strRef>
              <c:f>Arkusz1!$F$8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0A22E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Val val="1"/>
          </c:dLbls>
          <c:cat>
            <c:strRef>
              <c:f>Arkusz1!$H$5</c:f>
              <c:strCache>
                <c:ptCount val="1"/>
                <c:pt idx="0">
                  <c:v>Procent</c:v>
                </c:pt>
              </c:strCache>
            </c:strRef>
          </c:cat>
          <c:val>
            <c:numRef>
              <c:f>Arkusz1!$H$8</c:f>
              <c:numCache>
                <c:formatCode>###0.0</c:formatCode>
                <c:ptCount val="1"/>
                <c:pt idx="0">
                  <c:v>23.111782477341389</c:v>
                </c:pt>
              </c:numCache>
            </c:numRef>
          </c:val>
        </c:ser>
        <c:gapWidth val="33"/>
        <c:shape val="box"/>
        <c:axId val="119148928"/>
        <c:axId val="119150464"/>
        <c:axId val="0"/>
      </c:bar3DChart>
      <c:catAx>
        <c:axId val="119148928"/>
        <c:scaling>
          <c:orientation val="minMax"/>
        </c:scaling>
        <c:delete val="1"/>
        <c:axPos val="l"/>
        <c:tickLblPos val="none"/>
        <c:crossAx val="119150464"/>
        <c:crosses val="autoZero"/>
        <c:auto val="1"/>
        <c:lblAlgn val="ctr"/>
        <c:lblOffset val="100"/>
      </c:catAx>
      <c:valAx>
        <c:axId val="119150464"/>
        <c:scaling>
          <c:orientation val="minMax"/>
        </c:scaling>
        <c:axPos val="b"/>
        <c:majorGridlines/>
        <c:numFmt formatCode="0%" sourceLinked="0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19148928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56174830436654932"/>
          <c:y val="0.30332832268957416"/>
          <c:w val="0.42950611089126023"/>
          <c:h val="0.62466409652537191"/>
        </c:manualLayout>
      </c:layout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</c:chart>
  <c:txPr>
    <a:bodyPr/>
    <a:lstStyle/>
    <a:p>
      <a:pPr>
        <a:defRPr sz="1400"/>
      </a:pPr>
      <a:endParaRPr lang="pl-PL"/>
    </a:p>
  </c:txPr>
  <c:externalData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9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l-PL" sz="1600" dirty="0"/>
              <a:t>Preferencje kobiet odnośnie podjęcia zatrudnienia w ramach poszczególnych elastycznych form pracy [%]</a:t>
            </a:r>
          </a:p>
        </c:rich>
      </c:tx>
      <c:layout/>
    </c:title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43668117174655702"/>
          <c:y val="0.22395474576898863"/>
          <c:w val="0.51724049802122829"/>
          <c:h val="0.64511011122220951"/>
        </c:manualLayout>
      </c:layout>
      <c:bar3DChart>
        <c:barDir val="bar"/>
        <c:grouping val="clustered"/>
        <c:ser>
          <c:idx val="0"/>
          <c:order val="0"/>
          <c:tx>
            <c:strRef>
              <c:f>Arkusz1!$H$93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dLbls>
            <c:dLbl>
              <c:idx val="0"/>
              <c:layout>
                <c:manualLayout>
                  <c:x val="6.611570247933888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7,8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6.6115702479338885E-3"/>
                  <c:y val="-1.4109347442680775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14,4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6.6115702479338885E-3"/>
                  <c:y val="-2.1164021164021166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22,2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35,9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/>
                      <a:t>38,6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/>
                      <a:t>42,5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/>
                      <a:t>43,1</a:t>
                    </a:r>
                    <a:endParaRPr lang="en-US"/>
                  </a:p>
                </c:rich>
              </c:tx>
              <c:showVal val="1"/>
            </c:dLbl>
            <c:numFmt formatCode="0.0%" sourceLinked="0"/>
            <c:showVal val="1"/>
          </c:dLbls>
          <c:cat>
            <c:strRef>
              <c:f>Arkusz1!$F$94:$F$100</c:f>
              <c:strCache>
                <c:ptCount val="7"/>
                <c:pt idx="0">
                  <c:v>praca tymczasowa</c:v>
                </c:pt>
                <c:pt idx="1">
                  <c:v>zmienny czas pracy</c:v>
                </c:pt>
                <c:pt idx="2">
                  <c:v>praca nakładcza</c:v>
                </c:pt>
                <c:pt idx="3">
                  <c:v>telepraca</c:v>
                </c:pt>
                <c:pt idx="4">
                  <c:v>zatrudnienie terminowe</c:v>
                </c:pt>
                <c:pt idx="5">
                  <c:v>zatrudnienie w niepełnym wymiarze czasu pracy</c:v>
                </c:pt>
                <c:pt idx="6">
                  <c:v>umowa cywilnoprawna</c:v>
                </c:pt>
              </c:strCache>
            </c:strRef>
          </c:cat>
          <c:val>
            <c:numRef>
              <c:f>Arkusz1!$H$94:$H$100</c:f>
              <c:numCache>
                <c:formatCode>0.0</c:formatCode>
                <c:ptCount val="7"/>
                <c:pt idx="0">
                  <c:v>7.8431372549019605</c:v>
                </c:pt>
                <c:pt idx="1">
                  <c:v>14.379084967320278</c:v>
                </c:pt>
                <c:pt idx="2">
                  <c:v>22.222222222222186</c:v>
                </c:pt>
                <c:pt idx="3">
                  <c:v>35.947712418300654</c:v>
                </c:pt>
                <c:pt idx="4">
                  <c:v>38.562091503267936</c:v>
                </c:pt>
                <c:pt idx="5">
                  <c:v>42.483660130718945</c:v>
                </c:pt>
                <c:pt idx="6">
                  <c:v>43.137254901960787</c:v>
                </c:pt>
              </c:numCache>
            </c:numRef>
          </c:val>
          <c:shape val="box"/>
        </c:ser>
        <c:gapWidth val="70"/>
        <c:shape val="cylinder"/>
        <c:axId val="119253248"/>
        <c:axId val="119255040"/>
        <c:axId val="0"/>
      </c:bar3DChart>
      <c:catAx>
        <c:axId val="119253248"/>
        <c:scaling>
          <c:orientation val="minMax"/>
        </c:scaling>
        <c:axPos val="l"/>
        <c:tickLblPos val="nextTo"/>
        <c:crossAx val="119255040"/>
        <c:crosses val="autoZero"/>
        <c:auto val="1"/>
        <c:lblAlgn val="ctr"/>
        <c:lblOffset val="100"/>
      </c:catAx>
      <c:valAx>
        <c:axId val="119255040"/>
        <c:scaling>
          <c:orientation val="minMax"/>
        </c:scaling>
        <c:axPos val="b"/>
        <c:majorGridlines/>
        <c:numFmt formatCode="0%" sourceLinked="0"/>
        <c:tickLblPos val="nextTo"/>
        <c:crossAx val="119253248"/>
        <c:crosses val="autoZero"/>
        <c:crossBetween val="between"/>
        <c:majorUnit val="10"/>
        <c:dispUnits>
          <c:builtInUnit val="hundreds"/>
        </c:dispUnits>
      </c:valAx>
      <c:spPr>
        <a:noFill/>
      </c:spPr>
    </c:plotArea>
    <c:plotVisOnly val="1"/>
    <c:dispBlanksAs val="gap"/>
  </c:chart>
  <c:txPr>
    <a:bodyPr/>
    <a:lstStyle/>
    <a:p>
      <a:pPr>
        <a:defRPr sz="1400"/>
      </a:pPr>
      <a:endParaRPr lang="pl-PL"/>
    </a:p>
  </c:txPr>
  <c:externalData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9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45922871995704245"/>
          <c:y val="3.1663789493475092E-2"/>
          <c:w val="0.51564629393030403"/>
          <c:h val="0.87157495321032763"/>
        </c:manualLayout>
      </c:layout>
      <c:bar3DChart>
        <c:barDir val="bar"/>
        <c:grouping val="clustered"/>
        <c:ser>
          <c:idx val="0"/>
          <c:order val="0"/>
          <c:tx>
            <c:strRef>
              <c:f>Arkusz1!$H$206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dLbls>
            <c:dLbl>
              <c:idx val="0"/>
              <c:layout>
                <c:manualLayout>
                  <c:x val="6.611570247933888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19,0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6.6115702479338885E-3"/>
                  <c:y val="-1.4109347442680775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20,3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6.6115702479338885E-3"/>
                  <c:y val="-2.1164021164021166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30,7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30,7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/>
                      <a:t>45,1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/>
                      <a:t>66,0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Arkusz1!$F$207:$F$212</c:f>
              <c:strCache>
                <c:ptCount val="6"/>
                <c:pt idx="0">
                  <c:v>pełniejszy rozwój życiowy, większa satysfakcja życiowa</c:v>
                </c:pt>
                <c:pt idx="1">
                  <c:v>możliwość łączenia prac u kilku pracodawców</c:v>
                </c:pt>
                <c:pt idx="2">
                  <c:v>aktywizacja zawodowa – ułatwione wejście na rynek pracy </c:v>
                </c:pt>
                <c:pt idx="3">
                  <c:v>osiągnięcie równowagi pomiędzy życiem osobistym a zawodowym </c:v>
                </c:pt>
                <c:pt idx="4">
                  <c:v>swoboda wyboru rodzaju i miejsca pracy</c:v>
                </c:pt>
                <c:pt idx="5">
                  <c:v>możliwość pogodzenia pracy z obowiązkami rodzicielskimi/ domowymi</c:v>
                </c:pt>
              </c:strCache>
            </c:strRef>
          </c:cat>
          <c:val>
            <c:numRef>
              <c:f>Arkusz1!$H$207:$H$212</c:f>
              <c:numCache>
                <c:formatCode>0.0%</c:formatCode>
                <c:ptCount val="6"/>
                <c:pt idx="0">
                  <c:v>0.18954248366013104</c:v>
                </c:pt>
                <c:pt idx="1">
                  <c:v>0.20261437908496741</c:v>
                </c:pt>
                <c:pt idx="2">
                  <c:v>0.30718954248366032</c:v>
                </c:pt>
                <c:pt idx="3">
                  <c:v>0.30718954248366032</c:v>
                </c:pt>
                <c:pt idx="4">
                  <c:v>0.45098039215686314</c:v>
                </c:pt>
                <c:pt idx="5">
                  <c:v>0.66013071895424835</c:v>
                </c:pt>
              </c:numCache>
            </c:numRef>
          </c:val>
          <c:shape val="box"/>
        </c:ser>
        <c:gapWidth val="110"/>
        <c:shape val="cylinder"/>
        <c:axId val="118932224"/>
        <c:axId val="118933760"/>
        <c:axId val="0"/>
      </c:bar3DChart>
      <c:catAx>
        <c:axId val="118932224"/>
        <c:scaling>
          <c:orientation val="minMax"/>
        </c:scaling>
        <c:axPos val="l"/>
        <c:tickLblPos val="nextTo"/>
        <c:crossAx val="118933760"/>
        <c:crosses val="autoZero"/>
        <c:auto val="1"/>
        <c:lblAlgn val="ctr"/>
        <c:lblOffset val="100"/>
      </c:catAx>
      <c:valAx>
        <c:axId val="118933760"/>
        <c:scaling>
          <c:orientation val="minMax"/>
        </c:scaling>
        <c:axPos val="b"/>
        <c:majorGridlines/>
        <c:numFmt formatCode="0%" sourceLinked="0"/>
        <c:tickLblPos val="nextTo"/>
        <c:crossAx val="1189322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pl-PL"/>
    </a:p>
  </c:txPr>
  <c:externalData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l-PL" sz="1600" dirty="0"/>
              <a:t>Korzystanie z form wsparcia świadczonych na rzecz kobiet pozostających poza rynkiem pracy  [%]</a:t>
            </a:r>
          </a:p>
        </c:rich>
      </c:tx>
      <c:layout>
        <c:manualLayout>
          <c:xMode val="edge"/>
          <c:yMode val="edge"/>
          <c:x val="0.11586189876898929"/>
          <c:y val="3.9193176066856801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4.4836164074532045E-2"/>
          <c:y val="0.38961311062055931"/>
          <c:w val="0.86369024533090444"/>
          <c:h val="0.39882827028880935"/>
        </c:manualLayout>
      </c:layout>
      <c:bar3DChart>
        <c:barDir val="bar"/>
        <c:grouping val="percentStacked"/>
        <c:ser>
          <c:idx val="0"/>
          <c:order val="0"/>
          <c:tx>
            <c:strRef>
              <c:f>Arkusz1!$A$2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9CC2B"/>
            </a:solidFill>
          </c:spPr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25.5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nie</c:v>
                </c:pt>
              </c:strCache>
            </c:strRef>
          </c:tx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General</c:formatCode>
                <c:ptCount val="1"/>
                <c:pt idx="0">
                  <c:v>74.5</c:v>
                </c:pt>
              </c:numCache>
            </c:numRef>
          </c:val>
        </c:ser>
        <c:dLbls>
          <c:showVal val="1"/>
        </c:dLbls>
        <c:gapWidth val="63"/>
        <c:shape val="box"/>
        <c:axId val="121417088"/>
        <c:axId val="121504896"/>
        <c:axId val="0"/>
      </c:bar3DChart>
      <c:catAx>
        <c:axId val="121417088"/>
        <c:scaling>
          <c:orientation val="minMax"/>
        </c:scaling>
        <c:delete val="1"/>
        <c:axPos val="l"/>
        <c:tickLblPos val="none"/>
        <c:crossAx val="121504896"/>
        <c:crosses val="autoZero"/>
        <c:auto val="1"/>
        <c:lblAlgn val="ctr"/>
        <c:lblOffset val="100"/>
      </c:catAx>
      <c:valAx>
        <c:axId val="121504896"/>
        <c:scaling>
          <c:orientation val="minMax"/>
        </c:scaling>
        <c:axPos val="b"/>
        <c:majorGridlines/>
        <c:numFmt formatCode="0%" sourceLinked="0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121417088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81804184780925993"/>
          <c:y val="0.29617336756821289"/>
          <c:w val="0.13425170427329569"/>
          <c:h val="0.4102856884214513"/>
        </c:manualLayout>
      </c:layout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</c:chart>
  <c:txPr>
    <a:bodyPr/>
    <a:lstStyle/>
    <a:p>
      <a:pPr>
        <a:defRPr sz="1400" b="1"/>
      </a:pPr>
      <a:endParaRPr lang="pl-PL"/>
    </a:p>
  </c:txPr>
  <c:externalData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9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l-PL" sz="1600" dirty="0"/>
              <a:t>Instytucje, z których pomocy korzystały kobiety pozostające poza rynkiem </a:t>
            </a:r>
            <a:r>
              <a:rPr lang="pl-PL" sz="1600" dirty="0" smtClean="0"/>
              <a:t>pracy [%] </a:t>
            </a:r>
            <a:endParaRPr lang="pl-PL" sz="1600" dirty="0"/>
          </a:p>
        </c:rich>
      </c:tx>
      <c:layout/>
    </c:title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36363968818279452"/>
          <c:y val="0.17283818058156167"/>
          <c:w val="0.61163273525163853"/>
          <c:h val="0.6982970726829818"/>
        </c:manualLayout>
      </c:layout>
      <c:bar3D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Val val="1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Arkusz1!$A$2:$A$8</c:f>
              <c:strCache>
                <c:ptCount val="7"/>
                <c:pt idx="0">
                  <c:v>organizacje pozarządowe (fundacje)</c:v>
                </c:pt>
                <c:pt idx="1">
                  <c:v>ośrodek polityki społecznej</c:v>
                </c:pt>
                <c:pt idx="2">
                  <c:v>placówka specjalistycznego poradnictwa</c:v>
                </c:pt>
                <c:pt idx="3">
                  <c:v>ośrodek interwencji kryzysowej</c:v>
                </c:pt>
                <c:pt idx="4">
                  <c:v>centrum pomocy rodzinie</c:v>
                </c:pt>
                <c:pt idx="5">
                  <c:v>ośrodek pomocy społeczne</c:v>
                </c:pt>
                <c:pt idx="6">
                  <c:v>urząd pracy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1.2</c:v>
                </c:pt>
                <c:pt idx="1">
                  <c:v>4.0999999999999996</c:v>
                </c:pt>
                <c:pt idx="2">
                  <c:v>5.3</c:v>
                </c:pt>
                <c:pt idx="3">
                  <c:v>14.8</c:v>
                </c:pt>
                <c:pt idx="4">
                  <c:v>20.7</c:v>
                </c:pt>
                <c:pt idx="5" formatCode="0.0">
                  <c:v>32</c:v>
                </c:pt>
                <c:pt idx="6">
                  <c:v>65.7</c:v>
                </c:pt>
              </c:numCache>
            </c:numRef>
          </c:val>
          <c:shape val="box"/>
        </c:ser>
        <c:gapWidth val="70"/>
        <c:shape val="cylinder"/>
        <c:axId val="121599488"/>
        <c:axId val="121601024"/>
        <c:axId val="0"/>
      </c:bar3DChart>
      <c:catAx>
        <c:axId val="121599488"/>
        <c:scaling>
          <c:orientation val="minMax"/>
        </c:scaling>
        <c:axPos val="l"/>
        <c:tickLblPos val="nextTo"/>
        <c:crossAx val="121601024"/>
        <c:crosses val="autoZero"/>
        <c:auto val="1"/>
        <c:lblAlgn val="ctr"/>
        <c:lblOffset val="100"/>
      </c:catAx>
      <c:valAx>
        <c:axId val="121601024"/>
        <c:scaling>
          <c:orientation val="minMax"/>
        </c:scaling>
        <c:axPos val="b"/>
        <c:majorGridlines/>
        <c:numFmt formatCode="#,##0" sourceLinked="0"/>
        <c:tickLblPos val="nextTo"/>
        <c:crossAx val="1215994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pl-PL"/>
    </a:p>
  </c:txPr>
  <c:externalData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9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40445927535942056"/>
          <c:y val="1.9124413489365808E-2"/>
          <c:w val="0.59554072464057994"/>
          <c:h val="0.9211395904785179"/>
        </c:manualLayout>
      </c:layout>
      <c:bar3D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Val val="1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Arkusz1!$A$2:$A$15</c:f>
              <c:strCache>
                <c:ptCount val="14"/>
                <c:pt idx="0">
                  <c:v>pośrednictwo pracy</c:v>
                </c:pt>
                <c:pt idx="1">
                  <c:v>szkolenie z zakresu prowadzenia własnej działalności gospodarczej</c:v>
                </c:pt>
                <c:pt idx="2">
                  <c:v>dofinansowanie na rozpoczęcie działalności gospodarczej</c:v>
                </c:pt>
                <c:pt idx="3">
                  <c:v>staż zawodowy/ przygotowanie zawodowe</c:v>
                </c:pt>
                <c:pt idx="4">
                  <c:v>terapia</c:v>
                </c:pt>
                <c:pt idx="5">
                  <c:v>inicjatywy lokalne na rzecz zatrudnieania kobiet</c:v>
                </c:pt>
                <c:pt idx="6">
                  <c:v>zatrudnienie subsydiowane</c:v>
                </c:pt>
                <c:pt idx="7">
                  <c:v>opracowanie indywidualnego planu działania</c:v>
                </c:pt>
                <c:pt idx="8">
                  <c:v>szkolenie zawodowe</c:v>
                </c:pt>
                <c:pt idx="9">
                  <c:v>doradztwo psychologiczne i prawne</c:v>
                </c:pt>
                <c:pt idx="10">
                  <c:v>szkolenie w zakresie umiejętnosci poszukiwania pracy</c:v>
                </c:pt>
                <c:pt idx="11">
                  <c:v>doradztwo zawodowe dla kobiet</c:v>
                </c:pt>
                <c:pt idx="12">
                  <c:v>pomoc rzeczowa/ materialna</c:v>
                </c:pt>
                <c:pt idx="13">
                  <c:v>pomoc finansowa</c:v>
                </c:pt>
              </c:strCache>
            </c:strRef>
          </c:cat>
          <c:val>
            <c:numRef>
              <c:f>Arkusz1!$B$2:$B$15</c:f>
              <c:numCache>
                <c:formatCode>0.0</c:formatCode>
                <c:ptCount val="14"/>
                <c:pt idx="0">
                  <c:v>1.2</c:v>
                </c:pt>
                <c:pt idx="1">
                  <c:v>2.4</c:v>
                </c:pt>
                <c:pt idx="2">
                  <c:v>3</c:v>
                </c:pt>
                <c:pt idx="3">
                  <c:v>5.9</c:v>
                </c:pt>
                <c:pt idx="4">
                  <c:v>6.5</c:v>
                </c:pt>
                <c:pt idx="5">
                  <c:v>11.2</c:v>
                </c:pt>
                <c:pt idx="6">
                  <c:v>11.8</c:v>
                </c:pt>
                <c:pt idx="7">
                  <c:v>12.4</c:v>
                </c:pt>
                <c:pt idx="8">
                  <c:v>14.2</c:v>
                </c:pt>
                <c:pt idx="9">
                  <c:v>17.2</c:v>
                </c:pt>
                <c:pt idx="10">
                  <c:v>22.5</c:v>
                </c:pt>
                <c:pt idx="11">
                  <c:v>27.2</c:v>
                </c:pt>
                <c:pt idx="12">
                  <c:v>33.1</c:v>
                </c:pt>
                <c:pt idx="13">
                  <c:v>67.5</c:v>
                </c:pt>
              </c:numCache>
            </c:numRef>
          </c:val>
          <c:shape val="box"/>
        </c:ser>
        <c:gapWidth val="70"/>
        <c:shape val="cylinder"/>
        <c:axId val="121621888"/>
        <c:axId val="121468032"/>
        <c:axId val="0"/>
      </c:bar3DChart>
      <c:catAx>
        <c:axId val="121621888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121468032"/>
        <c:crosses val="autoZero"/>
        <c:auto val="1"/>
        <c:lblAlgn val="ctr"/>
        <c:lblOffset val="100"/>
      </c:catAx>
      <c:valAx>
        <c:axId val="121468032"/>
        <c:scaling>
          <c:orientation val="minMax"/>
        </c:scaling>
        <c:axPos val="b"/>
        <c:majorGridlines/>
        <c:numFmt formatCode="#,##0" sourceLinked="0"/>
        <c:tickLblPos val="nextTo"/>
        <c:crossAx val="1216218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pl-PL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8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DATA!$F$11</c:f>
              <c:strCache>
                <c:ptCount val="1"/>
                <c:pt idx="0">
                  <c:v>mężczyźni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4.6310823296620666E-2"/>
                  <c:y val="6.408834744713519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3427084011192822E-2"/>
                  <c:y val="5.905690090625458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3684270774564363E-2"/>
                  <c:y val="2.8868221660971624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3427118339179539E-2"/>
                  <c:y val="-4.4677264398553872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5.0203856749311382E-2"/>
                  <c:y val="-6.4054814930311968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3.2915838791179174E-2"/>
                  <c:y val="4.8412816322487992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0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dLblPos val="b"/>
            <c:showVal val="1"/>
          </c:dLbls>
          <c:cat>
            <c:strRef>
              <c:f>DATA!$G$10:$L$10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DATA!$G$11:$L$11</c:f>
              <c:numCache>
                <c:formatCode>0.0</c:formatCode>
                <c:ptCount val="6"/>
                <c:pt idx="0">
                  <c:v>10.9</c:v>
                </c:pt>
                <c:pt idx="1">
                  <c:v>8.9</c:v>
                </c:pt>
                <c:pt idx="2">
                  <c:v>6.2</c:v>
                </c:pt>
                <c:pt idx="3">
                  <c:v>7.2</c:v>
                </c:pt>
                <c:pt idx="4">
                  <c:v>10.7</c:v>
                </c:pt>
                <c:pt idx="5">
                  <c:v>9.1</c:v>
                </c:pt>
              </c:numCache>
            </c:numRef>
          </c:val>
        </c:ser>
        <c:ser>
          <c:idx val="1"/>
          <c:order val="1"/>
          <c:tx>
            <c:strRef>
              <c:f>DATA!$F$12</c:f>
              <c:strCache>
                <c:ptCount val="1"/>
                <c:pt idx="0">
                  <c:v>kobiety</c:v>
                </c:pt>
              </c:strCache>
            </c:strRef>
          </c:tx>
          <c:spPr>
            <a:ln>
              <a:solidFill>
                <a:srgbClr val="F9CC2B"/>
              </a:solidFill>
            </a:ln>
          </c:spPr>
          <c:marker>
            <c:symbol val="square"/>
            <c:size val="6"/>
            <c:spPr>
              <a:solidFill>
                <a:srgbClr val="F9CC2B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dLbls>
            <c:dLbl>
              <c:idx val="3"/>
              <c:layout>
                <c:manualLayout>
                  <c:x val="-3.0384379522653153E-2"/>
                  <c:y val="5.0767295597484295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2461059190031151E-2"/>
                  <c:y val="-4.9861635220125836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endParaRPr lang="pl-PL"/>
              </a:p>
            </c:txPr>
            <c:dLblPos val="t"/>
            <c:showVal val="1"/>
          </c:dLbls>
          <c:cat>
            <c:strRef>
              <c:f>DATA!$G$10:$L$10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DATA!$G$12:$L$12</c:f>
              <c:numCache>
                <c:formatCode>0.0</c:formatCode>
                <c:ptCount val="6"/>
                <c:pt idx="0">
                  <c:v>11.9</c:v>
                </c:pt>
                <c:pt idx="1">
                  <c:v>9</c:v>
                </c:pt>
                <c:pt idx="2">
                  <c:v>6.7</c:v>
                </c:pt>
                <c:pt idx="3">
                  <c:v>7</c:v>
                </c:pt>
                <c:pt idx="4">
                  <c:v>9.3000000000000007</c:v>
                </c:pt>
                <c:pt idx="5">
                  <c:v>9.3000000000000007</c:v>
                </c:pt>
              </c:numCache>
            </c:numRef>
          </c:val>
        </c:ser>
        <c:marker val="1"/>
        <c:axId val="95077120"/>
        <c:axId val="95078656"/>
      </c:lineChart>
      <c:catAx>
        <c:axId val="95077120"/>
        <c:scaling>
          <c:orientation val="minMax"/>
        </c:scaling>
        <c:axPos val="b"/>
        <c:tickLblPos val="low"/>
        <c:txPr>
          <a:bodyPr/>
          <a:lstStyle/>
          <a:p>
            <a:pPr>
              <a:defRPr sz="140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95078656"/>
        <c:crosses val="autoZero"/>
        <c:lblAlgn val="ctr"/>
        <c:lblOffset val="100"/>
      </c:catAx>
      <c:valAx>
        <c:axId val="95078656"/>
        <c:scaling>
          <c:orientation val="minMax"/>
          <c:min val="6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95077120"/>
        <c:crosses val="autoZero"/>
        <c:crossBetween val="between"/>
      </c:valAx>
      <c:spPr>
        <a:noFill/>
      </c:spPr>
    </c:plotArea>
    <c:legend>
      <c:legendPos val="t"/>
      <c:legendEntry>
        <c:idx val="1"/>
        <c:txPr>
          <a:bodyPr/>
          <a:lstStyle/>
          <a:p>
            <a:pPr>
              <a:defRPr sz="1600" b="1">
                <a:latin typeface="Calibri" pitchFamily="34" charset="0"/>
                <a:cs typeface="Calibri" pitchFamily="34" charset="0"/>
              </a:defRPr>
            </a:pPr>
            <a:endParaRPr lang="pl-PL"/>
          </a:p>
        </c:txPr>
      </c:legendEntry>
      <c:layout/>
      <c:txPr>
        <a:bodyPr/>
        <a:lstStyle/>
        <a:p>
          <a:pPr>
            <a:defRPr sz="1600">
              <a:latin typeface="Calibri" pitchFamily="34" charset="0"/>
              <a:cs typeface="Calibri" pitchFamily="34" charset="0"/>
            </a:defRPr>
          </a:pPr>
          <a:endParaRPr lang="pl-PL"/>
        </a:p>
      </c:txPr>
    </c:legend>
    <c:plotVisOnly val="1"/>
    <c:dispBlanksAs val="gap"/>
  </c:chart>
  <c:txPr>
    <a:bodyPr/>
    <a:lstStyle/>
    <a:p>
      <a:pPr>
        <a:defRPr sz="1050"/>
      </a:pPr>
      <a:endParaRPr lang="pl-PL"/>
    </a:p>
  </c:txPr>
  <c:externalData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l-PL" dirty="0"/>
              <a:t>Ocena uzyskanego wsparcia pod kątem dostosowania do potrzeb </a:t>
            </a:r>
            <a:br>
              <a:rPr lang="pl-PL" dirty="0"/>
            </a:br>
            <a:r>
              <a:rPr lang="pl-PL" dirty="0"/>
              <a:t>i oczekiwań </a:t>
            </a:r>
            <a:r>
              <a:rPr lang="pl-PL" dirty="0" smtClean="0"/>
              <a:t>kobiet [%]</a:t>
            </a:r>
            <a:endParaRPr lang="pl-PL" dirty="0"/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2.7355415283833364E-2"/>
          <c:y val="0.32350849905566126"/>
          <c:w val="0.82991788791144416"/>
          <c:h val="0.42959060104432867"/>
        </c:manualLayout>
      </c:layout>
      <c:bar3DChart>
        <c:barDir val="bar"/>
        <c:grouping val="percentStacked"/>
        <c:ser>
          <c:idx val="0"/>
          <c:order val="0"/>
          <c:tx>
            <c:strRef>
              <c:f>Arkusz1!$A$2</c:f>
              <c:strCache>
                <c:ptCount val="1"/>
                <c:pt idx="0">
                  <c:v>bardzo źle</c:v>
                </c:pt>
              </c:strCache>
            </c:strRef>
          </c:tx>
          <c:spPr>
            <a:solidFill>
              <a:srgbClr val="F9CC2B"/>
            </a:solidFill>
          </c:spPr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###0.0</c:formatCode>
                <c:ptCount val="1"/>
                <c:pt idx="0">
                  <c:v>1.1834319526627219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źle</c:v>
                </c:pt>
              </c:strCache>
            </c:strRef>
          </c:tx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###0.0</c:formatCode>
                <c:ptCount val="1"/>
                <c:pt idx="0">
                  <c:v>22.485207100591683</c:v>
                </c:pt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średnio</c:v>
                </c:pt>
              </c:strCache>
            </c:strRef>
          </c:tx>
          <c:spPr>
            <a:solidFill>
              <a:srgbClr val="F0A22E"/>
            </a:solidFill>
          </c:spPr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Arkusz1!$B$4</c:f>
              <c:numCache>
                <c:formatCode>###0.0</c:formatCode>
                <c:ptCount val="1"/>
                <c:pt idx="0">
                  <c:v>51.479289940828401</c:v>
                </c:pt>
              </c:numCache>
            </c:numRef>
          </c:val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dobrze</c:v>
                </c:pt>
              </c:strCache>
            </c:strRef>
          </c:tx>
          <c:spPr>
            <a:solidFill>
              <a:srgbClr val="A19574"/>
            </a:solidFill>
          </c:spPr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Arkusz1!$B$5</c:f>
              <c:numCache>
                <c:formatCode>###0.0</c:formatCode>
                <c:ptCount val="1"/>
                <c:pt idx="0">
                  <c:v>20.710059171597628</c:v>
                </c:pt>
              </c:numCache>
            </c:numRef>
          </c:val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bardzo dobrze</c:v>
                </c:pt>
              </c:strCache>
            </c:strRef>
          </c:tx>
          <c:spPr>
            <a:solidFill>
              <a:srgbClr val="FBEEC9">
                <a:lumMod val="75000"/>
              </a:srgbClr>
            </a:solidFill>
          </c:spPr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Arkusz1!$B$6</c:f>
              <c:numCache>
                <c:formatCode>###0.0</c:formatCode>
                <c:ptCount val="1"/>
                <c:pt idx="0">
                  <c:v>4.1420118343195265</c:v>
                </c:pt>
              </c:numCache>
            </c:numRef>
          </c:val>
        </c:ser>
        <c:dLbls>
          <c:showVal val="1"/>
        </c:dLbls>
        <c:gapWidth val="83"/>
        <c:shape val="box"/>
        <c:axId val="121796480"/>
        <c:axId val="121798016"/>
        <c:axId val="0"/>
      </c:bar3DChart>
      <c:catAx>
        <c:axId val="121796480"/>
        <c:scaling>
          <c:orientation val="minMax"/>
        </c:scaling>
        <c:delete val="1"/>
        <c:axPos val="l"/>
        <c:tickLblPos val="none"/>
        <c:crossAx val="121798016"/>
        <c:crosses val="autoZero"/>
        <c:auto val="1"/>
        <c:lblAlgn val="ctr"/>
        <c:lblOffset val="100"/>
      </c:catAx>
      <c:valAx>
        <c:axId val="121798016"/>
        <c:scaling>
          <c:orientation val="minMax"/>
        </c:scaling>
        <c:axPos val="b"/>
        <c:majorGridlines/>
        <c:numFmt formatCode="0%" sourceLinked="0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121796480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77584010408393622"/>
          <c:y val="0.2385007221419842"/>
          <c:w val="0.21541431117387347"/>
          <c:h val="0.7266692589712257"/>
        </c:manualLayout>
      </c:layout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</c:chart>
  <c:txPr>
    <a:bodyPr/>
    <a:lstStyle/>
    <a:p>
      <a:pPr>
        <a:defRPr sz="1400" b="1"/>
      </a:pPr>
      <a:endParaRPr lang="pl-PL"/>
    </a:p>
  </c:txPr>
  <c:externalData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l-PL" dirty="0"/>
              <a:t>Ocena uzyskanego wsparcia pod kątem realnej pomocy jaką to wsparcie </a:t>
            </a:r>
            <a:r>
              <a:rPr lang="pl-PL" dirty="0" smtClean="0"/>
              <a:t>dało [%]</a:t>
            </a:r>
            <a:endParaRPr lang="pl-PL" dirty="0"/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1166109748489484"/>
          <c:y val="0.27445513716866732"/>
          <c:w val="0.83379244661324503"/>
          <c:h val="0.55844034570871437"/>
        </c:manualLayout>
      </c:layout>
      <c:bar3DChart>
        <c:barDir val="bar"/>
        <c:grouping val="percentStacked"/>
        <c:ser>
          <c:idx val="0"/>
          <c:order val="0"/>
          <c:tx>
            <c:strRef>
              <c:f>Arkusz1!$A$2</c:f>
              <c:strCache>
                <c:ptCount val="1"/>
                <c:pt idx="0">
                  <c:v>bardzo źle</c:v>
                </c:pt>
              </c:strCache>
            </c:strRef>
          </c:tx>
          <c:spPr>
            <a:solidFill>
              <a:srgbClr val="F9CC2B"/>
            </a:solidFill>
          </c:spPr>
          <c:dLbls>
            <c:delete val="1"/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0.60000000000000053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źle</c:v>
                </c:pt>
              </c:strCache>
            </c:strRef>
          </c:tx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General</c:formatCode>
                <c:ptCount val="1"/>
                <c:pt idx="0">
                  <c:v>43.2</c:v>
                </c:pt>
              </c:numCache>
            </c:numRef>
          </c:val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średnio</c:v>
                </c:pt>
              </c:strCache>
            </c:strRef>
          </c:tx>
          <c:spPr>
            <a:solidFill>
              <a:srgbClr val="F0A22E"/>
            </a:solidFill>
          </c:spPr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Arkusz1!$B$4</c:f>
              <c:numCache>
                <c:formatCode>General</c:formatCode>
                <c:ptCount val="1"/>
                <c:pt idx="0">
                  <c:v>34.9</c:v>
                </c:pt>
              </c:numCache>
            </c:numRef>
          </c:val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dobrze</c:v>
                </c:pt>
              </c:strCache>
            </c:strRef>
          </c:tx>
          <c:spPr>
            <a:solidFill>
              <a:srgbClr val="A19574"/>
            </a:solidFill>
          </c:spPr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Arkusz1!$B$5</c:f>
              <c:numCache>
                <c:formatCode>General</c:formatCode>
                <c:ptCount val="1"/>
                <c:pt idx="0">
                  <c:v>19.5</c:v>
                </c:pt>
              </c:numCache>
            </c:numRef>
          </c:val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bardzo dobrze</c:v>
                </c:pt>
              </c:strCache>
            </c:strRef>
          </c:tx>
          <c:spPr>
            <a:solidFill>
              <a:srgbClr val="FBEEC9">
                <a:lumMod val="75000"/>
              </a:srgbClr>
            </a:solidFill>
          </c:spPr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Arkusz1!$B$6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</c:ser>
        <c:dLbls>
          <c:showVal val="1"/>
        </c:dLbls>
        <c:gapWidth val="83"/>
        <c:shape val="box"/>
        <c:axId val="121663872"/>
        <c:axId val="121665408"/>
        <c:axId val="0"/>
      </c:bar3DChart>
      <c:catAx>
        <c:axId val="121663872"/>
        <c:scaling>
          <c:orientation val="minMax"/>
        </c:scaling>
        <c:delete val="1"/>
        <c:axPos val="l"/>
        <c:tickLblPos val="none"/>
        <c:crossAx val="121665408"/>
        <c:crosses val="autoZero"/>
        <c:auto val="1"/>
        <c:lblAlgn val="ctr"/>
        <c:lblOffset val="100"/>
      </c:catAx>
      <c:valAx>
        <c:axId val="121665408"/>
        <c:scaling>
          <c:orientation val="minMax"/>
        </c:scaling>
        <c:axPos val="b"/>
        <c:majorGridlines/>
        <c:numFmt formatCode="0%" sourceLinked="0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121663872"/>
        <c:crosses val="autoZero"/>
        <c:crossBetween val="between"/>
        <c:majorUnit val="0.25"/>
      </c:valAx>
    </c:plotArea>
    <c:legend>
      <c:legendPos val="l"/>
      <c:layout>
        <c:manualLayout>
          <c:xMode val="edge"/>
          <c:yMode val="edge"/>
          <c:x val="9.0445790923515609E-3"/>
          <c:y val="0.23950260315903596"/>
          <c:w val="0.1578224451794058"/>
          <c:h val="0.69134272437162159"/>
        </c:manualLayout>
      </c:layout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</c:chart>
  <c:txPr>
    <a:bodyPr/>
    <a:lstStyle/>
    <a:p>
      <a:pPr>
        <a:defRPr sz="1400" b="1"/>
      </a:pPr>
      <a:endParaRPr lang="pl-PL"/>
    </a:p>
  </c:txPr>
  <c:externalData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l-PL" sz="1600" dirty="0"/>
              <a:t>Siedziba pracodawców według powiatu [N]</a:t>
            </a:r>
          </a:p>
        </c:rich>
      </c:tx>
      <c:layout/>
    </c:title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6.9375578250409159E-2"/>
          <c:y val="0.11315809186184693"/>
          <c:w val="0.90411056101142739"/>
          <c:h val="0.6132327889493755"/>
        </c:manualLayout>
      </c:layout>
      <c:bar3DChart>
        <c:barDir val="col"/>
        <c:grouping val="clustered"/>
        <c:ser>
          <c:idx val="0"/>
          <c:order val="0"/>
          <c:tx>
            <c:strRef>
              <c:f>Arkusz1!$G$5</c:f>
              <c:strCache>
                <c:ptCount val="1"/>
                <c:pt idx="0">
                  <c:v>Częstość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Arkusz1!$F$6:$F$22</c:f>
              <c:strCache>
                <c:ptCount val="17"/>
                <c:pt idx="0">
                  <c:v>sejneński</c:v>
                </c:pt>
                <c:pt idx="1">
                  <c:v>suwalski</c:v>
                </c:pt>
                <c:pt idx="2">
                  <c:v>moniecki</c:v>
                </c:pt>
                <c:pt idx="3">
                  <c:v>kolneński</c:v>
                </c:pt>
                <c:pt idx="4">
                  <c:v>siemiatycki</c:v>
                </c:pt>
                <c:pt idx="5">
                  <c:v>grajewski</c:v>
                </c:pt>
                <c:pt idx="6">
                  <c:v>łomżyński</c:v>
                </c:pt>
                <c:pt idx="7">
                  <c:v>hajnowski</c:v>
                </c:pt>
                <c:pt idx="8">
                  <c:v> zambrowski</c:v>
                </c:pt>
                <c:pt idx="9">
                  <c:v>bielski</c:v>
                </c:pt>
                <c:pt idx="10">
                  <c:v>sokólski</c:v>
                </c:pt>
                <c:pt idx="11">
                  <c:v> wysokomazowiecki</c:v>
                </c:pt>
                <c:pt idx="12">
                  <c:v>augustowski</c:v>
                </c:pt>
                <c:pt idx="13">
                  <c:v>m. Łomża</c:v>
                </c:pt>
                <c:pt idx="14">
                  <c:v>m. Suwałki</c:v>
                </c:pt>
                <c:pt idx="15">
                  <c:v>białostocki</c:v>
                </c:pt>
                <c:pt idx="16">
                  <c:v>m. Białystok</c:v>
                </c:pt>
              </c:strCache>
            </c:strRef>
          </c:cat>
          <c:val>
            <c:numRef>
              <c:f>Arkusz1!$G$6:$G$22</c:f>
              <c:numCache>
                <c:formatCode>###0</c:formatCode>
                <c:ptCount val="17"/>
                <c:pt idx="0">
                  <c:v>5</c:v>
                </c:pt>
                <c:pt idx="1">
                  <c:v>7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16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27</c:v>
                </c:pt>
                <c:pt idx="14">
                  <c:v>29</c:v>
                </c:pt>
                <c:pt idx="15">
                  <c:v>47</c:v>
                </c:pt>
                <c:pt idx="16">
                  <c:v>135</c:v>
                </c:pt>
              </c:numCache>
            </c:numRef>
          </c:val>
        </c:ser>
        <c:gapWidth val="70"/>
        <c:gapDepth val="0"/>
        <c:shape val="box"/>
        <c:axId val="121752576"/>
        <c:axId val="121975552"/>
        <c:axId val="0"/>
      </c:bar3DChart>
      <c:catAx>
        <c:axId val="121752576"/>
        <c:scaling>
          <c:orientation val="minMax"/>
        </c:scaling>
        <c:axPos val="b"/>
        <c:numFmt formatCode="General" sourceLinked="1"/>
        <c:tickLblPos val="nextTo"/>
        <c:crossAx val="121975552"/>
        <c:crosses val="autoZero"/>
        <c:auto val="1"/>
        <c:lblAlgn val="ctr"/>
        <c:lblOffset val="100"/>
      </c:catAx>
      <c:valAx>
        <c:axId val="121975552"/>
        <c:scaling>
          <c:orientation val="minMax"/>
        </c:scaling>
        <c:axPos val="l"/>
        <c:majorGridlines/>
        <c:numFmt formatCode="General" sourceLinked="0"/>
        <c:tickLblPos val="nextTo"/>
        <c:crossAx val="1217525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pl-PL"/>
    </a:p>
  </c:txPr>
  <c:externalData r:id="rId2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>
                <a:latin typeface="+mn-lt"/>
              </a:defRPr>
            </a:pPr>
            <a:r>
              <a:rPr lang="pl-PL" sz="1600" b="1" dirty="0">
                <a:latin typeface="+mn-lt"/>
              </a:rPr>
              <a:t>Branża działalności pracodawców według sekcji PKD 2007 [N]</a:t>
            </a:r>
          </a:p>
        </c:rich>
      </c:tx>
      <c:layout/>
    </c:title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4.6888465818058722E-2"/>
          <c:y val="0.10145460028250829"/>
          <c:w val="0.93290134576364758"/>
          <c:h val="0.85093580871966612"/>
        </c:manualLayout>
      </c:layout>
      <c:bar3DChart>
        <c:barDir val="col"/>
        <c:grouping val="clustered"/>
        <c:ser>
          <c:idx val="0"/>
          <c:order val="0"/>
          <c:tx>
            <c:strRef>
              <c:f>Arkusz1!$G$30</c:f>
              <c:strCache>
                <c:ptCount val="1"/>
                <c:pt idx="0">
                  <c:v>Częstość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Arkusz1!$F$31:$F$47</c:f>
              <c:strCache>
                <c:ptCount val="17"/>
                <c:pt idx="0">
                  <c:v>O</c:v>
                </c:pt>
                <c:pt idx="1">
                  <c:v>J</c:v>
                </c:pt>
                <c:pt idx="2">
                  <c:v>N</c:v>
                </c:pt>
                <c:pt idx="3">
                  <c:v>R</c:v>
                </c:pt>
                <c:pt idx="4">
                  <c:v>I</c:v>
                </c:pt>
                <c:pt idx="5">
                  <c:v>T</c:v>
                </c:pt>
                <c:pt idx="6">
                  <c:v>L</c:v>
                </c:pt>
                <c:pt idx="7">
                  <c:v>P</c:v>
                </c:pt>
                <c:pt idx="8">
                  <c:v>K</c:v>
                </c:pt>
                <c:pt idx="9">
                  <c:v>A</c:v>
                </c:pt>
                <c:pt idx="10">
                  <c:v>S</c:v>
                </c:pt>
                <c:pt idx="11">
                  <c:v>Q</c:v>
                </c:pt>
                <c:pt idx="12">
                  <c:v>H</c:v>
                </c:pt>
                <c:pt idx="13">
                  <c:v>M</c:v>
                </c:pt>
                <c:pt idx="14">
                  <c:v>C</c:v>
                </c:pt>
                <c:pt idx="15">
                  <c:v>F</c:v>
                </c:pt>
                <c:pt idx="16">
                  <c:v>G</c:v>
                </c:pt>
              </c:strCache>
            </c:strRef>
          </c:cat>
          <c:val>
            <c:numRef>
              <c:f>Arkusz1!$G$31:$G$47</c:f>
              <c:numCache>
                <c:formatCode>###0</c:formatCode>
                <c:ptCount val="17"/>
                <c:pt idx="0">
                  <c:v>5</c:v>
                </c:pt>
                <c:pt idx="1">
                  <c:v>7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10</c:v>
                </c:pt>
                <c:pt idx="7">
                  <c:v>12</c:v>
                </c:pt>
                <c:pt idx="8">
                  <c:v>14</c:v>
                </c:pt>
                <c:pt idx="9">
                  <c:v>16</c:v>
                </c:pt>
                <c:pt idx="10">
                  <c:v>20</c:v>
                </c:pt>
                <c:pt idx="11">
                  <c:v>24</c:v>
                </c:pt>
                <c:pt idx="12">
                  <c:v>30</c:v>
                </c:pt>
                <c:pt idx="13">
                  <c:v>30</c:v>
                </c:pt>
                <c:pt idx="14">
                  <c:v>34</c:v>
                </c:pt>
                <c:pt idx="15">
                  <c:v>49</c:v>
                </c:pt>
                <c:pt idx="16">
                  <c:v>113</c:v>
                </c:pt>
              </c:numCache>
            </c:numRef>
          </c:val>
        </c:ser>
        <c:gapWidth val="80"/>
        <c:gapDepth val="0"/>
        <c:shape val="box"/>
        <c:axId val="121906304"/>
        <c:axId val="121907840"/>
        <c:axId val="0"/>
      </c:bar3DChart>
      <c:catAx>
        <c:axId val="1219063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121907840"/>
        <c:crosses val="autoZero"/>
        <c:auto val="1"/>
        <c:lblAlgn val="ctr"/>
        <c:lblOffset val="100"/>
      </c:catAx>
      <c:valAx>
        <c:axId val="121907840"/>
        <c:scaling>
          <c:orientation val="minMax"/>
        </c:scaling>
        <c:axPos val="l"/>
        <c:majorGridlines/>
        <c:numFmt formatCode="General" sourceLinked="0"/>
        <c:tickLblPos val="nextTo"/>
        <c:crossAx val="1219063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pl-PL"/>
    </a:p>
  </c:txPr>
  <c:externalData r:id="rId2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9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l-PL" sz="1600" b="1" i="0" u="none" strike="noStrike" baseline="0" dirty="0" smtClean="0">
                <a:effectLst/>
              </a:rPr>
              <a:t>Przedsiębiorstwa według wielkości zatrudnienia [N]</a:t>
            </a:r>
            <a:endParaRPr lang="pl-PL" sz="1600" dirty="0"/>
          </a:p>
        </c:rich>
      </c:tx>
      <c:layout/>
    </c:title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46698750229938057"/>
          <c:y val="0.14109543384068454"/>
          <c:w val="0.51244579381890176"/>
          <c:h val="0.7488967892456394"/>
        </c:manualLayout>
      </c:layout>
      <c:bar3DChart>
        <c:barDir val="bar"/>
        <c:grouping val="clustered"/>
        <c:ser>
          <c:idx val="0"/>
          <c:order val="0"/>
          <c:tx>
            <c:strRef>
              <c:f>Arkusz1!$H$54</c:f>
              <c:strCache>
                <c:ptCount val="1"/>
                <c:pt idx="0">
                  <c:v>Procent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Val val="1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Arkusz1!$F$55:$F$58</c:f>
              <c:strCache>
                <c:ptCount val="4"/>
                <c:pt idx="0">
                  <c:v>powyżej 250 pracowników (duże przedsiębiorstwo)</c:v>
                </c:pt>
                <c:pt idx="1">
                  <c:v>50-249 pracowników (średnie przedsiębiorstwo)</c:v>
                </c:pt>
                <c:pt idx="2">
                  <c:v>10-49 pracowników (małe przedsiębiorstwo)</c:v>
                </c:pt>
                <c:pt idx="3">
                  <c:v>1-9 pracowników (mikroprzedsiębiorstwo)</c:v>
                </c:pt>
              </c:strCache>
            </c:strRef>
          </c:cat>
          <c:val>
            <c:numRef>
              <c:f>Arkusz1!$H$55:$H$58</c:f>
              <c:numCache>
                <c:formatCode>####</c:formatCode>
                <c:ptCount val="4"/>
                <c:pt idx="0">
                  <c:v>1</c:v>
                </c:pt>
                <c:pt idx="1">
                  <c:v>3</c:v>
                </c:pt>
                <c:pt idx="2">
                  <c:v>15</c:v>
                </c:pt>
                <c:pt idx="3">
                  <c:v>379</c:v>
                </c:pt>
              </c:numCache>
            </c:numRef>
          </c:val>
          <c:shape val="box"/>
        </c:ser>
        <c:gapWidth val="100"/>
        <c:shape val="cylinder"/>
        <c:axId val="122022912"/>
        <c:axId val="122069760"/>
        <c:axId val="0"/>
      </c:bar3DChart>
      <c:catAx>
        <c:axId val="122022912"/>
        <c:scaling>
          <c:orientation val="minMax"/>
        </c:scaling>
        <c:axPos val="l"/>
        <c:tickLblPos val="nextTo"/>
        <c:txPr>
          <a:bodyPr/>
          <a:lstStyle/>
          <a:p>
            <a:pPr>
              <a:defRPr sz="1500">
                <a:latin typeface="+mn-lt"/>
              </a:defRPr>
            </a:pPr>
            <a:endParaRPr lang="pl-PL"/>
          </a:p>
        </c:txPr>
        <c:crossAx val="122069760"/>
        <c:crosses val="autoZero"/>
        <c:auto val="1"/>
        <c:lblAlgn val="ctr"/>
        <c:lblOffset val="100"/>
      </c:catAx>
      <c:valAx>
        <c:axId val="122069760"/>
        <c:scaling>
          <c:orientation val="minMax"/>
        </c:scaling>
        <c:axPos val="b"/>
        <c:majorGridlines/>
        <c:numFmt formatCode="#,##0" sourceLinked="0"/>
        <c:tickLblPos val="nextTo"/>
        <c:crossAx val="1220229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pl-PL"/>
    </a:p>
  </c:txPr>
  <c:externalData r:id="rId2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+mn-lt"/>
              </a:defRPr>
            </a:pPr>
            <a:r>
              <a:rPr lang="pl-PL" sz="1600" dirty="0">
                <a:latin typeface="+mn-lt"/>
              </a:rPr>
              <a:t>Kierowanie się płcią kandydatów do pracy w trakcie procesu rekrutacyjnego [%]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2.2778487575454615E-2"/>
          <c:y val="0.34602298462564041"/>
          <c:w val="0.60292259193422948"/>
          <c:h val="0.36583969302556157"/>
        </c:manualLayout>
      </c:layout>
      <c:bar3DChart>
        <c:barDir val="bar"/>
        <c:grouping val="percentStacked"/>
        <c:ser>
          <c:idx val="0"/>
          <c:order val="0"/>
          <c:tx>
            <c:strRef>
              <c:f>Arkusz1!$A$69</c:f>
              <c:strCache>
                <c:ptCount val="1"/>
                <c:pt idx="0">
                  <c:v>płeć kandydata nie ma znaczenia</c:v>
                </c:pt>
              </c:strCache>
            </c:strRef>
          </c:tx>
          <c:spPr>
            <a:solidFill>
              <a:srgbClr val="F9CC2B"/>
            </a:solidFill>
          </c:spPr>
          <c:dLbls>
            <c:dLbl>
              <c:idx val="0"/>
              <c:layout>
                <c:manualLayout>
                  <c:x val="6.611570247933888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77,9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6.6115702479338885E-3"/>
                  <c:y val="-1.4109347442680775E-2"/>
                </c:manualLayout>
              </c:layout>
              <c:showVal val="1"/>
            </c:dLbl>
            <c:dLbl>
              <c:idx val="2"/>
              <c:layout>
                <c:manualLayout>
                  <c:x val="6.6115702479338885E-3"/>
                  <c:y val="-2.116402116402116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Arkusz1!$C$68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Arkusz1!$C$69</c:f>
              <c:numCache>
                <c:formatCode>0.0%</c:formatCode>
                <c:ptCount val="1"/>
                <c:pt idx="0">
                  <c:v>0.77889447236181064</c:v>
                </c:pt>
              </c:numCache>
            </c:numRef>
          </c:val>
        </c:ser>
        <c:ser>
          <c:idx val="1"/>
          <c:order val="1"/>
          <c:tx>
            <c:strRef>
              <c:f>Arkusz1!$A$70</c:f>
              <c:strCache>
                <c:ptCount val="1"/>
                <c:pt idx="0">
                  <c:v>płeć kandydata ma znaczenie</c:v>
                </c:pt>
              </c:strCache>
            </c:strRef>
          </c:tx>
          <c:spPr>
            <a:solidFill>
              <a:srgbClr val="AA5A3E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22,1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Arkusz1!$C$68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Arkusz1!$C$70</c:f>
              <c:numCache>
                <c:formatCode>0.0%</c:formatCode>
                <c:ptCount val="1"/>
                <c:pt idx="0">
                  <c:v>0.2211055276381908</c:v>
                </c:pt>
              </c:numCache>
            </c:numRef>
          </c:val>
        </c:ser>
        <c:gapWidth val="33"/>
        <c:shape val="box"/>
        <c:axId val="72584576"/>
        <c:axId val="72590464"/>
        <c:axId val="0"/>
      </c:bar3DChart>
      <c:catAx>
        <c:axId val="72584576"/>
        <c:scaling>
          <c:orientation val="minMax"/>
        </c:scaling>
        <c:delete val="1"/>
        <c:axPos val="l"/>
        <c:tickLblPos val="none"/>
        <c:crossAx val="72590464"/>
        <c:crosses val="autoZero"/>
        <c:auto val="1"/>
        <c:lblAlgn val="ctr"/>
        <c:lblOffset val="100"/>
      </c:catAx>
      <c:valAx>
        <c:axId val="72590464"/>
        <c:scaling>
          <c:orientation val="minMax"/>
        </c:scaling>
        <c:axPos val="b"/>
        <c:majorGridlines/>
        <c:numFmt formatCode="0%" sourceLinked="0"/>
        <c:tickLblPos val="nextTo"/>
        <c:crossAx val="72584576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62933053734770261"/>
          <c:y val="0.38787036483125886"/>
          <c:w val="0.36185099803725573"/>
          <c:h val="0.49993804107235984"/>
        </c:manualLayout>
      </c:layout>
    </c:legend>
    <c:plotVisOnly val="1"/>
    <c:dispBlanksAs val="gap"/>
  </c:chart>
  <c:txPr>
    <a:bodyPr/>
    <a:lstStyle/>
    <a:p>
      <a:pPr>
        <a:defRPr sz="1400"/>
      </a:pPr>
      <a:endParaRPr lang="pl-PL"/>
    </a:p>
  </c:txPr>
  <c:externalData r:id="rId2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l-PL" sz="1600" dirty="0"/>
              <a:t>Preferencje pracodawców odnośnie zatrudniania pracowników o określonej płci [%]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1.852733955486428E-2"/>
          <c:y val="0.33914478851008917"/>
          <c:w val="0.86880929680572394"/>
          <c:h val="0.46250567563393707"/>
        </c:manualLayout>
      </c:layout>
      <c:bar3DChart>
        <c:barDir val="bar"/>
        <c:grouping val="percentStacked"/>
        <c:ser>
          <c:idx val="0"/>
          <c:order val="0"/>
          <c:tx>
            <c:strRef>
              <c:f>Arkusz1!$A$77</c:f>
              <c:strCache>
                <c:ptCount val="1"/>
                <c:pt idx="0">
                  <c:v>kobiety</c:v>
                </c:pt>
              </c:strCache>
            </c:strRef>
          </c:tx>
          <c:spPr>
            <a:solidFill>
              <a:srgbClr val="F9CC2B"/>
            </a:solidFill>
          </c:spPr>
          <c:dLbls>
            <c:dLbl>
              <c:idx val="0"/>
              <c:layout>
                <c:manualLayout>
                  <c:x val="6.611570247933888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6.6115702479338885E-3"/>
                  <c:y val="-1.4109347442680775E-2"/>
                </c:manualLayout>
              </c:layout>
              <c:showVal val="1"/>
            </c:dLbl>
            <c:dLbl>
              <c:idx val="2"/>
              <c:layout>
                <c:manualLayout>
                  <c:x val="6.6115702479338885E-3"/>
                  <c:y val="-2.1164021164021166E-2"/>
                </c:manualLayout>
              </c:layout>
              <c:showVal val="1"/>
            </c:dLbl>
            <c:showVal val="1"/>
          </c:dLbls>
          <c:cat>
            <c:strRef>
              <c:f>Arkusz1!$C$76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Arkusz1!$C$77</c:f>
              <c:numCache>
                <c:formatCode>0.0%</c:formatCode>
                <c:ptCount val="1"/>
                <c:pt idx="0">
                  <c:v>0.15829145728643249</c:v>
                </c:pt>
              </c:numCache>
            </c:numRef>
          </c:val>
        </c:ser>
        <c:ser>
          <c:idx val="1"/>
          <c:order val="1"/>
          <c:tx>
            <c:strRef>
              <c:f>Arkusz1!$A$78</c:f>
              <c:strCache>
                <c:ptCount val="1"/>
                <c:pt idx="0">
                  <c:v>mężczyzn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16,8</a:t>
                    </a:r>
                  </a:p>
                </c:rich>
              </c:tx>
              <c:showVal val="1"/>
            </c:dLbl>
            <c:showVal val="1"/>
          </c:dLbls>
          <c:cat>
            <c:strRef>
              <c:f>Arkusz1!$C$76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Arkusz1!$C$78</c:f>
              <c:numCache>
                <c:formatCode>0.0%</c:formatCode>
                <c:ptCount val="1"/>
                <c:pt idx="0">
                  <c:v>0.16834170854271371</c:v>
                </c:pt>
              </c:numCache>
            </c:numRef>
          </c:val>
        </c:ser>
        <c:ser>
          <c:idx val="2"/>
          <c:order val="2"/>
          <c:tx>
            <c:strRef>
              <c:f>Arkusz1!$A$79</c:f>
              <c:strCache>
                <c:ptCount val="1"/>
                <c:pt idx="0">
                  <c:v>płeć nie ma dla mnie znaczenia</c:v>
                </c:pt>
              </c:strCache>
            </c:strRef>
          </c:tx>
          <c:spPr>
            <a:solidFill>
              <a:srgbClr val="F0A22E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67,3</a:t>
                    </a:r>
                  </a:p>
                </c:rich>
              </c:tx>
              <c:showVal val="1"/>
            </c:dLbl>
            <c:showVal val="1"/>
          </c:dLbls>
          <c:cat>
            <c:strRef>
              <c:f>Arkusz1!$C$76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Arkusz1!$C$79</c:f>
              <c:numCache>
                <c:formatCode>0.0%</c:formatCode>
                <c:ptCount val="1"/>
                <c:pt idx="0">
                  <c:v>0.67336683417085463</c:v>
                </c:pt>
              </c:numCache>
            </c:numRef>
          </c:val>
        </c:ser>
        <c:gapWidth val="33"/>
        <c:shape val="box"/>
        <c:axId val="72544256"/>
        <c:axId val="72545792"/>
        <c:axId val="0"/>
      </c:bar3DChart>
      <c:catAx>
        <c:axId val="72544256"/>
        <c:scaling>
          <c:orientation val="minMax"/>
        </c:scaling>
        <c:delete val="1"/>
        <c:axPos val="l"/>
        <c:tickLblPos val="none"/>
        <c:crossAx val="72545792"/>
        <c:crosses val="autoZero"/>
        <c:auto val="1"/>
        <c:lblAlgn val="ctr"/>
        <c:lblOffset val="100"/>
      </c:catAx>
      <c:valAx>
        <c:axId val="72545792"/>
        <c:scaling>
          <c:orientation val="minMax"/>
        </c:scaling>
        <c:axPos val="b"/>
        <c:majorGridlines/>
        <c:numFmt formatCode="0%" sourceLinked="0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72544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112624060289681"/>
          <c:y val="0.2411470564573287"/>
          <c:w val="0.22005529478206146"/>
          <c:h val="0.59038219891276345"/>
        </c:manualLayout>
      </c:layout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</c:chart>
  <c:txPr>
    <a:bodyPr/>
    <a:lstStyle/>
    <a:p>
      <a:pPr>
        <a:defRPr sz="1400" b="1"/>
      </a:pPr>
      <a:endParaRPr lang="pl-PL"/>
    </a:p>
  </c:txPr>
  <c:externalData r:id="rId2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rAngAx val="1"/>
    </c:view3D>
    <c:plotArea>
      <c:layout/>
      <c:bar3DChart>
        <c:barDir val="bar"/>
        <c:grouping val="percentStacked"/>
        <c:ser>
          <c:idx val="0"/>
          <c:order val="0"/>
          <c:tx>
            <c:strRef>
              <c:f>Arkusz1!$E$97</c:f>
              <c:strCache>
                <c:ptCount val="1"/>
                <c:pt idx="0">
                  <c:v>płeć nie różnicuje  tej cechy/ czynnika</c:v>
                </c:pt>
              </c:strCache>
            </c:strRef>
          </c:tx>
          <c:spPr>
            <a:solidFill>
              <a:srgbClr val="F9CC2B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60,8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50,3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54,3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56,0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/>
                      <a:t>59,8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Arkusz1!$A$98:$A$102</c:f>
              <c:strCache>
                <c:ptCount val="5"/>
                <c:pt idx="0">
                  <c:v>zaangażowanie</c:v>
                </c:pt>
                <c:pt idx="1">
                  <c:v>zorganizowanie</c:v>
                </c:pt>
                <c:pt idx="2">
                  <c:v>zdyscyplinowanie</c:v>
                </c:pt>
                <c:pt idx="3">
                  <c:v>konfliktowość</c:v>
                </c:pt>
                <c:pt idx="4">
                  <c:v>przebojowość</c:v>
                </c:pt>
              </c:strCache>
            </c:strRef>
          </c:cat>
          <c:val>
            <c:numRef>
              <c:f>Arkusz1!$E$98:$E$102</c:f>
              <c:numCache>
                <c:formatCode>0.0%</c:formatCode>
                <c:ptCount val="5"/>
                <c:pt idx="0">
                  <c:v>0.60804020100502565</c:v>
                </c:pt>
                <c:pt idx="1">
                  <c:v>0.50251256281406942</c:v>
                </c:pt>
                <c:pt idx="2">
                  <c:v>0.542713567839196</c:v>
                </c:pt>
                <c:pt idx="3">
                  <c:v>0.5603015075376887</c:v>
                </c:pt>
                <c:pt idx="4">
                  <c:v>0.59798994974874309</c:v>
                </c:pt>
              </c:numCache>
            </c:numRef>
          </c:val>
        </c:ser>
        <c:ser>
          <c:idx val="1"/>
          <c:order val="1"/>
          <c:tx>
            <c:strRef>
              <c:f>Arkusz1!$F$97</c:f>
              <c:strCache>
                <c:ptCount val="1"/>
                <c:pt idx="0">
                  <c:v>kobiety</c:v>
                </c:pt>
              </c:strCache>
            </c:strRef>
          </c:tx>
          <c:spPr>
            <a:solidFill>
              <a:srgbClr val="AA5A3E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34,7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44,7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41,7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33,4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/>
                      <a:t>25,4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Arkusz1!$A$98:$A$102</c:f>
              <c:strCache>
                <c:ptCount val="5"/>
                <c:pt idx="0">
                  <c:v>zaangażowanie</c:v>
                </c:pt>
                <c:pt idx="1">
                  <c:v>zorganizowanie</c:v>
                </c:pt>
                <c:pt idx="2">
                  <c:v>zdyscyplinowanie</c:v>
                </c:pt>
                <c:pt idx="3">
                  <c:v>konfliktowość</c:v>
                </c:pt>
                <c:pt idx="4">
                  <c:v>przebojowość</c:v>
                </c:pt>
              </c:strCache>
            </c:strRef>
          </c:cat>
          <c:val>
            <c:numRef>
              <c:f>Arkusz1!$F$98:$F$102</c:f>
              <c:numCache>
                <c:formatCode>0.0%</c:formatCode>
                <c:ptCount val="5"/>
                <c:pt idx="0">
                  <c:v>0.34673366834170855</c:v>
                </c:pt>
                <c:pt idx="1">
                  <c:v>0.44723618090452261</c:v>
                </c:pt>
                <c:pt idx="2">
                  <c:v>0.41708542713567875</c:v>
                </c:pt>
                <c:pt idx="3">
                  <c:v>0.33417085427135712</c:v>
                </c:pt>
                <c:pt idx="4">
                  <c:v>0.25376884422110529</c:v>
                </c:pt>
              </c:numCache>
            </c:numRef>
          </c:val>
        </c:ser>
        <c:ser>
          <c:idx val="2"/>
          <c:order val="2"/>
          <c:tx>
            <c:strRef>
              <c:f>Arkusz1!$G$97</c:f>
              <c:strCache>
                <c:ptCount val="1"/>
                <c:pt idx="0">
                  <c:v>mężczyźni</c:v>
                </c:pt>
              </c:strCache>
            </c:strRef>
          </c:tx>
          <c:spPr>
            <a:solidFill>
              <a:srgbClr val="F0A22E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4,5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5,0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4,0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10,6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/>
                      <a:t>14,8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Arkusz1!$A$98:$A$102</c:f>
              <c:strCache>
                <c:ptCount val="5"/>
                <c:pt idx="0">
                  <c:v>zaangażowanie</c:v>
                </c:pt>
                <c:pt idx="1">
                  <c:v>zorganizowanie</c:v>
                </c:pt>
                <c:pt idx="2">
                  <c:v>zdyscyplinowanie</c:v>
                </c:pt>
                <c:pt idx="3">
                  <c:v>konfliktowość</c:v>
                </c:pt>
                <c:pt idx="4">
                  <c:v>przebojowość</c:v>
                </c:pt>
              </c:strCache>
            </c:strRef>
          </c:cat>
          <c:val>
            <c:numRef>
              <c:f>Arkusz1!$G$98:$G$102</c:f>
              <c:numCache>
                <c:formatCode>0.0%</c:formatCode>
                <c:ptCount val="5"/>
                <c:pt idx="0">
                  <c:v>4.5226130653266333E-2</c:v>
                </c:pt>
                <c:pt idx="1">
                  <c:v>5.0251256281406989E-2</c:v>
                </c:pt>
                <c:pt idx="2">
                  <c:v>4.0201005025125629E-2</c:v>
                </c:pt>
                <c:pt idx="3">
                  <c:v>0.10552763819095475</c:v>
                </c:pt>
                <c:pt idx="4">
                  <c:v>0.14824120603015092</c:v>
                </c:pt>
              </c:numCache>
            </c:numRef>
          </c:val>
        </c:ser>
        <c:dLbls>
          <c:showVal val="1"/>
        </c:dLbls>
        <c:gapWidth val="70"/>
        <c:shape val="box"/>
        <c:axId val="72016256"/>
        <c:axId val="72017792"/>
        <c:axId val="0"/>
      </c:bar3DChart>
      <c:catAx>
        <c:axId val="72016256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 cap="small" baseline="0"/>
            </a:pPr>
            <a:endParaRPr lang="pl-PL"/>
          </a:p>
        </c:txPr>
        <c:crossAx val="72017792"/>
        <c:crosses val="autoZero"/>
        <c:auto val="1"/>
        <c:lblAlgn val="ctr"/>
        <c:lblOffset val="100"/>
      </c:catAx>
      <c:valAx>
        <c:axId val="72017792"/>
        <c:scaling>
          <c:orientation val="minMax"/>
        </c:scaling>
        <c:axPos val="b"/>
        <c:majorGridlines/>
        <c:numFmt formatCode="0%" sourceLinked="1"/>
        <c:tickLblPos val="nextTo"/>
        <c:crossAx val="72016256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400">
          <a:latin typeface="Calibri" pitchFamily="34" charset="0"/>
          <a:cs typeface="Calibri" pitchFamily="34" charset="0"/>
        </a:defRPr>
      </a:pPr>
      <a:endParaRPr lang="pl-PL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rAngAx val="1"/>
    </c:view3D>
    <c:plotArea>
      <c:layout>
        <c:manualLayout>
          <c:layoutTarget val="inner"/>
          <c:xMode val="edge"/>
          <c:yMode val="edge"/>
          <c:x val="0.46196612710718182"/>
          <c:y val="0.20312571196772597"/>
          <c:w val="0.48798438807512751"/>
          <c:h val="0.64876843960982877"/>
        </c:manualLayout>
      </c:layout>
      <c:bar3DChart>
        <c:barDir val="bar"/>
        <c:grouping val="percentStacked"/>
        <c:ser>
          <c:idx val="0"/>
          <c:order val="0"/>
          <c:tx>
            <c:strRef>
              <c:f>Arkusz1!$E$105</c:f>
              <c:strCache>
                <c:ptCount val="1"/>
                <c:pt idx="0">
                  <c:v>płeć nie różnicuje  tej cechy/ czynnika</c:v>
                </c:pt>
              </c:strCache>
            </c:strRef>
          </c:tx>
          <c:spPr>
            <a:solidFill>
              <a:srgbClr val="F9CC2B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63,6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59,8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44,2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Arkusz1!$A$106:$A$108</c:f>
              <c:strCache>
                <c:ptCount val="3"/>
                <c:pt idx="0">
                  <c:v>kreatywność</c:v>
                </c:pt>
                <c:pt idx="1">
                  <c:v>są bardziej ambitne/i w osiąganiu celów</c:v>
                </c:pt>
                <c:pt idx="2">
                  <c:v>odporność na stres</c:v>
                </c:pt>
              </c:strCache>
            </c:strRef>
          </c:cat>
          <c:val>
            <c:numRef>
              <c:f>Arkusz1!$E$106:$E$108</c:f>
              <c:numCache>
                <c:formatCode>0.0%</c:formatCode>
                <c:ptCount val="3"/>
                <c:pt idx="0">
                  <c:v>0.6356783919597998</c:v>
                </c:pt>
                <c:pt idx="1">
                  <c:v>0.59798994974874309</c:v>
                </c:pt>
                <c:pt idx="2">
                  <c:v>0.4422110552763816</c:v>
                </c:pt>
              </c:numCache>
            </c:numRef>
          </c:val>
        </c:ser>
        <c:ser>
          <c:idx val="1"/>
          <c:order val="1"/>
          <c:tx>
            <c:strRef>
              <c:f>Arkusz1!$F$105</c:f>
              <c:strCache>
                <c:ptCount val="1"/>
                <c:pt idx="0">
                  <c:v>kobiety</c:v>
                </c:pt>
              </c:strCache>
            </c:strRef>
          </c:tx>
          <c:spPr>
            <a:solidFill>
              <a:srgbClr val="AA5A3E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28,4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33,9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24,1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Arkusz1!$A$106:$A$108</c:f>
              <c:strCache>
                <c:ptCount val="3"/>
                <c:pt idx="0">
                  <c:v>kreatywność</c:v>
                </c:pt>
                <c:pt idx="1">
                  <c:v>są bardziej ambitne/i w osiąganiu celów</c:v>
                </c:pt>
                <c:pt idx="2">
                  <c:v>odporność na stres</c:v>
                </c:pt>
              </c:strCache>
            </c:strRef>
          </c:cat>
          <c:val>
            <c:numRef>
              <c:f>Arkusz1!$F$106:$F$108</c:f>
              <c:numCache>
                <c:formatCode>0.0%</c:formatCode>
                <c:ptCount val="3"/>
                <c:pt idx="0">
                  <c:v>0.28391959798995048</c:v>
                </c:pt>
                <c:pt idx="1">
                  <c:v>0.33919597989949812</c:v>
                </c:pt>
                <c:pt idx="2">
                  <c:v>0.24120603015075393</c:v>
                </c:pt>
              </c:numCache>
            </c:numRef>
          </c:val>
        </c:ser>
        <c:ser>
          <c:idx val="2"/>
          <c:order val="2"/>
          <c:tx>
            <c:strRef>
              <c:f>Arkusz1!$G$105</c:f>
              <c:strCache>
                <c:ptCount val="1"/>
                <c:pt idx="0">
                  <c:v>mężczyźni</c:v>
                </c:pt>
              </c:strCache>
            </c:strRef>
          </c:tx>
          <c:spPr>
            <a:solidFill>
              <a:srgbClr val="F0A22E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8,0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6,3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31,7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Arkusz1!$A$106:$A$108</c:f>
              <c:strCache>
                <c:ptCount val="3"/>
                <c:pt idx="0">
                  <c:v>kreatywność</c:v>
                </c:pt>
                <c:pt idx="1">
                  <c:v>są bardziej ambitne/i w osiąganiu celów</c:v>
                </c:pt>
                <c:pt idx="2">
                  <c:v>odporność na stres</c:v>
                </c:pt>
              </c:strCache>
            </c:strRef>
          </c:cat>
          <c:val>
            <c:numRef>
              <c:f>Arkusz1!$G$106:$G$108</c:f>
              <c:numCache>
                <c:formatCode>0.0%</c:formatCode>
                <c:ptCount val="3"/>
                <c:pt idx="0">
                  <c:v>8.0402010050251188E-2</c:v>
                </c:pt>
                <c:pt idx="1">
                  <c:v>6.2814070351758858E-2</c:v>
                </c:pt>
                <c:pt idx="2">
                  <c:v>0.31658291457286497</c:v>
                </c:pt>
              </c:numCache>
            </c:numRef>
          </c:val>
        </c:ser>
        <c:gapWidth val="70"/>
        <c:shape val="box"/>
        <c:axId val="72708864"/>
        <c:axId val="72710400"/>
        <c:axId val="0"/>
      </c:bar3DChart>
      <c:catAx>
        <c:axId val="72708864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 cap="small" baseline="0"/>
            </a:pPr>
            <a:endParaRPr lang="pl-PL"/>
          </a:p>
        </c:txPr>
        <c:crossAx val="72710400"/>
        <c:crosses val="autoZero"/>
        <c:auto val="1"/>
        <c:lblAlgn val="ctr"/>
        <c:lblOffset val="100"/>
      </c:catAx>
      <c:valAx>
        <c:axId val="72710400"/>
        <c:scaling>
          <c:orientation val="minMax"/>
        </c:scaling>
        <c:axPos val="b"/>
        <c:majorGridlines/>
        <c:numFmt formatCode="0%" sourceLinked="1"/>
        <c:tickLblPos val="nextTo"/>
        <c:crossAx val="727088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73688193666555"/>
          <c:y val="7.4956949227863584E-2"/>
          <c:w val="0.69879009365931932"/>
          <c:h val="0.1010550911009887"/>
        </c:manualLayout>
      </c:layout>
    </c:legend>
    <c:plotVisOnly val="1"/>
    <c:dispBlanksAs val="gap"/>
  </c:chart>
  <c:txPr>
    <a:bodyPr/>
    <a:lstStyle/>
    <a:p>
      <a:pPr>
        <a:defRPr sz="1400">
          <a:latin typeface="Calibri" pitchFamily="34" charset="0"/>
          <a:cs typeface="Calibri" pitchFamily="34" charset="0"/>
        </a:defRPr>
      </a:pPr>
      <a:endParaRPr lang="pl-PL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rAngAx val="1"/>
    </c:view3D>
    <c:plotArea>
      <c:layout>
        <c:manualLayout>
          <c:layoutTarget val="inner"/>
          <c:xMode val="edge"/>
          <c:yMode val="edge"/>
          <c:x val="0.46713328148724231"/>
          <c:y val="7.6426694573629092E-2"/>
          <c:w val="0.48281731754401497"/>
          <c:h val="0.73823125219631036"/>
        </c:manualLayout>
      </c:layout>
      <c:bar3DChart>
        <c:barDir val="bar"/>
        <c:grouping val="percentStacked"/>
        <c:ser>
          <c:idx val="0"/>
          <c:order val="0"/>
          <c:tx>
            <c:strRef>
              <c:f>Arkusz1!$E$92</c:f>
              <c:strCache>
                <c:ptCount val="1"/>
                <c:pt idx="0">
                  <c:v>płeć nie różnicuje  tej cechy/ czynnika</c:v>
                </c:pt>
              </c:strCache>
            </c:strRef>
          </c:tx>
          <c:spPr>
            <a:solidFill>
              <a:srgbClr val="F9CC2B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74,9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71,4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Arkusz1!$A$93:$A$94</c:f>
              <c:strCache>
                <c:ptCount val="2"/>
                <c:pt idx="0">
                  <c:v>uzyskują mniejsze wynagrodzenia za tę samą pracę</c:v>
                </c:pt>
                <c:pt idx="1">
                  <c:v>szybciej awansują</c:v>
                </c:pt>
              </c:strCache>
            </c:strRef>
          </c:cat>
          <c:val>
            <c:numRef>
              <c:f>Arkusz1!$E$93:$E$94</c:f>
              <c:numCache>
                <c:formatCode>0.0%</c:formatCode>
                <c:ptCount val="2"/>
                <c:pt idx="0">
                  <c:v>0.74874371859296485</c:v>
                </c:pt>
                <c:pt idx="1">
                  <c:v>0.71356783919597988</c:v>
                </c:pt>
              </c:numCache>
            </c:numRef>
          </c:val>
        </c:ser>
        <c:ser>
          <c:idx val="1"/>
          <c:order val="1"/>
          <c:tx>
            <c:strRef>
              <c:f>Arkusz1!$F$92</c:f>
              <c:strCache>
                <c:ptCount val="1"/>
                <c:pt idx="0">
                  <c:v>kobiety</c:v>
                </c:pt>
              </c:strCache>
            </c:strRef>
          </c:tx>
          <c:spPr>
            <a:solidFill>
              <a:srgbClr val="AA5A3E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/>
                      <a:t>23,9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/>
                      <a:t>8,5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Arkusz1!$A$93:$A$94</c:f>
              <c:strCache>
                <c:ptCount val="2"/>
                <c:pt idx="0">
                  <c:v>uzyskują mniejsze wynagrodzenia za tę samą pracę</c:v>
                </c:pt>
                <c:pt idx="1">
                  <c:v>szybciej awansują</c:v>
                </c:pt>
              </c:strCache>
            </c:strRef>
          </c:cat>
          <c:val>
            <c:numRef>
              <c:f>Arkusz1!$F$93:$F$94</c:f>
              <c:numCache>
                <c:formatCode>0.0%</c:formatCode>
                <c:ptCount val="2"/>
                <c:pt idx="0">
                  <c:v>0.23869346733668342</c:v>
                </c:pt>
                <c:pt idx="1">
                  <c:v>8.5427135678391955E-2</c:v>
                </c:pt>
              </c:numCache>
            </c:numRef>
          </c:val>
        </c:ser>
        <c:ser>
          <c:idx val="2"/>
          <c:order val="2"/>
          <c:tx>
            <c:strRef>
              <c:f>Arkusz1!$G$92</c:f>
              <c:strCache>
                <c:ptCount val="1"/>
                <c:pt idx="0">
                  <c:v>mężczyźni</c:v>
                </c:pt>
              </c:strCache>
            </c:strRef>
          </c:tx>
          <c:spPr>
            <a:solidFill>
              <a:srgbClr val="F0A22E"/>
            </a:solidFill>
          </c:spPr>
          <c:dLbls>
            <c:dLbl>
              <c:idx val="0"/>
              <c:layout>
                <c:manualLayout>
                  <c:x val="1.9216574031238758E-2"/>
                  <c:y val="-2.6473298100454047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1,3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20,1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Arkusz1!$A$93:$A$94</c:f>
              <c:strCache>
                <c:ptCount val="2"/>
                <c:pt idx="0">
                  <c:v>uzyskują mniejsze wynagrodzenia za tę samą pracę</c:v>
                </c:pt>
                <c:pt idx="1">
                  <c:v>szybciej awansują</c:v>
                </c:pt>
              </c:strCache>
            </c:strRef>
          </c:cat>
          <c:val>
            <c:numRef>
              <c:f>Arkusz1!$G$93:$G$94</c:f>
              <c:numCache>
                <c:formatCode>0.0%</c:formatCode>
                <c:ptCount val="2"/>
                <c:pt idx="0">
                  <c:v>1.2562814070351759E-2</c:v>
                </c:pt>
                <c:pt idx="1">
                  <c:v>0.20100502512562821</c:v>
                </c:pt>
              </c:numCache>
            </c:numRef>
          </c:val>
        </c:ser>
        <c:dLbls>
          <c:showVal val="1"/>
        </c:dLbls>
        <c:gapWidth val="70"/>
        <c:shape val="box"/>
        <c:axId val="73818880"/>
        <c:axId val="73820416"/>
        <c:axId val="0"/>
      </c:bar3DChart>
      <c:catAx>
        <c:axId val="73818880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 cap="small" baseline="0"/>
            </a:pPr>
            <a:endParaRPr lang="pl-PL"/>
          </a:p>
        </c:txPr>
        <c:crossAx val="73820416"/>
        <c:crosses val="autoZero"/>
        <c:auto val="1"/>
        <c:lblAlgn val="ctr"/>
        <c:lblOffset val="100"/>
      </c:catAx>
      <c:valAx>
        <c:axId val="73820416"/>
        <c:scaling>
          <c:orientation val="minMax"/>
        </c:scaling>
        <c:axPos val="b"/>
        <c:majorGridlines/>
        <c:numFmt formatCode="0%" sourceLinked="1"/>
        <c:tickLblPos val="nextTo"/>
        <c:crossAx val="738188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Calibri" pitchFamily="34" charset="0"/>
          <a:cs typeface="Calibri" pitchFamily="34" charset="0"/>
        </a:defRPr>
      </a:pPr>
      <a:endParaRPr lang="pl-P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9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pl-PL" sz="1600" b="1" dirty="0"/>
              <a:t>Wykształcenie respondentek [%]</a:t>
            </a:r>
          </a:p>
        </c:rich>
      </c:tx>
      <c:layout/>
    </c:title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36395057547732051"/>
          <c:y val="0.14993055555555559"/>
          <c:w val="0.59965063638848837"/>
          <c:h val="0.7135567129629623"/>
        </c:manualLayout>
      </c:layout>
      <c:bar3D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dLbls>
            <c:dLbl>
              <c:idx val="0"/>
              <c:layout>
                <c:manualLayout>
                  <c:x val="6.611570247933889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6115702479338893E-3"/>
                  <c:y val="-1.4109347442680775E-2"/>
                </c:manualLayout>
              </c:layout>
              <c:showVal val="1"/>
            </c:dLbl>
            <c:dLbl>
              <c:idx val="2"/>
              <c:layout>
                <c:manualLayout>
                  <c:x val="6.6115702479338893E-3"/>
                  <c:y val="-2.116402116402116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Arkusz1!$A$2:$A$8</c:f>
              <c:strCache>
                <c:ptCount val="7"/>
                <c:pt idx="0">
                  <c:v>podstawowe, gimnazjalne</c:v>
                </c:pt>
                <c:pt idx="1">
                  <c:v>wyższe zawodowe</c:v>
                </c:pt>
                <c:pt idx="2">
                  <c:v>wyższe magisterskie</c:v>
                </c:pt>
                <c:pt idx="3">
                  <c:v>zasadnicze zawodowe</c:v>
                </c:pt>
                <c:pt idx="4">
                  <c:v>policealne</c:v>
                </c:pt>
                <c:pt idx="5">
                  <c:v>średnie zawodowe</c:v>
                </c:pt>
                <c:pt idx="6">
                  <c:v>średnie ogólnokształcące</c:v>
                </c:pt>
              </c:strCache>
            </c:strRef>
          </c:cat>
          <c:val>
            <c:numRef>
              <c:f>Arkusz1!$B$2:$B$8</c:f>
              <c:numCache>
                <c:formatCode>0.0</c:formatCode>
                <c:ptCount val="7"/>
                <c:pt idx="0">
                  <c:v>3.2</c:v>
                </c:pt>
                <c:pt idx="1">
                  <c:v>9.8000000000000007</c:v>
                </c:pt>
                <c:pt idx="2">
                  <c:v>9.8000000000000007</c:v>
                </c:pt>
                <c:pt idx="3">
                  <c:v>15.7</c:v>
                </c:pt>
                <c:pt idx="4">
                  <c:v>17.100000000000001</c:v>
                </c:pt>
                <c:pt idx="5">
                  <c:v>20.399999999999999</c:v>
                </c:pt>
                <c:pt idx="6">
                  <c:v>24</c:v>
                </c:pt>
              </c:numCache>
            </c:numRef>
          </c:val>
          <c:shape val="box"/>
        </c:ser>
        <c:gapWidth val="70"/>
        <c:shape val="cylinder"/>
        <c:axId val="94558080"/>
        <c:axId val="94562176"/>
        <c:axId val="0"/>
      </c:bar3DChart>
      <c:catAx>
        <c:axId val="94558080"/>
        <c:scaling>
          <c:orientation val="minMax"/>
        </c:scaling>
        <c:axPos val="l"/>
        <c:tickLblPos val="nextTo"/>
        <c:crossAx val="94562176"/>
        <c:crosses val="autoZero"/>
        <c:auto val="1"/>
        <c:lblAlgn val="ctr"/>
        <c:lblOffset val="100"/>
      </c:catAx>
      <c:valAx>
        <c:axId val="94562176"/>
        <c:scaling>
          <c:orientation val="minMax"/>
        </c:scaling>
        <c:axPos val="b"/>
        <c:majorGridlines/>
        <c:numFmt formatCode="#,##0" sourceLinked="0"/>
        <c:tickLblPos val="nextTo"/>
        <c:crossAx val="945580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0"/>
      </a:pPr>
      <a:endParaRPr lang="pl-PL"/>
    </a:p>
  </c:txPr>
  <c:externalData r:id="rId2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view3D>
      <c:rAngAx val="1"/>
    </c:view3D>
    <c:plotArea>
      <c:layout/>
      <c:bar3DChart>
        <c:barDir val="bar"/>
        <c:grouping val="percentStacked"/>
        <c:ser>
          <c:idx val="0"/>
          <c:order val="0"/>
          <c:tx>
            <c:strRef>
              <c:f>Arkusz1!$E$85</c:f>
              <c:strCache>
                <c:ptCount val="1"/>
                <c:pt idx="0">
                  <c:v>płeć nie różnicuje  tej cechy/ czynnika</c:v>
                </c:pt>
              </c:strCache>
            </c:strRef>
          </c:tx>
          <c:spPr>
            <a:solidFill>
              <a:srgbClr val="F9CC2B"/>
            </a:solidFill>
          </c:spPr>
          <c:dLbls>
            <c:dLbl>
              <c:idx val="0"/>
              <c:layout>
                <c:manualLayout>
                  <c:x val="0"/>
                  <c:y val="1.0062893081761009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66,3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63,3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62,1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52,0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Arkusz1!$A$86:$A$89</c:f>
              <c:strCache>
                <c:ptCount val="4"/>
                <c:pt idx="0">
                  <c:v>mobilność</c:v>
                </c:pt>
                <c:pt idx="1">
                  <c:v>chętniej korzystają z elastycznych form zatrudnienia</c:v>
                </c:pt>
                <c:pt idx="2">
                  <c:v>częściej chodzą na zwolnienia lekarskie</c:v>
                </c:pt>
                <c:pt idx="3">
                  <c:v>dyspozycyjność</c:v>
                </c:pt>
              </c:strCache>
            </c:strRef>
          </c:cat>
          <c:val>
            <c:numRef>
              <c:f>Arkusz1!$E$86:$E$89</c:f>
              <c:numCache>
                <c:formatCode>0.0%</c:formatCode>
                <c:ptCount val="4"/>
                <c:pt idx="0">
                  <c:v>0.66331658291457285</c:v>
                </c:pt>
                <c:pt idx="1">
                  <c:v>0.63316582914572861</c:v>
                </c:pt>
                <c:pt idx="2">
                  <c:v>0.62060301507537774</c:v>
                </c:pt>
                <c:pt idx="3">
                  <c:v>0.52010050251256279</c:v>
                </c:pt>
              </c:numCache>
            </c:numRef>
          </c:val>
        </c:ser>
        <c:ser>
          <c:idx val="1"/>
          <c:order val="1"/>
          <c:tx>
            <c:strRef>
              <c:f>Arkusz1!$F$85</c:f>
              <c:strCache>
                <c:ptCount val="1"/>
                <c:pt idx="0">
                  <c:v>kobiety</c:v>
                </c:pt>
              </c:strCache>
            </c:strRef>
          </c:tx>
          <c:spPr>
            <a:solidFill>
              <a:srgbClr val="AA5A3E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11,8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28,9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30,7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18,1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Arkusz1!$A$86:$A$89</c:f>
              <c:strCache>
                <c:ptCount val="4"/>
                <c:pt idx="0">
                  <c:v>mobilność</c:v>
                </c:pt>
                <c:pt idx="1">
                  <c:v>chętniej korzystają z elastycznych form zatrudnienia</c:v>
                </c:pt>
                <c:pt idx="2">
                  <c:v>częściej chodzą na zwolnienia lekarskie</c:v>
                </c:pt>
                <c:pt idx="3">
                  <c:v>dyspozycyjność</c:v>
                </c:pt>
              </c:strCache>
            </c:strRef>
          </c:cat>
          <c:val>
            <c:numRef>
              <c:f>Arkusz1!$F$86:$F$89</c:f>
              <c:numCache>
                <c:formatCode>0.0%</c:formatCode>
                <c:ptCount val="4"/>
                <c:pt idx="0">
                  <c:v>0.1180904522613066</c:v>
                </c:pt>
                <c:pt idx="1">
                  <c:v>0.28894472361809048</c:v>
                </c:pt>
                <c:pt idx="2">
                  <c:v>0.30653266331658324</c:v>
                </c:pt>
                <c:pt idx="3">
                  <c:v>0.18090452261306533</c:v>
                </c:pt>
              </c:numCache>
            </c:numRef>
          </c:val>
        </c:ser>
        <c:ser>
          <c:idx val="2"/>
          <c:order val="2"/>
          <c:tx>
            <c:strRef>
              <c:f>Arkusz1!$G$85</c:f>
              <c:strCache>
                <c:ptCount val="1"/>
                <c:pt idx="0">
                  <c:v>mężczyźni</c:v>
                </c:pt>
              </c:strCache>
            </c:strRef>
          </c:tx>
          <c:spPr>
            <a:solidFill>
              <a:srgbClr val="F0A22E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21,9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7,8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7,3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29,9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Arkusz1!$A$86:$A$89</c:f>
              <c:strCache>
                <c:ptCount val="4"/>
                <c:pt idx="0">
                  <c:v>mobilność</c:v>
                </c:pt>
                <c:pt idx="1">
                  <c:v>chętniej korzystają z elastycznych form zatrudnienia</c:v>
                </c:pt>
                <c:pt idx="2">
                  <c:v>częściej chodzą na zwolnienia lekarskie</c:v>
                </c:pt>
                <c:pt idx="3">
                  <c:v>dyspozycyjność</c:v>
                </c:pt>
              </c:strCache>
            </c:strRef>
          </c:cat>
          <c:val>
            <c:numRef>
              <c:f>Arkusz1!$G$86:$G$89</c:f>
              <c:numCache>
                <c:formatCode>0.0%</c:formatCode>
                <c:ptCount val="4"/>
                <c:pt idx="0">
                  <c:v>0.21859296482412088</c:v>
                </c:pt>
                <c:pt idx="1">
                  <c:v>7.7889447236180909E-2</c:v>
                </c:pt>
                <c:pt idx="2">
                  <c:v>7.2864321608040294E-2</c:v>
                </c:pt>
                <c:pt idx="3">
                  <c:v>0.29899497487437238</c:v>
                </c:pt>
              </c:numCache>
            </c:numRef>
          </c:val>
        </c:ser>
        <c:gapWidth val="70"/>
        <c:shape val="box"/>
        <c:axId val="72667904"/>
        <c:axId val="72669440"/>
        <c:axId val="0"/>
      </c:bar3DChart>
      <c:catAx>
        <c:axId val="72667904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 cap="small" baseline="0"/>
            </a:pPr>
            <a:endParaRPr lang="pl-PL"/>
          </a:p>
        </c:txPr>
        <c:crossAx val="72669440"/>
        <c:crosses val="autoZero"/>
        <c:auto val="1"/>
        <c:lblAlgn val="ctr"/>
        <c:lblOffset val="100"/>
      </c:catAx>
      <c:valAx>
        <c:axId val="72669440"/>
        <c:scaling>
          <c:orientation val="minMax"/>
        </c:scaling>
        <c:axPos val="b"/>
        <c:majorGridlines/>
        <c:numFmt formatCode="0%" sourceLinked="1"/>
        <c:tickLblPos val="nextTo"/>
        <c:crossAx val="72667904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400">
          <a:latin typeface="Calibri" pitchFamily="34" charset="0"/>
          <a:cs typeface="Calibri" pitchFamily="34" charset="0"/>
        </a:defRPr>
      </a:pPr>
      <a:endParaRPr lang="pl-PL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8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43818159720112182"/>
          <c:y val="1.9420927426816881E-2"/>
          <c:w val="0.51928456741321627"/>
          <c:h val="0.91037673282167098"/>
        </c:manualLayout>
      </c:layout>
      <c:bar3DChart>
        <c:barDir val="bar"/>
        <c:grouping val="clustered"/>
        <c:ser>
          <c:idx val="0"/>
          <c:order val="0"/>
          <c:tx>
            <c:strRef>
              <c:f>Arkusz1!$E$128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16,7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16,7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33,3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33,3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-1.7353202754523009E-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33,3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/>
                      <a:t>33,3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/>
                      <a:t>41,7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="1"/>
                      <a:t>41,7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="1"/>
                      <a:t>50,0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Arkusz1!$A$129:$A$137</c:f>
              <c:strCache>
                <c:ptCount val="9"/>
                <c:pt idx="0">
                  <c:v>kobiety są mniej wydajne/ efektywne niż mężczyźni</c:v>
                </c:pt>
                <c:pt idx="1">
                  <c:v>kobiety mają gorsze wykształcenie/ umiejętności zawodowe niż mężczyźni</c:v>
                </c:pt>
                <c:pt idx="2">
                  <c:v>kobiety są niedyspozycyjne</c:v>
                </c:pt>
                <c:pt idx="3">
                  <c:v>kobiety nadużywają zwolnień lekarskich</c:v>
                </c:pt>
                <c:pt idx="4">
                  <c:v>kobiety nie radzą sobie ze stresem</c:v>
                </c:pt>
                <c:pt idx="5">
                  <c:v>inne (charakter pracy - praca typowo męska)</c:v>
                </c:pt>
                <c:pt idx="6">
                  <c:v>kobiety charakteryzują się postawą roszczeniową, wymuszają swoje prawa</c:v>
                </c:pt>
                <c:pt idx="7">
                  <c:v>kobiety po powrocie z urlopu macierzyńskiego/ wychowawczego długo wdrażają się obowiązki zawodowe</c:v>
                </c:pt>
                <c:pt idx="8">
                  <c:v>kobiety są mniej elastyczne, jeśli chodzi o zmiany w zakresie pełnionych obowiązków niż mężczyźni</c:v>
                </c:pt>
              </c:strCache>
            </c:strRef>
          </c:cat>
          <c:val>
            <c:numRef>
              <c:f>Arkusz1!$E$129:$E$137</c:f>
              <c:numCache>
                <c:formatCode>0.0%</c:formatCode>
                <c:ptCount val="9"/>
                <c:pt idx="0">
                  <c:v>0.16666666666666666</c:v>
                </c:pt>
                <c:pt idx="1">
                  <c:v>0.16666666666666666</c:v>
                </c:pt>
                <c:pt idx="2">
                  <c:v>0.33333333333333331</c:v>
                </c:pt>
                <c:pt idx="3">
                  <c:v>0.33333333333333331</c:v>
                </c:pt>
                <c:pt idx="4">
                  <c:v>0.33333333333333331</c:v>
                </c:pt>
                <c:pt idx="5">
                  <c:v>0.33333333333333331</c:v>
                </c:pt>
                <c:pt idx="6">
                  <c:v>0.41666666666666702</c:v>
                </c:pt>
                <c:pt idx="7">
                  <c:v>0.41666666666666702</c:v>
                </c:pt>
                <c:pt idx="8">
                  <c:v>0.5</c:v>
                </c:pt>
              </c:numCache>
            </c:numRef>
          </c:val>
          <c:shape val="box"/>
        </c:ser>
        <c:gapDepth val="0"/>
        <c:shape val="cylinder"/>
        <c:axId val="74009216"/>
        <c:axId val="74441088"/>
        <c:axId val="0"/>
      </c:bar3DChart>
      <c:catAx>
        <c:axId val="7400921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74441088"/>
        <c:crosses val="autoZero"/>
        <c:auto val="1"/>
        <c:lblAlgn val="ctr"/>
        <c:lblOffset val="100"/>
      </c:catAx>
      <c:valAx>
        <c:axId val="74441088"/>
        <c:scaling>
          <c:orientation val="minMax"/>
        </c:scaling>
        <c:axPos val="b"/>
        <c:majorGridlines/>
        <c:numFmt formatCode="0%" sourceLinked="0"/>
        <c:tickLblPos val="nextTo"/>
        <c:crossAx val="740092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/>
      </a:pPr>
      <a:endParaRPr lang="pl-PL"/>
    </a:p>
  </c:txPr>
  <c:externalData r:id="rId2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view3D>
      <c:rAngAx val="1"/>
    </c:view3D>
    <c:plotArea>
      <c:layout>
        <c:manualLayout>
          <c:layoutTarget val="inner"/>
          <c:xMode val="edge"/>
          <c:yMode val="edge"/>
          <c:x val="0.48256619162274195"/>
          <c:y val="0.22069205635009909"/>
          <c:w val="0.4673345914405328"/>
          <c:h val="0.69091809952327443"/>
        </c:manualLayout>
      </c:layout>
      <c:bar3DChart>
        <c:barDir val="bar"/>
        <c:grouping val="percentStacked"/>
        <c:ser>
          <c:idx val="0"/>
          <c:order val="0"/>
          <c:tx>
            <c:strRef>
              <c:f>Arkusz1!$B$151</c:f>
              <c:strCache>
                <c:ptCount val="1"/>
                <c:pt idx="0">
                  <c:v>kobiety mają wyższe kwalifikacje</c:v>
                </c:pt>
              </c:strCache>
            </c:strRef>
          </c:tx>
          <c:spPr>
            <a:solidFill>
              <a:srgbClr val="F9CC2B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21,6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37,0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23,6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9,3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Arkusz1!$A$152:$A$155</c:f>
              <c:strCache>
                <c:ptCount val="4"/>
                <c:pt idx="0">
                  <c:v>stanowisko w zarządzie lub kierownictwie firmy (np. kierownik/czka, dyrektor/ka)</c:v>
                </c:pt>
                <c:pt idx="1">
                  <c:v>stanowisko pomocnicze (np. asystent/ka, sekretarz/rka)</c:v>
                </c:pt>
                <c:pt idx="2">
                  <c:v>stanowisko samodzielne (np. specjalista/tka, technik, księgowa/y, itp.)</c:v>
                </c:pt>
                <c:pt idx="3">
                  <c:v>szeregowi pracownicy</c:v>
                </c:pt>
              </c:strCache>
            </c:strRef>
          </c:cat>
          <c:val>
            <c:numRef>
              <c:f>Arkusz1!$B$152:$B$155</c:f>
              <c:numCache>
                <c:formatCode>0.0%</c:formatCode>
                <c:ptCount val="4"/>
                <c:pt idx="0">
                  <c:v>0.21562500000000001</c:v>
                </c:pt>
                <c:pt idx="1">
                  <c:v>0.37049180327868897</c:v>
                </c:pt>
                <c:pt idx="2">
                  <c:v>0.2356687898089172</c:v>
                </c:pt>
                <c:pt idx="3">
                  <c:v>9.3093093093093271E-2</c:v>
                </c:pt>
              </c:numCache>
            </c:numRef>
          </c:val>
        </c:ser>
        <c:ser>
          <c:idx val="1"/>
          <c:order val="1"/>
          <c:tx>
            <c:strRef>
              <c:f>Arkusz1!$C$151</c:f>
              <c:strCache>
                <c:ptCount val="1"/>
                <c:pt idx="0">
                  <c:v>mężczyźni mają wyższe kwalifikacje</c:v>
                </c:pt>
              </c:strCache>
            </c:strRef>
          </c:tx>
          <c:spPr>
            <a:solidFill>
              <a:srgbClr val="AA5A3E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/>
                      <a:t>5,6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/>
                      <a:t>2,0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smtClean="0"/>
                      <a:t>6,4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smtClean="0"/>
                      <a:t>7,2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Arkusz1!$A$152:$A$155</c:f>
              <c:strCache>
                <c:ptCount val="4"/>
                <c:pt idx="0">
                  <c:v>stanowisko w zarządzie lub kierownictwie firmy (np. kierownik/czka, dyrektor/ka)</c:v>
                </c:pt>
                <c:pt idx="1">
                  <c:v>stanowisko pomocnicze (np. asystent/ka, sekretarz/rka)</c:v>
                </c:pt>
                <c:pt idx="2">
                  <c:v>stanowisko samodzielne (np. specjalista/tka, technik, księgowa/y, itp.)</c:v>
                </c:pt>
                <c:pt idx="3">
                  <c:v>szeregowi pracownicy</c:v>
                </c:pt>
              </c:strCache>
            </c:strRef>
          </c:cat>
          <c:val>
            <c:numRef>
              <c:f>Arkusz1!$C$152:$C$155</c:f>
              <c:numCache>
                <c:formatCode>0.0%</c:formatCode>
                <c:ptCount val="4"/>
                <c:pt idx="0">
                  <c:v>5.6249999999999953E-2</c:v>
                </c:pt>
                <c:pt idx="1">
                  <c:v>1.9672131147541006E-2</c:v>
                </c:pt>
                <c:pt idx="2">
                  <c:v>6.369426751592358E-2</c:v>
                </c:pt>
                <c:pt idx="3">
                  <c:v>7.2072072072072071E-2</c:v>
                </c:pt>
              </c:numCache>
            </c:numRef>
          </c:val>
        </c:ser>
        <c:ser>
          <c:idx val="2"/>
          <c:order val="2"/>
          <c:tx>
            <c:strRef>
              <c:f>Arkusz1!$D$151</c:f>
              <c:strCache>
                <c:ptCount val="1"/>
                <c:pt idx="0">
                  <c:v>płeć nie różnicuje posiadanych kwalifikacji</c:v>
                </c:pt>
              </c:strCache>
            </c:strRef>
          </c:tx>
          <c:spPr>
            <a:solidFill>
              <a:srgbClr val="F0A22E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72,8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61,0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70,1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83,5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Arkusz1!$A$152:$A$155</c:f>
              <c:strCache>
                <c:ptCount val="4"/>
                <c:pt idx="0">
                  <c:v>stanowisko w zarządzie lub kierownictwie firmy (np. kierownik/czka, dyrektor/ka)</c:v>
                </c:pt>
                <c:pt idx="1">
                  <c:v>stanowisko pomocnicze (np. asystent/ka, sekretarz/rka)</c:v>
                </c:pt>
                <c:pt idx="2">
                  <c:v>stanowisko samodzielne (np. specjalista/tka, technik, księgowa/y, itp.)</c:v>
                </c:pt>
                <c:pt idx="3">
                  <c:v>szeregowi pracownicy</c:v>
                </c:pt>
              </c:strCache>
            </c:strRef>
          </c:cat>
          <c:val>
            <c:numRef>
              <c:f>Arkusz1!$D$152:$D$155</c:f>
              <c:numCache>
                <c:formatCode>0.0%</c:formatCode>
                <c:ptCount val="4"/>
                <c:pt idx="0">
                  <c:v>0.7281250000000008</c:v>
                </c:pt>
                <c:pt idx="1">
                  <c:v>0.60983606557377112</c:v>
                </c:pt>
                <c:pt idx="2">
                  <c:v>0.70063694267515964</c:v>
                </c:pt>
                <c:pt idx="3">
                  <c:v>0.83483483483483534</c:v>
                </c:pt>
              </c:numCache>
            </c:numRef>
          </c:val>
        </c:ser>
        <c:dLbls>
          <c:showVal val="1"/>
        </c:dLbls>
        <c:shape val="box"/>
        <c:axId val="74320512"/>
        <c:axId val="74346880"/>
        <c:axId val="0"/>
      </c:bar3DChart>
      <c:catAx>
        <c:axId val="74320512"/>
        <c:scaling>
          <c:orientation val="minMax"/>
        </c:scaling>
        <c:axPos val="l"/>
        <c:tickLblPos val="nextTo"/>
        <c:crossAx val="74346880"/>
        <c:crosses val="autoZero"/>
        <c:auto val="1"/>
        <c:lblAlgn val="ctr"/>
        <c:lblOffset val="100"/>
      </c:catAx>
      <c:valAx>
        <c:axId val="74346880"/>
        <c:scaling>
          <c:orientation val="minMax"/>
        </c:scaling>
        <c:axPos val="b"/>
        <c:majorGridlines/>
        <c:numFmt formatCode="0%" sourceLinked="1"/>
        <c:tickLblPos val="nextTo"/>
        <c:crossAx val="743205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760681980868078"/>
          <c:y val="3.9360393603936041E-2"/>
          <c:w val="0.62672789936539175"/>
          <c:h val="0.17055757329226839"/>
        </c:manualLayout>
      </c:layout>
    </c:legend>
    <c:plotVisOnly val="1"/>
    <c:dispBlanksAs val="gap"/>
  </c:chart>
  <c:txPr>
    <a:bodyPr/>
    <a:lstStyle/>
    <a:p>
      <a:pPr>
        <a:defRPr sz="1400">
          <a:latin typeface="Calibri" pitchFamily="34" charset="0"/>
          <a:cs typeface="Calibri" pitchFamily="34" charset="0"/>
        </a:defRPr>
      </a:pPr>
      <a:endParaRPr lang="pl-PL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8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4.9548462869205008E-2"/>
          <c:y val="0.54480812518415822"/>
          <c:w val="0.90569156337126566"/>
          <c:h val="0.28849753409041506"/>
        </c:manualLayout>
      </c:layout>
      <c:bar3DChart>
        <c:barDir val="bar"/>
        <c:grouping val="percentStacked"/>
        <c:ser>
          <c:idx val="0"/>
          <c:order val="0"/>
          <c:tx>
            <c:strRef>
              <c:f>Arkusz1!$A$161</c:f>
              <c:strCache>
                <c:ptCount val="1"/>
                <c:pt idx="0">
                  <c:v>płeć nie ma wpływu na efektywność pracy</c:v>
                </c:pt>
              </c:strCache>
            </c:strRef>
          </c:tx>
          <c:spPr>
            <a:solidFill>
              <a:srgbClr val="F9CC2B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70,6</a:t>
                    </a:r>
                  </a:p>
                </c:rich>
              </c:tx>
              <c:showVal val="1"/>
            </c:dLbl>
            <c:showVal val="1"/>
          </c:dLbls>
          <c:cat>
            <c:strRef>
              <c:f>Arkusz1!$C$160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Arkusz1!$C$161</c:f>
              <c:numCache>
                <c:formatCode>0.0%</c:formatCode>
                <c:ptCount val="1"/>
                <c:pt idx="0">
                  <c:v>0.70600000000000052</c:v>
                </c:pt>
              </c:numCache>
            </c:numRef>
          </c:val>
        </c:ser>
        <c:ser>
          <c:idx val="1"/>
          <c:order val="1"/>
          <c:tx>
            <c:strRef>
              <c:f>Arkusz1!$A$162</c:f>
              <c:strCache>
                <c:ptCount val="1"/>
                <c:pt idx="0">
                  <c:v>efektywność pracy kobiet jest raczej niższa niż mężczyzn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2.777777777777783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2,5</a:t>
                    </a:r>
                  </a:p>
                </c:rich>
              </c:tx>
              <c:showVal val="1"/>
            </c:dLbl>
            <c:showVal val="1"/>
          </c:dLbls>
          <c:cat>
            <c:strRef>
              <c:f>Arkusz1!$C$160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Arkusz1!$C$162</c:f>
              <c:numCache>
                <c:formatCode>0.0%</c:formatCode>
                <c:ptCount val="1"/>
                <c:pt idx="0">
                  <c:v>2.5000000000000001E-2</c:v>
                </c:pt>
              </c:numCache>
            </c:numRef>
          </c:val>
        </c:ser>
        <c:ser>
          <c:idx val="2"/>
          <c:order val="2"/>
          <c:tx>
            <c:strRef>
              <c:f>Arkusz1!$A$163</c:f>
              <c:strCache>
                <c:ptCount val="1"/>
                <c:pt idx="0">
                  <c:v>efektywność pracy kobiet jest raczej wyższa niż mężczyzn</c:v>
                </c:pt>
              </c:strCache>
            </c:strRef>
          </c:tx>
          <c:spPr>
            <a:solidFill>
              <a:srgbClr val="F0A22E"/>
            </a:solidFill>
            <a:ln>
              <a:noFill/>
            </a:ln>
          </c:spPr>
          <c:dLbls>
            <c:dLbl>
              <c:idx val="0"/>
              <c:layout>
                <c:manualLayout>
                  <c:x val="8.0807147317019889E-17"/>
                  <c:y val="-2.31481481481481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14,6</a:t>
                    </a:r>
                  </a:p>
                </c:rich>
              </c:tx>
              <c:showVal val="1"/>
            </c:dLbl>
            <c:showVal val="1"/>
          </c:dLbls>
          <c:cat>
            <c:strRef>
              <c:f>Arkusz1!$C$160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Arkusz1!$C$163</c:f>
              <c:numCache>
                <c:formatCode>0.0%</c:formatCode>
                <c:ptCount val="1"/>
                <c:pt idx="0">
                  <c:v>0.14600000000000013</c:v>
                </c:pt>
              </c:numCache>
            </c:numRef>
          </c:val>
        </c:ser>
        <c:ser>
          <c:idx val="3"/>
          <c:order val="3"/>
          <c:tx>
            <c:strRef>
              <c:f>Arkusz1!$A$164</c:f>
              <c:strCache>
                <c:ptCount val="1"/>
                <c:pt idx="0">
                  <c:v>efektywność pracy kobiet jest zdecydowanie niższa niż mężczyzn</c:v>
                </c:pt>
              </c:strCache>
            </c:strRef>
          </c:tx>
          <c:dLbls>
            <c:dLbl>
              <c:idx val="0"/>
              <c:layout>
                <c:manualLayout>
                  <c:x val="2.2038567493113813E-3"/>
                  <c:y val="4.629629629629634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1,8</a:t>
                    </a:r>
                  </a:p>
                </c:rich>
              </c:tx>
              <c:showVal val="1"/>
            </c:dLbl>
            <c:showVal val="1"/>
          </c:dLbls>
          <c:cat>
            <c:strRef>
              <c:f>Arkusz1!$C$160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Arkusz1!$C$164</c:f>
              <c:numCache>
                <c:formatCode>0.0%</c:formatCode>
                <c:ptCount val="1"/>
                <c:pt idx="0">
                  <c:v>1.7999999999999999E-2</c:v>
                </c:pt>
              </c:numCache>
            </c:numRef>
          </c:val>
        </c:ser>
        <c:ser>
          <c:idx val="4"/>
          <c:order val="4"/>
          <c:tx>
            <c:strRef>
              <c:f>Arkusz1!$A$165</c:f>
              <c:strCache>
                <c:ptCount val="1"/>
                <c:pt idx="0">
                  <c:v>efektywność pracy kobiet jest zdecydowanie wyższa niż mężczyzn</c:v>
                </c:pt>
              </c:strCache>
            </c:strRef>
          </c:tx>
          <c:dLbls>
            <c:dLbl>
              <c:idx val="0"/>
              <c:layout>
                <c:manualLayout>
                  <c:x val="2.644628099173554E-2"/>
                  <c:y val="-3.703703703703705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10,5</a:t>
                    </a:r>
                  </a:p>
                </c:rich>
              </c:tx>
              <c:showVal val="1"/>
            </c:dLbl>
            <c:showVal val="1"/>
          </c:dLbls>
          <c:cat>
            <c:strRef>
              <c:f>Arkusz1!$C$160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Arkusz1!$C$165</c:f>
              <c:numCache>
                <c:formatCode>0.0%</c:formatCode>
                <c:ptCount val="1"/>
                <c:pt idx="0">
                  <c:v>0.10500000000000002</c:v>
                </c:pt>
              </c:numCache>
            </c:numRef>
          </c:val>
        </c:ser>
        <c:dLbls>
          <c:showVal val="1"/>
        </c:dLbls>
        <c:gapWidth val="33"/>
        <c:shape val="box"/>
        <c:axId val="74601984"/>
        <c:axId val="74603520"/>
        <c:axId val="0"/>
      </c:bar3DChart>
      <c:catAx>
        <c:axId val="74601984"/>
        <c:scaling>
          <c:orientation val="minMax"/>
        </c:scaling>
        <c:delete val="1"/>
        <c:axPos val="l"/>
        <c:tickLblPos val="none"/>
        <c:crossAx val="74603520"/>
        <c:crosses val="autoZero"/>
        <c:auto val="1"/>
        <c:lblAlgn val="ctr"/>
        <c:lblOffset val="100"/>
      </c:catAx>
      <c:valAx>
        <c:axId val="74603520"/>
        <c:scaling>
          <c:orientation val="minMax"/>
        </c:scaling>
        <c:axPos val="b"/>
        <c:majorGridlines/>
        <c:numFmt formatCode="0%" sourceLinked="0"/>
        <c:tickLblPos val="nextTo"/>
        <c:txPr>
          <a:bodyPr/>
          <a:lstStyle/>
          <a:p>
            <a:pPr>
              <a:defRPr b="0"/>
            </a:pPr>
            <a:endParaRPr lang="pl-PL"/>
          </a:p>
        </c:txPr>
        <c:crossAx val="7460198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b="0"/>
          </a:pPr>
          <a:endParaRPr lang="pl-PL"/>
        </a:p>
      </c:txPr>
    </c:legend>
    <c:plotVisOnly val="1"/>
    <c:dispBlanksAs val="gap"/>
  </c:chart>
  <c:txPr>
    <a:bodyPr/>
    <a:lstStyle/>
    <a:p>
      <a:pPr>
        <a:defRPr sz="1400" b="1">
          <a:latin typeface="Calibri" pitchFamily="34" charset="0"/>
          <a:cs typeface="Calibri" pitchFamily="34" charset="0"/>
        </a:defRPr>
      </a:pPr>
      <a:endParaRPr lang="pl-PL"/>
    </a:p>
  </c:txPr>
  <c:externalData r:id="rId2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8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47991799465822682"/>
          <c:y val="9.0851016160453674E-3"/>
          <c:w val="0.47106486813118331"/>
          <c:h val="0.90501371566918065"/>
        </c:manualLayout>
      </c:layout>
      <c:bar3DChart>
        <c:barDir val="bar"/>
        <c:grouping val="percentStacked"/>
        <c:ser>
          <c:idx val="0"/>
          <c:order val="0"/>
          <c:tx>
            <c:strRef>
              <c:f>Arkusz1!$D$324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F9CC2B"/>
            </a:solidFill>
          </c:spPr>
          <c:dLbls>
            <c:dLbl>
              <c:idx val="0"/>
              <c:layout>
                <c:manualLayout>
                  <c:x val="6.611570247933888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98,5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8.8154269972452026E-3"/>
                  <c:y val="-1.4767787534411601E-4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94,0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6.6115702479338885E-3"/>
                  <c:y val="-2.2170003618657646E-4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84,4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84,4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/>
                      <a:t>79,6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/>
                      <a:t>67,6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/>
                      <a:t>59,8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="1"/>
                      <a:t>54,5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="1"/>
                      <a:t>50,0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b="1"/>
                      <a:t>23,4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Arkusz1!$A$325:$A$334</c:f>
              <c:strCache>
                <c:ptCount val="10"/>
                <c:pt idx="0">
                  <c:v>inne</c:v>
                </c:pt>
                <c:pt idx="1">
                  <c:v>pokój dla karmiących kobiet w zakładzie pracy</c:v>
                </c:pt>
                <c:pt idx="2">
                  <c:v>program opieki medycznej dla matek i dzieci w zakładzie pracy</c:v>
                </c:pt>
                <c:pt idx="3">
                  <c:v>dodatki pieniężne na wyprawkę dla dziecka</c:v>
                </c:pt>
                <c:pt idx="4">
                  <c:v>pikniki rodzinne, imprezy dla najmłodszych</c:v>
                </c:pt>
                <c:pt idx="5">
                  <c:v>nie mamy żadnych tego typu udogodnień dla matek posiadających dzieci</c:v>
                </c:pt>
                <c:pt idx="6">
                  <c:v>pierwszeństwo przy planowaniu urlopów dla kobiet posiadających dzieci</c:v>
                </c:pt>
                <c:pt idx="7">
                  <c:v>elastyczne formy zatrudnienia dla „młodych” matek (ruchome godziny pracy, praca weekendowa, praca w domu)</c:v>
                </c:pt>
                <c:pt idx="8">
                  <c:v>przerwy w pracy na karmienie dziecka</c:v>
                </c:pt>
                <c:pt idx="9">
                  <c:v>urlop wychowawczy</c:v>
                </c:pt>
              </c:strCache>
            </c:strRef>
          </c:cat>
          <c:val>
            <c:numRef>
              <c:f>Arkusz1!$D$325:$D$334</c:f>
              <c:numCache>
                <c:formatCode>0.0%</c:formatCode>
                <c:ptCount val="10"/>
                <c:pt idx="0">
                  <c:v>0.98492462311557871</c:v>
                </c:pt>
                <c:pt idx="1">
                  <c:v>0.93969849246231241</c:v>
                </c:pt>
                <c:pt idx="2">
                  <c:v>0.84422110552763818</c:v>
                </c:pt>
                <c:pt idx="3">
                  <c:v>0.84422110552763818</c:v>
                </c:pt>
                <c:pt idx="4">
                  <c:v>0.79648241206030168</c:v>
                </c:pt>
                <c:pt idx="5">
                  <c:v>0.67587939698492516</c:v>
                </c:pt>
                <c:pt idx="6">
                  <c:v>0.59798994974874309</c:v>
                </c:pt>
                <c:pt idx="7">
                  <c:v>0.54522613065326631</c:v>
                </c:pt>
                <c:pt idx="8">
                  <c:v>0.5</c:v>
                </c:pt>
                <c:pt idx="9">
                  <c:v>0.23366834170854273</c:v>
                </c:pt>
              </c:numCache>
            </c:numRef>
          </c:val>
        </c:ser>
        <c:ser>
          <c:idx val="1"/>
          <c:order val="1"/>
          <c:tx>
            <c:strRef>
              <c:f>Arkusz1!$E$324</c:f>
              <c:strCache>
                <c:ptCount val="1"/>
                <c:pt idx="0">
                  <c:v>tak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1,5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6,0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15,6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15,6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/>
                      <a:t>20,4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/>
                      <a:t>32,4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/>
                      <a:t>40,2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="1"/>
                      <a:t>45,5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="1"/>
                      <a:t>50,0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Arkusz1!$A$325:$A$334</c:f>
              <c:strCache>
                <c:ptCount val="10"/>
                <c:pt idx="0">
                  <c:v>inne</c:v>
                </c:pt>
                <c:pt idx="1">
                  <c:v>pokój dla karmiących kobiet w zakładzie pracy</c:v>
                </c:pt>
                <c:pt idx="2">
                  <c:v>program opieki medycznej dla matek i dzieci w zakładzie pracy</c:v>
                </c:pt>
                <c:pt idx="3">
                  <c:v>dodatki pieniężne na wyprawkę dla dziecka</c:v>
                </c:pt>
                <c:pt idx="4">
                  <c:v>pikniki rodzinne, imprezy dla najmłodszych</c:v>
                </c:pt>
                <c:pt idx="5">
                  <c:v>nie mamy żadnych tego typu udogodnień dla matek posiadających dzieci</c:v>
                </c:pt>
                <c:pt idx="6">
                  <c:v>pierwszeństwo przy planowaniu urlopów dla kobiet posiadających dzieci</c:v>
                </c:pt>
                <c:pt idx="7">
                  <c:v>elastyczne formy zatrudnienia dla „młodych” matek (ruchome godziny pracy, praca weekendowa, praca w domu)</c:v>
                </c:pt>
                <c:pt idx="8">
                  <c:v>przerwy w pracy na karmienie dziecka</c:v>
                </c:pt>
                <c:pt idx="9">
                  <c:v>urlop wychowawczy</c:v>
                </c:pt>
              </c:strCache>
            </c:strRef>
          </c:cat>
          <c:val>
            <c:numRef>
              <c:f>Arkusz1!$E$325:$E$334</c:f>
              <c:numCache>
                <c:formatCode>0.0%</c:formatCode>
                <c:ptCount val="10"/>
                <c:pt idx="0">
                  <c:v>1.5075376884422113E-2</c:v>
                </c:pt>
                <c:pt idx="1">
                  <c:v>6.0301507537688488E-2</c:v>
                </c:pt>
                <c:pt idx="2">
                  <c:v>0.15577889447236215</c:v>
                </c:pt>
                <c:pt idx="3">
                  <c:v>0.15577889447236215</c:v>
                </c:pt>
                <c:pt idx="4">
                  <c:v>0.20351758793969849</c:v>
                </c:pt>
                <c:pt idx="5">
                  <c:v>0.324120603015076</c:v>
                </c:pt>
                <c:pt idx="6">
                  <c:v>0.4020100502512563</c:v>
                </c:pt>
                <c:pt idx="7">
                  <c:v>0.45477386934673381</c:v>
                </c:pt>
                <c:pt idx="8">
                  <c:v>0.5</c:v>
                </c:pt>
                <c:pt idx="9">
                  <c:v>0.76633165829145788</c:v>
                </c:pt>
              </c:numCache>
            </c:numRef>
          </c:val>
        </c:ser>
        <c:gapWidth val="113"/>
        <c:shape val="box"/>
        <c:axId val="75805440"/>
        <c:axId val="75806976"/>
        <c:axId val="0"/>
      </c:bar3DChart>
      <c:catAx>
        <c:axId val="75805440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75806976"/>
        <c:crosses val="autoZero"/>
        <c:auto val="1"/>
        <c:lblAlgn val="ctr"/>
        <c:lblOffset val="100"/>
      </c:catAx>
      <c:valAx>
        <c:axId val="75806976"/>
        <c:scaling>
          <c:orientation val="minMax"/>
        </c:scaling>
        <c:axPos val="b"/>
        <c:majorGridlines/>
        <c:numFmt formatCode="0%" sourceLinked="0"/>
        <c:tickLblPos val="nextTo"/>
        <c:crossAx val="75805440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2.648180134024004E-2"/>
          <c:y val="2.1156558533145263E-2"/>
          <c:w val="0.16205340356744918"/>
          <c:h val="6.590474413656415E-2"/>
        </c:manualLayout>
      </c:layout>
    </c:legend>
    <c:plotVisOnly val="1"/>
    <c:dispBlanksAs val="gap"/>
  </c:chart>
  <c:txPr>
    <a:bodyPr/>
    <a:lstStyle/>
    <a:p>
      <a:pPr>
        <a:defRPr sz="1400"/>
      </a:pPr>
      <a:endParaRPr lang="pl-PL"/>
    </a:p>
  </c:txPr>
  <c:externalData r:id="rId2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l-PL" sz="1600" b="1" i="0" u="none" strike="noStrike" baseline="0" dirty="0" smtClean="0">
                <a:effectLst/>
              </a:rPr>
              <a:t>Sposób, w jaki oferowane kobietom udogodnienia utrudniają funkcjonowanie firmy [%]</a:t>
            </a:r>
            <a:endParaRPr lang="pl-PL" sz="1600" dirty="0"/>
          </a:p>
        </c:rich>
      </c:tx>
      <c:layout/>
    </c:title>
    <c:view3D>
      <c:rAngAx val="1"/>
    </c:view3D>
    <c:backWall>
      <c:spPr>
        <a:noFill/>
      </c:spPr>
    </c:backWall>
    <c:plotArea>
      <c:layout>
        <c:manualLayout>
          <c:layoutTarget val="inner"/>
          <c:xMode val="edge"/>
          <c:yMode val="edge"/>
          <c:x val="0.4163503182841945"/>
          <c:y val="0.19522589277519894"/>
          <c:w val="0.54840428657605533"/>
          <c:h val="0.69942560729967274"/>
        </c:manualLayout>
      </c:layout>
      <c:bar3DChart>
        <c:barDir val="bar"/>
        <c:grouping val="clustered"/>
        <c:ser>
          <c:idx val="0"/>
          <c:order val="0"/>
          <c:tx>
            <c:strRef>
              <c:f>Arkusz1!$C$366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7,1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7,1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7,1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7,1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-1.7353202754523009E-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21,4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/>
                      <a:t>50,0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Arkusz1!$A$367:$A$372</c:f>
              <c:strCache>
                <c:ptCount val="6"/>
                <c:pt idx="0">
                  <c:v>powrót po urlopie wychowawczym  powoduje długi proces powtórnego wdrożenia do pracy</c:v>
                </c:pt>
                <c:pt idx="1">
                  <c:v>wymagają dodatkowych działań ze strony dyrekcji</c:v>
                </c:pt>
                <c:pt idx="2">
                  <c:v>organizacja zastępstw</c:v>
                </c:pt>
                <c:pt idx="3">
                  <c:v>zwiększenie obowiązków innych osób</c:v>
                </c:pt>
                <c:pt idx="4">
                  <c:v>konieczność zatrudnienia kolejnego pracownika</c:v>
                </c:pt>
                <c:pt idx="5">
                  <c:v>dezorganizacja firmy</c:v>
                </c:pt>
              </c:strCache>
            </c:strRef>
          </c:cat>
          <c:val>
            <c:numRef>
              <c:f>Arkusz1!$C$367:$C$372</c:f>
              <c:numCache>
                <c:formatCode>0.0%</c:formatCode>
                <c:ptCount val="6"/>
                <c:pt idx="0">
                  <c:v>7.1428571428571425E-2</c:v>
                </c:pt>
                <c:pt idx="1">
                  <c:v>7.1428571428571425E-2</c:v>
                </c:pt>
                <c:pt idx="2">
                  <c:v>7.1428571428571425E-2</c:v>
                </c:pt>
                <c:pt idx="3">
                  <c:v>7.1428571428571425E-2</c:v>
                </c:pt>
                <c:pt idx="4">
                  <c:v>0.21428571428571427</c:v>
                </c:pt>
                <c:pt idx="5">
                  <c:v>0.5</c:v>
                </c:pt>
              </c:numCache>
            </c:numRef>
          </c:val>
          <c:shape val="box"/>
        </c:ser>
        <c:gapWidth val="70"/>
        <c:gapDepth val="0"/>
        <c:shape val="cylinder"/>
        <c:axId val="74480640"/>
        <c:axId val="75936512"/>
        <c:axId val="0"/>
      </c:bar3DChart>
      <c:catAx>
        <c:axId val="7448064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pl-PL"/>
          </a:p>
        </c:txPr>
        <c:crossAx val="75936512"/>
        <c:crosses val="autoZero"/>
        <c:auto val="1"/>
        <c:lblAlgn val="ctr"/>
        <c:lblOffset val="100"/>
      </c:catAx>
      <c:valAx>
        <c:axId val="75936512"/>
        <c:scaling>
          <c:orientation val="minMax"/>
        </c:scaling>
        <c:axPos val="b"/>
        <c:majorGridlines/>
        <c:numFmt formatCode="0%" sourceLinked="0"/>
        <c:tickLblPos val="nextTo"/>
        <c:crossAx val="744806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Calibri" pitchFamily="34" charset="0"/>
          <a:cs typeface="Calibri" pitchFamily="34" charset="0"/>
        </a:defRPr>
      </a:pPr>
      <a:endParaRPr lang="pl-PL"/>
    </a:p>
  </c:txPr>
  <c:externalData r:id="rId2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l-PL" sz="1600" b="1" i="0" u="none" strike="noStrike" baseline="0" dirty="0" smtClean="0">
                <a:effectLst/>
              </a:rPr>
              <a:t>Deklaracje pracodawców odnośnie tego czy oferowane kobietom udogodnienia utrudniają funkcjonowanie firmy [%]</a:t>
            </a:r>
            <a:endParaRPr lang="pl-PL" sz="1600" dirty="0"/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2.1352811899724041E-2"/>
          <c:y val="0.43063006226821382"/>
          <c:w val="0.71486584586517965"/>
          <c:h val="0.2557685389454083"/>
        </c:manualLayout>
      </c:layout>
      <c:bar3DChart>
        <c:barDir val="bar"/>
        <c:grouping val="percentStacked"/>
        <c:ser>
          <c:idx val="0"/>
          <c:order val="0"/>
          <c:tx>
            <c:strRef>
              <c:f>Arkusz1!$A$357</c:f>
              <c:strCache>
                <c:ptCount val="1"/>
                <c:pt idx="0">
                  <c:v>nie, nie utrudniają</c:v>
                </c:pt>
              </c:strCache>
            </c:strRef>
          </c:tx>
          <c:spPr>
            <a:solidFill>
              <a:srgbClr val="F9CC2B"/>
            </a:solidFill>
          </c:spPr>
          <c:dLbls>
            <c:dLbl>
              <c:idx val="0"/>
              <c:layout>
                <c:manualLayout>
                  <c:x val="6.611570247933888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94,8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6.6115702479338885E-3"/>
                  <c:y val="-1.4109347442680775E-2"/>
                </c:manualLayout>
              </c:layout>
              <c:showVal val="1"/>
            </c:dLbl>
            <c:dLbl>
              <c:idx val="2"/>
              <c:layout>
                <c:manualLayout>
                  <c:x val="6.6115702479338885E-3"/>
                  <c:y val="-2.116402116402116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numRef>
              <c:f>Arkusz1!$C$356</c:f>
              <c:numCache>
                <c:formatCode>General</c:formatCode>
                <c:ptCount val="1"/>
              </c:numCache>
            </c:numRef>
          </c:cat>
          <c:val>
            <c:numRef>
              <c:f>Arkusz1!$C$357</c:f>
              <c:numCache>
                <c:formatCode>0.0%</c:formatCode>
                <c:ptCount val="1"/>
                <c:pt idx="0">
                  <c:v>0.94795539033457366</c:v>
                </c:pt>
              </c:numCache>
            </c:numRef>
          </c:val>
        </c:ser>
        <c:ser>
          <c:idx val="1"/>
          <c:order val="1"/>
          <c:tx>
            <c:strRef>
              <c:f>Arkusz1!$A$358</c:f>
              <c:strCache>
                <c:ptCount val="1"/>
                <c:pt idx="0">
                  <c:v>tak, utrudniają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5,2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numRef>
              <c:f>Arkusz1!$C$356</c:f>
              <c:numCache>
                <c:formatCode>General</c:formatCode>
                <c:ptCount val="1"/>
              </c:numCache>
            </c:numRef>
          </c:cat>
          <c:val>
            <c:numRef>
              <c:f>Arkusz1!$C$358</c:f>
              <c:numCache>
                <c:formatCode>0.0%</c:formatCode>
                <c:ptCount val="1"/>
                <c:pt idx="0">
                  <c:v>5.2044609665427496E-2</c:v>
                </c:pt>
              </c:numCache>
            </c:numRef>
          </c:val>
        </c:ser>
        <c:gapWidth val="0"/>
        <c:gapDepth val="0"/>
        <c:shape val="box"/>
        <c:axId val="75835264"/>
        <c:axId val="75836800"/>
        <c:axId val="0"/>
      </c:bar3DChart>
      <c:catAx>
        <c:axId val="75835264"/>
        <c:scaling>
          <c:orientation val="minMax"/>
        </c:scaling>
        <c:axPos val="l"/>
        <c:numFmt formatCode="General" sourceLinked="1"/>
        <c:tickLblPos val="nextTo"/>
        <c:crossAx val="75836800"/>
        <c:crosses val="autoZero"/>
        <c:auto val="1"/>
        <c:lblAlgn val="ctr"/>
        <c:lblOffset val="100"/>
      </c:catAx>
      <c:valAx>
        <c:axId val="75836800"/>
        <c:scaling>
          <c:orientation val="minMax"/>
          <c:min val="0"/>
        </c:scaling>
        <c:axPos val="b"/>
        <c:majorGridlines/>
        <c:numFmt formatCode="0%" sourceLinked="0"/>
        <c:tickLblPos val="nextTo"/>
        <c:crossAx val="75835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871999627160133"/>
          <c:y val="0.28813994212283295"/>
          <c:w val="0.18879288815962547"/>
          <c:h val="0.62937782045381285"/>
        </c:manualLayout>
      </c:layout>
    </c:legend>
    <c:plotVisOnly val="1"/>
    <c:dispBlanksAs val="gap"/>
  </c:chart>
  <c:txPr>
    <a:bodyPr/>
    <a:lstStyle/>
    <a:p>
      <a:pPr>
        <a:defRPr sz="1400">
          <a:latin typeface="Calibri" pitchFamily="34" charset="0"/>
          <a:cs typeface="Calibri" pitchFamily="34" charset="0"/>
        </a:defRPr>
      </a:pPr>
      <a:endParaRPr lang="pl-PL"/>
    </a:p>
  </c:txPr>
  <c:externalData r:id="rId2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l-PL" sz="1600" dirty="0"/>
              <a:t>Stosowanie elastycznych form zatrudnienia w badanych firmach [%]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4.9203646702246105E-2"/>
          <c:y val="0.2822456455455567"/>
          <c:w val="0.75607752671898265"/>
          <c:h val="0.4444822488859263"/>
        </c:manualLayout>
      </c:layout>
      <c:bar3DChart>
        <c:barDir val="bar"/>
        <c:grouping val="percentStacked"/>
        <c:ser>
          <c:idx val="0"/>
          <c:order val="0"/>
          <c:tx>
            <c:strRef>
              <c:f>Arkusz1!$A$383</c:f>
              <c:strCache>
                <c:ptCount val="1"/>
                <c:pt idx="0">
                  <c:v>tak, stosujemy</c:v>
                </c:pt>
              </c:strCache>
            </c:strRef>
          </c:tx>
          <c:spPr>
            <a:solidFill>
              <a:srgbClr val="F9CC2B"/>
            </a:solidFill>
          </c:spPr>
          <c:dLbls>
            <c:dLbl>
              <c:idx val="0"/>
              <c:layout>
                <c:manualLayout>
                  <c:x val="6.611570247933888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43,7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6.6115702479338885E-3"/>
                  <c:y val="-1.4109347442680775E-2"/>
                </c:manualLayout>
              </c:layout>
              <c:showVal val="1"/>
            </c:dLbl>
            <c:dLbl>
              <c:idx val="2"/>
              <c:layout>
                <c:manualLayout>
                  <c:x val="6.6115702479338885E-3"/>
                  <c:y val="-2.116402116402116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Arkusz1!$C$382</c:f>
              <c:strCache>
                <c:ptCount val="1"/>
                <c:pt idx="0">
                  <c:v>Procent</c:v>
                </c:pt>
              </c:strCache>
            </c:strRef>
          </c:cat>
          <c:val>
            <c:numRef>
              <c:f>Arkusz1!$C$383</c:f>
              <c:numCache>
                <c:formatCode>0.0%</c:formatCode>
                <c:ptCount val="1"/>
                <c:pt idx="0">
                  <c:v>0.43718592964824166</c:v>
                </c:pt>
              </c:numCache>
            </c:numRef>
          </c:val>
        </c:ser>
        <c:ser>
          <c:idx val="1"/>
          <c:order val="1"/>
          <c:tx>
            <c:strRef>
              <c:f>Arkusz1!$A$384</c:f>
              <c:strCache>
                <c:ptCount val="1"/>
                <c:pt idx="0">
                  <c:v>nie, nie stosujemy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56,3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Arkusz1!$C$382</c:f>
              <c:strCache>
                <c:ptCount val="1"/>
                <c:pt idx="0">
                  <c:v>Procent</c:v>
                </c:pt>
              </c:strCache>
            </c:strRef>
          </c:cat>
          <c:val>
            <c:numRef>
              <c:f>Arkusz1!$C$384</c:f>
              <c:numCache>
                <c:formatCode>0.0%</c:formatCode>
                <c:ptCount val="1"/>
                <c:pt idx="0">
                  <c:v>0.56281407035175879</c:v>
                </c:pt>
              </c:numCache>
            </c:numRef>
          </c:val>
        </c:ser>
        <c:gapWidth val="40"/>
        <c:shape val="box"/>
        <c:axId val="73929856"/>
        <c:axId val="73931392"/>
        <c:axId val="0"/>
      </c:bar3DChart>
      <c:catAx>
        <c:axId val="73929856"/>
        <c:scaling>
          <c:orientation val="minMax"/>
        </c:scaling>
        <c:delete val="1"/>
        <c:axPos val="l"/>
        <c:tickLblPos val="none"/>
        <c:crossAx val="73931392"/>
        <c:crosses val="autoZero"/>
        <c:auto val="1"/>
        <c:lblAlgn val="ctr"/>
        <c:lblOffset val="100"/>
      </c:catAx>
      <c:valAx>
        <c:axId val="73931392"/>
        <c:scaling>
          <c:orientation val="minMax"/>
        </c:scaling>
        <c:axPos val="b"/>
        <c:majorGridlines/>
        <c:numFmt formatCode="0%" sourceLinked="0"/>
        <c:tickLblPos val="nextTo"/>
        <c:crossAx val="7392985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400"/>
      </a:pPr>
      <a:endParaRPr lang="pl-PL"/>
    </a:p>
  </c:txPr>
  <c:externalData r:id="rId2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pl-PL" sz="1600" dirty="0"/>
              <a:t>Stosowane w firmach elastyczne formy zatrudnienia [%]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43360494098105706"/>
          <c:y val="0.11639937610418015"/>
          <c:w val="0.50096813013490249"/>
          <c:h val="0.76415528993510562"/>
        </c:manualLayout>
      </c:layout>
      <c:bar3DChart>
        <c:barDir val="bar"/>
        <c:grouping val="percentStacked"/>
        <c:ser>
          <c:idx val="0"/>
          <c:order val="0"/>
          <c:tx>
            <c:strRef>
              <c:f>Arkusz1!$B$402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F9CC2B"/>
            </a:solidFill>
          </c:spPr>
          <c:dLbls>
            <c:dLbl>
              <c:idx val="0"/>
              <c:layout>
                <c:manualLayout>
                  <c:x val="6.611570247933888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97,7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6.6115702479338885E-3"/>
                  <c:y val="-1.4109347442680775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95,4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6.6115702479339674E-3"/>
                  <c:y val="-9.767817484352917E-3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75,3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55,7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/>
                      <a:t>33,9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/>
                      <a:t>31,0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/>
                      <a:t>21,8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Arkusz1!$A$403:$A$409</c:f>
              <c:strCache>
                <c:ptCount val="7"/>
                <c:pt idx="0">
                  <c:v>praca nakładcza</c:v>
                </c:pt>
                <c:pt idx="1">
                  <c:v>telepraca</c:v>
                </c:pt>
                <c:pt idx="2">
                  <c:v>praca tymczasowa</c:v>
                </c:pt>
                <c:pt idx="3">
                  <c:v>zmienny czas pracy</c:v>
                </c:pt>
                <c:pt idx="4">
                  <c:v>zatrudnienie cywilnoprawne</c:v>
                </c:pt>
                <c:pt idx="5">
                  <c:v>zatrudnienie w niepełnym wymiarze czasu pracy</c:v>
                </c:pt>
                <c:pt idx="6">
                  <c:v>zatrudnienie terminowe</c:v>
                </c:pt>
              </c:strCache>
            </c:strRef>
          </c:cat>
          <c:val>
            <c:numRef>
              <c:f>Arkusz1!$B$403:$B$409</c:f>
              <c:numCache>
                <c:formatCode>0.0%</c:formatCode>
                <c:ptCount val="7"/>
                <c:pt idx="0">
                  <c:v>0.97700000000000053</c:v>
                </c:pt>
                <c:pt idx="1">
                  <c:v>0.95400000000000051</c:v>
                </c:pt>
                <c:pt idx="2">
                  <c:v>0.75300000000000056</c:v>
                </c:pt>
                <c:pt idx="3">
                  <c:v>0.55700000000000005</c:v>
                </c:pt>
                <c:pt idx="4">
                  <c:v>0.33900000000000041</c:v>
                </c:pt>
                <c:pt idx="5">
                  <c:v>0.31000000000000028</c:v>
                </c:pt>
                <c:pt idx="6">
                  <c:v>0.21800000000000014</c:v>
                </c:pt>
              </c:numCache>
            </c:numRef>
          </c:val>
        </c:ser>
        <c:ser>
          <c:idx val="1"/>
          <c:order val="1"/>
          <c:tx>
            <c:strRef>
              <c:f>Arkusz1!$C$402</c:f>
              <c:strCache>
                <c:ptCount val="1"/>
                <c:pt idx="0">
                  <c:v>tak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2,3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4,6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24,7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44,3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/>
                      <a:t>66,1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/>
                      <a:t>69,0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/>
                      <a:t>78,2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Arkusz1!$A$403:$A$409</c:f>
              <c:strCache>
                <c:ptCount val="7"/>
                <c:pt idx="0">
                  <c:v>praca nakładcza</c:v>
                </c:pt>
                <c:pt idx="1">
                  <c:v>telepraca</c:v>
                </c:pt>
                <c:pt idx="2">
                  <c:v>praca tymczasowa</c:v>
                </c:pt>
                <c:pt idx="3">
                  <c:v>zmienny czas pracy</c:v>
                </c:pt>
                <c:pt idx="4">
                  <c:v>zatrudnienie cywilnoprawne</c:v>
                </c:pt>
                <c:pt idx="5">
                  <c:v>zatrudnienie w niepełnym wymiarze czasu pracy</c:v>
                </c:pt>
                <c:pt idx="6">
                  <c:v>zatrudnienie terminowe</c:v>
                </c:pt>
              </c:strCache>
            </c:strRef>
          </c:cat>
          <c:val>
            <c:numRef>
              <c:f>Arkusz1!$C$403:$C$409</c:f>
              <c:numCache>
                <c:formatCode>0.0%</c:formatCode>
                <c:ptCount val="7"/>
                <c:pt idx="0">
                  <c:v>2.3E-2</c:v>
                </c:pt>
                <c:pt idx="1">
                  <c:v>4.5999999999999999E-2</c:v>
                </c:pt>
                <c:pt idx="2">
                  <c:v>0.24700000000000014</c:v>
                </c:pt>
                <c:pt idx="3">
                  <c:v>0.443</c:v>
                </c:pt>
                <c:pt idx="4">
                  <c:v>0.66100000000000081</c:v>
                </c:pt>
                <c:pt idx="5">
                  <c:v>0.6900000000000005</c:v>
                </c:pt>
                <c:pt idx="6">
                  <c:v>0.78200000000000003</c:v>
                </c:pt>
              </c:numCache>
            </c:numRef>
          </c:val>
        </c:ser>
        <c:gapWidth val="63"/>
        <c:shape val="box"/>
        <c:axId val="76243328"/>
        <c:axId val="76244864"/>
        <c:axId val="0"/>
      </c:bar3DChart>
      <c:catAx>
        <c:axId val="76243328"/>
        <c:scaling>
          <c:orientation val="minMax"/>
        </c:scaling>
        <c:axPos val="l"/>
        <c:tickLblPos val="nextTo"/>
        <c:crossAx val="76244864"/>
        <c:crosses val="autoZero"/>
        <c:auto val="1"/>
        <c:lblAlgn val="ctr"/>
        <c:lblOffset val="100"/>
      </c:catAx>
      <c:valAx>
        <c:axId val="76244864"/>
        <c:scaling>
          <c:orientation val="minMax"/>
        </c:scaling>
        <c:axPos val="b"/>
        <c:majorGridlines/>
        <c:numFmt formatCode="0%" sourceLinked="0"/>
        <c:tickLblPos val="nextTo"/>
        <c:crossAx val="76243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8116512215033295E-2"/>
          <c:y val="0.73007094232742864"/>
          <c:w val="8.707974646023342E-2"/>
          <c:h val="0.21249008645151382"/>
        </c:manualLayout>
      </c:layout>
    </c:legend>
    <c:plotVisOnly val="1"/>
    <c:dispBlanksAs val="gap"/>
  </c:chart>
  <c:txPr>
    <a:bodyPr/>
    <a:lstStyle/>
    <a:p>
      <a:pPr>
        <a:defRPr sz="1400"/>
      </a:pPr>
      <a:endParaRPr lang="pl-PL"/>
    </a:p>
  </c:txPr>
  <c:externalData r:id="rId2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8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5071401743706675"/>
          <c:y val="2.1571245001940981E-2"/>
          <c:w val="0.44281045533790303"/>
          <c:h val="0.90614151860596803"/>
        </c:manualLayout>
      </c:layout>
      <c:bar3DChart>
        <c:barDir val="bar"/>
        <c:grouping val="percentStacked"/>
        <c:ser>
          <c:idx val="0"/>
          <c:order val="0"/>
          <c:tx>
            <c:strRef>
              <c:f>Arkusz1!$B$443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F9CC2B"/>
            </a:solidFill>
          </c:spPr>
          <c:dLbls>
            <c:dLbl>
              <c:idx val="0"/>
              <c:layout>
                <c:manualLayout>
                  <c:x val="6.611570247933888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87,9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6.6116169547535391E-3"/>
                  <c:y val="-3.2441332156422555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75,3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6.6116169547535391E-3"/>
                  <c:y val="-4.8664137035540761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71,8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b="1"/>
                      <a:t>70,1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b="1"/>
                      <a:t>68,4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b="1"/>
                      <a:t>58,0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400" b="1"/>
                      <a:t>54,6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400" b="1"/>
                      <a:t>37,9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400" b="1"/>
                      <a:t>37,9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400" b="1"/>
                      <a:t>33,9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Val val="1"/>
          </c:dLbls>
          <c:cat>
            <c:strRef>
              <c:f>Arkusz1!$A$444:$A$453</c:f>
              <c:strCache>
                <c:ptCount val="10"/>
                <c:pt idx="0">
                  <c:v>nie wystąpiły żadne korzyści</c:v>
                </c:pt>
                <c:pt idx="1">
                  <c:v>obniżenie kosztów pracy związanych z obciążeniami publiczno-prawnymi wynagrodzeń</c:v>
                </c:pt>
                <c:pt idx="2">
                  <c:v>zmniejszenie obciążeń związanych z prowadzeniem spraw kadrowo-płacowych, w związku z mniejszą ilością zatrudnionych pracowników na umowę o pracę</c:v>
                </c:pt>
                <c:pt idx="3">
                  <c:v>wydłużenie czasu pracy bez ponoszenia kosztów nadgodzin</c:v>
                </c:pt>
                <c:pt idx="4">
                  <c:v>ograniczenie kosztów związanych z poszukiwaniem, selekcją, rekrutacją i szkoleniem nowych pracowników</c:v>
                </c:pt>
                <c:pt idx="5">
                  <c:v>łatwość rozwiązania stosunku pracy, bez obowiązku podawania przyczyny wypowiedzenia</c:v>
                </c:pt>
                <c:pt idx="6">
                  <c:v>Współpraca z wysoko wykwalifikowanymi specjalistami w różnych dziedzinach(z całego kraju i/lub z zagranicy)</c:v>
                </c:pt>
                <c:pt idx="7">
                  <c:v>zatrzymanie bardzo wartościowych pracowników w firmie</c:v>
                </c:pt>
                <c:pt idx="8">
                  <c:v>wzrost motywacji i przywiązania pracownika, wobec którego zastosowano elastyczną formę zatrudnienia</c:v>
                </c:pt>
                <c:pt idx="9">
                  <c:v>lepsze zaplanowanie wykorzystania personelu</c:v>
                </c:pt>
              </c:strCache>
            </c:strRef>
          </c:cat>
          <c:val>
            <c:numRef>
              <c:f>Arkusz1!$B$444:$B$453</c:f>
              <c:numCache>
                <c:formatCode>0.0%</c:formatCode>
                <c:ptCount val="10"/>
                <c:pt idx="0">
                  <c:v>0.87900000000000056</c:v>
                </c:pt>
                <c:pt idx="1">
                  <c:v>0.75300000000000056</c:v>
                </c:pt>
                <c:pt idx="2">
                  <c:v>0.71800000000000053</c:v>
                </c:pt>
                <c:pt idx="3">
                  <c:v>0.70100000000000051</c:v>
                </c:pt>
                <c:pt idx="4">
                  <c:v>0.68400000000000005</c:v>
                </c:pt>
                <c:pt idx="5">
                  <c:v>0.58000000000000007</c:v>
                </c:pt>
                <c:pt idx="6">
                  <c:v>0.54600000000000004</c:v>
                </c:pt>
                <c:pt idx="7">
                  <c:v>0.37900000000000034</c:v>
                </c:pt>
                <c:pt idx="8">
                  <c:v>0.37900000000000034</c:v>
                </c:pt>
                <c:pt idx="9">
                  <c:v>0.33900000000000041</c:v>
                </c:pt>
              </c:numCache>
            </c:numRef>
          </c:val>
        </c:ser>
        <c:ser>
          <c:idx val="1"/>
          <c:order val="1"/>
          <c:tx>
            <c:strRef>
              <c:f>Arkusz1!$C$443</c:f>
              <c:strCache>
                <c:ptCount val="1"/>
                <c:pt idx="0">
                  <c:v>tak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/>
                      <a:t>12,1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/>
                      <a:t>24,7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b="1"/>
                      <a:t>28,2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b="1"/>
                      <a:t>29,9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b="1"/>
                      <a:t>31,6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b="1"/>
                      <a:t>42,0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400" b="1"/>
                      <a:t>45,4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400" b="1"/>
                      <a:t>62,1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400" b="1"/>
                      <a:t>62,1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400" b="1"/>
                      <a:t>66,1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Val val="1"/>
          </c:dLbls>
          <c:cat>
            <c:strRef>
              <c:f>Arkusz1!$A$444:$A$453</c:f>
              <c:strCache>
                <c:ptCount val="10"/>
                <c:pt idx="0">
                  <c:v>nie wystąpiły żadne korzyści</c:v>
                </c:pt>
                <c:pt idx="1">
                  <c:v>obniżenie kosztów pracy związanych z obciążeniami publiczno-prawnymi wynagrodzeń</c:v>
                </c:pt>
                <c:pt idx="2">
                  <c:v>zmniejszenie obciążeń związanych z prowadzeniem spraw kadrowo-płacowych, w związku z mniejszą ilością zatrudnionych pracowników na umowę o pracę</c:v>
                </c:pt>
                <c:pt idx="3">
                  <c:v>wydłużenie czasu pracy bez ponoszenia kosztów nadgodzin</c:v>
                </c:pt>
                <c:pt idx="4">
                  <c:v>ograniczenie kosztów związanych z poszukiwaniem, selekcją, rekrutacją i szkoleniem nowych pracowników</c:v>
                </c:pt>
                <c:pt idx="5">
                  <c:v>łatwość rozwiązania stosunku pracy, bez obowiązku podawania przyczyny wypowiedzenia</c:v>
                </c:pt>
                <c:pt idx="6">
                  <c:v>Współpraca z wysoko wykwalifikowanymi specjalistami w różnych dziedzinach(z całego kraju i/lub z zagranicy)</c:v>
                </c:pt>
                <c:pt idx="7">
                  <c:v>zatrzymanie bardzo wartościowych pracowników w firmie</c:v>
                </c:pt>
                <c:pt idx="8">
                  <c:v>wzrost motywacji i przywiązania pracownika, wobec którego zastosowano elastyczną formę zatrudnienia</c:v>
                </c:pt>
                <c:pt idx="9">
                  <c:v>lepsze zaplanowanie wykorzystania personelu</c:v>
                </c:pt>
              </c:strCache>
            </c:strRef>
          </c:cat>
          <c:val>
            <c:numRef>
              <c:f>Arkusz1!$C$444:$C$453</c:f>
              <c:numCache>
                <c:formatCode>0.0%</c:formatCode>
                <c:ptCount val="10"/>
                <c:pt idx="0">
                  <c:v>0.12100000000000002</c:v>
                </c:pt>
                <c:pt idx="1">
                  <c:v>0.24700000000000014</c:v>
                </c:pt>
                <c:pt idx="2">
                  <c:v>0.28200000000000008</c:v>
                </c:pt>
                <c:pt idx="3">
                  <c:v>0.29900000000000032</c:v>
                </c:pt>
                <c:pt idx="4">
                  <c:v>0.31600000000000034</c:v>
                </c:pt>
                <c:pt idx="5">
                  <c:v>0.42000000000000026</c:v>
                </c:pt>
                <c:pt idx="6">
                  <c:v>0.45400000000000001</c:v>
                </c:pt>
                <c:pt idx="7">
                  <c:v>0.62100000000000055</c:v>
                </c:pt>
                <c:pt idx="8">
                  <c:v>0.62100000000000055</c:v>
                </c:pt>
                <c:pt idx="9">
                  <c:v>0.66100000000000081</c:v>
                </c:pt>
              </c:numCache>
            </c:numRef>
          </c:val>
        </c:ser>
        <c:gapWidth val="103"/>
        <c:shape val="box"/>
        <c:axId val="76460032"/>
        <c:axId val="76461568"/>
        <c:axId val="0"/>
      </c:bar3DChart>
      <c:catAx>
        <c:axId val="76460032"/>
        <c:scaling>
          <c:orientation val="minMax"/>
        </c:scaling>
        <c:axPos val="l"/>
        <c:tickLblPos val="nextTo"/>
        <c:txPr>
          <a:bodyPr/>
          <a:lstStyle/>
          <a:p>
            <a:pPr>
              <a:defRPr sz="1000">
                <a:latin typeface="Calibri" pitchFamily="34" charset="0"/>
                <a:cs typeface="Calibri" pitchFamily="34" charset="0"/>
              </a:defRPr>
            </a:pPr>
            <a:endParaRPr lang="pl-PL"/>
          </a:p>
        </c:txPr>
        <c:crossAx val="76461568"/>
        <c:crosses val="autoZero"/>
        <c:auto val="1"/>
        <c:lblAlgn val="ctr"/>
        <c:lblOffset val="100"/>
      </c:catAx>
      <c:valAx>
        <c:axId val="76461568"/>
        <c:scaling>
          <c:orientation val="minMax"/>
        </c:scaling>
        <c:axPos val="b"/>
        <c:majorGridlines/>
        <c:numFmt formatCode="0%" sourceLinked="0"/>
        <c:tickLblPos val="nextTo"/>
        <c:crossAx val="764600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1037507904786194E-2"/>
          <c:y val="1.3568521031207625E-2"/>
          <c:w val="0.16777966944550718"/>
          <c:h val="5.0687354563580776E-2"/>
        </c:manualLayout>
      </c:layout>
    </c:legend>
    <c:plotVisOnly val="1"/>
    <c:dispBlanksAs val="gap"/>
  </c:chart>
  <c:txPr>
    <a:bodyPr/>
    <a:lstStyle/>
    <a:p>
      <a:pPr>
        <a:defRPr sz="1300"/>
      </a:pPr>
      <a:endParaRPr lang="pl-PL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9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pl-PL" sz="1600" b="1" dirty="0"/>
              <a:t>Wiek respondentek [%]</a:t>
            </a:r>
          </a:p>
        </c:rich>
      </c:tx>
      <c:layout/>
    </c:title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22485198412698421"/>
          <c:y val="0.13357800925925917"/>
          <c:w val="0.73862949735449901"/>
          <c:h val="0.72962916666666733"/>
        </c:manualLayout>
      </c:layout>
      <c:bar3DChart>
        <c:barDir val="bar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p</c:v>
                </c:pt>
              </c:strCache>
            </c:strRef>
          </c:tx>
          <c:spPr>
            <a:solidFill>
              <a:srgbClr val="F9CC2B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Arkusz1!$A$2:$A$6</c:f>
              <c:strCache>
                <c:ptCount val="5"/>
                <c:pt idx="0">
                  <c:v>55 lat i więcej</c:v>
                </c:pt>
                <c:pt idx="1">
                  <c:v>do 24 lat</c:v>
                </c:pt>
                <c:pt idx="2">
                  <c:v>45 - 54 lat</c:v>
                </c:pt>
                <c:pt idx="3">
                  <c:v>35 - 44 lata</c:v>
                </c:pt>
                <c:pt idx="4">
                  <c:v>25 - 34 lata</c:v>
                </c:pt>
              </c:strCache>
            </c:strRef>
          </c:cat>
          <c:val>
            <c:numRef>
              <c:f>Arkusz1!$B$2:$B$6</c:f>
              <c:numCache>
                <c:formatCode>0.0</c:formatCode>
                <c:ptCount val="5"/>
                <c:pt idx="0">
                  <c:v>5.0999999999999996</c:v>
                </c:pt>
                <c:pt idx="1">
                  <c:v>12.6</c:v>
                </c:pt>
                <c:pt idx="2">
                  <c:v>16</c:v>
                </c:pt>
                <c:pt idx="3">
                  <c:v>29.2</c:v>
                </c:pt>
                <c:pt idx="4">
                  <c:v>37.1</c:v>
                </c:pt>
              </c:numCache>
            </c:numRef>
          </c:val>
          <c:shape val="box"/>
        </c:ser>
        <c:gapWidth val="70"/>
        <c:shape val="cylinder"/>
        <c:axId val="95181824"/>
        <c:axId val="95200000"/>
        <c:axId val="0"/>
      </c:bar3DChart>
      <c:catAx>
        <c:axId val="95181824"/>
        <c:scaling>
          <c:orientation val="minMax"/>
        </c:scaling>
        <c:axPos val="l"/>
        <c:tickLblPos val="nextTo"/>
        <c:crossAx val="95200000"/>
        <c:crosses val="autoZero"/>
        <c:auto val="1"/>
        <c:lblAlgn val="ctr"/>
        <c:lblOffset val="100"/>
      </c:catAx>
      <c:valAx>
        <c:axId val="9520000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pl-PL" sz="1200"/>
                  <a:t>średnia M = 36</a:t>
                </a:r>
              </a:p>
              <a:p>
                <a:pPr>
                  <a:defRPr sz="1200"/>
                </a:pPr>
                <a:r>
                  <a:rPr lang="pl-PL" sz="1200"/>
                  <a:t>dominanta D = 30</a:t>
                </a:r>
              </a:p>
            </c:rich>
          </c:tx>
          <c:layout>
            <c:manualLayout>
              <c:xMode val="edge"/>
              <c:yMode val="edge"/>
              <c:x val="0.62313781195180051"/>
              <c:y val="0.54879046567564371"/>
            </c:manualLayout>
          </c:layout>
          <c:spPr>
            <a:solidFill>
              <a:sysClr val="window" lastClr="FFFFFF"/>
            </a:solidFill>
            <a:ln w="3175" cap="flat" cmpd="sng" algn="ctr">
              <a:solidFill>
                <a:srgbClr val="A5644E"/>
              </a:solidFill>
              <a:prstDash val="solid"/>
            </a:ln>
            <a:effectLst/>
          </c:spPr>
        </c:title>
        <c:numFmt formatCode="#,##0" sourceLinked="0"/>
        <c:tickLblPos val="nextTo"/>
        <c:crossAx val="951818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0"/>
      </a:pPr>
      <a:endParaRPr lang="pl-PL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pl-PL" sz="1600" b="1" dirty="0"/>
              <a:t>Miejsce zamieszkania respondentek [%]</a:t>
            </a:r>
          </a:p>
        </c:rich>
      </c:tx>
      <c:layout/>
    </c:title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4.0361640745320108E-2"/>
          <c:y val="0.30554190560023248"/>
          <c:w val="0.91051541379819323"/>
          <c:h val="0.42987744951415696"/>
        </c:manualLayout>
      </c:layout>
      <c:bar3DChart>
        <c:barDir val="bar"/>
        <c:grouping val="percentStacked"/>
        <c:ser>
          <c:idx val="0"/>
          <c:order val="0"/>
          <c:tx>
            <c:strRef>
              <c:f>Arkusz1!$A$2</c:f>
              <c:strCache>
                <c:ptCount val="1"/>
                <c:pt idx="0">
                  <c:v>miasto</c:v>
                </c:pt>
              </c:strCache>
            </c:strRef>
          </c:tx>
          <c:spPr>
            <a:solidFill>
              <a:srgbClr val="F9CC2B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55.1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wieś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cat>
          <c:val>
            <c:numRef>
              <c:f>Arkusz1!$B$3</c:f>
              <c:numCache>
                <c:formatCode>General</c:formatCode>
                <c:ptCount val="1"/>
                <c:pt idx="0">
                  <c:v>44.9</c:v>
                </c:pt>
              </c:numCache>
            </c:numRef>
          </c:val>
        </c:ser>
        <c:dLbls>
          <c:showVal val="1"/>
        </c:dLbls>
        <c:gapWidth val="83"/>
        <c:shape val="box"/>
        <c:axId val="104957440"/>
        <c:axId val="104958976"/>
        <c:axId val="0"/>
      </c:bar3DChart>
      <c:catAx>
        <c:axId val="104957440"/>
        <c:scaling>
          <c:orientation val="minMax"/>
        </c:scaling>
        <c:delete val="1"/>
        <c:axPos val="l"/>
        <c:tickLblPos val="none"/>
        <c:crossAx val="104958976"/>
        <c:crosses val="autoZero"/>
        <c:auto val="1"/>
        <c:lblAlgn val="ctr"/>
        <c:lblOffset val="100"/>
      </c:catAx>
      <c:valAx>
        <c:axId val="104958976"/>
        <c:scaling>
          <c:orientation val="minMax"/>
        </c:scaling>
        <c:axPos val="b"/>
        <c:majorGridlines/>
        <c:numFmt formatCode="0%" sourceLinked="0"/>
        <c:tickLblPos val="nextTo"/>
        <c:crossAx val="104957440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86724239634749634"/>
          <c:y val="0.32243666666666715"/>
          <c:w val="0.10084316028377799"/>
          <c:h val="0.32341222222222266"/>
        </c:manualLayout>
      </c:layout>
    </c:legend>
    <c:plotVisOnly val="1"/>
    <c:dispBlanksAs val="gap"/>
  </c:chart>
  <c:txPr>
    <a:bodyPr/>
    <a:lstStyle/>
    <a:p>
      <a:pPr>
        <a:defRPr sz="1400" b="0"/>
      </a:pPr>
      <a:endParaRPr lang="pl-PL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pl-PL" sz="1600" b="1" dirty="0"/>
              <a:t>Status na rynku pracy respondentek [%]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25378700206149929"/>
          <c:y val="0.24004888888888903"/>
          <c:w val="0.69399691980651179"/>
          <c:h val="0.47136722222222238"/>
        </c:manualLayout>
      </c:layout>
      <c:bar3DChart>
        <c:barDir val="bar"/>
        <c:grouping val="percentStacked"/>
        <c:ser>
          <c:idx val="0"/>
          <c:order val="0"/>
          <c:tx>
            <c:strRef>
              <c:f>Arkusz1!$A$2</c:f>
              <c:strCache>
                <c:ptCount val="1"/>
                <c:pt idx="0">
                  <c:v>bezrobotne kobiety</c:v>
                </c:pt>
              </c:strCache>
            </c:strRef>
          </c:tx>
          <c:spPr>
            <a:solidFill>
              <a:srgbClr val="F9CC2B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Arkusz1!$B$1</c:f>
              <c:strCache>
                <c:ptCount val="1"/>
                <c:pt idx="0">
                  <c:v>f</c:v>
                </c:pt>
              </c:strCache>
            </c:strRef>
          </c:cat>
          <c:val>
            <c:numRef>
              <c:f>Arkusz1!$B$2</c:f>
              <c:numCache>
                <c:formatCode>0.0</c:formatCode>
                <c:ptCount val="1"/>
                <c:pt idx="0">
                  <c:v>11.2</c:v>
                </c:pt>
              </c:numCache>
            </c:numRef>
          </c:val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kobiety bierne zawodowo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</c:dLbls>
          <c:cat>
            <c:strRef>
              <c:f>Arkusz1!$B$1</c:f>
              <c:strCache>
                <c:ptCount val="1"/>
                <c:pt idx="0">
                  <c:v>f</c:v>
                </c:pt>
              </c:strCache>
            </c:strRef>
          </c:cat>
          <c:val>
            <c:numRef>
              <c:f>Arkusz1!$B$3</c:f>
              <c:numCache>
                <c:formatCode>0.0</c:formatCode>
                <c:ptCount val="1"/>
                <c:pt idx="0">
                  <c:v>88.8</c:v>
                </c:pt>
              </c:numCache>
            </c:numRef>
          </c:val>
        </c:ser>
        <c:dLbls>
          <c:showVal val="1"/>
        </c:dLbls>
        <c:gapWidth val="83"/>
        <c:shape val="box"/>
        <c:axId val="106205952"/>
        <c:axId val="106207488"/>
        <c:axId val="0"/>
      </c:bar3DChart>
      <c:catAx>
        <c:axId val="106205952"/>
        <c:scaling>
          <c:orientation val="minMax"/>
        </c:scaling>
        <c:delete val="1"/>
        <c:axPos val="l"/>
        <c:tickLblPos val="none"/>
        <c:crossAx val="106207488"/>
        <c:crosses val="autoZero"/>
        <c:auto val="1"/>
        <c:lblAlgn val="ctr"/>
        <c:lblOffset val="100"/>
      </c:catAx>
      <c:valAx>
        <c:axId val="106207488"/>
        <c:scaling>
          <c:orientation val="minMax"/>
        </c:scaling>
        <c:axPos val="b"/>
        <c:majorGridlines/>
        <c:numFmt formatCode="0%" sourceLinked="0"/>
        <c:tickLblPos val="nextTo"/>
        <c:crossAx val="106205952"/>
        <c:crosses val="autoZero"/>
        <c:crossBetween val="between"/>
        <c:majorUnit val="0.25"/>
      </c:valAx>
    </c:plotArea>
    <c:legend>
      <c:legendPos val="l"/>
      <c:layout/>
    </c:legend>
    <c:plotVisOnly val="1"/>
    <c:dispBlanksAs val="gap"/>
  </c:chart>
  <c:txPr>
    <a:bodyPr/>
    <a:lstStyle/>
    <a:p>
      <a:pPr>
        <a:defRPr sz="1400" b="0"/>
      </a:pPr>
      <a:endParaRPr lang="pl-PL"/>
    </a:p>
  </c:tx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0.40004</cdr:x>
      <cdr:y>0</cdr:y>
    </cdr:from>
    <cdr:to>
      <cdr:x>0.52704</cdr:x>
      <cdr:y>0.23088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88032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9981D-7CAE-43F2-B672-22A1B05F4CF0}" type="datetimeFigureOut">
              <a:rPr lang="pl-PL" smtClean="0"/>
              <a:pPr/>
              <a:t>2012-12-12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B0239-7928-4A8B-844E-76110E849C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0035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7BB52-5A2A-4AF4-9DD7-93E47FC5B442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4786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C8EDB-C030-4413-B21E-B82A0A78ABD6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6875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B270-BD1D-4168-9520-F28DFB24FD49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8444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12955-D0F6-4797-A8D7-B2D67A5EF7B1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8850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ACC55-E6DA-4A26-86FD-C28B8BFCEEE8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5561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AE95-2FE0-4A91-8379-1209B07ECDEA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2780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4B7D4-AE54-446E-88CD-BADC7481E001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0488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95A43-E165-4941-9B14-E1A3F3C1BDD3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2947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361F4-506C-4A12-B059-3F947E63FFE5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7144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05A28-9C56-43B6-A98E-4AA21568188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6546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DBA6B-07FB-420F-8DB0-52AE395C08A3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9556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CDF78DD-2E72-422C-8101-5B1CF377C4FD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124744"/>
            <a:ext cx="7772400" cy="2160240"/>
          </a:xfrm>
        </p:spPr>
        <p:txBody>
          <a:bodyPr/>
          <a:lstStyle/>
          <a:p>
            <a:r>
              <a:rPr lang="pl-PL" sz="4000" b="1" dirty="0" smtClean="0">
                <a:solidFill>
                  <a:srgbClr val="5F2D2E"/>
                </a:solidFill>
                <a:latin typeface="Calibri" pitchFamily="34" charset="0"/>
                <a:cs typeface="Calibri" pitchFamily="34" charset="0"/>
              </a:rPr>
              <a:t>„Diagnoza sytuacji kobiet pozostających poza rynkiem pracy w województwie podlaskim”</a:t>
            </a:r>
            <a:endParaRPr lang="pl-PL" sz="4000" b="1" dirty="0">
              <a:solidFill>
                <a:srgbClr val="5F2D2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Podtytuł 2"/>
          <p:cNvSpPr>
            <a:spLocks noGrp="1"/>
          </p:cNvSpPr>
          <p:nvPr>
            <p:ph type="subTitle" idx="1"/>
          </p:nvPr>
        </p:nvSpPr>
        <p:spPr bwMode="auto">
          <a:xfrm>
            <a:off x="1009442" y="3501008"/>
            <a:ext cx="7117180" cy="213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47500" lnSpcReduction="20000"/>
          </a:bodyPr>
          <a:lstStyle/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pl-PL" sz="1400" b="0" i="0" u="none" strike="noStrike" kern="0" cap="none" spc="0" normalizeH="0" baseline="0" noProof="0" dirty="0">
              <a:ln>
                <a:solidFill>
                  <a:srgbClr val="666666"/>
                </a:solidFill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/>
            </a:endParaRPr>
          </a:p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r>
              <a:rPr kumimoji="0" lang="pl-PL" sz="2900" i="0" u="none" strike="noStrike" kern="0" cap="none" spc="0" normalizeH="0" baseline="0" noProof="0" dirty="0">
                <a:ln>
                  <a:solidFill>
                    <a:srgbClr val="666666"/>
                  </a:solidFill>
                </a:ln>
                <a:solidFill>
                  <a:srgbClr val="5F2D2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Okres realizacji badania:</a:t>
            </a:r>
          </a:p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r>
              <a:rPr kumimoji="0" lang="pl-PL" sz="2900" b="1" i="0" u="none" strike="noStrike" kern="0" cap="none" spc="0" normalizeH="0" baseline="0" noProof="0" dirty="0" smtClean="0">
                <a:ln>
                  <a:solidFill>
                    <a:srgbClr val="666666"/>
                  </a:solidFill>
                </a:ln>
                <a:solidFill>
                  <a:srgbClr val="5F2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czerwiec-lipiec </a:t>
            </a:r>
            <a:r>
              <a:rPr kumimoji="0" lang="pl-PL" sz="2900" b="1" i="0" u="none" strike="noStrike" kern="0" cap="none" spc="0" normalizeH="0" baseline="0" noProof="0" dirty="0">
                <a:ln>
                  <a:solidFill>
                    <a:srgbClr val="666666"/>
                  </a:solidFill>
                </a:ln>
                <a:solidFill>
                  <a:srgbClr val="5F2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2012 r.</a:t>
            </a:r>
          </a:p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pl-PL" sz="2900" b="1" i="0" u="none" strike="noStrike" kern="0" cap="none" spc="0" normalizeH="0" baseline="0" noProof="0" dirty="0">
              <a:ln>
                <a:solidFill>
                  <a:srgbClr val="666666"/>
                </a:solidFill>
              </a:ln>
              <a:solidFill>
                <a:srgbClr val="5F2D2E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r>
              <a:rPr kumimoji="0" lang="pl-PL" sz="2900" i="0" u="none" strike="noStrike" kern="0" cap="none" spc="0" normalizeH="0" baseline="0" noProof="0" dirty="0">
                <a:ln>
                  <a:solidFill>
                    <a:srgbClr val="666666"/>
                  </a:solidFill>
                </a:ln>
                <a:solidFill>
                  <a:srgbClr val="5F2D2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Wykonawca badania:</a:t>
            </a:r>
          </a:p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r>
              <a:rPr kumimoji="0" lang="pl-PL" sz="3100" b="1" i="0" u="none" strike="noStrike" kern="0" cap="none" spc="0" normalizeH="0" baseline="0" noProof="0" dirty="0">
                <a:ln>
                  <a:solidFill>
                    <a:srgbClr val="666666"/>
                  </a:solidFill>
                </a:ln>
                <a:solidFill>
                  <a:srgbClr val="5F2D2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General Projekt Sp. z o.o.</a:t>
            </a:r>
            <a:r>
              <a:rPr kumimoji="0" lang="pl-PL" sz="3000" b="1" i="0" u="none" strike="noStrike" kern="0" cap="none" spc="0" normalizeH="0" baseline="0" noProof="0" dirty="0">
                <a:ln>
                  <a:solidFill>
                    <a:srgbClr val="666666"/>
                  </a:solidFill>
                </a:ln>
                <a:solidFill>
                  <a:srgbClr val="5F2D2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pl-PL" sz="3000" b="1" i="0" u="none" strike="noStrike" kern="0" cap="none" spc="0" normalizeH="0" baseline="0" noProof="0" dirty="0">
              <a:ln>
                <a:solidFill>
                  <a:srgbClr val="666666"/>
                </a:solidFill>
              </a:ln>
              <a:solidFill>
                <a:srgbClr val="FFC000"/>
              </a:solidFill>
              <a:effectLst/>
              <a:uLnTx/>
              <a:uFillTx/>
              <a:latin typeface="Century Gothic"/>
            </a:endParaRPr>
          </a:p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pl-PL" sz="3000" b="1" i="0" u="none" strike="noStrike" kern="0" cap="none" spc="0" normalizeH="0" baseline="0" noProof="0" dirty="0">
              <a:ln>
                <a:solidFill>
                  <a:srgbClr val="666666"/>
                </a:solidFill>
              </a:ln>
              <a:solidFill>
                <a:srgbClr val="FFC000"/>
              </a:solidFill>
              <a:effectLst/>
              <a:uLnTx/>
              <a:uFillTx/>
              <a:latin typeface="Century Gothic"/>
            </a:endParaRPr>
          </a:p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pl-PL" sz="3000" b="1" i="0" u="none" strike="noStrike" kern="0" cap="none" spc="0" normalizeH="0" baseline="0" noProof="0" dirty="0" smtClean="0">
              <a:ln>
                <a:solidFill>
                  <a:srgbClr val="666666"/>
                </a:solidFill>
              </a:ln>
              <a:solidFill>
                <a:srgbClr val="FFC000"/>
              </a:solidFill>
              <a:effectLst/>
              <a:uLnTx/>
              <a:uFillTx/>
              <a:latin typeface="Century Gothic"/>
            </a:endParaRPr>
          </a:p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endParaRPr kumimoji="0" lang="pl-PL" sz="3000" b="1" i="0" u="none" strike="noStrike" kern="0" cap="none" spc="0" normalizeH="0" baseline="0" noProof="0" dirty="0">
              <a:ln>
                <a:solidFill>
                  <a:srgbClr val="666666"/>
                </a:solidFill>
              </a:ln>
              <a:solidFill>
                <a:srgbClr val="FFC000"/>
              </a:solidFill>
              <a:effectLst/>
              <a:uLnTx/>
              <a:uFillTx/>
              <a:latin typeface="Century Gothic"/>
            </a:endParaRPr>
          </a:p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r>
              <a:rPr kumimoji="0" lang="pl-PL" sz="2900" i="0" u="none" strike="noStrike" kern="0" cap="none" spc="0" normalizeH="0" baseline="0" noProof="0" dirty="0">
                <a:ln>
                  <a:solidFill>
                    <a:srgbClr val="666666"/>
                  </a:solidFill>
                </a:ln>
                <a:solidFill>
                  <a:srgbClr val="5F2D2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Zamawiający badanie:</a:t>
            </a:r>
          </a:p>
          <a:p>
            <a:pPr marL="0" marR="36576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Tx/>
              <a:buNone/>
              <a:tabLst/>
              <a:defRPr/>
            </a:pPr>
            <a:r>
              <a:rPr kumimoji="0" lang="pl-PL" sz="2900" b="1" i="0" u="none" strike="noStrike" kern="0" cap="none" spc="0" normalizeH="0" baseline="0" noProof="0" dirty="0" smtClean="0">
                <a:ln>
                  <a:solidFill>
                    <a:srgbClr val="666666"/>
                  </a:solidFill>
                </a:ln>
                <a:solidFill>
                  <a:srgbClr val="5F2D2E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Wojewódzki Urząd Pracy w </a:t>
            </a:r>
            <a:r>
              <a:rPr kumimoji="0" lang="pl-PL" sz="2900" b="1" i="0" u="none" strike="noStrike" kern="0" cap="none" spc="0" normalizeH="0" baseline="0" noProof="0" dirty="0" smtClean="0">
                <a:ln>
                  <a:solidFill>
                    <a:srgbClr val="666666"/>
                  </a:solidFill>
                </a:ln>
                <a:solidFill>
                  <a:srgbClr val="5F2D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Białymstoku</a:t>
            </a:r>
            <a:endParaRPr kumimoji="0" lang="pl-PL" sz="2900" b="1" i="0" u="none" strike="noStrike" kern="0" cap="none" spc="0" normalizeH="0" baseline="0" noProof="0" dirty="0">
              <a:ln>
                <a:solidFill>
                  <a:srgbClr val="666666"/>
                </a:solidFill>
              </a:ln>
              <a:solidFill>
                <a:srgbClr val="5F2D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Obraz 0" descr="ganarali-2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66869"/>
            <a:ext cx="1600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772400" cy="2376264"/>
          </a:xfrm>
        </p:spPr>
        <p:txBody>
          <a:bodyPr/>
          <a:lstStyle/>
          <a:p>
            <a:r>
              <a:rPr lang="pl-PL" b="1" dirty="0" smtClean="0">
                <a:solidFill>
                  <a:srgbClr val="5F2D2E"/>
                </a:solidFill>
                <a:latin typeface="Calibri" pitchFamily="34" charset="0"/>
                <a:cs typeface="Calibri" pitchFamily="34" charset="0"/>
              </a:rPr>
              <a:t>Wyniki badania ilościowego wśród kobiet pozostających poza rynkiem pracy</a:t>
            </a:r>
            <a:endParaRPr lang="pl-PL" b="1" dirty="0">
              <a:solidFill>
                <a:srgbClr val="5F2D2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28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832648" cy="720080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Charakterystyka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badanej populacji kobiet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xmlns="" val="3629816382"/>
              </p:ext>
            </p:extLst>
          </p:nvPr>
        </p:nvGraphicFramePr>
        <p:xfrm>
          <a:off x="827584" y="1124744"/>
          <a:ext cx="806489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xmlns="" val="3870407981"/>
              </p:ext>
            </p:extLst>
          </p:nvPr>
        </p:nvGraphicFramePr>
        <p:xfrm>
          <a:off x="179512" y="3717032"/>
          <a:ext cx="856895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319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760640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Charakterystyka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badanej populacji kobiet - cd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xmlns="" val="623768256"/>
              </p:ext>
            </p:extLst>
          </p:nvPr>
        </p:nvGraphicFramePr>
        <p:xfrm>
          <a:off x="827584" y="1412776"/>
          <a:ext cx="756084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xmlns="" val="2923284064"/>
              </p:ext>
            </p:extLst>
          </p:nvPr>
        </p:nvGraphicFramePr>
        <p:xfrm>
          <a:off x="251520" y="3573016"/>
          <a:ext cx="7776864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36156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688632" cy="720080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Charakterystyka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badanej populacji kobiet - cd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xmlns="" val="4202761423"/>
              </p:ext>
            </p:extLst>
          </p:nvPr>
        </p:nvGraphicFramePr>
        <p:xfrm>
          <a:off x="323528" y="1196752"/>
          <a:ext cx="856895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xmlns="" val="2284933147"/>
              </p:ext>
            </p:extLst>
          </p:nvPr>
        </p:nvGraphicFramePr>
        <p:xfrm>
          <a:off x="107504" y="3717032"/>
          <a:ext cx="885698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2266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760640" cy="720080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Charakterystyka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badanej populacji kobiet - cd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xmlns="" val="1883951473"/>
              </p:ext>
            </p:extLst>
          </p:nvPr>
        </p:nvGraphicFramePr>
        <p:xfrm>
          <a:off x="251520" y="3789040"/>
          <a:ext cx="410445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xmlns="" val="4251114922"/>
              </p:ext>
            </p:extLst>
          </p:nvPr>
        </p:nvGraphicFramePr>
        <p:xfrm>
          <a:off x="4283968" y="3933056"/>
          <a:ext cx="4680520" cy="190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xmlns="" val="3941924747"/>
              </p:ext>
            </p:extLst>
          </p:nvPr>
        </p:nvGraphicFramePr>
        <p:xfrm>
          <a:off x="683568" y="1412776"/>
          <a:ext cx="7560000" cy="23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57270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976664" cy="720080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Źródła dochodu w gospodarstwach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domowych respondentek [%]</a:t>
            </a:r>
          </a:p>
        </p:txBody>
      </p:sp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xmlns="" val="3759200755"/>
              </p:ext>
            </p:extLst>
          </p:nvPr>
        </p:nvGraphicFramePr>
        <p:xfrm>
          <a:off x="251520" y="1340768"/>
          <a:ext cx="864096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737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1224136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Przeciętny miesięczny dochód (netto)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na osobę w gospodarstwach domowych respondentek [%]</a:t>
            </a: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xmlns="" val="1942224176"/>
              </p:ext>
            </p:extLst>
          </p:nvPr>
        </p:nvGraphicFramePr>
        <p:xfrm>
          <a:off x="395536" y="1700808"/>
          <a:ext cx="820891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166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Sytuacja ekonomiczna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rodzin respondentek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xmlns="" val="2486929241"/>
              </p:ext>
            </p:extLst>
          </p:nvPr>
        </p:nvGraphicFramePr>
        <p:xfrm>
          <a:off x="251520" y="1412776"/>
          <a:ext cx="842493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xmlns="" val="3132910532"/>
              </p:ext>
            </p:extLst>
          </p:nvPr>
        </p:nvGraphicFramePr>
        <p:xfrm>
          <a:off x="467544" y="3933056"/>
          <a:ext cx="8136904" cy="208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4164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Doświadczenie zawodowe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badanych kobiet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xmlns="" val="4293685782"/>
              </p:ext>
            </p:extLst>
          </p:nvPr>
        </p:nvGraphicFramePr>
        <p:xfrm>
          <a:off x="323528" y="2492896"/>
          <a:ext cx="8280920" cy="3491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xmlns="" val="636196757"/>
              </p:ext>
            </p:extLst>
          </p:nvPr>
        </p:nvGraphicFramePr>
        <p:xfrm>
          <a:off x="539552" y="1484784"/>
          <a:ext cx="7704856" cy="899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683568" y="1196752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Wcześniejsze podejmowanie pracy zarobkowej przez respondentki</a:t>
            </a:r>
            <a:endParaRPr lang="pl-PL" sz="1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5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Doświadczenie zawodowe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badanych kobiet – cd.</a:t>
            </a: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xmlns="" val="4222652313"/>
              </p:ext>
            </p:extLst>
          </p:nvPr>
        </p:nvGraphicFramePr>
        <p:xfrm>
          <a:off x="251520" y="1556792"/>
          <a:ext cx="813690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062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pPr algn="l"/>
            <a:r>
              <a:rPr lang="pl-PL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Wprowadzenie</a:t>
            </a:r>
            <a:endParaRPr lang="pl-PL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628800"/>
            <a:ext cx="7772400" cy="4104456"/>
          </a:xfrm>
        </p:spPr>
        <p:txBody>
          <a:bodyPr/>
          <a:lstStyle/>
          <a:p>
            <a:pPr marL="0" indent="0" algn="ctr">
              <a:buNone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Badanie „</a:t>
            </a:r>
            <a:r>
              <a:rPr lang="pl-PL" sz="2000" i="1" dirty="0" smtClean="0">
                <a:latin typeface="Calibri" pitchFamily="34" charset="0"/>
                <a:cs typeface="Calibri" pitchFamily="34" charset="0"/>
              </a:rPr>
              <a:t>Diagnoza sytuacji kobiet pozostających poza rynkiem pracy </a:t>
            </a:r>
            <a:br>
              <a:rPr lang="pl-PL" sz="2000" i="1" dirty="0" smtClean="0">
                <a:latin typeface="Calibri" pitchFamily="34" charset="0"/>
                <a:cs typeface="Calibri" pitchFamily="34" charset="0"/>
              </a:rPr>
            </a:br>
            <a:r>
              <a:rPr lang="pl-PL" sz="2000" i="1" dirty="0" smtClean="0">
                <a:latin typeface="Calibri" pitchFamily="34" charset="0"/>
                <a:cs typeface="Calibri" pitchFamily="34" charset="0"/>
              </a:rPr>
              <a:t>w woj. podlaskim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” zostało przeprowadzone 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na zlecenie Wojewódzkiego Urzędu Pracy w Białymstoku 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przez firmę General Projekt Sp. z o.o. z siedzibą w Olsztynie 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w ramach realizacji projektu 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„Podlaskie Obserwatorium Polityki Społecznej” 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współfinansowanego </a:t>
            </a:r>
            <a: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ze </a:t>
            </a:r>
            <a:r>
              <a:rPr lang="pl-P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środków Unii Europejskiej </a:t>
            </a:r>
            <a: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 </a:t>
            </a:r>
            <a:r>
              <a:rPr lang="pl-P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ramach Europejskiego Funduszu Społecznego, </a:t>
            </a:r>
            <a: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Program </a:t>
            </a:r>
            <a:r>
              <a:rPr lang="pl-P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Operacyjny Kapitał Ludzki 2007-2013, </a:t>
            </a:r>
            <a: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Działanie 7.2 </a:t>
            </a:r>
            <a:r>
              <a:rPr lang="pl-P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Przeciwdziałanie wykluczeniu </a:t>
            </a:r>
            <a: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pl-P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wzmocnienie sektora ekonomii społecznej, </a:t>
            </a:r>
            <a: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Poddziałanie </a:t>
            </a:r>
            <a:r>
              <a:rPr lang="pl-P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7.2.1 Aktywizacja zawodowa </a:t>
            </a:r>
            <a: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pl-PL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społeczna osób zagrożonych wykluczeniem </a:t>
            </a:r>
            <a:r>
              <a:rPr lang="pl-PL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społecznym</a:t>
            </a:r>
          </a:p>
        </p:txBody>
      </p:sp>
    </p:spTree>
    <p:extLst>
      <p:ext uri="{BB962C8B-B14F-4D97-AF65-F5344CB8AC3E}">
        <p14:creationId xmlns:p14="http://schemas.microsoft.com/office/powerpoint/2010/main" xmlns="" val="251050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1440160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Udogodnienia dla kobiet będących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matkami, jakie występowały w zakładach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pracy, w których były zatrudnione respondentki [%]</a:t>
            </a:r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xmlns="" val="1906662617"/>
              </p:ext>
            </p:extLst>
          </p:nvPr>
        </p:nvGraphicFramePr>
        <p:xfrm>
          <a:off x="251520" y="1628800"/>
          <a:ext cx="864096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692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Powody utraty zatrudnienia [%]</a:t>
            </a:r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xmlns="" val="1708840278"/>
              </p:ext>
            </p:extLst>
          </p:nvPr>
        </p:nvGraphicFramePr>
        <p:xfrm>
          <a:off x="251520" y="1052736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6523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Czas trwania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bezrobocia/bierności zawodowej [%]</a:t>
            </a:r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xmlns="" val="4101014252"/>
              </p:ext>
            </p:extLst>
          </p:nvPr>
        </p:nvGraphicFramePr>
        <p:xfrm>
          <a:off x="611560" y="1412776"/>
          <a:ext cx="763284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692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Dorywcze prace zarobkowe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xmlns="" val="1737814228"/>
              </p:ext>
            </p:extLst>
          </p:nvPr>
        </p:nvGraphicFramePr>
        <p:xfrm>
          <a:off x="251520" y="1124743"/>
          <a:ext cx="720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1979712" y="3212976"/>
            <a:ext cx="5077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Najczęściej wykonywane dorywcze prace zarobkowe: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sprzątanie/pomoc domowa,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chałupnictwo/rękodzieło,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opieka nad dzieckiem/dziećmi,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prace sezonowe przy uprawach/w ogrodnictwie,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opieka nad osobą starszą,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przedłużanie rzęs, robienie paznokci,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wyrabianie sztucznej biżuterii,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usługi krawieckie.</a:t>
            </a:r>
          </a:p>
          <a:p>
            <a:pPr marL="342900" indent="-342900">
              <a:buFont typeface="Wingdings" pitchFamily="2" charset="2"/>
              <a:buChar char="§"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xmlns="" val="307973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1080120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Główne przyczyny pozostawania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poza rynkiem pracy przez kobiety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objęte badaniem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xmlns="" val="24556721"/>
              </p:ext>
            </p:extLst>
          </p:nvPr>
        </p:nvGraphicFramePr>
        <p:xfrm>
          <a:off x="107504" y="1340768"/>
          <a:ext cx="892899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204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1080120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Czynniki stanowiące duże utrudnienie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w życiu zawodowym respondentek [%]</a:t>
            </a: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13054950"/>
              </p:ext>
            </p:extLst>
          </p:nvPr>
        </p:nvGraphicFramePr>
        <p:xfrm>
          <a:off x="107504" y="1196752"/>
          <a:ext cx="878497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671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1080120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Czynniki stanowiące duże utrudnienie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w życiu zawodowym respondentek [%] – cd.</a:t>
            </a: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6535915"/>
              </p:ext>
            </p:extLst>
          </p:nvPr>
        </p:nvGraphicFramePr>
        <p:xfrm>
          <a:off x="251520" y="1196752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545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1080120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Opinie respondentek odnośnie postrzegania roli kobiet jako matek oraz ich cech jako pracownic w porównaniu do pracy mężczyzn </a:t>
            </a:r>
            <a:endParaRPr lang="pl-PL" sz="2400" b="1" dirty="0" smtClean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51520" y="142728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Twierdzenia, z którymi zgadzają się respondentki</a:t>
            </a:r>
            <a:endParaRPr lang="pl-PL" sz="20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43405721"/>
              </p:ext>
            </p:extLst>
          </p:nvPr>
        </p:nvGraphicFramePr>
        <p:xfrm>
          <a:off x="251520" y="1916832"/>
          <a:ext cx="864096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5679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1080120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Opinie respondentek odnośnie postrzegania roli kobiet jako matek oraz ich cech jako pracownic w porównaniu do pracy mężczyzn </a:t>
            </a:r>
            <a:endParaRPr lang="pl-PL" sz="2400" b="1" dirty="0" smtClean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51520" y="137788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Twierdzenia, z którymi </a:t>
            </a:r>
            <a:r>
              <a:rPr lang="pl-PL" sz="2000" b="1" u="sng" dirty="0" smtClean="0">
                <a:latin typeface="Calibri" pitchFamily="34" charset="0"/>
                <a:cs typeface="Calibri" pitchFamily="34" charset="0"/>
              </a:rPr>
              <a:t>nie zgadzają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się respondentki</a:t>
            </a:r>
            <a:endParaRPr lang="pl-PL" sz="20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13273674"/>
              </p:ext>
            </p:extLst>
          </p:nvPr>
        </p:nvGraphicFramePr>
        <p:xfrm>
          <a:off x="251520" y="1916832"/>
          <a:ext cx="849694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524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92088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Czynniki pomocne kobietom w powrocie 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na </a:t>
            </a:r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rynek pracy [%]</a:t>
            </a:r>
            <a:endParaRPr lang="pl-PL" sz="2400" b="1" dirty="0" smtClean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31573649"/>
              </p:ext>
            </p:extLst>
          </p:nvPr>
        </p:nvGraphicFramePr>
        <p:xfrm>
          <a:off x="179512" y="1124744"/>
          <a:ext cx="871296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550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936104"/>
          </a:xfrm>
        </p:spPr>
        <p:txBody>
          <a:bodyPr/>
          <a:lstStyle/>
          <a:p>
            <a:pPr algn="ctr">
              <a:buFont typeface="Times New Roman" pitchFamily="18" charset="0"/>
              <a:buChar char="→"/>
            </a:pPr>
            <a:r>
              <a:rPr lang="pl-PL" sz="2400" dirty="0" smtClean="0">
                <a:latin typeface="Calibri" pitchFamily="34" charset="0"/>
                <a:cs typeface="Calibri" pitchFamily="34" charset="0"/>
              </a:rPr>
              <a:t> zdiagnozowanie sytuacji kobiet pozostających poza rynkiem pracy w woj. podlaskim</a:t>
            </a:r>
          </a:p>
          <a:p>
            <a:pPr algn="ctr">
              <a:buFont typeface="Times New Roman" pitchFamily="18" charset="0"/>
              <a:buChar char="→"/>
            </a:pPr>
            <a:endParaRPr lang="pl-PL" sz="2400" dirty="0" smtClean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pl-PL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pPr algn="l"/>
            <a:r>
              <a:rPr lang="pl-PL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Cel badania</a:t>
            </a:r>
            <a:endParaRPr lang="pl-PL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51520" y="2780928"/>
            <a:ext cx="86409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uzyskanie </a:t>
            </a:r>
            <a:r>
              <a:rPr lang="pl-PL" sz="1600" dirty="0">
                <a:latin typeface="Calibri" pitchFamily="34" charset="0"/>
                <a:cs typeface="Calibri" pitchFamily="34" charset="0"/>
              </a:rPr>
              <a:t>pogłębionej diagnozy sytuacji demograficznej i społeczno-ekonomicznej kobiet pozostających poza rynkiem pracy w województwie 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podlaskim,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identyfikacja czynników przyspieszających i ułatwiających powrót kobiet na rynek pracy,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identyfikacja barier aktywności zawodowej kobiet pozostających poza rynkiem pracy,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określenie potrzeb edukacyjnych, szkoleniowych oraz innych form podnoszenia kwalifikacji wśród kobiet pozostających poza rynkiem pracy w województwie podlaskim,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ocena zastosowania elastycznych form zatrudnienia do przywrócenia kobiet na rynek pracy,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określenie pracodawców, dla których zastosowanie elastycznych form zatrudnienia w odniesieniu do zatrudniania kobiet byłoby szczególnie korzystne,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określenie oraz analiza wsparcia kierowanego do kobiet pozostających poza rynkiem pracy przez instytucje i organizacje (ze wskazaniem konkretnych działań), jego ocena pod kątem dostosowania do potrzeb i skuteczności oraz propozycje zmian.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l-PL" sz="1600" dirty="0"/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685800" y="2379340"/>
            <a:ext cx="7772400" cy="40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pl-PL" sz="20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Cel szczegółowe badania:</a:t>
            </a:r>
            <a:endParaRPr lang="pl-PL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92088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Czynniki pomocne kobietom w powrocie 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na </a:t>
            </a:r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rynek pracy 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[%] - cd</a:t>
            </a: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72248091"/>
              </p:ext>
            </p:extLst>
          </p:nvPr>
        </p:nvGraphicFramePr>
        <p:xfrm>
          <a:off x="323528" y="1412776"/>
          <a:ext cx="849694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2418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1080120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Przyczyny 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niepodejmowania zatrudnienia przez </a:t>
            </a:r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respondentki [%] </a:t>
            </a:r>
            <a:endParaRPr lang="pl-PL" sz="2400" b="1" dirty="0" smtClean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xmlns="" val="2857260081"/>
              </p:ext>
            </p:extLst>
          </p:nvPr>
        </p:nvGraphicFramePr>
        <p:xfrm>
          <a:off x="251520" y="1196752"/>
          <a:ext cx="864096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542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Motywy podjęcia zatrudnienia przez respondentki [%]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xmlns="" val="1768005074"/>
              </p:ext>
            </p:extLst>
          </p:nvPr>
        </p:nvGraphicFramePr>
        <p:xfrm>
          <a:off x="395536" y="1052736"/>
          <a:ext cx="835292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678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20080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Poszukiwanie zatrudnienia obecnie [%]</a:t>
            </a:r>
            <a:endParaRPr lang="pl-PL" sz="2400" b="1" dirty="0" smtClean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xmlns="" val="3401930324"/>
              </p:ext>
            </p:extLst>
          </p:nvPr>
        </p:nvGraphicFramePr>
        <p:xfrm>
          <a:off x="251520" y="1844824"/>
          <a:ext cx="842493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475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20080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Sposoby poszukiwania pracy [%] </a:t>
            </a:r>
            <a:endParaRPr lang="pl-PL" sz="2400" b="1" dirty="0" smtClean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xmlns="" val="2193874639"/>
              </p:ext>
            </p:extLst>
          </p:nvPr>
        </p:nvGraphicFramePr>
        <p:xfrm>
          <a:off x="539552" y="1484784"/>
          <a:ext cx="820891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032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720080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Częstotliwość poszukiwania pracy [%] </a:t>
            </a:r>
            <a:endParaRPr lang="pl-PL" sz="2400" b="1" dirty="0" smtClean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xmlns="" val="3453323360"/>
              </p:ext>
            </p:extLst>
          </p:nvPr>
        </p:nvGraphicFramePr>
        <p:xfrm>
          <a:off x="611560" y="1700808"/>
          <a:ext cx="799288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267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1080120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Umiejętności respondentek w zakresie poszukiwania pracy 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przygotowania 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do </a:t>
            </a:r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rozmowy kwalifikacyjnej [%]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xmlns="" val="1305891774"/>
              </p:ext>
            </p:extLst>
          </p:nvPr>
        </p:nvGraphicFramePr>
        <p:xfrm>
          <a:off x="251520" y="1268760"/>
          <a:ext cx="8568952" cy="4751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493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Ocena własnych kwalifikacji zawodowych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i kompetencji językowych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xmlns="" val="3414315510"/>
              </p:ext>
            </p:extLst>
          </p:nvPr>
        </p:nvGraphicFramePr>
        <p:xfrm>
          <a:off x="395536" y="1124744"/>
          <a:ext cx="799288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xmlns="" val="2024454773"/>
              </p:ext>
            </p:extLst>
          </p:nvPr>
        </p:nvGraphicFramePr>
        <p:xfrm>
          <a:off x="179512" y="3501008"/>
          <a:ext cx="864096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3849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1008112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Skłonność do kontynuowania edukacji 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celem </a:t>
            </a:r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zwiększenia szans na znalezienie 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zatrudnienia [%]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xmlns="" val="2245220938"/>
              </p:ext>
            </p:extLst>
          </p:nvPr>
        </p:nvGraphicFramePr>
        <p:xfrm>
          <a:off x="251520" y="2060848"/>
          <a:ext cx="864096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8347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864096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Deklaracje kobiet dotyczące dalszego kształcenia się[%]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xmlns="" val="3573782756"/>
              </p:ext>
            </p:extLst>
          </p:nvPr>
        </p:nvGraphicFramePr>
        <p:xfrm>
          <a:off x="179512" y="1052736"/>
          <a:ext cx="8748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395536" y="4005064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Najczęściej wskazywana dziedzina/kierunek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na jakim kobiety byłyby skłonne kontynuować </a:t>
            </a: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edukację:</a:t>
            </a:r>
          </a:p>
          <a:p>
            <a:pPr algn="ctr"/>
            <a:endParaRPr lang="pl-PL" sz="16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pl-PL" sz="1600" dirty="0" smtClean="0">
                <a:latin typeface="Calibri" pitchFamily="34" charset="0"/>
                <a:cs typeface="Calibri" pitchFamily="34" charset="0"/>
              </a:rPr>
              <a:t>		 - pedagogika,		- język angielski,	</a:t>
            </a:r>
          </a:p>
          <a:p>
            <a:r>
              <a:rPr lang="pl-PL" sz="1600" dirty="0" smtClean="0">
                <a:latin typeface="Calibri" pitchFamily="34" charset="0"/>
                <a:cs typeface="Calibri" pitchFamily="34" charset="0"/>
              </a:rPr>
              <a:t>		 - zarządzanie i marketing,	- język niemiecki,</a:t>
            </a:r>
          </a:p>
          <a:p>
            <a:r>
              <a:rPr lang="pl-PL" sz="1600" dirty="0" smtClean="0">
                <a:latin typeface="Calibri" pitchFamily="34" charset="0"/>
                <a:cs typeface="Calibri" pitchFamily="34" charset="0"/>
              </a:rPr>
              <a:t>		 - kosmetykologia,		- fryzjerstwo,</a:t>
            </a:r>
          </a:p>
          <a:p>
            <a:r>
              <a:rPr lang="pl-PL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		 - administracja.</a:t>
            </a:r>
            <a:endParaRPr lang="pl-PL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52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pPr algn="l"/>
            <a:r>
              <a:rPr lang="pl-PL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Metodologia badania</a:t>
            </a:r>
            <a:endParaRPr lang="pl-PL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96139" y="1412775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5F2D2E"/>
              </a:buClr>
              <a:buFont typeface="Wingdings" pitchFamily="2" charset="2"/>
              <a:buChar char="§"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badanie zostało przeprowadzone z wykorzystaniem technik:</a:t>
            </a:r>
          </a:p>
          <a:p>
            <a:pPr marL="800100" lvl="1" indent="-342900" algn="just">
              <a:buClr>
                <a:srgbClr val="800000"/>
              </a:buClr>
              <a:buFont typeface="Century Gothic" pitchFamily="34" charset="0"/>
              <a:buChar char="→"/>
            </a:pPr>
            <a:r>
              <a:rPr lang="pl-PL" sz="2000" b="1" cap="small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analiza danych wtórnych,</a:t>
            </a:r>
          </a:p>
          <a:p>
            <a:pPr marL="800100" lvl="1" indent="-342900" algn="just">
              <a:buClr>
                <a:srgbClr val="F9CC2B"/>
              </a:buClr>
              <a:buFont typeface="Century Gothic" pitchFamily="34" charset="0"/>
              <a:buChar char="→"/>
            </a:pPr>
            <a:endParaRPr lang="pl-PL" sz="2000" cap="small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buClr>
                <a:srgbClr val="800000"/>
              </a:buClr>
              <a:buFont typeface="Century Gothic" pitchFamily="34" charset="0"/>
              <a:buChar char="→"/>
            </a:pPr>
            <a:r>
              <a:rPr lang="pl-PL" sz="2000" b="1" cap="small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bezpośrednie wywiady kwestionariuszowe PAPI:</a:t>
            </a:r>
          </a:p>
          <a:p>
            <a:pPr marL="1257300" lvl="2" indent="-342900" algn="just">
              <a:buClr>
                <a:schemeClr val="tx2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wśród 662 kobiet pozostających poza rynkiem pracy,</a:t>
            </a:r>
          </a:p>
          <a:p>
            <a:pPr lvl="2" algn="just">
              <a:buClr>
                <a:schemeClr val="tx2"/>
              </a:buClr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800100" lvl="1" indent="-342900" algn="just">
              <a:buClr>
                <a:srgbClr val="800000"/>
              </a:buClr>
              <a:buFont typeface="Century Gothic" pitchFamily="34" charset="0"/>
              <a:buChar char="→"/>
            </a:pPr>
            <a:r>
              <a:rPr lang="pl-PL" sz="2000" b="1" cap="small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pośrednie wywiady kwestionariuszowe CATI:</a:t>
            </a:r>
          </a:p>
          <a:p>
            <a:pPr marL="1257300" lvl="2" indent="-342900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wśród 398 pracodawców  prowadzących działalność gospodarczą </a:t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na terenie województwa podlaskiego,</a:t>
            </a:r>
          </a:p>
          <a:p>
            <a:pPr lvl="2" algn="just">
              <a:buClr>
                <a:schemeClr val="tx1"/>
              </a:buClr>
            </a:pPr>
            <a:endParaRPr lang="pl-PL" sz="200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buClr>
                <a:srgbClr val="800000"/>
              </a:buClr>
              <a:buFont typeface="Century Gothic" pitchFamily="34" charset="0"/>
              <a:buChar char="→"/>
            </a:pPr>
            <a:r>
              <a:rPr lang="pl-PL" sz="2000" b="1" cap="small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indywidualne wywiady pogłębione (IDI):</a:t>
            </a:r>
          </a:p>
          <a:p>
            <a:pPr marL="1371600" lvl="2" indent="-457200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wśród 11 przedstawicieli instytucji/organizacji/stowarzyszeń związanych swą działalnością z problematyką kobiet pozostających poza rynkiem pracy.</a:t>
            </a:r>
          </a:p>
        </p:txBody>
      </p:sp>
    </p:spTree>
    <p:extLst>
      <p:ext uri="{BB962C8B-B14F-4D97-AF65-F5344CB8AC3E}">
        <p14:creationId xmlns:p14="http://schemas.microsoft.com/office/powerpoint/2010/main" xmlns="" val="20346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1008112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Skłonność do uczestnictwa w szkoleniu zawodowym w celu podniesienia, bądź uzupełnienia kwalifikacji zawodowych [%]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95536" y="400506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Najczęściej wskazywana tematyka szkoleń, jaką byłyby zainteresowane kobiety objęte badaniem:</a:t>
            </a:r>
          </a:p>
          <a:p>
            <a:pPr algn="ctr"/>
            <a:endParaRPr lang="pl-PL" sz="16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pl-PL" sz="1600" dirty="0" smtClean="0">
                <a:latin typeface="Calibri" pitchFamily="34" charset="0"/>
                <a:cs typeface="Calibri" pitchFamily="34" charset="0"/>
              </a:rPr>
              <a:t>		 - rachunkowość,		- zdrowie i uroda,	</a:t>
            </a:r>
          </a:p>
          <a:p>
            <a:r>
              <a:rPr lang="pl-PL" sz="1600" dirty="0" smtClean="0">
                <a:latin typeface="Calibri" pitchFamily="34" charset="0"/>
                <a:cs typeface="Calibri" pitchFamily="34" charset="0"/>
              </a:rPr>
              <a:t>		 - kurs komputerowy,		- turystyka,</a:t>
            </a:r>
          </a:p>
          <a:p>
            <a:r>
              <a:rPr lang="pl-PL" sz="1600" dirty="0" smtClean="0">
                <a:latin typeface="Calibri" pitchFamily="34" charset="0"/>
                <a:cs typeface="Calibri" pitchFamily="34" charset="0"/>
              </a:rPr>
              <a:t>		 - wizaż/stylizacja,		- fryzjer/stylista,</a:t>
            </a:r>
          </a:p>
          <a:p>
            <a:r>
              <a:rPr lang="pl-PL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		 - handel.</a:t>
            </a:r>
            <a:endParaRPr lang="pl-PL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xmlns="" val="3897539667"/>
              </p:ext>
            </p:extLst>
          </p:nvPr>
        </p:nvGraphicFramePr>
        <p:xfrm>
          <a:off x="251520" y="1268760"/>
          <a:ext cx="864096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616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864096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Elastyczne formy zatrudnienia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xmlns="" val="2962312867"/>
              </p:ext>
            </p:extLst>
          </p:nvPr>
        </p:nvGraphicFramePr>
        <p:xfrm>
          <a:off x="179512" y="1196752"/>
          <a:ext cx="8712968" cy="1619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xmlns="" val="4188458120"/>
              </p:ext>
            </p:extLst>
          </p:nvPr>
        </p:nvGraphicFramePr>
        <p:xfrm>
          <a:off x="251520" y="2852936"/>
          <a:ext cx="856895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9798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1152128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Najważniejsze korzyści wynikające 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z </a:t>
            </a:r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zatrudnienia w ramach elastycznych form pracy [%] 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xmlns="" val="3250639395"/>
              </p:ext>
            </p:extLst>
          </p:nvPr>
        </p:nvGraphicFramePr>
        <p:xfrm>
          <a:off x="179512" y="1484784"/>
          <a:ext cx="864096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5036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864096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Formy wsparcia świadczone na rzecz kobiet pozostających poza rynkiem pracy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xmlns="" val="2633144500"/>
              </p:ext>
            </p:extLst>
          </p:nvPr>
        </p:nvGraphicFramePr>
        <p:xfrm>
          <a:off x="179512" y="1052736"/>
          <a:ext cx="878497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xmlns="" val="324669562"/>
              </p:ext>
            </p:extLst>
          </p:nvPr>
        </p:nvGraphicFramePr>
        <p:xfrm>
          <a:off x="251520" y="2924944"/>
          <a:ext cx="864096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1300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864096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Formy wsparcia, z których korzystały kobiety 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[%]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xmlns="" val="2957434019"/>
              </p:ext>
            </p:extLst>
          </p:nvPr>
        </p:nvGraphicFramePr>
        <p:xfrm>
          <a:off x="395536" y="1052736"/>
          <a:ext cx="828092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931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20080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Ocena uzyskanego wsparcia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xmlns="" val="1682007897"/>
              </p:ext>
            </p:extLst>
          </p:nvPr>
        </p:nvGraphicFramePr>
        <p:xfrm>
          <a:off x="179512" y="1124744"/>
          <a:ext cx="871296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xmlns="" val="1431510005"/>
              </p:ext>
            </p:extLst>
          </p:nvPr>
        </p:nvGraphicFramePr>
        <p:xfrm>
          <a:off x="323528" y="3573016"/>
          <a:ext cx="842493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0955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772400" cy="1944216"/>
          </a:xfrm>
        </p:spPr>
        <p:txBody>
          <a:bodyPr/>
          <a:lstStyle/>
          <a:p>
            <a:r>
              <a:rPr lang="pl-PL" b="1" dirty="0" smtClean="0">
                <a:solidFill>
                  <a:srgbClr val="5F2D2E"/>
                </a:solidFill>
                <a:latin typeface="Calibri" pitchFamily="34" charset="0"/>
                <a:cs typeface="Calibri" pitchFamily="34" charset="0"/>
              </a:rPr>
              <a:t>Wyniki badania ilościowego wśród podlaskich pracodawców</a:t>
            </a:r>
            <a:endParaRPr lang="pl-PL" b="1" dirty="0">
              <a:solidFill>
                <a:srgbClr val="5F2D2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0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20080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Charakterystyka badanej populacji pracodawców 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xmlns="" val="3322873464"/>
              </p:ext>
            </p:extLst>
          </p:nvPr>
        </p:nvGraphicFramePr>
        <p:xfrm>
          <a:off x="323528" y="1124744"/>
          <a:ext cx="856895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0890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20080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Charakterystyka badanej populacji pracodawców – cd.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xmlns="" val="457351080"/>
              </p:ext>
            </p:extLst>
          </p:nvPr>
        </p:nvGraphicFramePr>
        <p:xfrm>
          <a:off x="179512" y="1052736"/>
          <a:ext cx="8784975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822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20080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Charakterystyka badanej populacji pracodawców – cd.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xmlns="" val="2537936662"/>
              </p:ext>
            </p:extLst>
          </p:nvPr>
        </p:nvGraphicFramePr>
        <p:xfrm>
          <a:off x="755576" y="1484784"/>
          <a:ext cx="756084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932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904656" cy="109120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Liczba ludności pracującej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w województwie podlaskim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na przestrzeni lat 2006-2011 [tys. osób]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xmlns="" val="1758175766"/>
              </p:ext>
            </p:extLst>
          </p:nvPr>
        </p:nvGraphicFramePr>
        <p:xfrm>
          <a:off x="827584" y="1628800"/>
          <a:ext cx="7200000" cy="388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5"/>
          <p:cNvSpPr/>
          <p:nvPr/>
        </p:nvSpPr>
        <p:spPr>
          <a:xfrm>
            <a:off x="1475656" y="5589240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/>
              <a:t>źródło: opracowanie własne na podstawie danych GUS, Bank Danych Lokalnych – Rynek Pracy – Aktywność Ekonomiczna </a:t>
            </a:r>
            <a:r>
              <a:rPr lang="pl-PL" sz="1200" b="1" dirty="0" smtClean="0"/>
              <a:t>Ludności </a:t>
            </a:r>
            <a:r>
              <a:rPr lang="pl-PL" sz="1200" b="1" dirty="0"/>
              <a:t>(dane średnioroczne</a:t>
            </a:r>
            <a:r>
              <a:rPr lang="pl-PL" sz="1200" b="1" dirty="0" smtClean="0"/>
              <a:t>), </a:t>
            </a:r>
            <a:r>
              <a:rPr lang="pl-PL" sz="1200" b="1" dirty="0"/>
              <a:t>2006-2011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xmlns="" val="30435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Preferencje pracodawców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xmlns="" val="3301995636"/>
              </p:ext>
            </p:extLst>
          </p:nvPr>
        </p:nvGraphicFramePr>
        <p:xfrm>
          <a:off x="251520" y="1124744"/>
          <a:ext cx="864096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xmlns="" val="983675762"/>
              </p:ext>
            </p:extLst>
          </p:nvPr>
        </p:nvGraphicFramePr>
        <p:xfrm>
          <a:off x="251520" y="3789040"/>
          <a:ext cx="864096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3389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1008112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Opinie pracodawców odnośnie zależności między płcią pracownika a posiadaniem określonych cech [%]</a:t>
            </a:r>
          </a:p>
        </p:txBody>
      </p:sp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xmlns="" val="253237327"/>
              </p:ext>
            </p:extLst>
          </p:nvPr>
        </p:nvGraphicFramePr>
        <p:xfrm>
          <a:off x="539552" y="1412776"/>
          <a:ext cx="792088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0510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1008112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Opinie pracodawców odnośnie zależności między płcią pracownika a posiadaniem określonych cech [%]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xmlns="" val="113002281"/>
              </p:ext>
            </p:extLst>
          </p:nvPr>
        </p:nvGraphicFramePr>
        <p:xfrm>
          <a:off x="539552" y="1340768"/>
          <a:ext cx="784887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xmlns="" val="2991446526"/>
              </p:ext>
            </p:extLst>
          </p:nvPr>
        </p:nvGraphicFramePr>
        <p:xfrm>
          <a:off x="323528" y="4149080"/>
          <a:ext cx="842493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20146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1008112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Opinie pracodawców odnośnie zależności między płcią pracownika a posiadaniem określonych cech [%]</a:t>
            </a: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xmlns="" val="1220064580"/>
              </p:ext>
            </p:extLst>
          </p:nvPr>
        </p:nvGraphicFramePr>
        <p:xfrm>
          <a:off x="539552" y="1484784"/>
          <a:ext cx="792088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081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ytuł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5473700" cy="1223962"/>
          </a:xfrm>
        </p:spPr>
        <p:txBody>
          <a:bodyPr/>
          <a:lstStyle/>
          <a:p>
            <a:r>
              <a:rPr lang="pl-PL" sz="2400" b="1" smtClean="0">
                <a:solidFill>
                  <a:srgbClr val="AA5A3E"/>
                </a:solidFill>
                <a:latin typeface="Calibri" pitchFamily="34" charset="0"/>
              </a:rPr>
              <a:t>Posiadanie przez pracodawców obiekcji przed zatrudnianiem kobiet [%]</a:t>
            </a:r>
          </a:p>
        </p:txBody>
      </p:sp>
      <p:pic>
        <p:nvPicPr>
          <p:cNvPr id="4" name="Symbol zastępczy zawartości 3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2925" y="1627188"/>
            <a:ext cx="7772400" cy="345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864096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Przyczyny obiekcji przed zatrudnianiem kobiet [%] 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xmlns="" val="334567993"/>
              </p:ext>
            </p:extLst>
          </p:nvPr>
        </p:nvGraphicFramePr>
        <p:xfrm>
          <a:off x="251520" y="980728"/>
          <a:ext cx="8640960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8860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864096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Ocena kwalifikacji kobiet i mężczyzn na tych samych stanowiskach [%]</a:t>
            </a: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xmlns="" val="3505470757"/>
              </p:ext>
            </p:extLst>
          </p:nvPr>
        </p:nvGraphicFramePr>
        <p:xfrm>
          <a:off x="323528" y="1052736"/>
          <a:ext cx="856895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685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864096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Ocena efektywności pracy kobiet i mężczyzn na tych samych stanowiskach [%]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xmlns="" val="1186111122"/>
              </p:ext>
            </p:extLst>
          </p:nvPr>
        </p:nvGraphicFramePr>
        <p:xfrm>
          <a:off x="827584" y="1772816"/>
          <a:ext cx="756084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677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864096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</a:rPr>
              <a:t>Występujące w firmach udogodnienia dla matek [%]</a:t>
            </a: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xmlns="" val="391813075"/>
              </p:ext>
            </p:extLst>
          </p:nvPr>
        </p:nvGraphicFramePr>
        <p:xfrm>
          <a:off x="107504" y="1052736"/>
          <a:ext cx="885698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2904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864096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Udogodnienia dla kobiet, a funkcjonowanie firmy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xmlns="" val="3415907242"/>
              </p:ext>
            </p:extLst>
          </p:nvPr>
        </p:nvGraphicFramePr>
        <p:xfrm>
          <a:off x="179512" y="2708920"/>
          <a:ext cx="871296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xmlns="" val="408125967"/>
              </p:ext>
            </p:extLst>
          </p:nvPr>
        </p:nvGraphicFramePr>
        <p:xfrm>
          <a:off x="179512" y="1052736"/>
          <a:ext cx="8496944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2847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832648" cy="109120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Liczba ludności bezrobotnej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w województwie podlaskim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na przestrzeni lat 2006-2011 [tys. osób]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3567686"/>
              </p:ext>
            </p:extLst>
          </p:nvPr>
        </p:nvGraphicFramePr>
        <p:xfrm>
          <a:off x="395536" y="1628800"/>
          <a:ext cx="7920880" cy="3888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rostokąt 8"/>
          <p:cNvSpPr/>
          <p:nvPr/>
        </p:nvSpPr>
        <p:spPr>
          <a:xfrm>
            <a:off x="1475656" y="5589240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/>
              <a:t>źródło: opracowanie własne na podstawie danych GUS, Bank Danych Lokalnych – Rynek Pracy – Aktywność Ekonomiczna </a:t>
            </a:r>
            <a:r>
              <a:rPr lang="pl-PL" sz="1200" b="1" dirty="0" smtClean="0"/>
              <a:t>Ludności </a:t>
            </a:r>
            <a:r>
              <a:rPr lang="pl-PL" sz="1200" b="1" dirty="0"/>
              <a:t>(dane średnioroczne</a:t>
            </a:r>
            <a:r>
              <a:rPr lang="pl-PL" sz="1200" b="1" dirty="0" smtClean="0"/>
              <a:t>), </a:t>
            </a:r>
            <a:r>
              <a:rPr lang="pl-PL" sz="1200" b="1" dirty="0"/>
              <a:t>2006-2011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xmlns="" val="24467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864096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Stosowanie </a:t>
            </a:r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wobec kobiet 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elastycznych form </a:t>
            </a:r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zatrudnienia 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xmlns="" val="2280756514"/>
              </p:ext>
            </p:extLst>
          </p:nvPr>
        </p:nvGraphicFramePr>
        <p:xfrm>
          <a:off x="251520" y="1124744"/>
          <a:ext cx="8712968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xmlns="" val="142548827"/>
              </p:ext>
            </p:extLst>
          </p:nvPr>
        </p:nvGraphicFramePr>
        <p:xfrm>
          <a:off x="179512" y="2492896"/>
          <a:ext cx="87849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5731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Korzyści wynikające z zastosowania elastycznych form zatrudnienia [%]</a:t>
            </a: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xmlns="" val="1497157754"/>
              </p:ext>
            </p:extLst>
          </p:nvPr>
        </p:nvGraphicFramePr>
        <p:xfrm>
          <a:off x="179512" y="908720"/>
          <a:ext cx="871296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413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772400" cy="4824536"/>
          </a:xfrm>
        </p:spPr>
        <p:txBody>
          <a:bodyPr/>
          <a:lstStyle/>
          <a:p>
            <a:r>
              <a:rPr lang="pl-PL" sz="3600" b="1" dirty="0" smtClean="0">
                <a:solidFill>
                  <a:srgbClr val="5F2D2E"/>
                </a:solidFill>
                <a:latin typeface="Calibri" pitchFamily="34" charset="0"/>
                <a:cs typeface="Calibri" pitchFamily="34" charset="0"/>
              </a:rPr>
              <a:t>Wyniki badania jakościowego</a:t>
            </a:r>
            <a:br>
              <a:rPr lang="pl-PL" sz="3600" b="1" dirty="0" smtClean="0">
                <a:solidFill>
                  <a:srgbClr val="5F2D2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3600" b="1" dirty="0" smtClean="0">
                <a:solidFill>
                  <a:srgbClr val="5F2D2E"/>
                </a:solidFill>
                <a:latin typeface="Calibri" pitchFamily="34" charset="0"/>
                <a:cs typeface="Calibri" pitchFamily="34" charset="0"/>
              </a:rPr>
              <a:t>wśród instytucji, organizacji, stowarzyszeń związanych </a:t>
            </a:r>
            <a:r>
              <a:rPr lang="pl-PL" sz="3600" b="1" dirty="0">
                <a:solidFill>
                  <a:srgbClr val="5F2D2E"/>
                </a:solidFill>
                <a:latin typeface="Calibri" pitchFamily="34" charset="0"/>
                <a:cs typeface="Calibri" pitchFamily="34" charset="0"/>
              </a:rPr>
              <a:t>swą </a:t>
            </a:r>
            <a:r>
              <a:rPr lang="pl-PL" sz="3600" b="1" dirty="0" smtClean="0">
                <a:solidFill>
                  <a:srgbClr val="5F2D2E"/>
                </a:solidFill>
                <a:latin typeface="Calibri" pitchFamily="34" charset="0"/>
                <a:cs typeface="Calibri" pitchFamily="34" charset="0"/>
              </a:rPr>
              <a:t>działalnością z </a:t>
            </a:r>
            <a:r>
              <a:rPr lang="pl-PL" sz="3600" b="1" dirty="0">
                <a:solidFill>
                  <a:srgbClr val="5F2D2E"/>
                </a:solidFill>
                <a:latin typeface="Calibri" pitchFamily="34" charset="0"/>
                <a:cs typeface="Calibri" pitchFamily="34" charset="0"/>
              </a:rPr>
              <a:t>problematyką kobiet pozostających poza rynkiem </a:t>
            </a:r>
            <a:r>
              <a:rPr lang="pl-PL" sz="3600" b="1" dirty="0" smtClean="0">
                <a:solidFill>
                  <a:srgbClr val="5F2D2E"/>
                </a:solidFill>
                <a:latin typeface="Calibri" pitchFamily="34" charset="0"/>
                <a:cs typeface="Calibri" pitchFamily="34" charset="0"/>
              </a:rPr>
              <a:t>pracy</a:t>
            </a:r>
            <a:endParaRPr lang="pl-PL" sz="3600" b="1" dirty="0">
              <a:solidFill>
                <a:srgbClr val="5F2D2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8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Przyczyny trudnej sytuacji oraz potrzeby kobiet pozostających poza rynkiem pracy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34156" y="980728"/>
            <a:ext cx="8830331" cy="2592288"/>
          </a:xfrm>
        </p:spPr>
        <p:txBody>
          <a:bodyPr/>
          <a:lstStyle/>
          <a:p>
            <a:pPr marL="514350" indent="-457200" algn="just">
              <a:spcBef>
                <a:spcPts val="0"/>
              </a:spcBef>
              <a:buFont typeface="+mj-lt"/>
              <a:buAutoNum type="arabicPeriod"/>
            </a:pPr>
            <a:r>
              <a:rPr lang="pl-PL" sz="1600" b="1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Przyczyny trudnej sytuacji kobiet na rynku pracy</a:t>
            </a:r>
            <a:r>
              <a:rPr lang="pl-PL" sz="1600" b="1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pl-PL" sz="1600" b="1" cap="small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 algn="just">
              <a:spcBef>
                <a:spcPts val="0"/>
              </a:spcBef>
            </a:pPr>
            <a:r>
              <a:rPr lang="pl-PL" sz="1600" dirty="0">
                <a:latin typeface="Calibri" pitchFamily="34" charset="0"/>
                <a:cs typeface="Calibri" pitchFamily="34" charset="0"/>
              </a:rPr>
              <a:t>brak motywacji wśród kobiet do zmiany swojej 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sytuacji społecznej i zawodowej,</a:t>
            </a:r>
            <a:endParaRPr lang="pl-PL" sz="1600" dirty="0">
              <a:latin typeface="Calibri" pitchFamily="34" charset="0"/>
              <a:cs typeface="Calibri" pitchFamily="34" charset="0"/>
            </a:endParaRPr>
          </a:p>
          <a:p>
            <a:pPr lvl="1" algn="just">
              <a:spcBef>
                <a:spcPts val="0"/>
              </a:spcBef>
            </a:pPr>
            <a:r>
              <a:rPr lang="pl-PL" sz="1600" dirty="0">
                <a:latin typeface="Calibri" pitchFamily="34" charset="0"/>
                <a:cs typeface="Calibri" pitchFamily="34" charset="0"/>
              </a:rPr>
              <a:t>niska samoocena,</a:t>
            </a:r>
          </a:p>
          <a:p>
            <a:pPr lvl="1" algn="just">
              <a:spcBef>
                <a:spcPts val="0"/>
              </a:spcBef>
            </a:pPr>
            <a:r>
              <a:rPr lang="pl-PL" sz="1600" dirty="0">
                <a:latin typeface="Calibri" pitchFamily="34" charset="0"/>
                <a:cs typeface="Calibri" pitchFamily="34" charset="0"/>
              </a:rPr>
              <a:t>negatywne nastawienie psychiczne do zmian, brak wiary w siebie, lęk przed wyzwaniami,</a:t>
            </a:r>
          </a:p>
          <a:p>
            <a:pPr lvl="1" algn="just">
              <a:spcBef>
                <a:spcPts val="0"/>
              </a:spcBef>
            </a:pPr>
            <a:r>
              <a:rPr lang="pl-PL" sz="1600" dirty="0">
                <a:latin typeface="Calibri" pitchFamily="34" charset="0"/>
                <a:cs typeface="Calibri" pitchFamily="34" charset="0"/>
              </a:rPr>
              <a:t>brak kwalifikacji zawodowych zapewniających dobrą pozycję na rynku pracy,</a:t>
            </a:r>
          </a:p>
          <a:p>
            <a:pPr lvl="1" algn="just">
              <a:spcBef>
                <a:spcPts val="0"/>
              </a:spcBef>
            </a:pPr>
            <a:r>
              <a:rPr lang="pl-PL" sz="1600" dirty="0">
                <a:latin typeface="Calibri" pitchFamily="34" charset="0"/>
                <a:cs typeface="Calibri" pitchFamily="34" charset="0"/>
              </a:rPr>
              <a:t>niechęć do przekwalifikowania się,</a:t>
            </a:r>
          </a:p>
          <a:p>
            <a:pPr lvl="1" algn="just">
              <a:spcBef>
                <a:spcPts val="0"/>
              </a:spcBef>
            </a:pPr>
            <a:r>
              <a:rPr lang="pl-PL" sz="1600" dirty="0">
                <a:latin typeface="Calibri" pitchFamily="34" charset="0"/>
                <a:cs typeface="Calibri" pitchFamily="34" charset="0"/>
              </a:rPr>
              <a:t>„uzależnienie się od pomocy społecznej”</a:t>
            </a:r>
          </a:p>
          <a:p>
            <a:pPr lvl="1" algn="just">
              <a:spcBef>
                <a:spcPts val="0"/>
              </a:spcBef>
            </a:pPr>
            <a:r>
              <a:rPr lang="pl-PL" sz="1600" dirty="0">
                <a:latin typeface="Calibri" pitchFamily="34" charset="0"/>
                <a:cs typeface="Calibri" pitchFamily="34" charset="0"/>
              </a:rPr>
              <a:t>brak aktywności i chęci zmiany swej sytuacji zawodowej,</a:t>
            </a:r>
          </a:p>
          <a:p>
            <a:pPr lvl="1" algn="just">
              <a:spcBef>
                <a:spcPts val="0"/>
              </a:spcBef>
            </a:pPr>
            <a:r>
              <a:rPr lang="pl-PL" sz="1600" dirty="0">
                <a:latin typeface="Calibri" pitchFamily="34" charset="0"/>
                <a:cs typeface="Calibri" pitchFamily="34" charset="0"/>
              </a:rPr>
              <a:t>problem opieki nad dzieckiem, bariery związane z dostępem do państwowych żłóbków 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1600" dirty="0" smtClean="0">
                <a:latin typeface="Calibri" pitchFamily="34" charset="0"/>
                <a:cs typeface="Calibri" pitchFamily="34" charset="0"/>
              </a:rPr>
            </a:br>
            <a:r>
              <a:rPr lang="pl-PL" sz="1600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pl-PL" sz="1600" dirty="0">
                <a:latin typeface="Calibri" pitchFamily="34" charset="0"/>
                <a:cs typeface="Calibri" pitchFamily="34" charset="0"/>
              </a:rPr>
              <a:t>przedszkoli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.</a:t>
            </a:r>
            <a:endParaRPr lang="pl-PL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7504" y="3573016"/>
            <a:ext cx="885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pl-PL" sz="1600" b="1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Potrzeby kobiet pozostających poza rynkiem </a:t>
            </a:r>
            <a:r>
              <a:rPr lang="pl-PL" sz="1600" b="1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pracy:</a:t>
            </a:r>
          </a:p>
          <a:p>
            <a:pPr marL="742950" lvl="1" indent="-285750" algn="just">
              <a:buFont typeface="Times New Roman" pitchFamily="18" charset="0"/>
              <a:buChar char="−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wsparcie </a:t>
            </a:r>
            <a:r>
              <a:rPr lang="pl-PL" sz="1600" dirty="0">
                <a:latin typeface="Calibri" pitchFamily="34" charset="0"/>
                <a:cs typeface="Calibri" pitchFamily="34" charset="0"/>
              </a:rPr>
              <a:t>związane ze znalezieniem zatrudnienia, poszukiwania szkoleń zawodowych, przy opracowaniu CV i listów motywacyjnych, a także założenia własnej działalności gospodarczej oraz poradnictwa w tym 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zakresie,</a:t>
            </a:r>
          </a:p>
          <a:p>
            <a:pPr marL="742950" lvl="1" indent="-285750" algn="just">
              <a:buFont typeface="Times New Roman" pitchFamily="18" charset="0"/>
              <a:buChar char="−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wsparcie </a:t>
            </a:r>
            <a:r>
              <a:rPr lang="pl-PL" sz="1600" dirty="0">
                <a:latin typeface="Calibri" pitchFamily="34" charset="0"/>
                <a:cs typeface="Calibri" pitchFamily="34" charset="0"/>
              </a:rPr>
              <a:t>specjalistyczne: psychologa, doradcy zawodowego, animatora czasu 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wolnego</a:t>
            </a:r>
          </a:p>
          <a:p>
            <a:pPr marL="742950" lvl="1" indent="-285750" algn="just">
              <a:buFont typeface="Times New Roman" pitchFamily="18" charset="0"/>
              <a:buChar char="−"/>
            </a:pPr>
            <a:r>
              <a:rPr lang="pl-PL" sz="1600" dirty="0" smtClean="0">
                <a:latin typeface="Calibri" pitchFamily="34" charset="0"/>
                <a:cs typeface="Calibri" pitchFamily="34" charset="0"/>
              </a:rPr>
              <a:t>wsparcie </a:t>
            </a:r>
            <a:r>
              <a:rPr lang="pl-PL" sz="1600" dirty="0">
                <a:latin typeface="Calibri" pitchFamily="34" charset="0"/>
                <a:cs typeface="Calibri" pitchFamily="34" charset="0"/>
              </a:rPr>
              <a:t>finansowe i rzeczowe (najczęściej w postaci żywności, artykułów szkolnych oraz odzieży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).</a:t>
            </a:r>
            <a:endParaRPr lang="pl-PL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051720" y="5229199"/>
            <a:ext cx="6912768" cy="584775"/>
          </a:xfrm>
          <a:prstGeom prst="rect">
            <a:avLst/>
          </a:prstGeom>
          <a:noFill/>
          <a:ln>
            <a:solidFill>
              <a:srgbClr val="5F2D2E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b="1" cap="small" dirty="0" smtClean="0">
                <a:latin typeface="Calibri" pitchFamily="34" charset="0"/>
                <a:cs typeface="Calibri" pitchFamily="34" charset="0"/>
              </a:rPr>
              <a:t>Pomysły na wsparcie kobiet pozostających poza rynkiem pracy: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600" cap="small" dirty="0" smtClean="0">
                <a:latin typeface="Calibri" pitchFamily="34" charset="0"/>
                <a:cs typeface="Calibri" pitchFamily="34" charset="0"/>
              </a:rPr>
              <a:t>spotkania/konsultacje </a:t>
            </a:r>
            <a:r>
              <a:rPr lang="pl-PL" sz="1600" cap="small" dirty="0" smtClean="0">
                <a:latin typeface="Calibri" pitchFamily="34" charset="0"/>
                <a:cs typeface="Calibri" pitchFamily="34" charset="0"/>
              </a:rPr>
              <a:t>z „kobietami sukcesu” (aktywnymi zawodowo)</a:t>
            </a:r>
            <a:endParaRPr lang="pl-PL" sz="1600" cap="small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5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Główne wnioski z badania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79512" y="980728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Główne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problemy, z którymi spotykają się kobiety pozostające poza rynkiem pracy </a:t>
            </a: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1600" b="1" dirty="0" smtClean="0">
                <a:latin typeface="Calibri" pitchFamily="34" charset="0"/>
                <a:cs typeface="Calibri" pitchFamily="34" charset="0"/>
              </a:rPr>
            </a:b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w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województwie podlaskim, to: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pl-PL" sz="1600" dirty="0">
                <a:latin typeface="Calibri" pitchFamily="34" charset="0"/>
                <a:cs typeface="Calibri" pitchFamily="34" charset="0"/>
              </a:rPr>
              <a:t>relatywnie niewielka liczba miejsc pracy ogółem,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pl-PL" sz="1600" dirty="0">
                <a:latin typeface="Calibri" pitchFamily="34" charset="0"/>
                <a:cs typeface="Calibri" pitchFamily="34" charset="0"/>
              </a:rPr>
              <a:t>wysoki poziom bierności zawodowej kobiet,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pl-PL" sz="1600" dirty="0">
                <a:latin typeface="Calibri" pitchFamily="34" charset="0"/>
                <a:cs typeface="Calibri" pitchFamily="34" charset="0"/>
              </a:rPr>
              <a:t>niska elastyczność kobiet w zakresie dostosowania się do warunków rynku pracy, spowodowana obowiązkami wynikającymi z tradycyjnej, społecznej roli kobiety,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pl-PL" sz="1600" dirty="0">
                <a:latin typeface="Calibri" pitchFamily="34" charset="0"/>
                <a:cs typeface="Calibri" pitchFamily="34" charset="0"/>
              </a:rPr>
              <a:t>niedostosowanie 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pracodawców </a:t>
            </a:r>
            <a:r>
              <a:rPr lang="pl-PL" sz="1600" dirty="0">
                <a:latin typeface="Calibri" pitchFamily="34" charset="0"/>
                <a:cs typeface="Calibri" pitchFamily="34" charset="0"/>
              </a:rPr>
              <a:t>do elastycznego zatrudnienia kobiet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pl-PL" sz="1600" dirty="0">
                <a:latin typeface="Calibri" pitchFamily="34" charset="0"/>
                <a:cs typeface="Calibri" pitchFamily="34" charset="0"/>
              </a:rPr>
              <a:t>ograniczona pomoc instytucjonalna,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pl-PL" sz="1600" dirty="0">
                <a:latin typeface="Calibri" pitchFamily="34" charset="0"/>
                <a:cs typeface="Calibri" pitchFamily="34" charset="0"/>
              </a:rPr>
              <a:t>niska samoocena kobiet pozostających poza rynkiem pracy.</a:t>
            </a:r>
          </a:p>
        </p:txBody>
      </p:sp>
      <p:sp>
        <p:nvSpPr>
          <p:cNvPr id="7" name="Prostokąt 6"/>
          <p:cNvSpPr/>
          <p:nvPr/>
        </p:nvSpPr>
        <p:spPr>
          <a:xfrm>
            <a:off x="323528" y="3429000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>
                <a:latin typeface="Calibri" pitchFamily="34" charset="0"/>
                <a:cs typeface="Calibri" pitchFamily="34" charset="0"/>
              </a:rPr>
              <a:t>Wzrost aktywności zawodowej kobiet uwarunkowany jest wieloma czynnikami, które można sklasyfikować następująco: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pl-PL" sz="1600" dirty="0">
                <a:latin typeface="Calibri" pitchFamily="34" charset="0"/>
                <a:cs typeface="Calibri" pitchFamily="34" charset="0"/>
              </a:rPr>
              <a:t>czynniki zewnętrzne, na które kobiety pozostające poza rynkiem pracy nie mają bezpośredniego wpływu: uwarunkowania lokalnego rynku pracy, postawa pracodawców wobec zatrudniania kobiet, dostępność ofert pracy, elastyczne formy zatrudniania, uwarunkowania </a:t>
            </a:r>
            <a:r>
              <a:rPr lang="pl-PL" sz="1600" dirty="0" smtClean="0">
                <a:latin typeface="Calibri" pitchFamily="34" charset="0"/>
                <a:cs typeface="Calibri" pitchFamily="34" charset="0"/>
              </a:rPr>
              <a:t>komunikacyjne,</a:t>
            </a:r>
            <a:endParaRPr lang="pl-PL" sz="1600" dirty="0">
              <a:latin typeface="Calibri" pitchFamily="34" charset="0"/>
              <a:cs typeface="Calibri" pitchFamily="34" charset="0"/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pl-PL" sz="1600" dirty="0">
                <a:latin typeface="Calibri" pitchFamily="34" charset="0"/>
                <a:cs typeface="Calibri" pitchFamily="34" charset="0"/>
              </a:rPr>
              <a:t>czynniki wewnętrzne, na które kobiety pozostające poza rynkiem pracy mają wpływ: uwarunkowania rodzinne, podział obowiązków domowych, wychowanie dzieci oraz czynniki związane z poczuciem własnej wartości i aspiracjami zawodowymi.</a:t>
            </a:r>
          </a:p>
        </p:txBody>
      </p:sp>
    </p:spTree>
    <p:extLst>
      <p:ext uri="{BB962C8B-B14F-4D97-AF65-F5344CB8AC3E}">
        <p14:creationId xmlns:p14="http://schemas.microsoft.com/office/powerpoint/2010/main" xmlns="" val="59061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048672" cy="79208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Rekomendacje wynikające z badań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51520" y="1124744"/>
            <a:ext cx="86409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pl-PL" sz="19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Poprawa sytuacji na regionalnym rynku pracy </a:t>
            </a:r>
            <a:r>
              <a:rPr lang="pl-PL" sz="19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19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19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w </a:t>
            </a:r>
            <a:r>
              <a:rPr lang="pl-PL" sz="19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zakresie podaży miejsc </a:t>
            </a:r>
            <a:r>
              <a:rPr lang="pl-PL" sz="19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pracy</a:t>
            </a:r>
          </a:p>
          <a:p>
            <a:pPr marL="514350" indent="-514350">
              <a:buFont typeface="+mj-lt"/>
              <a:buAutoNum type="romanUcPeriod"/>
            </a:pPr>
            <a:endParaRPr lang="pl-PL" sz="19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 algn="r">
              <a:buFont typeface="+mj-lt"/>
              <a:buAutoNum type="romanUcPeriod"/>
            </a:pPr>
            <a:r>
              <a:rPr lang="pl-PL" sz="1900" b="1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Koncentracja na aktywnej pomocy kobietom </a:t>
            </a:r>
            <a:r>
              <a:rPr lang="pl-PL" sz="19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19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19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pozostającym </a:t>
            </a:r>
            <a:r>
              <a:rPr lang="pl-PL" sz="1900" b="1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poza rynkiem </a:t>
            </a:r>
            <a:r>
              <a:rPr lang="pl-PL" sz="19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pracy w </a:t>
            </a:r>
            <a:r>
              <a:rPr lang="pl-PL" sz="1900" b="1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długim okresie </a:t>
            </a:r>
            <a:r>
              <a:rPr lang="pl-PL" sz="19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czasu</a:t>
            </a:r>
          </a:p>
          <a:p>
            <a:pPr marL="514350" indent="-514350">
              <a:buFont typeface="+mj-lt"/>
              <a:buAutoNum type="romanUcPeriod"/>
            </a:pPr>
            <a:endParaRPr lang="pl-PL" sz="19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pl-PL" sz="19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Przełamanie stereotypów dotyczących </a:t>
            </a:r>
            <a:r>
              <a:rPr lang="pl-PL" sz="19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19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19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postrzegania </a:t>
            </a:r>
            <a:r>
              <a:rPr lang="pl-PL" sz="19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społecznej roli </a:t>
            </a:r>
            <a:r>
              <a:rPr lang="pl-PL" sz="19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kobiety</a:t>
            </a:r>
          </a:p>
          <a:p>
            <a:pPr marL="514350" indent="-514350">
              <a:buFont typeface="+mj-lt"/>
              <a:buAutoNum type="romanUcPeriod"/>
            </a:pPr>
            <a:endParaRPr lang="pl-PL" sz="19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 algn="r">
              <a:buFont typeface="+mj-lt"/>
              <a:buAutoNum type="romanUcPeriod"/>
            </a:pPr>
            <a:r>
              <a:rPr lang="pl-PL" sz="1900" b="1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Promocja </a:t>
            </a:r>
            <a:r>
              <a:rPr lang="pl-PL" sz="19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elastycznych form </a:t>
            </a:r>
            <a:r>
              <a:rPr lang="pl-PL" sz="1900" b="1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zatrudniania kobiet </a:t>
            </a:r>
            <a:r>
              <a:rPr lang="pl-PL" sz="19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19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19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wśród pracodawców</a:t>
            </a:r>
          </a:p>
          <a:p>
            <a:pPr marL="514350" indent="-514350">
              <a:buFont typeface="+mj-lt"/>
              <a:buAutoNum type="romanUcPeriod"/>
            </a:pPr>
            <a:endParaRPr lang="pl-PL" sz="19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pl-PL" sz="19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Rozszerzenie pomocy </a:t>
            </a:r>
            <a:r>
              <a:rPr lang="pl-PL" sz="19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instytucjonalnej</a:t>
            </a:r>
          </a:p>
          <a:p>
            <a:pPr marL="514350" indent="-514350">
              <a:buFont typeface="+mj-lt"/>
              <a:buAutoNum type="romanUcPeriod"/>
            </a:pPr>
            <a:endParaRPr lang="pl-PL" sz="19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 algn="r">
              <a:buFont typeface="+mj-lt"/>
              <a:buAutoNum type="romanUcPeriod"/>
            </a:pPr>
            <a:r>
              <a:rPr lang="pl-PL" sz="1900" b="1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Podniesienie samooceny oraz świadomości samorealizacji </a:t>
            </a:r>
            <a:r>
              <a:rPr lang="pl-PL" sz="19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19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19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poprzez </a:t>
            </a:r>
            <a:r>
              <a:rPr lang="pl-PL" sz="1900" b="1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karierę </a:t>
            </a:r>
            <a:r>
              <a:rPr lang="pl-PL" sz="19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zawodową</a:t>
            </a:r>
          </a:p>
        </p:txBody>
      </p:sp>
    </p:spTree>
    <p:extLst>
      <p:ext uri="{BB962C8B-B14F-4D97-AF65-F5344CB8AC3E}">
        <p14:creationId xmlns:p14="http://schemas.microsoft.com/office/powerpoint/2010/main" xmlns="" val="31219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5077072" cy="1656185"/>
          </a:xfrm>
        </p:spPr>
        <p:txBody>
          <a:bodyPr/>
          <a:lstStyle/>
          <a:p>
            <a:pPr algn="l"/>
            <a:r>
              <a:rPr lang="pl-PL" sz="2400" b="1" dirty="0" smtClean="0">
                <a:solidFill>
                  <a:srgbClr val="FF6600"/>
                </a:solidFill>
                <a:latin typeface="Arial Narrow" pitchFamily="34" charset="0"/>
              </a:rPr>
              <a:t>Dziękujemy!</a:t>
            </a:r>
            <a:br>
              <a:rPr lang="pl-PL" sz="2400" b="1" dirty="0" smtClean="0">
                <a:solidFill>
                  <a:srgbClr val="FF6600"/>
                </a:solidFill>
                <a:latin typeface="Arial Narrow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Arial Narrow" pitchFamily="34" charset="0"/>
              </a:rPr>
              <a:t>Zespół Działu Badań Rynku</a:t>
            </a:r>
            <a:br>
              <a:rPr lang="pl-PL" sz="2400" b="1" dirty="0" smtClean="0">
                <a:solidFill>
                  <a:srgbClr val="AA5A3E"/>
                </a:solidFill>
                <a:latin typeface="Arial Narrow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Arial Narrow" pitchFamily="34" charset="0"/>
              </a:rPr>
              <a:t>General Projekt Sp. z o.o.</a:t>
            </a:r>
            <a:endParaRPr lang="pl-PL" sz="2400" b="1" dirty="0">
              <a:solidFill>
                <a:srgbClr val="AA5A3E"/>
              </a:solidFill>
              <a:latin typeface="Arial Narrow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25144"/>
            <a:ext cx="27432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12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760640" cy="109120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Liczba ludności biernej zawodowo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w województwie podlaskim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na przestrzeni lat 2006-2011 [tys. osób]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71214904"/>
              </p:ext>
            </p:extLst>
          </p:nvPr>
        </p:nvGraphicFramePr>
        <p:xfrm>
          <a:off x="827584" y="1700808"/>
          <a:ext cx="7200000" cy="388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rostokąt 6"/>
          <p:cNvSpPr/>
          <p:nvPr/>
        </p:nvSpPr>
        <p:spPr>
          <a:xfrm>
            <a:off x="1475656" y="5589240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/>
              <a:t>źródło: opracowanie własne na podstawie danych GUS, Bank Danych Lokalnych – Rynek Pracy – Aktywność Ekonomiczna </a:t>
            </a:r>
            <a:r>
              <a:rPr lang="pl-PL" sz="1200" b="1" dirty="0" smtClean="0"/>
              <a:t>Ludności </a:t>
            </a:r>
            <a:r>
              <a:rPr lang="pl-PL" sz="1200" b="1" dirty="0"/>
              <a:t>(dane średnioroczne</a:t>
            </a:r>
            <a:r>
              <a:rPr lang="pl-PL" sz="1200" b="1" dirty="0" smtClean="0"/>
              <a:t>), </a:t>
            </a:r>
            <a:r>
              <a:rPr lang="pl-PL" sz="1200" b="1" dirty="0"/>
              <a:t>2006-2011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xmlns="" val="28671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xmlns="" val="1836678363"/>
              </p:ext>
            </p:extLst>
          </p:nvPr>
        </p:nvGraphicFramePr>
        <p:xfrm>
          <a:off x="755576" y="1772816"/>
          <a:ext cx="72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832648" cy="1091208"/>
          </a:xfrm>
        </p:spPr>
        <p:txBody>
          <a:bodyPr/>
          <a:lstStyle/>
          <a:p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Wskaźnik zatrudnienia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w </a:t>
            </a:r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woj. podlaskim 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według płci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w latach 2006 – 2011 [%]</a:t>
            </a:r>
            <a:endParaRPr lang="pl-PL" sz="2400" b="1" dirty="0">
              <a:solidFill>
                <a:srgbClr val="AA5A3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475656" y="5589240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/>
              <a:t>źródło: opracowanie własne na podstawie danych GUS, Bank Danych Lokalnych – Rynek Pracy – Aktywność Ekonomiczna </a:t>
            </a:r>
            <a:r>
              <a:rPr lang="pl-PL" sz="1200" b="1" dirty="0" smtClean="0"/>
              <a:t>Ludności </a:t>
            </a:r>
            <a:r>
              <a:rPr lang="pl-PL" sz="1200" b="1" dirty="0"/>
              <a:t>(dane średnioroczne</a:t>
            </a:r>
            <a:r>
              <a:rPr lang="pl-PL" sz="1200" b="1" dirty="0" smtClean="0"/>
              <a:t>), </a:t>
            </a:r>
            <a:r>
              <a:rPr lang="pl-PL" sz="1200" b="1" dirty="0"/>
              <a:t>2006-2011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xmlns="" val="7739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5758408" cy="1419944"/>
          </a:xfrm>
        </p:spPr>
        <p:txBody>
          <a:bodyPr/>
          <a:lstStyle/>
          <a:p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Stopa bezrobocia kobiet i mężczyzn 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w </a:t>
            </a:r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województwie 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podlaskim </a:t>
            </a:r>
            <a:b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w </a:t>
            </a:r>
            <a:r>
              <a:rPr lang="pl-PL" sz="2400" b="1" dirty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latach 2006-2011 </a:t>
            </a:r>
            <a:r>
              <a:rPr lang="pl-PL" sz="2400" b="1" dirty="0" smtClean="0">
                <a:solidFill>
                  <a:srgbClr val="AA5A3E"/>
                </a:solidFill>
                <a:latin typeface="Calibri" pitchFamily="34" charset="0"/>
                <a:cs typeface="Calibri" pitchFamily="34" charset="0"/>
              </a:rPr>
              <a:t>[%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]</a:t>
            </a:r>
            <a:endParaRPr lang="pl-PL" sz="2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83490721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6542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PS Prezentacja szablon">
  <a:themeElements>
    <a:clrScheme name="Motyw pakietu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1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2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3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4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5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6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7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8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9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0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1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2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3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4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Wędrówk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POPS Prezentacja szablon</Template>
  <TotalTime>1210</TotalTime>
  <Words>1564</Words>
  <Application>Microsoft Office PowerPoint</Application>
  <PresentationFormat>Pokaz na ekranie (4:3)</PresentationFormat>
  <Paragraphs>473</Paragraphs>
  <Slides>66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66</vt:i4>
      </vt:variant>
    </vt:vector>
  </HeadingPairs>
  <TitlesOfParts>
    <vt:vector size="67" baseType="lpstr">
      <vt:lpstr>POPS Prezentacja szablon</vt:lpstr>
      <vt:lpstr>„Diagnoza sytuacji kobiet pozostających poza rynkiem pracy w województwie podlaskim”</vt:lpstr>
      <vt:lpstr>Wprowadzenie</vt:lpstr>
      <vt:lpstr>Cel badania</vt:lpstr>
      <vt:lpstr>Metodologia badania</vt:lpstr>
      <vt:lpstr>Liczba ludności pracującej  w województwie podlaskim  na przestrzeni lat 2006-2011 [tys. osób]</vt:lpstr>
      <vt:lpstr>Liczba ludności bezrobotnej w województwie podlaskim  na przestrzeni lat 2006-2011 [tys. osób]</vt:lpstr>
      <vt:lpstr>Liczba ludności biernej zawodowo w województwie podlaskim  na przestrzeni lat 2006-2011 [tys. osób]</vt:lpstr>
      <vt:lpstr>Wskaźnik zatrudnienia  w woj. podlaskim według płci  w latach 2006 – 2011 [%]</vt:lpstr>
      <vt:lpstr>Stopa bezrobocia kobiet i mężczyzn  w województwie podlaskim  w latach 2006-2011 [%]</vt:lpstr>
      <vt:lpstr>Wyniki badania ilościowego wśród kobiet pozostających poza rynkiem pracy</vt:lpstr>
      <vt:lpstr>Charakterystyka  badanej populacji kobiet</vt:lpstr>
      <vt:lpstr>Charakterystyka  badanej populacji kobiet - cd</vt:lpstr>
      <vt:lpstr>Charakterystyka  badanej populacji kobiet - cd</vt:lpstr>
      <vt:lpstr>Charakterystyka  badanej populacji kobiet - cd</vt:lpstr>
      <vt:lpstr>Źródła dochodu w gospodarstwach  domowych respondentek [%]</vt:lpstr>
      <vt:lpstr>Przeciętny miesięczny dochód (netto)  na osobę w gospodarstwach domowych respondentek [%]</vt:lpstr>
      <vt:lpstr>Sytuacja ekonomiczna rodzin respondentek</vt:lpstr>
      <vt:lpstr>Doświadczenie zawodowe  badanych kobiet</vt:lpstr>
      <vt:lpstr>Doświadczenie zawodowe  badanych kobiet – cd.</vt:lpstr>
      <vt:lpstr>Udogodnienia dla kobiet będących matkami, jakie występowały w zakładach pracy, w których były zatrudnione respondentki [%]</vt:lpstr>
      <vt:lpstr>Powody utraty zatrudnienia [%]</vt:lpstr>
      <vt:lpstr>Czas trwania  bezrobocia/bierności zawodowej [%]</vt:lpstr>
      <vt:lpstr>Dorywcze prace zarobkowe</vt:lpstr>
      <vt:lpstr>Główne przyczyny pozostawania poza rynkiem pracy przez kobiety  objęte badaniem</vt:lpstr>
      <vt:lpstr>Czynniki stanowiące duże utrudnienie  w życiu zawodowym respondentek [%]</vt:lpstr>
      <vt:lpstr>Czynniki stanowiące duże utrudnienie  w życiu zawodowym respondentek [%] – cd.</vt:lpstr>
      <vt:lpstr>Opinie respondentek odnośnie postrzegania roli kobiet jako matek oraz ich cech jako pracownic w porównaniu do pracy mężczyzn </vt:lpstr>
      <vt:lpstr>Opinie respondentek odnośnie postrzegania roli kobiet jako matek oraz ich cech jako pracownic w porównaniu do pracy mężczyzn </vt:lpstr>
      <vt:lpstr>Czynniki pomocne kobietom w powrocie  na rynek pracy [%]</vt:lpstr>
      <vt:lpstr>Czynniki pomocne kobietom w powrocie  na rynek pracy [%] - cd</vt:lpstr>
      <vt:lpstr>Przyczyny niepodejmowania zatrudnienia przez respondentki [%] </vt:lpstr>
      <vt:lpstr>Motywy podjęcia zatrudnienia przez respondentki [%]</vt:lpstr>
      <vt:lpstr>Poszukiwanie zatrudnienia obecnie [%]</vt:lpstr>
      <vt:lpstr>Sposoby poszukiwania pracy [%] </vt:lpstr>
      <vt:lpstr>Częstotliwość poszukiwania pracy [%] </vt:lpstr>
      <vt:lpstr>Umiejętności respondentek w zakresie poszukiwania pracy i przygotowania  do rozmowy kwalifikacyjnej [%]</vt:lpstr>
      <vt:lpstr>Ocena własnych kwalifikacji zawodowych  i kompetencji językowych</vt:lpstr>
      <vt:lpstr>Skłonność do kontynuowania edukacji  celem zwiększenia szans na znalezienie zatrudnienia [%]</vt:lpstr>
      <vt:lpstr>Deklaracje kobiet dotyczące dalszego kształcenia się[%]</vt:lpstr>
      <vt:lpstr>Skłonność do uczestnictwa w szkoleniu zawodowym w celu podniesienia, bądź uzupełnienia kwalifikacji zawodowych [%]</vt:lpstr>
      <vt:lpstr>Elastyczne formy zatrudnienia</vt:lpstr>
      <vt:lpstr>Najważniejsze korzyści wynikające  z zatrudnienia w ramach elastycznych form pracy [%] </vt:lpstr>
      <vt:lpstr>Formy wsparcia świadczone na rzecz kobiet pozostających poza rynkiem pracy</vt:lpstr>
      <vt:lpstr>Formy wsparcia, z których korzystały kobiety [%]</vt:lpstr>
      <vt:lpstr>Ocena uzyskanego wsparcia</vt:lpstr>
      <vt:lpstr>Wyniki badania ilościowego wśród podlaskich pracodawców</vt:lpstr>
      <vt:lpstr>Charakterystyka badanej populacji pracodawców </vt:lpstr>
      <vt:lpstr>Charakterystyka badanej populacji pracodawców – cd.</vt:lpstr>
      <vt:lpstr>Charakterystyka badanej populacji pracodawców – cd.</vt:lpstr>
      <vt:lpstr>Preferencje pracodawców</vt:lpstr>
      <vt:lpstr>Opinie pracodawców odnośnie zależności między płcią pracownika a posiadaniem określonych cech [%]</vt:lpstr>
      <vt:lpstr>Opinie pracodawców odnośnie zależności między płcią pracownika a posiadaniem określonych cech [%]</vt:lpstr>
      <vt:lpstr>Opinie pracodawców odnośnie zależności między płcią pracownika a posiadaniem określonych cech [%]</vt:lpstr>
      <vt:lpstr>Posiadanie przez pracodawców obiekcji przed zatrudnianiem kobiet [%]</vt:lpstr>
      <vt:lpstr>Przyczyny obiekcji przed zatrudnianiem kobiet [%] </vt:lpstr>
      <vt:lpstr>Ocena kwalifikacji kobiet i mężczyzn na tych samych stanowiskach [%]</vt:lpstr>
      <vt:lpstr>Ocena efektywności pracy kobiet i mężczyzn na tych samych stanowiskach [%]</vt:lpstr>
      <vt:lpstr>Występujące w firmach udogodnienia dla matek [%]</vt:lpstr>
      <vt:lpstr>Udogodnienia dla kobiet, a funkcjonowanie firmy</vt:lpstr>
      <vt:lpstr>Stosowanie wobec kobiet elastycznych form zatrudnienia </vt:lpstr>
      <vt:lpstr>Korzyści wynikające z zastosowania elastycznych form zatrudnienia [%]</vt:lpstr>
      <vt:lpstr>Wyniki badania jakościowego wśród instytucji, organizacji, stowarzyszeń związanych swą działalnością z problematyką kobiet pozostających poza rynkiem pracy</vt:lpstr>
      <vt:lpstr>Przyczyny trudnej sytuacji oraz potrzeby kobiet pozostających poza rynkiem pracy</vt:lpstr>
      <vt:lpstr>Główne wnioski z badania</vt:lpstr>
      <vt:lpstr>Rekomendacje wynikające z badań</vt:lpstr>
      <vt:lpstr>Dziękujemy! Zespół Działu Badań Rynku General Projekt Sp. z o.o.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„Diagnoza sytuacji kobiet pozostających poza rynkiem pracy  w województwie podlaskim”</dc:title>
  <dc:creator>Milena</dc:creator>
  <cp:lastModifiedBy>Jaroszewska M</cp:lastModifiedBy>
  <cp:revision>115</cp:revision>
  <dcterms:created xsi:type="dcterms:W3CDTF">2012-10-08T07:35:08Z</dcterms:created>
  <dcterms:modified xsi:type="dcterms:W3CDTF">2012-12-12T08:40:07Z</dcterms:modified>
</cp:coreProperties>
</file>