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8" r:id="rId3"/>
    <p:sldId id="284" r:id="rId4"/>
    <p:sldId id="285" r:id="rId5"/>
    <p:sldId id="286" r:id="rId6"/>
    <p:sldId id="287" r:id="rId7"/>
    <p:sldId id="289" r:id="rId8"/>
    <p:sldId id="290" r:id="rId9"/>
    <p:sldId id="266" r:id="rId10"/>
    <p:sldId id="267" r:id="rId11"/>
    <p:sldId id="269" r:id="rId12"/>
    <p:sldId id="268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20" r:id="rId35"/>
    <p:sldId id="264" r:id="rId3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01%20JAREK\PRACA\04%20REALIZOWANE\2012.03%20WUP%20Bia&#322;ystok\Zeszyt1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sukces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sukces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&#346;l&#261;skie_dor&#243;bk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rek%20Sawicki\Desktop\Raporty%20-%20podlasie\CAWI_wynik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Zeszyt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&#322;gosia\Pulpit\Wroc&#322;aw\research%20desk\podlasi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og&#243;l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gnieszka\Pulpit\podlaskie\podlasi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sukces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sukces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sukces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zialBadanIPC\Desktop\Bia&#322;ystok\Bia&#322;ystok%20CATIsukces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autoTitleDeleted val="1"/>
    <c:plotArea>
      <c:layout/>
      <c:lineChart>
        <c:grouping val="standard"/>
        <c:ser>
          <c:idx val="0"/>
          <c:order val="0"/>
          <c:tx>
            <c:strRef>
              <c:f>Arkusz1!$A$6</c:f>
              <c:strCache>
                <c:ptCount val="1"/>
                <c:pt idx="0">
                  <c:v>Powroty (mężczyźni)</c:v>
                </c:pt>
              </c:strCache>
            </c:strRef>
          </c:tx>
          <c:marker>
            <c:symbol val="none"/>
          </c:marker>
          <c:cat>
            <c:numRef>
              <c:f>Arkusz1!$B$5:$H$5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Arkusz1!$B$6:$H$6</c:f>
              <c:numCache>
                <c:formatCode>General</c:formatCode>
                <c:ptCount val="7"/>
                <c:pt idx="0">
                  <c:v>205</c:v>
                </c:pt>
                <c:pt idx="1">
                  <c:v>194</c:v>
                </c:pt>
                <c:pt idx="2">
                  <c:v>210</c:v>
                </c:pt>
                <c:pt idx="3">
                  <c:v>243</c:v>
                </c:pt>
                <c:pt idx="4">
                  <c:v>232</c:v>
                </c:pt>
                <c:pt idx="5">
                  <c:v>266</c:v>
                </c:pt>
                <c:pt idx="6">
                  <c:v>298</c:v>
                </c:pt>
              </c:numCache>
            </c:numRef>
          </c:val>
        </c:ser>
        <c:ser>
          <c:idx val="1"/>
          <c:order val="1"/>
          <c:tx>
            <c:strRef>
              <c:f>Arkusz1!$A$7</c:f>
              <c:strCache>
                <c:ptCount val="1"/>
                <c:pt idx="0">
                  <c:v>Powroty (kobiety)</c:v>
                </c:pt>
              </c:strCache>
            </c:strRef>
          </c:tx>
          <c:marker>
            <c:symbol val="none"/>
          </c:marker>
          <c:cat>
            <c:numRef>
              <c:f>Arkusz1!$B$5:$H$5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Arkusz1!$B$7:$H$7</c:f>
              <c:numCache>
                <c:formatCode>General</c:formatCode>
                <c:ptCount val="7"/>
                <c:pt idx="0">
                  <c:v>257</c:v>
                </c:pt>
                <c:pt idx="1">
                  <c:v>200</c:v>
                </c:pt>
                <c:pt idx="2">
                  <c:v>205</c:v>
                </c:pt>
                <c:pt idx="3">
                  <c:v>167</c:v>
                </c:pt>
                <c:pt idx="4">
                  <c:v>168</c:v>
                </c:pt>
                <c:pt idx="5">
                  <c:v>255</c:v>
                </c:pt>
                <c:pt idx="6">
                  <c:v>213</c:v>
                </c:pt>
              </c:numCache>
            </c:numRef>
          </c:val>
        </c:ser>
        <c:ser>
          <c:idx val="2"/>
          <c:order val="2"/>
          <c:tx>
            <c:strRef>
              <c:f>Arkusz1!$A$8</c:f>
              <c:strCache>
                <c:ptCount val="1"/>
                <c:pt idx="0">
                  <c:v>Wyjazdy (mężczyźni)</c:v>
                </c:pt>
              </c:strCache>
            </c:strRef>
          </c:tx>
          <c:marker>
            <c:symbol val="none"/>
          </c:marker>
          <c:cat>
            <c:numRef>
              <c:f>Arkusz1!$B$5:$H$5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Arkusz1!$B$8:$H$8</c:f>
              <c:numCache>
                <c:formatCode>General</c:formatCode>
                <c:ptCount val="7"/>
                <c:pt idx="0">
                  <c:v>270</c:v>
                </c:pt>
                <c:pt idx="1">
                  <c:v>697</c:v>
                </c:pt>
                <c:pt idx="2">
                  <c:v>457</c:v>
                </c:pt>
                <c:pt idx="3">
                  <c:v>359</c:v>
                </c:pt>
                <c:pt idx="4">
                  <c:v>198</c:v>
                </c:pt>
                <c:pt idx="5">
                  <c:v>189</c:v>
                </c:pt>
                <c:pt idx="6">
                  <c:v>262</c:v>
                </c:pt>
              </c:numCache>
            </c:numRef>
          </c:val>
        </c:ser>
        <c:ser>
          <c:idx val="3"/>
          <c:order val="3"/>
          <c:tx>
            <c:strRef>
              <c:f>Arkusz1!$A$9</c:f>
              <c:strCache>
                <c:ptCount val="1"/>
                <c:pt idx="0">
                  <c:v>Wyjazdy (kobiety)</c:v>
                </c:pt>
              </c:strCache>
            </c:strRef>
          </c:tx>
          <c:marker>
            <c:symbol val="none"/>
          </c:marker>
          <c:cat>
            <c:numRef>
              <c:f>Arkusz1!$B$5:$H$5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Arkusz1!$B$9:$H$9</c:f>
              <c:numCache>
                <c:formatCode>General</c:formatCode>
                <c:ptCount val="7"/>
                <c:pt idx="0">
                  <c:v>295</c:v>
                </c:pt>
                <c:pt idx="1">
                  <c:v>541</c:v>
                </c:pt>
                <c:pt idx="2">
                  <c:v>304</c:v>
                </c:pt>
                <c:pt idx="3">
                  <c:v>309</c:v>
                </c:pt>
                <c:pt idx="4">
                  <c:v>271</c:v>
                </c:pt>
                <c:pt idx="5">
                  <c:v>232</c:v>
                </c:pt>
                <c:pt idx="6">
                  <c:v>325</c:v>
                </c:pt>
              </c:numCache>
            </c:numRef>
          </c:val>
        </c:ser>
        <c:marker val="1"/>
        <c:axId val="62332928"/>
        <c:axId val="62334464"/>
      </c:lineChart>
      <c:catAx>
        <c:axId val="62332928"/>
        <c:scaling>
          <c:orientation val="minMax"/>
        </c:scaling>
        <c:axPos val="b"/>
        <c:numFmt formatCode="General" sourceLinked="1"/>
        <c:majorTickMark val="none"/>
        <c:tickLblPos val="nextTo"/>
        <c:crossAx val="62334464"/>
        <c:crosses val="autoZero"/>
        <c:auto val="1"/>
        <c:lblAlgn val="ctr"/>
        <c:lblOffset val="100"/>
      </c:catAx>
      <c:valAx>
        <c:axId val="62334464"/>
        <c:scaling>
          <c:orientation val="minMax"/>
          <c:max val="750"/>
          <c:min val="100"/>
        </c:scaling>
        <c:axPos val="l"/>
        <c:majorGridlines/>
        <c:numFmt formatCode="General" sourceLinked="1"/>
        <c:majorTickMark val="none"/>
        <c:tickLblPos val="nextTo"/>
        <c:crossAx val="6233292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pl-PL"/>
          </a:p>
        </c:txPr>
      </c:dTable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>
        <c:manualLayout>
          <c:layoutTarget val="inner"/>
          <c:xMode val="edge"/>
          <c:yMode val="edge"/>
          <c:x val="0.2184060730457574"/>
          <c:y val="4.5710367277206017E-2"/>
          <c:w val="0.35630731323419546"/>
          <c:h val="0.91056330486838022"/>
        </c:manualLayout>
      </c:layout>
      <c:pieChart>
        <c:varyColors val="1"/>
        <c:ser>
          <c:idx val="0"/>
          <c:order val="0"/>
          <c:dPt>
            <c:idx val="0"/>
            <c:explosion val="1"/>
          </c:dPt>
          <c:dPt>
            <c:idx val="1"/>
            <c:spPr>
              <a:solidFill>
                <a:srgbClr val="006600"/>
              </a:solidFill>
            </c:spPr>
          </c:dPt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ysClr val="windowText" lastClr="000000"/>
                      </a:solidFill>
                    </a:defRPr>
                  </a:pPr>
                  <a:endParaRPr lang="pl-PL"/>
                </a:p>
              </c:txPr>
            </c:dLbl>
            <c:dLbl>
              <c:idx val="4"/>
              <c:layout>
                <c:manualLayout>
                  <c:x val="5.8114117256771923E-2"/>
                  <c:y val="7.0359675420981413E-2"/>
                </c:manualLayout>
              </c:layout>
              <c:showPercent val="1"/>
            </c:dLbl>
            <c:dLbl>
              <c:idx val="5"/>
              <c:layout>
                <c:manualLayout>
                  <c:x val="2.683750817856036E-2"/>
                  <c:y val="2.4910252530234905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ysClr val="windowText" lastClr="000000"/>
                      </a:solidFill>
                    </a:defRPr>
                  </a:pPr>
                  <a:endParaRPr lang="pl-PL"/>
                </a:p>
              </c:txPr>
              <c:showPercent val="1"/>
            </c:dLbl>
            <c:dLbl>
              <c:idx val="6"/>
              <c:layout>
                <c:manualLayout>
                  <c:x val="2.2745708474719659E-2"/>
                  <c:y val="6.5879240954608814E-2"/>
                </c:manualLayout>
              </c:layout>
              <c:showPercent val="1"/>
            </c:dLbl>
            <c:numFmt formatCode="0.0%" sourceLinked="0"/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pl-PL"/>
              </a:p>
            </c:txPr>
            <c:showPercent val="1"/>
            <c:showLeaderLines val="1"/>
          </c:dLbls>
          <c:cat>
            <c:strRef>
              <c:f>zmienne!$I$314:$I$320</c:f>
              <c:strCache>
                <c:ptCount val="7"/>
                <c:pt idx="0">
                  <c:v>Wyższe zarobki</c:v>
                </c:pt>
                <c:pt idx="1">
                  <c:v>Wyższy poziom życia</c:v>
                </c:pt>
                <c:pt idx="2">
                  <c:v>Większe możliwości rozwoju</c:v>
                </c:pt>
                <c:pt idx="3">
                  <c:v>Lepsze możliwości nauki</c:v>
                </c:pt>
                <c:pt idx="4">
                  <c:v>Inne</c:v>
                </c:pt>
                <c:pt idx="5">
                  <c:v>Możliwość zatrudnienia</c:v>
                </c:pt>
                <c:pt idx="6">
                  <c:v>Ciekawość świata</c:v>
                </c:pt>
              </c:strCache>
            </c:strRef>
          </c:cat>
          <c:val>
            <c:numRef>
              <c:f>zmienne!$J$314:$J$320</c:f>
              <c:numCache>
                <c:formatCode>0.0%</c:formatCode>
                <c:ptCount val="7"/>
                <c:pt idx="0">
                  <c:v>0.59731543624161099</c:v>
                </c:pt>
                <c:pt idx="1">
                  <c:v>5.3691275167785157E-2</c:v>
                </c:pt>
                <c:pt idx="2">
                  <c:v>8.7248322147651228E-2</c:v>
                </c:pt>
                <c:pt idx="3">
                  <c:v>0.13538255033556987</c:v>
                </c:pt>
                <c:pt idx="4">
                  <c:v>4.9362416107384822E-2</c:v>
                </c:pt>
                <c:pt idx="5">
                  <c:v>4.9000000000000113E-2</c:v>
                </c:pt>
                <c:pt idx="6">
                  <c:v>2.8000000000000001E-2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70335973579743971"/>
          <c:y val="0.20188503804671021"/>
          <c:w val="0.23529441599416687"/>
          <c:h val="0.59622961529879881"/>
        </c:manualLayout>
      </c:layout>
      <c:txPr>
        <a:bodyPr/>
        <a:lstStyle/>
        <a:p>
          <a:pPr>
            <a:defRPr sz="1100" b="1"/>
          </a:pPr>
          <a:endParaRPr lang="pl-PL"/>
        </a:p>
      </c:txPr>
    </c:legend>
    <c:plotVisOnly val="1"/>
    <c:dispBlanksAs val="zero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/>
      <c:barChart>
        <c:barDir val="bar"/>
        <c:grouping val="clustered"/>
        <c:ser>
          <c:idx val="0"/>
          <c:order val="0"/>
          <c:dLbls>
            <c:numFmt formatCode="0.0%" sourceLinked="0"/>
            <c:showVal val="1"/>
          </c:dLbls>
          <c:cat>
            <c:strRef>
              <c:f>zmienne!$B$783:$B$793</c:f>
              <c:strCache>
                <c:ptCount val="11"/>
                <c:pt idx="0">
                  <c:v>Skończyłem studia - poszukuję pracy</c:v>
                </c:pt>
                <c:pt idx="1">
                  <c:v>Pracuję w niepełnym wymiarze godzin</c:v>
                </c:pt>
                <c:pt idx="2">
                  <c:v>Jestem rolnikiem</c:v>
                </c:pt>
                <c:pt idx="3">
                  <c:v>Nie pracuję zawodowo i nie szukam pracy </c:v>
                </c:pt>
                <c:pt idx="4">
                  <c:v>Pracuję dorywczo</c:v>
                </c:pt>
                <c:pt idx="5">
                  <c:v>Inna</c:v>
                </c:pt>
                <c:pt idx="6">
                  <c:v>Prowadzę własną działalność gospodarczą</c:v>
                </c:pt>
                <c:pt idx="7">
                  <c:v>Jestem rencistą/emerytem</c:v>
                </c:pt>
                <c:pt idx="8">
                  <c:v>Uczę się / studiuję</c:v>
                </c:pt>
                <c:pt idx="9">
                  <c:v>Jestem bezrobotny</c:v>
                </c:pt>
                <c:pt idx="10">
                  <c:v>Pracuję w pełnym wymiarze godzin</c:v>
                </c:pt>
              </c:strCache>
            </c:strRef>
          </c:cat>
          <c:val>
            <c:numRef>
              <c:f>zmienne!$E$783:$E$793</c:f>
              <c:numCache>
                <c:formatCode>0%</c:formatCode>
                <c:ptCount val="11"/>
                <c:pt idx="0">
                  <c:v>2.0134228187919812E-2</c:v>
                </c:pt>
                <c:pt idx="1">
                  <c:v>3.35570469798658E-2</c:v>
                </c:pt>
                <c:pt idx="2">
                  <c:v>3.35570469798658E-2</c:v>
                </c:pt>
                <c:pt idx="3">
                  <c:v>3.35570469798658E-2</c:v>
                </c:pt>
                <c:pt idx="4">
                  <c:v>4.0268456375838896E-2</c:v>
                </c:pt>
                <c:pt idx="5">
                  <c:v>4.0268456375838896E-2</c:v>
                </c:pt>
                <c:pt idx="6">
                  <c:v>5.3691275167785157E-2</c:v>
                </c:pt>
                <c:pt idx="7">
                  <c:v>6.0402684563758524E-2</c:v>
                </c:pt>
                <c:pt idx="8">
                  <c:v>8.7248322147651228E-2</c:v>
                </c:pt>
                <c:pt idx="9">
                  <c:v>0.16778523489933447</c:v>
                </c:pt>
                <c:pt idx="10">
                  <c:v>0.42953020134228986</c:v>
                </c:pt>
              </c:numCache>
            </c:numRef>
          </c:val>
        </c:ser>
        <c:dLbls>
          <c:showVal val="1"/>
        </c:dLbls>
        <c:overlap val="-25"/>
        <c:axId val="57483264"/>
        <c:axId val="57484800"/>
      </c:barChart>
      <c:catAx>
        <c:axId val="5748326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100" b="0"/>
            </a:pPr>
            <a:endParaRPr lang="pl-PL"/>
          </a:p>
        </c:txPr>
        <c:crossAx val="57484800"/>
        <c:crosses val="autoZero"/>
        <c:auto val="1"/>
        <c:lblAlgn val="ctr"/>
        <c:lblOffset val="100"/>
      </c:catAx>
      <c:valAx>
        <c:axId val="57484800"/>
        <c:scaling>
          <c:orientation val="minMax"/>
        </c:scaling>
        <c:axPos val="b"/>
        <c:numFmt formatCode="0%" sourceLinked="1"/>
        <c:tickLblPos val="nextTo"/>
        <c:crossAx val="57483264"/>
        <c:crosses val="autoZero"/>
        <c:crossBetween val="between"/>
      </c:valAx>
    </c:plotArea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Arkusz2!$C$4:$C$8</c:f>
              <c:strCache>
                <c:ptCount val="5"/>
                <c:pt idx="0">
                  <c:v>Słabe wsparcie psychologiczne</c:v>
                </c:pt>
                <c:pt idx="1">
                  <c:v>Brak/słaby dostęp do rzetelnych informacji dotyczących np. formalności, jakie trzeba załatwić po powrocie</c:v>
                </c:pt>
                <c:pt idx="2">
                  <c:v>Inne problemy, trudności </c:v>
                </c:pt>
                <c:pt idx="3">
                  <c:v>Brak/słabe wsparcie w zakresie odnalezienia się na rynku pracy</c:v>
                </c:pt>
                <c:pt idx="4">
                  <c:v>Nie miałem/am żadnych trudności po powrocie</c:v>
                </c:pt>
              </c:strCache>
            </c:strRef>
          </c:cat>
          <c:val>
            <c:numRef>
              <c:f>Arkusz2!$D$4:$D$8</c:f>
              <c:numCache>
                <c:formatCode>0.0%</c:formatCode>
                <c:ptCount val="5"/>
                <c:pt idx="0">
                  <c:v>7.0000000000000088E-3</c:v>
                </c:pt>
                <c:pt idx="1">
                  <c:v>7.3999999999999996E-2</c:v>
                </c:pt>
                <c:pt idx="2">
                  <c:v>8.7000000000000022E-2</c:v>
                </c:pt>
                <c:pt idx="3">
                  <c:v>0.22800000000000001</c:v>
                </c:pt>
                <c:pt idx="4">
                  <c:v>0.60400000000000065</c:v>
                </c:pt>
              </c:numCache>
            </c:numRef>
          </c:val>
        </c:ser>
        <c:dLbls>
          <c:showVal val="1"/>
        </c:dLbls>
        <c:axId val="57526144"/>
        <c:axId val="57527680"/>
      </c:barChart>
      <c:catAx>
        <c:axId val="57526144"/>
        <c:scaling>
          <c:orientation val="minMax"/>
        </c:scaling>
        <c:axPos val="l"/>
        <c:tickLblPos val="nextTo"/>
        <c:txPr>
          <a:bodyPr/>
          <a:lstStyle/>
          <a:p>
            <a:pPr>
              <a:defRPr sz="1200" b="1"/>
            </a:pPr>
            <a:endParaRPr lang="pl-PL"/>
          </a:p>
        </c:txPr>
        <c:crossAx val="57527680"/>
        <c:crosses val="autoZero"/>
        <c:auto val="1"/>
        <c:lblAlgn val="ctr"/>
        <c:lblOffset val="100"/>
      </c:catAx>
      <c:valAx>
        <c:axId val="57527680"/>
        <c:scaling>
          <c:orientation val="minMax"/>
        </c:scaling>
        <c:delete val="1"/>
        <c:axPos val="b"/>
        <c:numFmt formatCode="0.0%" sourceLinked="1"/>
        <c:tickLblPos val="none"/>
        <c:crossAx val="57526144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Arkusz1!$A$123:$A$128</c:f>
              <c:strCache>
                <c:ptCount val="6"/>
                <c:pt idx="0">
                  <c:v>Finansowej</c:v>
                </c:pt>
                <c:pt idx="1">
                  <c:v>Psychologicznej</c:v>
                </c:pt>
                <c:pt idx="2">
                  <c:v>Innej</c:v>
                </c:pt>
                <c:pt idx="3">
                  <c:v>Edukacyjnej/szkoleniowej</c:v>
                </c:pt>
                <c:pt idx="4">
                  <c:v>Prawnej</c:v>
                </c:pt>
                <c:pt idx="5">
                  <c:v>Informacyjnej</c:v>
                </c:pt>
              </c:strCache>
            </c:strRef>
          </c:cat>
          <c:val>
            <c:numRef>
              <c:f>Arkusz1!$B$123:$B$128</c:f>
              <c:numCache>
                <c:formatCode>0.0%</c:formatCode>
                <c:ptCount val="6"/>
                <c:pt idx="0">
                  <c:v>0</c:v>
                </c:pt>
                <c:pt idx="1">
                  <c:v>0.10256410256410423</c:v>
                </c:pt>
                <c:pt idx="2">
                  <c:v>0.10256410256410423</c:v>
                </c:pt>
                <c:pt idx="3">
                  <c:v>0.2051282051282052</c:v>
                </c:pt>
                <c:pt idx="4">
                  <c:v>0.4102564102564103</c:v>
                </c:pt>
                <c:pt idx="5">
                  <c:v>0.48717948717949794</c:v>
                </c:pt>
              </c:numCache>
            </c:numRef>
          </c:val>
        </c:ser>
        <c:dLbls>
          <c:showVal val="1"/>
        </c:dLbls>
        <c:axId val="55623680"/>
        <c:axId val="55625216"/>
      </c:barChart>
      <c:catAx>
        <c:axId val="55623680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625216"/>
        <c:crosses val="autoZero"/>
        <c:auto val="1"/>
        <c:lblAlgn val="ctr"/>
        <c:lblOffset val="100"/>
      </c:catAx>
      <c:valAx>
        <c:axId val="55625216"/>
        <c:scaling>
          <c:orientation val="minMax"/>
        </c:scaling>
        <c:axPos val="b"/>
        <c:majorGridlines>
          <c:spPr>
            <a:ln>
              <a:noFill/>
            </a:ln>
          </c:spPr>
        </c:majorGridlines>
        <c:numFmt formatCode="0%" sourceLinked="0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623680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plotArea>
      <c:layout>
        <c:manualLayout>
          <c:layoutTarget val="inner"/>
          <c:xMode val="edge"/>
          <c:yMode val="edge"/>
          <c:x val="5.9048450170730724E-2"/>
          <c:y val="2.916970117823733E-2"/>
          <c:w val="0.90996091244857202"/>
          <c:h val="0.7916738648103927"/>
        </c:manualLayout>
      </c:layout>
      <c:barChart>
        <c:barDir val="col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Arkusz1!$A$2:$A$11</c:f>
              <c:strCache>
                <c:ptCount val="10"/>
                <c:pt idx="0">
                  <c:v>20-25</c:v>
                </c:pt>
                <c:pt idx="1">
                  <c:v>26-30</c:v>
                </c:pt>
                <c:pt idx="2">
                  <c:v>31-35</c:v>
                </c:pt>
                <c:pt idx="3">
                  <c:v>36-40</c:v>
                </c:pt>
                <c:pt idx="4">
                  <c:v>41-45</c:v>
                </c:pt>
                <c:pt idx="5">
                  <c:v>46-50</c:v>
                </c:pt>
                <c:pt idx="6">
                  <c:v>51-55</c:v>
                </c:pt>
                <c:pt idx="7">
                  <c:v>56-60</c:v>
                </c:pt>
                <c:pt idx="8">
                  <c:v>61-65</c:v>
                </c:pt>
                <c:pt idx="9">
                  <c:v>66-70</c:v>
                </c:pt>
              </c:strCache>
            </c:strRef>
          </c:cat>
          <c:val>
            <c:numRef>
              <c:f>Arkusz1!$B$2:$B$11</c:f>
              <c:numCache>
                <c:formatCode>General</c:formatCode>
                <c:ptCount val="10"/>
                <c:pt idx="0">
                  <c:v>308</c:v>
                </c:pt>
                <c:pt idx="1">
                  <c:v>338</c:v>
                </c:pt>
                <c:pt idx="2">
                  <c:v>259</c:v>
                </c:pt>
                <c:pt idx="3">
                  <c:v>208</c:v>
                </c:pt>
                <c:pt idx="4">
                  <c:v>170</c:v>
                </c:pt>
                <c:pt idx="5">
                  <c:v>197</c:v>
                </c:pt>
                <c:pt idx="6">
                  <c:v>179</c:v>
                </c:pt>
                <c:pt idx="7">
                  <c:v>155</c:v>
                </c:pt>
                <c:pt idx="8">
                  <c:v>110</c:v>
                </c:pt>
                <c:pt idx="9">
                  <c:v>48</c:v>
                </c:pt>
              </c:numCache>
            </c:numRef>
          </c:val>
        </c:ser>
        <c:dLbls>
          <c:showVal val="1"/>
        </c:dLbls>
        <c:axId val="62344576"/>
        <c:axId val="55317632"/>
      </c:barChart>
      <c:catAx>
        <c:axId val="62344576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55317632"/>
        <c:crosses val="autoZero"/>
        <c:auto val="1"/>
        <c:lblAlgn val="ctr"/>
        <c:lblOffset val="100"/>
      </c:catAx>
      <c:valAx>
        <c:axId val="55317632"/>
        <c:scaling>
          <c:orientation val="minMax"/>
        </c:scaling>
        <c:axPos val="l"/>
        <c:majorGridlines/>
        <c:numFmt formatCode="General" sourceLinked="1"/>
        <c:tickLblPos val="nextTo"/>
        <c:crossAx val="62344576"/>
        <c:crosses val="autoZero"/>
        <c:crossBetween val="between"/>
        <c:majorUnit val="100"/>
      </c:valAx>
    </c:plotArea>
    <c:plotVisOnly val="1"/>
    <c:dispBlanksAs val="gap"/>
  </c:chart>
  <c:spPr>
    <a:ln>
      <a:solidFill>
        <a:schemeClr val="accent1"/>
      </a:solidFill>
    </a:ln>
  </c:sp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view3D>
      <c:rAngAx val="1"/>
    </c:view3D>
    <c:plotArea>
      <c:layout>
        <c:manualLayout>
          <c:layoutTarget val="inner"/>
          <c:xMode val="edge"/>
          <c:yMode val="edge"/>
          <c:x val="0.12972711814561511"/>
          <c:y val="8.3634799887302783E-2"/>
          <c:w val="0.83938268247218883"/>
          <c:h val="0.57423560548655272"/>
        </c:manualLayout>
      </c:layout>
      <c:bar3DChart>
        <c:barDir val="col"/>
        <c:grouping val="stacked"/>
        <c:ser>
          <c:idx val="0"/>
          <c:order val="0"/>
          <c:tx>
            <c:v>Zarejestrowani bezrobotni Podlasianie</c:v>
          </c:tx>
          <c:dLbls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Arkusz7!$B$1:$G$1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I-VI 2012</c:v>
                </c:pt>
              </c:strCache>
            </c:strRef>
          </c:cat>
          <c:val>
            <c:numRef>
              <c:f>Arkusz7!$B$2:$G$2</c:f>
              <c:numCache>
                <c:formatCode>General</c:formatCode>
                <c:ptCount val="6"/>
                <c:pt idx="0">
                  <c:v>72439</c:v>
                </c:pt>
                <c:pt idx="1">
                  <c:v>75550</c:v>
                </c:pt>
                <c:pt idx="2">
                  <c:v>90955</c:v>
                </c:pt>
                <c:pt idx="3">
                  <c:v>88386</c:v>
                </c:pt>
                <c:pt idx="4">
                  <c:v>75457</c:v>
                </c:pt>
                <c:pt idx="5">
                  <c:v>34609</c:v>
                </c:pt>
              </c:numCache>
            </c:numRef>
          </c:val>
        </c:ser>
        <c:ser>
          <c:idx val="1"/>
          <c:order val="1"/>
          <c:tx>
            <c:strRef>
              <c:f>Arkusz7!$A$3</c:f>
              <c:strCache>
                <c:ptCount val="1"/>
                <c:pt idx="0">
                  <c:v>Zarejestrowani bezrobotni migranci powracający do woj.podlaskiego</c:v>
                </c:pt>
              </c:strCache>
            </c:strRef>
          </c:tx>
          <c:dLbls>
            <c:dLbl>
              <c:idx val="0"/>
              <c:layout>
                <c:manualLayout>
                  <c:x val="2.8081999438360145E-3"/>
                  <c:y val="-6.694560669456065E-2"/>
                </c:manualLayout>
              </c:layout>
              <c:showVal val="1"/>
            </c:dLbl>
            <c:dLbl>
              <c:idx val="1"/>
              <c:layout>
                <c:manualLayout>
                  <c:x val="2.8081999438360145E-3"/>
                  <c:y val="-6.1366806136680822E-2"/>
                </c:manualLayout>
              </c:layout>
              <c:showVal val="1"/>
            </c:dLbl>
            <c:dLbl>
              <c:idx val="2"/>
              <c:layout>
                <c:manualLayout>
                  <c:x val="-5.1483070900166266E-17"/>
                  <c:y val="-7.2524407252441123E-2"/>
                </c:manualLayout>
              </c:layout>
              <c:showVal val="1"/>
            </c:dLbl>
            <c:dLbl>
              <c:idx val="3"/>
              <c:layout>
                <c:manualLayout>
                  <c:x val="5.6163998876720134E-3"/>
                  <c:y val="-7.8103207810321165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6.694560669456065E-2"/>
                </c:manualLayout>
              </c:layout>
              <c:showVal val="1"/>
            </c:dLbl>
            <c:dLbl>
              <c:idx val="5"/>
              <c:layout>
                <c:manualLayout>
                  <c:x val="5.6163998876719023E-3"/>
                  <c:y val="-6.1366806136680822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pl-PL"/>
              </a:p>
            </c:txPr>
            <c:showVal val="1"/>
          </c:dLbls>
          <c:cat>
            <c:strRef>
              <c:f>Arkusz7!$B$1:$G$1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I-VI 2012</c:v>
                </c:pt>
              </c:strCache>
            </c:strRef>
          </c:cat>
          <c:val>
            <c:numRef>
              <c:f>Arkusz7!$B$3:$G$3</c:f>
              <c:numCache>
                <c:formatCode>General</c:formatCode>
                <c:ptCount val="6"/>
                <c:pt idx="0">
                  <c:v>108</c:v>
                </c:pt>
                <c:pt idx="1">
                  <c:v>201</c:v>
                </c:pt>
                <c:pt idx="2">
                  <c:v>498</c:v>
                </c:pt>
                <c:pt idx="3">
                  <c:v>442</c:v>
                </c:pt>
                <c:pt idx="4">
                  <c:v>404</c:v>
                </c:pt>
                <c:pt idx="5">
                  <c:v>214</c:v>
                </c:pt>
              </c:numCache>
            </c:numRef>
          </c:val>
        </c:ser>
        <c:dLbls>
          <c:showVal val="1"/>
        </c:dLbls>
        <c:shape val="box"/>
        <c:axId val="55368704"/>
        <c:axId val="55370496"/>
        <c:axId val="0"/>
      </c:bar3DChart>
      <c:catAx>
        <c:axId val="55368704"/>
        <c:scaling>
          <c:orientation val="minMax"/>
        </c:scaling>
        <c:axPos val="b"/>
        <c:numFmt formatCode="General" sourceLinked="1"/>
        <c:tickLblPos val="nextTo"/>
        <c:crossAx val="55370496"/>
        <c:crosses val="autoZero"/>
        <c:auto val="1"/>
        <c:lblAlgn val="ctr"/>
        <c:lblOffset val="100"/>
      </c:catAx>
      <c:valAx>
        <c:axId val="55370496"/>
        <c:scaling>
          <c:orientation val="minMax"/>
        </c:scaling>
        <c:axPos val="l"/>
        <c:majorGridlines/>
        <c:numFmt formatCode="General" sourceLinked="1"/>
        <c:tickLblPos val="nextTo"/>
        <c:crossAx val="5536870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1542365123483425E-2"/>
          <c:y val="0.79269748185242528"/>
          <c:w val="0.98533986958454123"/>
          <c:h val="0.16210456956478717"/>
        </c:manualLayout>
      </c:layout>
      <c:txPr>
        <a:bodyPr/>
        <a:lstStyle/>
        <a:p>
          <a:pPr>
            <a:defRPr sz="1200"/>
          </a:pPr>
          <a:endParaRPr lang="pl-PL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>
        <c:manualLayout>
          <c:layoutTarget val="inner"/>
          <c:xMode val="edge"/>
          <c:yMode val="edge"/>
          <c:x val="2.4241490360580448E-2"/>
          <c:y val="6.7378944586244091E-2"/>
          <c:w val="0.95151701927883914"/>
          <c:h val="0.68439708791691456"/>
        </c:manualLayout>
      </c:layout>
      <c:barChart>
        <c:barDir val="col"/>
        <c:grouping val="clustered"/>
        <c:ser>
          <c:idx val="0"/>
          <c:order val="0"/>
          <c:dLbls>
            <c:numFmt formatCode="0.0%" sourceLinked="0"/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'stan migracji'!$J$3:$J$5</c:f>
              <c:strCache>
                <c:ptCount val="3"/>
                <c:pt idx="0">
                  <c:v>Tak, jest taka osoba/y w tym gospodarstwie </c:v>
                </c:pt>
                <c:pt idx="1">
                  <c:v>Tak, jest nadal za granicą</c:v>
                </c:pt>
                <c:pt idx="2">
                  <c:v>Nie, nie ma takiej osoby w tym gospodarstwie</c:v>
                </c:pt>
              </c:strCache>
            </c:strRef>
          </c:cat>
          <c:val>
            <c:numRef>
              <c:f>'stan migracji'!$K$3:$K$5</c:f>
              <c:numCache>
                <c:formatCode>0%</c:formatCode>
                <c:ptCount val="3"/>
                <c:pt idx="0">
                  <c:v>2.2824754901960797E-2</c:v>
                </c:pt>
                <c:pt idx="1">
                  <c:v>7.2763480392157034E-2</c:v>
                </c:pt>
                <c:pt idx="2">
                  <c:v>0.90441176470588158</c:v>
                </c:pt>
              </c:numCache>
            </c:numRef>
          </c:val>
        </c:ser>
        <c:axId val="55429376"/>
        <c:axId val="55439360"/>
      </c:barChart>
      <c:catAx>
        <c:axId val="5542937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439360"/>
        <c:crosses val="autoZero"/>
        <c:auto val="1"/>
        <c:lblAlgn val="ctr"/>
        <c:lblOffset val="100"/>
      </c:catAx>
      <c:valAx>
        <c:axId val="55439360"/>
        <c:scaling>
          <c:orientation val="minMax"/>
        </c:scaling>
        <c:axPos val="l"/>
        <c:numFmt formatCode="0%" sourceLinked="0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429376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plotArea>
      <c:layout/>
      <c:barChart>
        <c:barDir val="bar"/>
        <c:grouping val="stacked"/>
        <c:ser>
          <c:idx val="0"/>
          <c:order val="0"/>
          <c:tx>
            <c:strRef>
              <c:f>Arkusz3!$D$131</c:f>
              <c:strCache>
                <c:ptCount val="1"/>
                <c:pt idx="0">
                  <c:v>Migranci powrotni</c:v>
                </c:pt>
              </c:strCache>
            </c:strRef>
          </c:tx>
          <c:spPr>
            <a:solidFill>
              <a:srgbClr val="184683"/>
            </a:solidFill>
          </c:spPr>
          <c:dLbls>
            <c:dLbl>
              <c:idx val="1"/>
              <c:layout>
                <c:manualLayout>
                  <c:x val="6.920415224913495E-3"/>
                  <c:y val="0"/>
                </c:manualLayout>
              </c:layout>
              <c:dLblPos val="ctr"/>
              <c:showVal val="1"/>
            </c:dLbl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Arkusz3!$C$132:$C$148</c:f>
              <c:strCache>
                <c:ptCount val="17"/>
                <c:pt idx="0">
                  <c:v>Powiat augustowski</c:v>
                </c:pt>
                <c:pt idx="1">
                  <c:v>Powiat białostocki</c:v>
                </c:pt>
                <c:pt idx="2">
                  <c:v>Powiat m. Białystok</c:v>
                </c:pt>
                <c:pt idx="3">
                  <c:v>Powiat bielski</c:v>
                </c:pt>
                <c:pt idx="4">
                  <c:v>Powiat grajewski</c:v>
                </c:pt>
                <c:pt idx="5">
                  <c:v>Powiat hajnowski</c:v>
                </c:pt>
                <c:pt idx="6">
                  <c:v>Powiat kolneński</c:v>
                </c:pt>
                <c:pt idx="7">
                  <c:v>Powiat m. Łomża</c:v>
                </c:pt>
                <c:pt idx="8">
                  <c:v>Powiat łomżyński</c:v>
                </c:pt>
                <c:pt idx="9">
                  <c:v>Powiat moniecki</c:v>
                </c:pt>
                <c:pt idx="10">
                  <c:v>Powiat sejneński</c:v>
                </c:pt>
                <c:pt idx="11">
                  <c:v>Powiat siemiatycki</c:v>
                </c:pt>
                <c:pt idx="12">
                  <c:v>Powiat sokólski</c:v>
                </c:pt>
                <c:pt idx="13">
                  <c:v>Powiat suwalski</c:v>
                </c:pt>
                <c:pt idx="14">
                  <c:v>Powiat m. Suwałki</c:v>
                </c:pt>
                <c:pt idx="15">
                  <c:v>Powiat wysokomazowiecki</c:v>
                </c:pt>
                <c:pt idx="16">
                  <c:v>Powiat zambrowski</c:v>
                </c:pt>
              </c:strCache>
            </c:strRef>
          </c:cat>
          <c:val>
            <c:numRef>
              <c:f>Arkusz3!$D$132:$D$148</c:f>
              <c:numCache>
                <c:formatCode>0.0%</c:formatCode>
                <c:ptCount val="17"/>
                <c:pt idx="0">
                  <c:v>3.9000000000000014E-2</c:v>
                </c:pt>
                <c:pt idx="1">
                  <c:v>8.0000000000000227E-3</c:v>
                </c:pt>
                <c:pt idx="2">
                  <c:v>1.6000000000000021E-2</c:v>
                </c:pt>
                <c:pt idx="3">
                  <c:v>1.7999999999999999E-2</c:v>
                </c:pt>
                <c:pt idx="4" formatCode="0%">
                  <c:v>1.0000000000000005E-2</c:v>
                </c:pt>
                <c:pt idx="5">
                  <c:v>2.1000000000000012E-2</c:v>
                </c:pt>
                <c:pt idx="6">
                  <c:v>1.6000000000000021E-2</c:v>
                </c:pt>
                <c:pt idx="7">
                  <c:v>2.3E-2</c:v>
                </c:pt>
                <c:pt idx="8">
                  <c:v>2.1000000000000012E-2</c:v>
                </c:pt>
                <c:pt idx="9">
                  <c:v>2.9000000000000001E-2</c:v>
                </c:pt>
                <c:pt idx="10">
                  <c:v>4.2000000000000023E-2</c:v>
                </c:pt>
                <c:pt idx="11">
                  <c:v>1.6000000000000021E-2</c:v>
                </c:pt>
                <c:pt idx="12">
                  <c:v>2.5999999999999999E-2</c:v>
                </c:pt>
                <c:pt idx="13">
                  <c:v>2.1000000000000012E-2</c:v>
                </c:pt>
                <c:pt idx="14">
                  <c:v>2.9000000000000001E-2</c:v>
                </c:pt>
                <c:pt idx="15">
                  <c:v>2.9000000000000001E-2</c:v>
                </c:pt>
                <c:pt idx="16">
                  <c:v>2.5999999999999999E-2</c:v>
                </c:pt>
              </c:numCache>
            </c:numRef>
          </c:val>
        </c:ser>
        <c:ser>
          <c:idx val="1"/>
          <c:order val="1"/>
          <c:tx>
            <c:strRef>
              <c:f>Arkusz3!$E$131</c:f>
              <c:strCache>
                <c:ptCount val="1"/>
                <c:pt idx="0">
                  <c:v>Emigranci</c:v>
                </c:pt>
              </c:strCache>
            </c:strRef>
          </c:tx>
          <c:spPr>
            <a:solidFill>
              <a:srgbClr val="3C9424"/>
            </a:solidFill>
          </c:spPr>
          <c:dLbls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pl-PL"/>
              </a:p>
            </c:txPr>
            <c:dLblPos val="ctr"/>
            <c:showVal val="1"/>
          </c:dLbls>
          <c:cat>
            <c:strRef>
              <c:f>Arkusz3!$C$132:$C$148</c:f>
              <c:strCache>
                <c:ptCount val="17"/>
                <c:pt idx="0">
                  <c:v>Powiat augustowski</c:v>
                </c:pt>
                <c:pt idx="1">
                  <c:v>Powiat białostocki</c:v>
                </c:pt>
                <c:pt idx="2">
                  <c:v>Powiat m. Białystok</c:v>
                </c:pt>
                <c:pt idx="3">
                  <c:v>Powiat bielski</c:v>
                </c:pt>
                <c:pt idx="4">
                  <c:v>Powiat grajewski</c:v>
                </c:pt>
                <c:pt idx="5">
                  <c:v>Powiat hajnowski</c:v>
                </c:pt>
                <c:pt idx="6">
                  <c:v>Powiat kolneński</c:v>
                </c:pt>
                <c:pt idx="7">
                  <c:v>Powiat m. Łomża</c:v>
                </c:pt>
                <c:pt idx="8">
                  <c:v>Powiat łomżyński</c:v>
                </c:pt>
                <c:pt idx="9">
                  <c:v>Powiat moniecki</c:v>
                </c:pt>
                <c:pt idx="10">
                  <c:v>Powiat sejneński</c:v>
                </c:pt>
                <c:pt idx="11">
                  <c:v>Powiat siemiatycki</c:v>
                </c:pt>
                <c:pt idx="12">
                  <c:v>Powiat sokólski</c:v>
                </c:pt>
                <c:pt idx="13">
                  <c:v>Powiat suwalski</c:v>
                </c:pt>
                <c:pt idx="14">
                  <c:v>Powiat m. Suwałki</c:v>
                </c:pt>
                <c:pt idx="15">
                  <c:v>Powiat wysokomazowiecki</c:v>
                </c:pt>
                <c:pt idx="16">
                  <c:v>Powiat zambrowski</c:v>
                </c:pt>
              </c:strCache>
            </c:strRef>
          </c:cat>
          <c:val>
            <c:numRef>
              <c:f>Arkusz3!$E$132:$E$148</c:f>
              <c:numCache>
                <c:formatCode>0.0%</c:formatCode>
                <c:ptCount val="17"/>
                <c:pt idx="0">
                  <c:v>7.8100000000000003E-2</c:v>
                </c:pt>
                <c:pt idx="1">
                  <c:v>4.9500000000000023E-2</c:v>
                </c:pt>
                <c:pt idx="2">
                  <c:v>3.1300000000000001E-2</c:v>
                </c:pt>
                <c:pt idx="3">
                  <c:v>5.7300000000000434E-2</c:v>
                </c:pt>
                <c:pt idx="4">
                  <c:v>8.0700000000000063E-2</c:v>
                </c:pt>
                <c:pt idx="5">
                  <c:v>5.7300000000000434E-2</c:v>
                </c:pt>
                <c:pt idx="6">
                  <c:v>9.11E-2</c:v>
                </c:pt>
                <c:pt idx="7">
                  <c:v>6.25E-2</c:v>
                </c:pt>
                <c:pt idx="8">
                  <c:v>6.25E-2</c:v>
                </c:pt>
                <c:pt idx="9">
                  <c:v>0.10940000000000009</c:v>
                </c:pt>
                <c:pt idx="10">
                  <c:v>9.9000000000000046E-2</c:v>
                </c:pt>
                <c:pt idx="11">
                  <c:v>8.3300000000000041E-2</c:v>
                </c:pt>
                <c:pt idx="12">
                  <c:v>7.8100000000000003E-2</c:v>
                </c:pt>
                <c:pt idx="13">
                  <c:v>8.3300000000000041E-2</c:v>
                </c:pt>
                <c:pt idx="14">
                  <c:v>7.8100000000000003E-2</c:v>
                </c:pt>
                <c:pt idx="15">
                  <c:v>5.7300000000000434E-2</c:v>
                </c:pt>
                <c:pt idx="16">
                  <c:v>7.8100000000000003E-2</c:v>
                </c:pt>
              </c:numCache>
            </c:numRef>
          </c:val>
        </c:ser>
        <c:dLbls>
          <c:showVal val="1"/>
        </c:dLbls>
        <c:overlap val="100"/>
        <c:axId val="54887936"/>
        <c:axId val="54889472"/>
      </c:barChart>
      <c:catAx>
        <c:axId val="54887936"/>
        <c:scaling>
          <c:orientation val="minMax"/>
        </c:scaling>
        <c:axPos val="l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4889472"/>
        <c:crosses val="autoZero"/>
        <c:auto val="1"/>
        <c:lblAlgn val="ctr"/>
        <c:lblOffset val="100"/>
      </c:catAx>
      <c:valAx>
        <c:axId val="54889472"/>
        <c:scaling>
          <c:orientation val="minMax"/>
          <c:max val="0.15000000000000024"/>
        </c:scaling>
        <c:axPos val="b"/>
        <c:majorGridlines>
          <c:spPr>
            <a:ln>
              <a:noFill/>
            </a:ln>
          </c:spPr>
        </c:majorGridlines>
        <c:numFmt formatCode="0%" sourceLinked="0"/>
        <c:tickLblPos val="nextTo"/>
        <c:crossAx val="54887936"/>
        <c:crosses val="autoZero"/>
        <c:crossBetween val="between"/>
        <c:majorUnit val="3.0000000000000016E-2"/>
      </c:valAx>
    </c:plotArea>
    <c:legend>
      <c:legendPos val="b"/>
      <c:layout/>
      <c:txPr>
        <a:bodyPr/>
        <a:lstStyle/>
        <a:p>
          <a:pPr>
            <a:defRPr sz="900" b="1"/>
          </a:pPr>
          <a:endParaRPr lang="pl-PL"/>
        </a:p>
      </c:txPr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zmienne!$B$1949:$B$1954</c:f>
              <c:strCache>
                <c:ptCount val="6"/>
                <c:pt idx="0">
                  <c:v>18-24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 i więcej</c:v>
                </c:pt>
              </c:strCache>
            </c:strRef>
          </c:cat>
          <c:val>
            <c:numRef>
              <c:f>zmienne!$E$1949:$E$1954</c:f>
              <c:numCache>
                <c:formatCode>0%</c:formatCode>
                <c:ptCount val="6"/>
                <c:pt idx="0">
                  <c:v>0.16778523489933447</c:v>
                </c:pt>
                <c:pt idx="1">
                  <c:v>0.40939597315437137</c:v>
                </c:pt>
                <c:pt idx="2">
                  <c:v>0.221476510067114</c:v>
                </c:pt>
                <c:pt idx="3">
                  <c:v>0.12080536912751701</c:v>
                </c:pt>
                <c:pt idx="4">
                  <c:v>5.3691275167785157E-2</c:v>
                </c:pt>
                <c:pt idx="5">
                  <c:v>2.6845637583893689E-2</c:v>
                </c:pt>
              </c:numCache>
            </c:numRef>
          </c:val>
        </c:ser>
        <c:dLbls>
          <c:showVal val="1"/>
        </c:dLbls>
        <c:overlap val="-25"/>
        <c:axId val="55530240"/>
        <c:axId val="55531776"/>
      </c:barChart>
      <c:catAx>
        <c:axId val="5553024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531776"/>
        <c:crosses val="autoZero"/>
        <c:auto val="1"/>
        <c:lblAlgn val="ctr"/>
        <c:lblOffset val="100"/>
      </c:catAx>
      <c:valAx>
        <c:axId val="55531776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530240"/>
        <c:crosses val="autoZero"/>
        <c:crossBetween val="between"/>
      </c:valAx>
    </c:plotArea>
    <c:plotVisOnly val="1"/>
    <c:dispBlanksAs val="gap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/>
      <c:barChart>
        <c:barDir val="bar"/>
        <c:grouping val="clustered"/>
        <c:ser>
          <c:idx val="0"/>
          <c:order val="0"/>
          <c:dLbls>
            <c:txPr>
              <a:bodyPr/>
              <a:lstStyle/>
              <a:p>
                <a:pPr>
                  <a:defRPr sz="1100"/>
                </a:pPr>
                <a:endParaRPr lang="pl-PL"/>
              </a:p>
            </c:txPr>
            <c:showVal val="1"/>
          </c:dLbls>
          <c:cat>
            <c:strRef>
              <c:f>zmienne!$B$1959:$B$1964</c:f>
              <c:strCache>
                <c:ptCount val="6"/>
                <c:pt idx="0">
                  <c:v>Podstawowe</c:v>
                </c:pt>
                <c:pt idx="1">
                  <c:v>Gimnazjalne</c:v>
                </c:pt>
                <c:pt idx="2">
                  <c:v>Zasadnicze zawodowe</c:v>
                </c:pt>
                <c:pt idx="3">
                  <c:v>Średnie ogólne</c:v>
                </c:pt>
                <c:pt idx="4">
                  <c:v>Średnie zawodowe (techniczne)</c:v>
                </c:pt>
                <c:pt idx="5">
                  <c:v>Wyższe</c:v>
                </c:pt>
              </c:strCache>
            </c:strRef>
          </c:cat>
          <c:val>
            <c:numRef>
              <c:f>zmienne!$E$1959:$E$1964</c:f>
              <c:numCache>
                <c:formatCode>0%</c:formatCode>
                <c:ptCount val="6"/>
                <c:pt idx="0">
                  <c:v>2.6845637583893689E-2</c:v>
                </c:pt>
                <c:pt idx="1">
                  <c:v>1.3422818791946301E-2</c:v>
                </c:pt>
                <c:pt idx="2">
                  <c:v>0.13422818791946586</c:v>
                </c:pt>
                <c:pt idx="3">
                  <c:v>0.16778523489933447</c:v>
                </c:pt>
                <c:pt idx="4">
                  <c:v>0.23489932885906312</c:v>
                </c:pt>
                <c:pt idx="5">
                  <c:v>0.42281879194631927</c:v>
                </c:pt>
              </c:numCache>
            </c:numRef>
          </c:val>
        </c:ser>
        <c:dLbls>
          <c:showVal val="1"/>
        </c:dLbls>
        <c:overlap val="-25"/>
        <c:axId val="55567488"/>
        <c:axId val="55569024"/>
      </c:barChart>
      <c:catAx>
        <c:axId val="5556748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100" b="1"/>
            </a:pPr>
            <a:endParaRPr lang="pl-PL"/>
          </a:p>
        </c:txPr>
        <c:crossAx val="55569024"/>
        <c:crosses val="autoZero"/>
        <c:auto val="1"/>
        <c:lblAlgn val="ctr"/>
        <c:lblOffset val="100"/>
      </c:catAx>
      <c:valAx>
        <c:axId val="55569024"/>
        <c:scaling>
          <c:orientation val="minMax"/>
        </c:scaling>
        <c:axPos val="b"/>
        <c:numFmt formatCode="0%" sourceLinked="1"/>
        <c:tickLblPos val="nextTo"/>
        <c:txPr>
          <a:bodyPr/>
          <a:lstStyle/>
          <a:p>
            <a:pPr>
              <a:defRPr sz="1100"/>
            </a:pPr>
            <a:endParaRPr lang="pl-PL"/>
          </a:p>
        </c:txPr>
        <c:crossAx val="55567488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>
        <c:manualLayout>
          <c:layoutTarget val="inner"/>
          <c:xMode val="edge"/>
          <c:yMode val="edge"/>
          <c:x val="0.19987404956023044"/>
          <c:y val="5.0925925925925923E-2"/>
          <c:w val="0.7163900406169037"/>
          <c:h val="0.89814814814814814"/>
        </c:manualLayout>
      </c:layout>
      <c:barChart>
        <c:barDir val="bar"/>
        <c:grouping val="clustered"/>
        <c:ser>
          <c:idx val="0"/>
          <c:order val="0"/>
          <c:cat>
            <c:strRef>
              <c:f>zmienne!$O$203:$O$212</c:f>
              <c:strCache>
                <c:ptCount val="10"/>
                <c:pt idx="0">
                  <c:v>Trudno powiedzieć</c:v>
                </c:pt>
                <c:pt idx="1">
                  <c:v>Do 3 miesięcy</c:v>
                </c:pt>
                <c:pt idx="2">
                  <c:v>Do pół roku</c:v>
                </c:pt>
                <c:pt idx="3">
                  <c:v>Do roku</c:v>
                </c:pt>
                <c:pt idx="4">
                  <c:v>Do 2 lat</c:v>
                </c:pt>
                <c:pt idx="5">
                  <c:v>Do 3 lat</c:v>
                </c:pt>
                <c:pt idx="6">
                  <c:v>Do 4 lat</c:v>
                </c:pt>
                <c:pt idx="7">
                  <c:v>5 lat</c:v>
                </c:pt>
                <c:pt idx="8">
                  <c:v>6-7 lat</c:v>
                </c:pt>
                <c:pt idx="9">
                  <c:v>8 lat i więcej</c:v>
                </c:pt>
              </c:strCache>
            </c:strRef>
          </c:cat>
          <c:val>
            <c:numRef>
              <c:f>zmienne!$P$203:$P$212</c:f>
              <c:numCache>
                <c:formatCode>0.0%</c:formatCode>
                <c:ptCount val="10"/>
                <c:pt idx="0">
                  <c:v>5.4800000000000133E-2</c:v>
                </c:pt>
                <c:pt idx="1">
                  <c:v>0.18093959731544032</c:v>
                </c:pt>
                <c:pt idx="2">
                  <c:v>0.328724832214776</c:v>
                </c:pt>
                <c:pt idx="3">
                  <c:v>0.22182550335570467</c:v>
                </c:pt>
                <c:pt idx="4">
                  <c:v>8.7000000000000022E-2</c:v>
                </c:pt>
                <c:pt idx="5">
                  <c:v>2.0000000000000011E-2</c:v>
                </c:pt>
                <c:pt idx="6">
                  <c:v>2.0000000000000011E-2</c:v>
                </c:pt>
                <c:pt idx="7" formatCode="0.00%">
                  <c:v>3.4000000000000002E-2</c:v>
                </c:pt>
                <c:pt idx="8" formatCode="0.00%">
                  <c:v>2.5999999999999995E-2</c:v>
                </c:pt>
                <c:pt idx="9">
                  <c:v>2.7000000000000256E-2</c:v>
                </c:pt>
              </c:numCache>
            </c:numRef>
          </c:val>
        </c:ser>
        <c:dLbls>
          <c:showVal val="1"/>
        </c:dLbls>
        <c:overlap val="-25"/>
        <c:axId val="55547392"/>
        <c:axId val="55489664"/>
      </c:barChart>
      <c:catAx>
        <c:axId val="55547392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55489664"/>
        <c:crosses val="autoZero"/>
        <c:auto val="1"/>
        <c:lblAlgn val="ctr"/>
        <c:lblOffset val="100"/>
      </c:catAx>
      <c:valAx>
        <c:axId val="55489664"/>
        <c:scaling>
          <c:orientation val="minMax"/>
        </c:scaling>
        <c:axPos val="b"/>
        <c:numFmt formatCode="0%" sourceLinked="0"/>
        <c:tickLblPos val="nextTo"/>
        <c:crossAx val="5554739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10"/>
  <c:chart>
    <c:autoTitleDeleted val="1"/>
    <c:plotArea>
      <c:layout/>
      <c:barChart>
        <c:barDir val="bar"/>
        <c:grouping val="clustered"/>
        <c:ser>
          <c:idx val="0"/>
          <c:order val="0"/>
          <c:cat>
            <c:strRef>
              <c:f>zmienne!$I$284:$I$288</c:f>
              <c:strCache>
                <c:ptCount val="5"/>
                <c:pt idx="0">
                  <c:v>Wyjazd  biznesowy</c:v>
                </c:pt>
                <c:pt idx="1">
                  <c:v>Wakacje</c:v>
                </c:pt>
                <c:pt idx="2">
                  <c:v>Nielegalna praca zarobkowa</c:v>
                </c:pt>
                <c:pt idx="3">
                  <c:v>Nauka/edukacja</c:v>
                </c:pt>
                <c:pt idx="4">
                  <c:v>Legalna praca zarobkowa</c:v>
                </c:pt>
              </c:strCache>
            </c:strRef>
          </c:cat>
          <c:val>
            <c:numRef>
              <c:f>zmienne!$J$284:$J$288</c:f>
              <c:numCache>
                <c:formatCode>0.0%</c:formatCode>
                <c:ptCount val="5"/>
                <c:pt idx="0">
                  <c:v>7.0000000000000114E-3</c:v>
                </c:pt>
                <c:pt idx="1">
                  <c:v>2.1000000000000012E-2</c:v>
                </c:pt>
                <c:pt idx="2">
                  <c:v>0.14765100671140899</c:v>
                </c:pt>
                <c:pt idx="3">
                  <c:v>0.18700000000000044</c:v>
                </c:pt>
                <c:pt idx="4">
                  <c:v>0.63758389261745063</c:v>
                </c:pt>
              </c:numCache>
            </c:numRef>
          </c:val>
        </c:ser>
        <c:dLbls>
          <c:showVal val="1"/>
        </c:dLbls>
        <c:overlap val="-25"/>
        <c:axId val="55675904"/>
        <c:axId val="55674368"/>
      </c:barChart>
      <c:valAx>
        <c:axId val="55674368"/>
        <c:scaling>
          <c:orientation val="minMax"/>
        </c:scaling>
        <c:axPos val="b"/>
        <c:numFmt formatCode="0%" sourceLinked="0"/>
        <c:tickLblPos val="nextTo"/>
        <c:crossAx val="55675904"/>
        <c:crosses val="autoZero"/>
        <c:crossBetween val="between"/>
      </c:valAx>
      <c:catAx>
        <c:axId val="55675904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900" b="1"/>
            </a:pPr>
            <a:endParaRPr lang="pl-PL"/>
          </a:p>
        </c:txPr>
        <c:crossAx val="55674368"/>
        <c:crosses val="autoZero"/>
        <c:auto val="1"/>
        <c:lblAlgn val="ctr"/>
        <c:lblOffset val="100"/>
      </c:catAx>
    </c:plotArea>
    <c:plotVisOnly val="1"/>
    <c:dispBlanksAs val="gap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77DA2-3520-42D9-8246-BBC1E5D7E4EB}" type="datetimeFigureOut">
              <a:rPr lang="pl-PL" smtClean="0"/>
              <a:pPr/>
              <a:t>2013-03-25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59C9-D76E-4284-9DCF-677BB26C3D8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nstytut-ipc.pl/" TargetMode="External"/><Relationship Id="rId4" Type="http://schemas.openxmlformats.org/officeDocument/2006/relationships/hyperlink" Target="mailto:biuro@instytut-ipc.p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Picture 4" descr="slajd_firmowy_III_wersja_01_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9915"/>
            <a:ext cx="9144000" cy="5188085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79512" y="1052736"/>
            <a:ext cx="87849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l-PL" dirty="0" smtClean="0"/>
          </a:p>
          <a:p>
            <a:pPr lvl="0" algn="ctr"/>
            <a:r>
              <a:rPr lang="pl-PL" sz="2800" b="1" dirty="0" smtClean="0"/>
              <a:t>Prezentacja wyników badania pn. „Powroty z zagranicy mieszkańców województwa podlaskiego”</a:t>
            </a:r>
          </a:p>
          <a:p>
            <a:pPr lvl="0" algn="ctr"/>
            <a:endParaRPr lang="pl-PL" dirty="0" smtClean="0"/>
          </a:p>
          <a:p>
            <a:pPr lvl="0" algn="ctr"/>
            <a:endParaRPr lang="pl-PL" dirty="0" smtClean="0"/>
          </a:p>
          <a:p>
            <a:pPr lvl="0" algn="ctr"/>
            <a:endParaRPr lang="pl-PL" dirty="0" smtClean="0"/>
          </a:p>
        </p:txBody>
      </p:sp>
      <p:pic>
        <p:nvPicPr>
          <p:cNvPr id="9" name="Obraz 8" descr="n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0" y="3109912"/>
            <a:ext cx="26670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323528" y="1052736"/>
            <a:ext cx="849694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Cele badawcze </a:t>
            </a:r>
            <a:r>
              <a:rPr lang="pl-PL" b="1" dirty="0" err="1" smtClean="0"/>
              <a:t>cd</a:t>
            </a:r>
            <a:r>
              <a:rPr lang="pl-PL" b="1" dirty="0" smtClean="0"/>
              <a:t>.: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5) Określenie </a:t>
            </a:r>
            <a:r>
              <a:rPr lang="pl-PL" b="1" dirty="0" smtClean="0"/>
              <a:t>planów i strategii zawodowych </a:t>
            </a:r>
            <a:r>
              <a:rPr lang="pl-PL" dirty="0" smtClean="0"/>
              <a:t>mieszkańców woj. podlaskiego powracających z zagranicy.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6) Określenie </a:t>
            </a:r>
            <a:r>
              <a:rPr lang="pl-PL" b="1" dirty="0" smtClean="0"/>
              <a:t>potrzeb edukacyjnych</a:t>
            </a:r>
            <a:r>
              <a:rPr lang="pl-PL" dirty="0" smtClean="0"/>
              <a:t>, szkoleniowych mieszkańców woj. podlaskiego z zagranicy oraz innych form pomocy adresowanej do tej grupy.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7) </a:t>
            </a:r>
            <a:r>
              <a:rPr lang="pl-PL" b="1" dirty="0" smtClean="0"/>
              <a:t>Określenie oraz analiza wsparcia </a:t>
            </a:r>
            <a:r>
              <a:rPr lang="pl-PL" dirty="0" smtClean="0"/>
              <a:t>kierowanego do osób powracających z zagranicy przez instytucje i organizacje (ze wskazaniem konkretnych działań), jego ocena pod kątem dostosowania do potrzeb i skuteczności oraz propozycje zmian.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395536" y="1052736"/>
            <a:ext cx="84249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/>
              <a:t>Kto był badany?</a:t>
            </a:r>
          </a:p>
          <a:p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 Mieszkańcy województwa podlaskiego – łącznie ponad </a:t>
            </a:r>
            <a:r>
              <a:rPr lang="pl-PL" b="1" dirty="0" smtClean="0"/>
              <a:t>6500 gospodarstw domowych </a:t>
            </a:r>
            <a:r>
              <a:rPr lang="pl-PL" dirty="0" smtClean="0"/>
              <a:t>w trakcie wywiadów telefonicznych </a:t>
            </a:r>
            <a:r>
              <a:rPr lang="pl-PL" b="1" dirty="0" smtClean="0"/>
              <a:t>CATI</a:t>
            </a:r>
            <a:r>
              <a:rPr lang="pl-PL" dirty="0" smtClean="0"/>
              <a:t> – pozwoliło to na oszacowanie skali zjawiska migracji powrotnej oraz oszacowanie potencjalnej przyszłej migracji.</a:t>
            </a:r>
          </a:p>
          <a:p>
            <a:pPr algn="just">
              <a:buFont typeface="Wingdings" pitchFamily="2" charset="2"/>
              <a:buChar char="v"/>
            </a:pP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 </a:t>
            </a:r>
            <a:r>
              <a:rPr lang="pl-PL" b="1" dirty="0" smtClean="0"/>
              <a:t>Migranci powrotni z terenu województwa </a:t>
            </a:r>
            <a:r>
              <a:rPr lang="pl-PL" b="1" dirty="0" smtClean="0"/>
              <a:t>podlaskiego</a:t>
            </a:r>
            <a:r>
              <a:rPr lang="pl-PL" dirty="0" smtClean="0"/>
              <a:t>,  </a:t>
            </a:r>
            <a:r>
              <a:rPr lang="pl-PL" dirty="0" smtClean="0"/>
              <a:t>osoby mające doświadczenie </a:t>
            </a:r>
            <a:r>
              <a:rPr lang="pl-PL" dirty="0" smtClean="0"/>
              <a:t>migracyjne - przebadane </a:t>
            </a:r>
            <a:r>
              <a:rPr lang="pl-PL" dirty="0" smtClean="0"/>
              <a:t>za pomocą technik jakościowych (</a:t>
            </a:r>
            <a:r>
              <a:rPr lang="pl-PL" b="1" dirty="0" smtClean="0"/>
              <a:t>34 wywiady pogłębione, 3 zogniskowane wywiady grupowe</a:t>
            </a:r>
            <a:r>
              <a:rPr lang="pl-PL" dirty="0" smtClean="0"/>
              <a:t>)</a:t>
            </a:r>
          </a:p>
          <a:p>
            <a:pPr algn="just">
              <a:buFont typeface="Wingdings" pitchFamily="2" charset="2"/>
              <a:buChar char="v"/>
            </a:pP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 </a:t>
            </a:r>
            <a:r>
              <a:rPr lang="pl-PL" b="1" dirty="0" smtClean="0"/>
              <a:t>Obecni </a:t>
            </a:r>
            <a:r>
              <a:rPr lang="pl-PL" b="1" dirty="0" smtClean="0"/>
              <a:t>(e)migranci </a:t>
            </a:r>
            <a:r>
              <a:rPr lang="pl-PL" b="1" dirty="0" smtClean="0"/>
              <a:t>z województwa podlaskiego </a:t>
            </a:r>
            <a:r>
              <a:rPr lang="pl-PL" dirty="0" smtClean="0"/>
              <a:t>– minimum </a:t>
            </a:r>
            <a:r>
              <a:rPr lang="pl-PL" b="1" dirty="0" smtClean="0"/>
              <a:t>200 osób </a:t>
            </a:r>
            <a:r>
              <a:rPr lang="pl-PL" dirty="0" smtClean="0"/>
              <a:t>przebywających w chwili obecnej na emigracji za pomocą techniki ankiet internetowych </a:t>
            </a:r>
            <a:r>
              <a:rPr lang="pl-PL" b="1" dirty="0" smtClean="0"/>
              <a:t>(CAWI)</a:t>
            </a:r>
          </a:p>
          <a:p>
            <a:pPr algn="just">
              <a:buFont typeface="Wingdings" pitchFamily="2" charset="2"/>
              <a:buChar char="v"/>
            </a:pPr>
            <a:endParaRPr lang="pl-PL" dirty="0" smtClean="0"/>
          </a:p>
          <a:p>
            <a:pPr algn="just">
              <a:buFont typeface="Wingdings" pitchFamily="2" charset="2"/>
              <a:buChar char="v"/>
            </a:pPr>
            <a:r>
              <a:rPr lang="pl-PL" dirty="0" smtClean="0"/>
              <a:t> </a:t>
            </a:r>
            <a:r>
              <a:rPr lang="pl-PL" b="1" dirty="0" smtClean="0"/>
              <a:t>Eksperci rynku pracy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Wykres 6"/>
          <p:cNvGraphicFramePr/>
          <p:nvPr/>
        </p:nvGraphicFramePr>
        <p:xfrm>
          <a:off x="611560" y="1124745"/>
          <a:ext cx="7920880" cy="3356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539552" y="836712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Migracje z i do województwa podlaskiego w latach 2005-2011 według płci</a:t>
            </a:r>
            <a:endParaRPr lang="pl-PL" dirty="0"/>
          </a:p>
        </p:txBody>
      </p:sp>
      <p:sp>
        <p:nvSpPr>
          <p:cNvPr id="9" name="pole tekstowe 8"/>
          <p:cNvSpPr txBox="1"/>
          <p:nvPr/>
        </p:nvSpPr>
        <p:spPr>
          <a:xfrm>
            <a:off x="395536" y="4653136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Fala największych wyjazdów miała miejsce w 2006 roku. Obecnie (tj. w 2011) obserwujemy niewielki wzrost powrotów, ale także i wyjazdów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8" name="Wykres 7"/>
          <p:cNvGraphicFramePr/>
          <p:nvPr/>
        </p:nvGraphicFramePr>
        <p:xfrm>
          <a:off x="755576" y="1628801"/>
          <a:ext cx="7632848" cy="24482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pole tekstowe 8"/>
          <p:cNvSpPr txBox="1"/>
          <p:nvPr/>
        </p:nvSpPr>
        <p:spPr>
          <a:xfrm>
            <a:off x="323528" y="908720"/>
            <a:ext cx="8352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Migranci powrotni do województwa podlaskiego w latach </a:t>
            </a:r>
            <a:br>
              <a:rPr lang="pl-PL" dirty="0" smtClean="0"/>
            </a:br>
            <a:r>
              <a:rPr lang="pl-PL" dirty="0" smtClean="0"/>
              <a:t>2005-2011 według wieku </a:t>
            </a:r>
            <a:endParaRPr lang="pl-PL" dirty="0"/>
          </a:p>
        </p:txBody>
      </p:sp>
      <p:sp>
        <p:nvSpPr>
          <p:cNvPr id="12" name="pole tekstowe 11"/>
          <p:cNvSpPr txBox="1"/>
          <p:nvPr/>
        </p:nvSpPr>
        <p:spPr>
          <a:xfrm>
            <a:off x="755576" y="4149080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Na Podlasie wracają głównie osoby w wieku od 20 do 30 lat. Należy sądzić, że osoby te wyjechały za granicę zaraz po ukończeniu nauki (studiów) lub jeszcze w trakcie jej trwania. Nieco starsze osoby w tej grupie, w wieku 26-30 lat, najczęściej za granicą znalazły się już jako bezrobotni absolwenci uczelni wyższych. Ich </a:t>
            </a:r>
            <a:r>
              <a:rPr lang="pl-PL" dirty="0" smtClean="0"/>
              <a:t>migracja </a:t>
            </a:r>
            <a:r>
              <a:rPr lang="pl-PL" dirty="0" smtClean="0"/>
              <a:t>motywowana była zazwyczaj trudną sytuacją ekonomiczną w kraju.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7" name="Wykres 6"/>
          <p:cNvGraphicFramePr/>
          <p:nvPr/>
        </p:nvGraphicFramePr>
        <p:xfrm>
          <a:off x="323528" y="1412776"/>
          <a:ext cx="82089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251520" y="836712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Napływ bezrobotnych Podlasian i migranci powracający do województwa podlaskiego w latach 2007-2012, w liczbach bezwzględnych. Dane za rok 2012 dotyczą okresu I-VI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1490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Bezrobotni </a:t>
            </a:r>
            <a:r>
              <a:rPr lang="pl-PL" dirty="0" smtClean="0"/>
              <a:t>mieszkańcy Podlaskiego, którzy powrócili z zagranicy stanowią jedynie wierzchołek góry lodowej jeśli chodzi o bezrobocie w całym województwie. </a:t>
            </a:r>
            <a:r>
              <a:rPr lang="pl-PL" b="1" dirty="0" smtClean="0"/>
              <a:t>Nie należy </a:t>
            </a:r>
            <a:r>
              <a:rPr lang="pl-PL" b="1" dirty="0" smtClean="0"/>
              <a:t>s</a:t>
            </a:r>
            <a:r>
              <a:rPr lang="pl-PL" b="1" dirty="0" smtClean="0"/>
              <a:t>ądzić</a:t>
            </a:r>
            <a:r>
              <a:rPr lang="pl-PL" b="1" dirty="0" smtClean="0"/>
              <a:t>, że to powracający z zagranicy przyczyniają się do tak wysokiej stopy bezrobocia.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Udział procentowy migrantów </a:t>
            </a:r>
            <a:r>
              <a:rPr lang="pl-PL" dirty="0" smtClean="0"/>
              <a:t>powrotnych i migrantów </a:t>
            </a:r>
            <a:r>
              <a:rPr lang="pl-PL" dirty="0" smtClean="0"/>
              <a:t>na tle populacji badanej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14908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Badanie ilościowe ujawniło, że w województwie podlaskim </a:t>
            </a:r>
            <a:r>
              <a:rPr lang="pl-PL" b="1" dirty="0" smtClean="0"/>
              <a:t>10% rodzin dotkniętych jest zjawiskiem migracji</a:t>
            </a:r>
            <a:r>
              <a:rPr lang="pl-PL" dirty="0" smtClean="0"/>
              <a:t>. W aż </a:t>
            </a:r>
            <a:r>
              <a:rPr lang="pl-PL" b="1" dirty="0" smtClean="0"/>
              <a:t>7,3%</a:t>
            </a:r>
            <a:r>
              <a:rPr lang="pl-PL" dirty="0" smtClean="0"/>
              <a:t> gospodarstwach domowych </a:t>
            </a:r>
            <a:r>
              <a:rPr lang="pl-PL" b="1" dirty="0" smtClean="0"/>
              <a:t>ktoś</a:t>
            </a:r>
            <a:r>
              <a:rPr lang="pl-PL" dirty="0" smtClean="0"/>
              <a:t> </a:t>
            </a:r>
            <a:r>
              <a:rPr lang="pl-PL" b="1" dirty="0" smtClean="0"/>
              <a:t>obecnie przebywa </a:t>
            </a:r>
            <a:r>
              <a:rPr lang="pl-PL" b="1" dirty="0" smtClean="0"/>
              <a:t>za granicą.</a:t>
            </a:r>
            <a:r>
              <a:rPr lang="pl-PL" dirty="0" smtClean="0"/>
              <a:t> </a:t>
            </a:r>
            <a:r>
              <a:rPr lang="pl-PL" dirty="0" smtClean="0"/>
              <a:t>W okresie realizacji badania obecnych w rodzinnym gospodarstwie domowym było </a:t>
            </a:r>
            <a:r>
              <a:rPr lang="pl-PL" b="1" dirty="0" smtClean="0"/>
              <a:t>2,3% migrantów powrotnych</a:t>
            </a:r>
            <a:r>
              <a:rPr lang="pl-PL" dirty="0" smtClean="0"/>
              <a:t>. </a:t>
            </a:r>
            <a:endParaRPr lang="pl-PL" dirty="0"/>
          </a:p>
        </p:txBody>
      </p:sp>
      <p:graphicFrame>
        <p:nvGraphicFramePr>
          <p:cNvPr id="12" name="Wykres 11"/>
          <p:cNvGraphicFramePr/>
          <p:nvPr/>
        </p:nvGraphicFramePr>
        <p:xfrm>
          <a:off x="323528" y="1484785"/>
          <a:ext cx="8208911" cy="2664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Udział procentowy </a:t>
            </a:r>
            <a:r>
              <a:rPr lang="pl-PL" dirty="0" smtClean="0"/>
              <a:t>migrantów </a:t>
            </a:r>
            <a:r>
              <a:rPr lang="pl-PL" dirty="0" smtClean="0"/>
              <a:t>oraz migrantów powrotnych w poszczególnych powiatach</a:t>
            </a:r>
          </a:p>
        </p:txBody>
      </p:sp>
      <p:graphicFrame>
        <p:nvGraphicFramePr>
          <p:cNvPr id="13" name="Wykres 12"/>
          <p:cNvGraphicFramePr/>
          <p:nvPr/>
        </p:nvGraphicFramePr>
        <p:xfrm>
          <a:off x="323529" y="1250092"/>
          <a:ext cx="5760639" cy="5347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pole tekstowe 13"/>
          <p:cNvSpPr txBox="1"/>
          <p:nvPr/>
        </p:nvSpPr>
        <p:spPr>
          <a:xfrm>
            <a:off x="6300192" y="1628800"/>
            <a:ext cx="237626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Liczba migrantów powrotnych oraz </a:t>
            </a:r>
            <a:r>
              <a:rPr lang="pl-PL" dirty="0" smtClean="0"/>
              <a:t>migrantów </a:t>
            </a:r>
            <a:r>
              <a:rPr lang="pl-PL" dirty="0" smtClean="0"/>
              <a:t>jest różna w poszczególnych powiatach. 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Najwięcej </a:t>
            </a:r>
            <a:r>
              <a:rPr lang="pl-PL" dirty="0" smtClean="0"/>
              <a:t>migrantów powrotnych zastano w powiecie sejneńskim (4,2%) oraz augustowskim (3,9%).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Wiek migranta powrotnego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149080"/>
            <a:ext cx="41764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Migrant powrotny to osoba w wieku produkcyjnym – dominującym przedziałem wiekowym jest 25-34 lata, przy czym </a:t>
            </a:r>
            <a:r>
              <a:rPr lang="pl-PL" b="1" dirty="0" smtClean="0"/>
              <a:t>osoby do 45 roku życia stanowią 80% migrantów powrotnych w ogóle. </a:t>
            </a:r>
            <a:endParaRPr lang="pl-PL" b="1" dirty="0"/>
          </a:p>
        </p:txBody>
      </p:sp>
      <p:graphicFrame>
        <p:nvGraphicFramePr>
          <p:cNvPr id="13" name="Wykres 12"/>
          <p:cNvGraphicFramePr/>
          <p:nvPr/>
        </p:nvGraphicFramePr>
        <p:xfrm>
          <a:off x="323528" y="1268760"/>
          <a:ext cx="4032448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Prostokąt 13"/>
          <p:cNvSpPr/>
          <p:nvPr/>
        </p:nvSpPr>
        <p:spPr>
          <a:xfrm>
            <a:off x="4211960" y="836712"/>
            <a:ext cx="4453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dirty="0" smtClean="0"/>
              <a:t>Poziom wykształcenia migrantów powrotnych</a:t>
            </a:r>
            <a:endParaRPr lang="pl-PL" dirty="0"/>
          </a:p>
        </p:txBody>
      </p:sp>
      <p:graphicFrame>
        <p:nvGraphicFramePr>
          <p:cNvPr id="15" name="Wykres 14"/>
          <p:cNvGraphicFramePr/>
          <p:nvPr/>
        </p:nvGraphicFramePr>
        <p:xfrm>
          <a:off x="4139952" y="1340768"/>
          <a:ext cx="4510420" cy="27526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Prostokąt 15"/>
          <p:cNvSpPr/>
          <p:nvPr/>
        </p:nvSpPr>
        <p:spPr>
          <a:xfrm>
            <a:off x="4572000" y="4149080"/>
            <a:ext cx="42484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Migrant powrotny to osoba wykształcona. </a:t>
            </a:r>
            <a:r>
              <a:rPr lang="pl-PL" dirty="0" smtClean="0"/>
              <a:t>Aż </a:t>
            </a:r>
            <a:r>
              <a:rPr lang="pl-PL" b="1" dirty="0" smtClean="0"/>
              <a:t>42% z nich ma wykształcenie wyższe</a:t>
            </a:r>
            <a:r>
              <a:rPr lang="pl-PL" dirty="0" smtClean="0"/>
              <a:t>. </a:t>
            </a:r>
            <a:r>
              <a:rPr lang="pl-PL" dirty="0" smtClean="0"/>
              <a:t>W sumie 40% ma </a:t>
            </a:r>
            <a:r>
              <a:rPr lang="pl-PL" dirty="0" smtClean="0"/>
              <a:t>wykształcenie </a:t>
            </a:r>
            <a:r>
              <a:rPr lang="pl-PL" dirty="0" smtClean="0"/>
              <a:t>średnie, a kolejne 20% stanowi grupa z wykształceniem zawodowym lub niższym.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Średni czas trwania pobytów za granicą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14908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Aż trzy czwarte (73,1%) badanych </a:t>
            </a:r>
            <a:r>
              <a:rPr lang="pl-PL" dirty="0" smtClean="0"/>
              <a:t>wskazało </a:t>
            </a:r>
            <a:r>
              <a:rPr lang="pl-PL" dirty="0" smtClean="0"/>
              <a:t>czas w przedziale od jednego miesiąca do roku. Widać jednak wyraźnie, że </a:t>
            </a:r>
            <a:r>
              <a:rPr lang="pl-PL" b="1" dirty="0" smtClean="0"/>
              <a:t>najwięcej badanych przebywa za granicą do pół roku</a:t>
            </a:r>
            <a:r>
              <a:rPr lang="pl-PL" dirty="0" smtClean="0"/>
              <a:t>. W przypadku 8,7% badanych wyjazdy zagraniczne trwały natomiast 5 lub więcej lat.</a:t>
            </a:r>
            <a:endParaRPr lang="pl-PL" dirty="0"/>
          </a:p>
        </p:txBody>
      </p:sp>
      <p:graphicFrame>
        <p:nvGraphicFramePr>
          <p:cNvPr id="13" name="Wykres 12"/>
          <p:cNvGraphicFramePr/>
          <p:nvPr/>
        </p:nvGraphicFramePr>
        <p:xfrm>
          <a:off x="323528" y="1196753"/>
          <a:ext cx="8208912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Cel ostatniego wyjazdu za granicę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14908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Wśród motywów wyjazdu za granicę najważniejszym jest </a:t>
            </a:r>
            <a:r>
              <a:rPr lang="pl-PL" b="1" dirty="0" smtClean="0"/>
              <a:t>praca, głównie legalna 63,8% </a:t>
            </a:r>
            <a:r>
              <a:rPr lang="pl-PL" dirty="0" smtClean="0"/>
              <a:t>wskazań) jak i </a:t>
            </a:r>
            <a:r>
              <a:rPr lang="pl-PL" b="1" dirty="0" smtClean="0"/>
              <a:t>nielegalna (14,8%). </a:t>
            </a:r>
            <a:r>
              <a:rPr lang="pl-PL" dirty="0" smtClean="0"/>
              <a:t>Na drugim miejscu wśród wymienianych motywów jest nauka i edukacja. W próbie znalazły się również osoby, których celem ostatniego wyjazdu były wakacje – 2,1% lub wyjazd biznesowy 0,7%.</a:t>
            </a:r>
            <a:endParaRPr lang="pl-PL" dirty="0"/>
          </a:p>
        </p:txBody>
      </p:sp>
      <p:graphicFrame>
        <p:nvGraphicFramePr>
          <p:cNvPr id="12" name="Wykres 11"/>
          <p:cNvGraphicFramePr/>
          <p:nvPr/>
        </p:nvGraphicFramePr>
        <p:xfrm>
          <a:off x="539552" y="1268760"/>
          <a:ext cx="7632848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5" name="Picture 4" descr="slajd_firmowy_III_wersja_01_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9915"/>
            <a:ext cx="9144000" cy="5188085"/>
          </a:xfrm>
          <a:prstGeom prst="rect">
            <a:avLst/>
          </a:prstGeom>
        </p:spPr>
      </p:pic>
      <p:sp>
        <p:nvSpPr>
          <p:cNvPr id="8" name="pole tekstowe 7"/>
          <p:cNvSpPr txBox="1"/>
          <p:nvPr/>
        </p:nvSpPr>
        <p:spPr>
          <a:xfrm>
            <a:off x="179512" y="1052736"/>
            <a:ext cx="8784976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pl-PL" sz="4000" dirty="0" smtClean="0"/>
          </a:p>
          <a:p>
            <a:pPr lvl="0" algn="ctr"/>
            <a:r>
              <a:rPr lang="pl-PL" sz="4000" dirty="0" smtClean="0"/>
              <a:t>Porządek prezentacji</a:t>
            </a:r>
          </a:p>
          <a:p>
            <a:pPr marL="342900" lvl="0" indent="-342900" algn="ctr">
              <a:buAutoNum type="arabicPeriod"/>
            </a:pPr>
            <a:r>
              <a:rPr lang="pl-PL" sz="4000" dirty="0" smtClean="0"/>
              <a:t>Migracje w ujęciu teoretycznym</a:t>
            </a:r>
          </a:p>
          <a:p>
            <a:pPr marL="342900" lvl="0" indent="-342900" algn="ctr">
              <a:buAutoNum type="arabicPeriod"/>
            </a:pPr>
            <a:r>
              <a:rPr lang="pl-PL" sz="4000" dirty="0" smtClean="0"/>
              <a:t>Założenia projektu badawczego</a:t>
            </a:r>
          </a:p>
          <a:p>
            <a:pPr marL="342900" lvl="0" indent="-342900" algn="ctr">
              <a:buAutoNum type="arabicPeriod"/>
            </a:pPr>
            <a:r>
              <a:rPr lang="pl-PL" sz="4000" dirty="0" smtClean="0"/>
              <a:t>Wyniki badania</a:t>
            </a:r>
          </a:p>
          <a:p>
            <a:pPr marL="342900" lvl="0" indent="-342900" algn="ctr">
              <a:buAutoNum type="arabicPeriod"/>
            </a:pPr>
            <a:endParaRPr lang="pl-PL" sz="4000" dirty="0" smtClean="0"/>
          </a:p>
          <a:p>
            <a:pPr marL="342900" lvl="0" indent="-342900" algn="ctr">
              <a:buAutoNum type="arabicPeriod"/>
            </a:pPr>
            <a:endParaRPr lang="pl-PL" sz="4000" dirty="0" smtClean="0"/>
          </a:p>
          <a:p>
            <a:pPr marL="342900" lvl="0" indent="-342900" algn="ctr">
              <a:buAutoNum type="arabicPeriod"/>
            </a:pPr>
            <a:endParaRPr lang="pl-PL" sz="4000" dirty="0" smtClean="0"/>
          </a:p>
          <a:p>
            <a:pPr lvl="0" algn="ctr"/>
            <a:endParaRPr lang="pl-PL" sz="4000" dirty="0" smtClean="0"/>
          </a:p>
          <a:p>
            <a:pPr lvl="0" algn="ctr"/>
            <a:endParaRPr lang="pl-PL" sz="4000" dirty="0" smtClean="0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Cel ostatniego wyjazdu za granicę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293096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Najważniejszym </a:t>
            </a:r>
            <a:r>
              <a:rPr lang="pl-PL" b="1" dirty="0" smtClean="0"/>
              <a:t>czynnikiem mającym wpływ na decyzję o wyjeździe były wyższe zarobki – </a:t>
            </a:r>
            <a:r>
              <a:rPr lang="pl-PL" dirty="0" smtClean="0"/>
              <a:t>przyczyna ta została wskazana przez </a:t>
            </a:r>
            <a:r>
              <a:rPr lang="pl-PL" b="1" dirty="0" smtClean="0"/>
              <a:t>59,7%</a:t>
            </a:r>
            <a:r>
              <a:rPr lang="pl-PL" dirty="0" smtClean="0"/>
              <a:t> respondentów. W dalszej kolejności badani wskazywali na lepsze możliwości nauki oraz większe możliwości rozwoju. </a:t>
            </a:r>
            <a:endParaRPr lang="pl-PL" dirty="0"/>
          </a:p>
        </p:txBody>
      </p:sp>
      <p:graphicFrame>
        <p:nvGraphicFramePr>
          <p:cNvPr id="13" name="Wykres 12"/>
          <p:cNvGraphicFramePr/>
          <p:nvPr/>
        </p:nvGraphicFramePr>
        <p:xfrm>
          <a:off x="251520" y="1052737"/>
          <a:ext cx="8280919" cy="3240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Aktualna sytuacja zawodowa </a:t>
            </a:r>
            <a:r>
              <a:rPr lang="pl-PL" dirty="0" smtClean="0"/>
              <a:t>migranta </a:t>
            </a:r>
            <a:r>
              <a:rPr lang="pl-PL" dirty="0" smtClean="0"/>
              <a:t>powrotnego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788024" y="2996952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43% migrantów powrotnych pracuje obecnie w pełnym wymiarze godzin. </a:t>
            </a:r>
            <a:r>
              <a:rPr lang="pl-PL" dirty="0" smtClean="0"/>
              <a:t>Blisko 17% jest bezrobotnych, a prawie 9% jeszcze się uczy.</a:t>
            </a:r>
            <a:endParaRPr lang="pl-PL" dirty="0"/>
          </a:p>
        </p:txBody>
      </p:sp>
      <p:graphicFrame>
        <p:nvGraphicFramePr>
          <p:cNvPr id="12" name="Wykres 11"/>
          <p:cNvGraphicFramePr/>
          <p:nvPr/>
        </p:nvGraphicFramePr>
        <p:xfrm>
          <a:off x="251521" y="1196752"/>
          <a:ext cx="4824535" cy="4896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Trudności i kłopoty migranta po powrocie do kraju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293096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60,4%</a:t>
            </a:r>
            <a:r>
              <a:rPr lang="pl-PL" dirty="0" smtClean="0"/>
              <a:t> respondentów </a:t>
            </a:r>
            <a:r>
              <a:rPr lang="pl-PL" b="1" dirty="0" smtClean="0"/>
              <a:t>nie doświadczyło żadnych trudności po powrocie do Polski, </a:t>
            </a:r>
            <a:r>
              <a:rPr lang="pl-PL" dirty="0" smtClean="0"/>
              <a:t>22,8</a:t>
            </a:r>
            <a:r>
              <a:rPr lang="pl-PL" dirty="0" smtClean="0"/>
              <a:t>% badanych wskazało na brak lub słabe wsparcie w zakresie odnalezienia się na rynku pracy. </a:t>
            </a:r>
            <a:endParaRPr lang="pl-PL" dirty="0"/>
          </a:p>
        </p:txBody>
      </p:sp>
      <p:graphicFrame>
        <p:nvGraphicFramePr>
          <p:cNvPr id="12" name="Wykres 11"/>
          <p:cNvGraphicFramePr/>
          <p:nvPr/>
        </p:nvGraphicFramePr>
        <p:xfrm>
          <a:off x="323528" y="1196752"/>
          <a:ext cx="8208912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ole tekstowe 7"/>
          <p:cNvSpPr txBox="1"/>
          <p:nvPr/>
        </p:nvSpPr>
        <p:spPr>
          <a:xfrm>
            <a:off x="251520" y="836712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 smtClean="0"/>
              <a:t>Oczekiwana pomoc ze strony obecnych migrantów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179512" y="4293096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Migranci najczęściej </a:t>
            </a:r>
            <a:r>
              <a:rPr lang="pl-PL" b="1" dirty="0" smtClean="0"/>
              <a:t>oczekują pomocy w zakresie udostępnienia informacji (48,7%) oraz pomocy prawnej (41%).</a:t>
            </a:r>
            <a:r>
              <a:rPr lang="pl-PL" dirty="0" smtClean="0"/>
              <a:t> Co piąty ankietowany potrzebuje pomocy edukacyjno-szkoleniowej, a co dziesiąty: pomocy psychologicznej oraz pomocy w formie innej niż wymienione w kafeterii odpowiedzi. </a:t>
            </a:r>
            <a:endParaRPr lang="pl-PL" dirty="0"/>
          </a:p>
        </p:txBody>
      </p:sp>
      <p:graphicFrame>
        <p:nvGraphicFramePr>
          <p:cNvPr id="13" name="Wykres 12"/>
          <p:cNvGraphicFramePr/>
          <p:nvPr/>
        </p:nvGraphicFramePr>
        <p:xfrm>
          <a:off x="395536" y="1196752"/>
          <a:ext cx="8064896" cy="31275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4384535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Uzyskanie </a:t>
                      </a:r>
                      <a:r>
                        <a:rPr lang="pl-PL" sz="20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Calibri"/>
                        </a:rPr>
                        <a:t>charakterystyki zjawiska powrotów z zagranicy mieszkańców woj. podlaskiego, jego skali, dynamiki, konsekwencji dla regionalnego oraz lokalnych rynków pracy.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Calibri"/>
                        </a:rPr>
                        <a:t>Według 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wyników badań pierwotnych można ocenić, że </a:t>
                      </a:r>
                      <a:r>
                        <a:rPr lang="pl-PL" sz="2000" b="1" dirty="0">
                          <a:latin typeface="Calibri"/>
                          <a:ea typeface="Calibri"/>
                          <a:cs typeface="Calibri"/>
                        </a:rPr>
                        <a:t>zjawisko migracji powrotnej można oszacować na poziomie około 2% w całej populacji, 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nie jest ono zatem zbyt mocno widoczne. Dotyczy stosunkowo małej grupy osób, choć należy pamiętać, że zjawiskiem tym dotknięte są także rodziny migrantów. </a:t>
                      </a: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Calibri"/>
                        </a:rPr>
                        <a:t>Powroty 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do województwa podlaskiego są zdecydowanie mniej liczne niż wyjazdy; </a:t>
                      </a: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Calibri"/>
                        </a:rPr>
                        <a:t>nasilenie 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powrotów przypada na lata 2010 i 2011; </a:t>
                      </a: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Calibri"/>
                        </a:rPr>
                        <a:t>najliczniej 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powracają osoby w wieku 20-35 lat, powraca też bardzo dużo dzieci wieku do 2 </a:t>
                      </a:r>
                      <a:r>
                        <a:rPr lang="pl-PL" sz="2000" dirty="0" smtClean="0">
                          <a:latin typeface="Calibri"/>
                          <a:ea typeface="Calibri"/>
                          <a:cs typeface="Calibri"/>
                        </a:rPr>
                        <a:t>lat. </a:t>
                      </a:r>
                      <a:endParaRPr lang="pl-PL" sz="2000" dirty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Calibri"/>
                        </a:rPr>
                        <a:t>Osoby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, które wróciły z migracji, nie stanowią zbyt licznej grupy wśród osób bezrobotnych. Powroty w takim natężeniu, na jakie wskazują dostępne dane,</a:t>
                      </a:r>
                      <a:r>
                        <a:rPr lang="pl-PL" sz="2000" b="1" dirty="0">
                          <a:latin typeface="Calibri"/>
                          <a:ea typeface="Calibri"/>
                          <a:cs typeface="Calibri"/>
                        </a:rPr>
                        <a:t> nie oznaczają wielkich zmian na rynku pracy</a:t>
                      </a:r>
                      <a:r>
                        <a:rPr lang="pl-PL" sz="2000" dirty="0">
                          <a:latin typeface="Calibri"/>
                          <a:ea typeface="Calibri"/>
                          <a:cs typeface="Calibri"/>
                        </a:rPr>
                        <a:t> w regionie. 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3999717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Uzyskanie pogłębionej diagnozy sytuacji społeczno-zawodowej mieszkańców woj. podlaskiego powracających z zagranicy.</a:t>
                      </a:r>
                      <a:endParaRPr lang="pl-PL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Migrant powrotny najbardziej potrzebuje stabilizacji.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Polska nie jest w stanie zapewnić tej stabilizacji, ponieważ nie oferuje miejsc pracy ani ubezpieczenia, nie wspiera inicjatyw migrantów, którzy inwestują przywiezione z zagranicy pieniądze, lecz nakłada na nie podatek.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Sytuacja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zawodowa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migrantów wygląda stosunkowo dobrze. Aż 71% pracuje w pełnym wymiarze godzin, 7,5% prowadzi własną działalność gospodarczą, a tylko 5,5% pracuje w niepełnym wymiarze godzin.</a:t>
                      </a:r>
                      <a:endParaRPr lang="pl-PL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3999717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Identyfikacja czynników wpływających i zachęcających mieszkańców woj. podlaskiego do powrotu z zagranicy.</a:t>
                      </a:r>
                      <a:endParaRPr lang="pl-PL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Główną przyczyną powrotu jest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zrealizowany plan migracyjny, a także rodzina i zobowiązania czekające w Polsce.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Decyzja o powrocie często podjęta jest jeszcze przed wyjazdem, a datę determinuje realizacja obranego celu oraz sytuacja w Polsce (jeżeli zmienia się na korzyść) i/lub sytuacja w kraju migracji (jeżeli pojawia się czynnik wypychający).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Decyzja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 powrocie do kraju to w większości przypadków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decyzja przemyślana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a czas powrotu był dokładnie zaplanowany. Większość migrantów swoją decyzję o przyjeździe do kraju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zaplanowała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dokładnie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wiedziała,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kiedy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wróci.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Pozostali respondenci wskazywali na spontaniczność powrotu. </a:t>
                      </a:r>
                      <a:endParaRPr lang="pl-PL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692697"/>
          <a:ext cx="8280920" cy="5184575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43023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potencjału oraz doświadczenia zawodowego mieszkańców województwa podlaskiego zdobytego podczas pobytu za granicą.</a:t>
                      </a:r>
                      <a:endParaRPr lang="pl-PL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4241552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Migranci powrotni zapytani o plany odnośnie pobytu w Polsce, najmniej chętnie odnoszą się do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pomysłu otwarcia własnej firmy –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tylko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7,6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zdecydowanie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zgodziło się na taki pomysł.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Łącznie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(odpowiedzi </a:t>
                      </a:r>
                      <a:r>
                        <a:rPr lang="pl-PL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zdecydowanie się zgadzam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r</a:t>
                      </a:r>
                      <a:r>
                        <a:rPr lang="pl-PL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aczej się zgadzam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22,7%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respondentów zgodziło się z twierdzeniem, że ich przyjazd do Polski jest tymczasowy i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zamierzają ponownie wyjechać za granicę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Wyniki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badań wskazują, że jedynie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32,4%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ankietowanych zdecydowanie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chce pracować w zawodzie, w którym pracowali przed wyjazdem, </a:t>
                      </a:r>
                      <a:endParaRPr lang="pl-PL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już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52,8%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badanych (</a:t>
                      </a:r>
                      <a:r>
                        <a:rPr lang="pl-PL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łączne odpowiedzi zdecydowanie się zgadzam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pl-PL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raczej się zgadzam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deklaruje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chęć wykorzystania w Polsce umiejętności nabytych podczas pobytu za granicą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Jednocześnie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jednak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38,2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ankietowanych stwierdza, że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ich umiejętności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zdobyte w trakcie wyjazdu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zostaną odpowiednio wykorzystane w Polsce,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przy czym co piąty respondent wyraża taką opinię w sposób zdecydowany.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Okazuje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się także, że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obecnie wykonywany zawód jest niezgodny z zawodem wykonywanym/wyuczonym za granicą aż dla 69,7% badanych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l-PL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692696"/>
          <a:ext cx="8424936" cy="4925059"/>
        </p:xfrm>
        <a:graphic>
          <a:graphicData uri="http://schemas.openxmlformats.org/drawingml/2006/table">
            <a:tbl>
              <a:tblPr/>
              <a:tblGrid>
                <a:gridCol w="8424936"/>
              </a:tblGrid>
              <a:tr h="56241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planów i strategii zawodowych mieszkańców woj. podlaskiego powracających z zagranicy.</a:t>
                      </a:r>
                      <a:endParaRPr lang="pl-PL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4334128">
                <a:tc>
                  <a:txBody>
                    <a:bodyPr/>
                    <a:lstStyle/>
                    <a:p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- 34,9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respondentów planuje uzupełnić wykształcenie w zawodzie, którego nigdy nie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wykonywało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22,1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chce wrócić do pracy w zawodzie wykonywanym przed wyjazdem.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6,7% badanych planuje wykonywać w Polsce tę samą pracę, co za granicą</a:t>
                      </a:r>
                    </a:p>
                    <a:p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 18,1% brak chęci podjęcia pracy (wynik związany jest w dużej mierze z obecnością w próbie studentów poświęcających się aktualnie nauce czy młodych matek zajmujących się dziećmi).</a:t>
                      </a:r>
                    </a:p>
                    <a:p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dziesiąty badany migrant chciałby założyć swoją firmę, a wśród branż, w których chcieliby działać, pojawiały się następujące: </a:t>
                      </a:r>
                      <a:r>
                        <a:rPr lang="pl-PL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doradztwo personalne, stolarka, fotograficzno-plastyczna, gastronomia, hotelarstwo i turystyka, informatyczna, jednoosobowa firma- taksówkarz, meblarska, projekty branż elektrycznych, transport, turystyczna, zarządzanie nieruchomością usługową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3999717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potrzeb edukacyjnych, szkoleniowych mieszkańców woj. podlaskiego powracających z zagranicy oraz innych form pomocy adresowanej do tej grupy.</a:t>
                      </a:r>
                      <a:endParaRPr lang="pl-PL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Ponad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połowa badanych migrantów (54,4%)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jest zainteresowana dalszym kształceniem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nie planuje podejmować działań w tym zakresie.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piąty badany chciałby się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przekwalifikować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 zdobyć wykształcenie w zawodzie, którego nigdy nie wykonywał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12,1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respondentów chciałoby uzupełnić swoje wykształcenie w zawodzie wykonywanym przed wyjazdem. Niski odsetek wskazań na chęć uzupełnienia wiedzy i umiejętności w zawodzie wykonywanym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 granicą (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2%) po raz kolejny potwierdza istnienie rozbieżności w zawodach wykonywanych podczas pracy za granicą oraz w Polsce. </a:t>
                      </a:r>
                      <a:endParaRPr lang="pl-PL" sz="2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67544" y="1124744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Czym są migracje? Skąd wynikają?</a:t>
            </a:r>
          </a:p>
          <a:p>
            <a:endParaRPr lang="pl-PL" sz="2000" dirty="0" smtClean="0"/>
          </a:p>
          <a:p>
            <a:r>
              <a:rPr lang="pl-PL" sz="2000" dirty="0" smtClean="0"/>
              <a:t>Według teorii </a:t>
            </a:r>
            <a:r>
              <a:rPr lang="pl-PL" sz="2000" b="1" dirty="0" smtClean="0"/>
              <a:t>neoklasycznych</a:t>
            </a:r>
            <a:r>
              <a:rPr lang="pl-PL" sz="2000" dirty="0" smtClean="0"/>
              <a:t> głównymi przyczynami migracji są: </a:t>
            </a:r>
          </a:p>
          <a:p>
            <a:pPr>
              <a:buFont typeface="Wingdings" pitchFamily="2" charset="2"/>
              <a:buChar char="v"/>
            </a:pPr>
            <a:r>
              <a:rPr lang="pl-PL" sz="2000" dirty="0" smtClean="0"/>
              <a:t> różnice płac pomiędzy krajem wysyłającym a krajem przyjmującym</a:t>
            </a:r>
          </a:p>
          <a:p>
            <a:pPr>
              <a:buFont typeface="Wingdings" pitchFamily="2" charset="2"/>
              <a:buChar char="v"/>
            </a:pPr>
            <a:endParaRPr lang="pl-PL" sz="2000" dirty="0" smtClean="0"/>
          </a:p>
          <a:p>
            <a:pPr>
              <a:buFont typeface="Wingdings" pitchFamily="2" charset="2"/>
              <a:buChar char="v"/>
            </a:pPr>
            <a:r>
              <a:rPr lang="pl-PL" sz="2000" dirty="0" smtClean="0"/>
              <a:t> oczekiwania migrantów na lepszą pracę w kraju, do którego się udają.</a:t>
            </a:r>
          </a:p>
          <a:p>
            <a:pPr>
              <a:buFont typeface="Wingdings" pitchFamily="2" charset="2"/>
              <a:buChar char="v"/>
            </a:pPr>
            <a:endParaRPr lang="pl-PL" sz="2000" dirty="0" smtClean="0"/>
          </a:p>
          <a:p>
            <a:r>
              <a:rPr lang="pl-PL" sz="2000" dirty="0" smtClean="0"/>
              <a:t>Zgodnie z takim podejściem migracja </a:t>
            </a:r>
            <a:r>
              <a:rPr lang="pl-PL" sz="2000" dirty="0" smtClean="0"/>
              <a:t>powrotna jest </a:t>
            </a:r>
            <a:r>
              <a:rPr lang="pl-PL" sz="2000" dirty="0" smtClean="0"/>
              <a:t>efektem porażki, bowiem migrantowi nie udało się spełnić oczekiwań związanych z wyjazdem, nie osiągnął zakładanych korzyści.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4016113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oraz analiza wsparcia kierowanego do osób powracających z zagranicy przez instytucje i organizacje (ze wskazaniem konkretnych działań), jego ocena pod kątem dostosowania do potrzeb i skuteczności oraz propozycje zmian.</a:t>
                      </a:r>
                      <a:endParaRPr lang="pl-PL" sz="20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Respondenci zwykle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znają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zbyt dobrze działań skierowanych do osób powracających z zagranicy,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 nie oznacza, że one nie istnieją. </a:t>
                      </a:r>
                      <a:endParaRPr lang="pl-PL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respondentów została zaoferowana pomoc, w zakresie informacyjnym i edukacyjno-szkoleniowym – po 1,3% wskazań.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Większość badanych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(55,3%)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ubiegała się o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pomoc.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Natomiast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wśród instytucji, od których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ankietowani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oczekiwali wsparcia, najczęściej wskazywano Powiatowy Urząd Pracy, do którego zgłasza się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32,3%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migrantów powrotnych.</a:t>
                      </a:r>
                      <a:endParaRPr lang="pl-P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3999717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skali planowanych powrotów na teren województwa podlaskiego oraz określenie zmiennych mających wpływ na intensywność zjawiska powrotów wśród obecnych emigrantów.</a:t>
                      </a:r>
                      <a:endParaRPr lang="pl-PL" sz="18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Zgodnie z wynikami badania realizowanego z migrantami obecnie przebywającymi na wyjeździe migracyjnym, można przyjąć, że </a:t>
                      </a:r>
                      <a:r>
                        <a:rPr lang="pl-PL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około 15% z nich ma zamiar powrócić do Polski.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Należy jednak pamiętać, że badanie było obarczone błędem oraz nie może ono być reprezentatywne dla wszystkich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migrantów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bowiem nieznana jest dokładna populacja osób przebywających na migracji oraz jej struktura.</a:t>
                      </a:r>
                    </a:p>
                    <a:p>
                      <a:pPr algn="just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3999717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pl-PL" sz="18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oczekiwań i potrzeb pomocowych i szkoleniowych wśród obecnych emigrantów planujących powrót na teren województwa podlaskiego w różnych krajach Europy.</a:t>
                      </a:r>
                      <a:endParaRPr lang="pl-PL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przypadku oczekiwanej pomocy, najczęściej wskazywano na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pomoc: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edukacyjno-szkoleniową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(25,7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%),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informacyjną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(17,9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%)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finansową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(14,5%). </a:t>
                      </a: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 </a:t>
                      </a: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przypadku innych form oczekiwanej pomocy głównie wymieniano ubezpieczenie zdrowotne. </a:t>
                      </a: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395536" y="980728"/>
          <a:ext cx="8280920" cy="3999717"/>
        </p:xfrm>
        <a:graphic>
          <a:graphicData uri="http://schemas.openxmlformats.org/drawingml/2006/table">
            <a:tbl>
              <a:tblPr/>
              <a:tblGrid>
                <a:gridCol w="8280920"/>
              </a:tblGrid>
              <a:tr h="936104">
                <a:tc>
                  <a:txBody>
                    <a:bodyPr/>
                    <a:lstStyle/>
                    <a:p>
                      <a:pPr algn="ctr"/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Określenie katalogu działań podejmowanych przez instytucje samorządowe i prywatne wybranych województw mających na celu zachęcenie </a:t>
                      </a: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migrantów </a:t>
                      </a:r>
                      <a:r>
                        <a:rPr lang="pl-PL" sz="2000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do powrotu na teren ich województwa.</a:t>
                      </a:r>
                      <a:endParaRPr lang="pl-PL" sz="2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3063613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Znanych jest co najmniej kilka działań skierowanych do migrantów, które mają ich zachęcić do powrotu do Polski. Niemniej jednak ich znajomość przez osoby, które wróciły z wyjazdu migracyjnego, jest nikła i kształtuje się na poziomie około 3%. Według ekspertów, którzy uczestniczyli w badaniu </a:t>
                      </a:r>
                      <a:r>
                        <a:rPr lang="pl-PL" sz="20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nie ma takiej polityki, która by była skierowana na zachęcanie do powrotu do kraju czy też do regionu.</a:t>
                      </a:r>
                      <a:endParaRPr lang="pl-PL" sz="2000" dirty="0" smtClean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1907704" y="2060848"/>
            <a:ext cx="53285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/>
              <a:t>Dziękuję za </a:t>
            </a:r>
            <a:r>
              <a:rPr lang="pl-PL" sz="4000" b="1" dirty="0" smtClean="0"/>
              <a:t>uwagę!</a:t>
            </a:r>
            <a:endParaRPr lang="pl-PL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pic>
        <p:nvPicPr>
          <p:cNvPr id="4" name="Obraz 3" descr="IPC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1988840"/>
            <a:ext cx="2559708" cy="2290587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4716016" y="2060848"/>
            <a:ext cx="3024336" cy="218521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pl-PL" sz="17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Instytut Badawczy IPC</a:t>
            </a:r>
          </a:p>
          <a:p>
            <a:r>
              <a:rPr lang="pl-PL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ul. Ostrowskiego 30</a:t>
            </a:r>
          </a:p>
          <a:p>
            <a:r>
              <a:rPr lang="pl-PL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53-238 Wrocław</a:t>
            </a:r>
          </a:p>
          <a:p>
            <a:endParaRPr lang="pl-PL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l-PL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Tel. 71/7949249</a:t>
            </a:r>
          </a:p>
          <a:p>
            <a:r>
              <a:rPr lang="pl-PL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Mail </a:t>
            </a:r>
            <a:r>
              <a:rPr lang="pl-PL" sz="1700" dirty="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biuro@instytut-ipc.pl</a:t>
            </a:r>
            <a:r>
              <a:rPr lang="pl-PL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endParaRPr lang="pl-PL" sz="17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pl-PL" sz="1700" dirty="0" err="1" smtClean="0">
                <a:latin typeface="Verdana" pitchFamily="34" charset="0"/>
                <a:ea typeface="Verdana" pitchFamily="34" charset="0"/>
                <a:cs typeface="Verdana" pitchFamily="34" charset="0"/>
                <a:hlinkClick r:id="rId5"/>
              </a:rPr>
              <a:t>www.instytut-ipc.pl</a:t>
            </a:r>
            <a:r>
              <a:rPr lang="pl-PL" sz="17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67544" y="1124744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Czym są migracje? Skąd wynikają?</a:t>
            </a:r>
          </a:p>
          <a:p>
            <a:pPr algn="ctr"/>
            <a:endParaRPr lang="pl-PL" sz="2000" dirty="0" smtClean="0"/>
          </a:p>
          <a:p>
            <a:r>
              <a:rPr lang="pl-PL" sz="2000" dirty="0" smtClean="0"/>
              <a:t>Według </a:t>
            </a:r>
            <a:r>
              <a:rPr lang="pl-PL" sz="2000" b="1" dirty="0" smtClean="0"/>
              <a:t>Nowej Ekonomiki Migracji Pracowniczych </a:t>
            </a:r>
            <a:r>
              <a:rPr lang="pl-PL" sz="2000" b="1" dirty="0" smtClean="0"/>
              <a:t> (NELM) </a:t>
            </a:r>
            <a:r>
              <a:rPr lang="pl-PL" sz="2000" dirty="0" smtClean="0"/>
              <a:t>migracja </a:t>
            </a:r>
            <a:r>
              <a:rPr lang="pl-PL" sz="2000" dirty="0" smtClean="0"/>
              <a:t>jest wynikiem racjonalnej decyzji, a jej głównym celem nie jest maksymalizacja zysku, lecz minimalizacja ryzyka.</a:t>
            </a:r>
          </a:p>
          <a:p>
            <a:pPr algn="ctr"/>
            <a:endParaRPr lang="pl-PL" sz="2000" dirty="0" smtClean="0"/>
          </a:p>
          <a:p>
            <a:r>
              <a:rPr lang="pl-PL" sz="2000" dirty="0" smtClean="0"/>
              <a:t>Migracje powrotne w ramach tego podejścia to wynik odniesionego za granicą sukcesu. 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Sukces </a:t>
            </a:r>
            <a:r>
              <a:rPr lang="pl-PL" sz="2000" dirty="0" smtClean="0"/>
              <a:t>ten to rezultat przemyślanej strategii gromadzenia oszczędności i równoczesnych transferów pieniędzy do własnego gospodarstwa domowego w kraju; określany jest on przez poziom bezpieczeństwa ekonomicznego, siłę nabywczą i oszczędności. 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W </a:t>
            </a:r>
            <a:r>
              <a:rPr lang="pl-PL" sz="2000" dirty="0" smtClean="0"/>
              <a:t>takim ujęciu migracja ma z założenia charakter czasowy.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467544" y="1124744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Czym są migracje? Skąd wynikają?</a:t>
            </a:r>
          </a:p>
          <a:p>
            <a:pPr algn="ctr"/>
            <a:endParaRPr lang="pl-PL" sz="2000" dirty="0" smtClean="0"/>
          </a:p>
          <a:p>
            <a:r>
              <a:rPr lang="pl-PL" sz="2000" dirty="0" smtClean="0"/>
              <a:t>Według </a:t>
            </a:r>
            <a:r>
              <a:rPr lang="pl-PL" sz="2000" dirty="0" smtClean="0"/>
              <a:t>podejścia </a:t>
            </a:r>
            <a:r>
              <a:rPr lang="pl-PL" sz="2000" b="1" dirty="0" smtClean="0"/>
              <a:t>strukturalnego</a:t>
            </a:r>
            <a:r>
              <a:rPr lang="pl-PL" sz="2000" dirty="0" smtClean="0"/>
              <a:t> uznaje się, że na migracje , oprócz czynników ekonomicznych, wpływ mają także czynniki społeczne i instytucjonalne w rodzimym kraju </a:t>
            </a:r>
            <a:r>
              <a:rPr lang="pl-PL" sz="2000" dirty="0" smtClean="0"/>
              <a:t>migranta</a:t>
            </a:r>
            <a:r>
              <a:rPr lang="pl-PL" sz="2000" dirty="0" smtClean="0"/>
              <a:t>. </a:t>
            </a:r>
            <a:endParaRPr lang="pl-PL" sz="2000" dirty="0" smtClean="0"/>
          </a:p>
          <a:p>
            <a:endParaRPr lang="pl-PL" sz="2000" dirty="0" smtClean="0"/>
          </a:p>
          <a:p>
            <a:r>
              <a:rPr lang="pl-PL" sz="2000" dirty="0" smtClean="0"/>
              <a:t>W </a:t>
            </a:r>
            <a:r>
              <a:rPr lang="pl-PL" sz="2000" dirty="0" smtClean="0"/>
              <a:t>kwestii </a:t>
            </a:r>
            <a:r>
              <a:rPr lang="pl-PL" sz="2000" dirty="0" smtClean="0"/>
              <a:t>migracji powrotnych kluczowe znaczenie dla teorii strukturalnych mają zasoby, jakie migrant zgromadził za granicą i które przywozi ze sobą do ojczyzny.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359025" y="1196752"/>
          <a:ext cx="8605464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171"/>
                <a:gridCol w="2821464"/>
                <a:gridCol w="35268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Teoria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Perspektywa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Najważniejsze wnioski</a:t>
                      </a:r>
                      <a:endParaRPr lang="pl-PL" dirty="0"/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Teorie neoklasyczne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indywidualny migrant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migracja jest wynikiem zróżnicowania stawek płac między krajami; </a:t>
                      </a:r>
                    </a:p>
                    <a:p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migracja powrotna jest efektem porażki - nie udało się zrealizować założonych celów.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Nowa</a:t>
                      </a:r>
                      <a:r>
                        <a:rPr lang="pl-PL" sz="1400" baseline="0" dirty="0" smtClean="0"/>
                        <a:t> Ekonomika Migracji Pracowniczych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Gospodarstwo domowe </a:t>
                      </a:r>
                      <a:r>
                        <a:rPr lang="pl-PL" sz="1400" dirty="0" smtClean="0"/>
                        <a:t> migranta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migracja jest wynikiem strategii dążącej do dywersyfikacji ryzyka, nie musi wynikać ze zróżnicowania stawek płac;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migracja powrotna jest efektem odniesionego za granicą sukcesu</a:t>
                      </a:r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Teorie strukturalne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Złożona</a:t>
                      </a:r>
                      <a:r>
                        <a:rPr lang="pl-PL" sz="1400" baseline="0" dirty="0" smtClean="0"/>
                        <a:t> rzeczywistość społeczna</a:t>
                      </a:r>
                      <a:endParaRPr lang="pl-PL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na migrację mają wpływ czynniki społeczne i instytucjonalne w kraju wyjazdu migranta; </a:t>
                      </a:r>
                    </a:p>
                    <a:p>
                      <a:r>
                        <a:rPr lang="pl-PL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pl-PL" sz="14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migranci powrotni mogą wywierać wpływ na sytuację społeczno-ekonomiczną w kraju powrotu, w zależności od zgromadzonych za granicą zasobów. 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7" name="pole tekstowe 6"/>
          <p:cNvSpPr txBox="1"/>
          <p:nvPr/>
        </p:nvSpPr>
        <p:spPr>
          <a:xfrm>
            <a:off x="395536" y="1124744"/>
            <a:ext cx="806489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Kim jest migrant powrotny?</a:t>
            </a:r>
          </a:p>
          <a:p>
            <a:endParaRPr lang="pl-PL" sz="2800" dirty="0" smtClean="0"/>
          </a:p>
          <a:p>
            <a:r>
              <a:rPr lang="pl-PL" sz="2800" i="1" dirty="0" smtClean="0"/>
              <a:t>Migrant powrotny to osoba, która po okresie migracji powróciła do kraju.</a:t>
            </a:r>
          </a:p>
          <a:p>
            <a:endParaRPr lang="pl-PL" sz="2800" i="1" dirty="0" smtClean="0"/>
          </a:p>
          <a:p>
            <a:r>
              <a:rPr lang="pl-PL" sz="2800" i="1" dirty="0" smtClean="0"/>
              <a:t>Dla celu naszego badania przyjęliśmy, że są to osoby, które </a:t>
            </a:r>
            <a:r>
              <a:rPr lang="pl-PL" sz="2800" i="1" dirty="0" smtClean="0"/>
              <a:t>za granicą </a:t>
            </a:r>
            <a:r>
              <a:rPr lang="pl-PL" sz="2800" i="1" dirty="0" smtClean="0"/>
              <a:t>spędziły co najmniej 3 miesiące. </a:t>
            </a:r>
            <a:endParaRPr lang="pl-PL" sz="2800" i="1" dirty="0" smtClean="0"/>
          </a:p>
          <a:p>
            <a:r>
              <a:rPr lang="pl-PL" sz="2800" i="1" dirty="0" smtClean="0"/>
              <a:t>Pobyt </a:t>
            </a:r>
            <a:r>
              <a:rPr lang="pl-PL" sz="2800" i="1" dirty="0" smtClean="0"/>
              <a:t>był </a:t>
            </a:r>
            <a:r>
              <a:rPr lang="pl-PL" sz="2800" i="1" dirty="0" smtClean="0"/>
              <a:t>związany </a:t>
            </a:r>
            <a:r>
              <a:rPr lang="pl-PL" sz="2800" i="1" dirty="0" smtClean="0"/>
              <a:t>z celami zarobkowymi lub edukacyjnymi.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323528" y="1556792"/>
            <a:ext cx="849694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dirty="0" smtClean="0"/>
              <a:t>Migracja powrotna to zjawisko, które coraz powszechniej widoczne jest w Polsce. Po otwarciu zachodnich rynków pracy nastąpiły masowe wyjazdy Polaków w celach zarobkowych oraz edukacyjnych. Znaczna część wyjeżdżających w wyniku </a:t>
            </a:r>
            <a:r>
              <a:rPr lang="pl-PL" b="1" dirty="0" smtClean="0"/>
              <a:t>kryzysu,</a:t>
            </a:r>
            <a:r>
              <a:rPr lang="pl-PL" dirty="0" smtClean="0"/>
              <a:t> który zaczął być widoczny w Europie w 2007 roku zdecydowała się na powrót do Polski. 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Zjawisko to zatacza coraz szersze kręgi i skutkuje m.in. zespołem trudności adaptacyjnych dotykającym emigrantów po powrocie z zagranicy (z ang. </a:t>
            </a:r>
            <a:r>
              <a:rPr lang="pl-PL" i="1" dirty="0" err="1" smtClean="0"/>
              <a:t>reverse</a:t>
            </a:r>
            <a:r>
              <a:rPr lang="pl-PL" i="1" dirty="0" smtClean="0"/>
              <a:t> </a:t>
            </a:r>
            <a:r>
              <a:rPr lang="pl-PL" i="1" dirty="0" err="1" smtClean="0"/>
              <a:t>culture</a:t>
            </a:r>
            <a:r>
              <a:rPr lang="pl-PL" i="1" dirty="0" smtClean="0"/>
              <a:t> </a:t>
            </a:r>
            <a:r>
              <a:rPr lang="pl-PL" i="1" dirty="0" err="1" smtClean="0"/>
              <a:t>shock</a:t>
            </a:r>
            <a:r>
              <a:rPr lang="pl-PL" dirty="0" smtClean="0"/>
              <a:t>). </a:t>
            </a:r>
            <a:endParaRPr lang="pl-PL" dirty="0" smtClean="0"/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W </a:t>
            </a:r>
            <a:r>
              <a:rPr lang="pl-PL" dirty="0" smtClean="0"/>
              <a:t>lżejszych przypadkach objawia się irytacją, w cięższych – depresją, trudnościami z radzeniem sobie z codziennymi obowiązkami, poczuciem niezrozumienia ze strony najbliższych, swoistą żałobą po utraconym stylu życia. </a:t>
            </a: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</p:txBody>
      </p:sp>
      <p:sp>
        <p:nvSpPr>
          <p:cNvPr id="7" name="pole tekstowe 6"/>
          <p:cNvSpPr txBox="1"/>
          <p:nvPr/>
        </p:nvSpPr>
        <p:spPr>
          <a:xfrm>
            <a:off x="323528" y="908720"/>
            <a:ext cx="849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dirty="0" smtClean="0"/>
              <a:t>ZAŁOŻENIA PROJEKTU BADAWCZEGO</a:t>
            </a:r>
            <a:endParaRPr lang="pl-PL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1" name="Obraz 10" descr="Logotyp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0"/>
            <a:ext cx="8153400" cy="876300"/>
          </a:xfrm>
          <a:prstGeom prst="rect">
            <a:avLst/>
          </a:prstGeom>
        </p:spPr>
      </p:pic>
      <p:pic>
        <p:nvPicPr>
          <p:cNvPr id="10" name="Obraz 9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662762"/>
            <a:ext cx="9144000" cy="5195238"/>
          </a:xfrm>
          <a:prstGeom prst="rect">
            <a:avLst/>
          </a:prstGeom>
        </p:spPr>
      </p:pic>
      <p:sp>
        <p:nvSpPr>
          <p:cNvPr id="12" name="pole tekstowe 11"/>
          <p:cNvSpPr txBox="1"/>
          <p:nvPr/>
        </p:nvSpPr>
        <p:spPr>
          <a:xfrm>
            <a:off x="323528" y="1052736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b="1" dirty="0" smtClean="0"/>
              <a:t>Cele badawcze:</a:t>
            </a:r>
          </a:p>
          <a:p>
            <a:pPr algn="just"/>
            <a:endParaRPr lang="pl-PL" dirty="0" smtClean="0"/>
          </a:p>
          <a:p>
            <a:pPr marL="342900" indent="-342900" algn="just"/>
            <a:r>
              <a:rPr lang="pl-PL" dirty="0" smtClean="0"/>
              <a:t>1) </a:t>
            </a:r>
            <a:r>
              <a:rPr lang="pl-PL" dirty="0" smtClean="0"/>
              <a:t>	Uzyskanie </a:t>
            </a:r>
            <a:r>
              <a:rPr lang="pl-PL" b="1" dirty="0" smtClean="0"/>
              <a:t>charakterystyki zjawiska powrotów </a:t>
            </a:r>
            <a:r>
              <a:rPr lang="pl-PL" dirty="0" smtClean="0"/>
              <a:t>z zagranicy mieszkańców woj. podlaskiego, jego skali, dynamiki, konsekwencji dla regionalnego oraz lokalnych rynków pracy.</a:t>
            </a:r>
          </a:p>
          <a:p>
            <a:pPr marL="342900" indent="-342900" algn="just"/>
            <a:endParaRPr lang="pl-PL" dirty="0" smtClean="0"/>
          </a:p>
          <a:p>
            <a:pPr algn="just"/>
            <a:r>
              <a:rPr lang="pl-PL" dirty="0" smtClean="0"/>
              <a:t>2</a:t>
            </a:r>
            <a:r>
              <a:rPr lang="pl-PL" dirty="0" smtClean="0"/>
              <a:t>) </a:t>
            </a:r>
            <a:r>
              <a:rPr lang="pl-PL" dirty="0" smtClean="0"/>
              <a:t>Uzyskanie pogłębionej </a:t>
            </a:r>
            <a:r>
              <a:rPr lang="pl-PL" b="1" dirty="0" smtClean="0"/>
              <a:t>diagnozy sytuacji społeczno-zawodowej </a:t>
            </a:r>
            <a:r>
              <a:rPr lang="pl-PL" dirty="0" smtClean="0"/>
              <a:t>mieszkańców woj</a:t>
            </a:r>
            <a:r>
              <a:rPr lang="pl-PL" dirty="0" smtClean="0"/>
              <a:t>. podlaskiego </a:t>
            </a:r>
            <a:r>
              <a:rPr lang="pl-PL" dirty="0" smtClean="0"/>
              <a:t>powracających z zagranicy.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3) </a:t>
            </a:r>
            <a:r>
              <a:rPr lang="pl-PL" dirty="0" smtClean="0"/>
              <a:t>Identyfikacja </a:t>
            </a:r>
            <a:r>
              <a:rPr lang="pl-PL" b="1" dirty="0" smtClean="0"/>
              <a:t>czynników wpływających i zachęcających </a:t>
            </a:r>
            <a:r>
              <a:rPr lang="pl-PL" dirty="0" smtClean="0"/>
              <a:t>mieszkańców woj. </a:t>
            </a:r>
            <a:r>
              <a:rPr lang="pl-PL" dirty="0" smtClean="0"/>
              <a:t>podlaskiego do </a:t>
            </a:r>
            <a:r>
              <a:rPr lang="pl-PL" dirty="0" smtClean="0"/>
              <a:t>powrotu z zagranicy.</a:t>
            </a:r>
          </a:p>
          <a:p>
            <a:pPr algn="just"/>
            <a:endParaRPr lang="pl-PL" dirty="0" smtClean="0"/>
          </a:p>
          <a:p>
            <a:pPr algn="just"/>
            <a:r>
              <a:rPr lang="pl-PL" dirty="0" smtClean="0"/>
              <a:t>4</a:t>
            </a:r>
            <a:r>
              <a:rPr lang="pl-PL" dirty="0" smtClean="0"/>
              <a:t>) Określenie </a:t>
            </a:r>
            <a:r>
              <a:rPr lang="pl-PL" b="1" dirty="0" smtClean="0"/>
              <a:t>potencjału oraz doświadczenia zawodowego </a:t>
            </a:r>
            <a:r>
              <a:rPr lang="pl-PL" dirty="0" smtClean="0"/>
              <a:t>mieszkańców woj. podlaskiego zdobytego podczas pobytu za granicą.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PC Sc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184683"/>
      </a:accent1>
      <a:accent2>
        <a:srgbClr val="3C8A2E"/>
      </a:accent2>
      <a:accent3>
        <a:srgbClr val="333131"/>
      </a:accent3>
      <a:accent4>
        <a:srgbClr val="3FACD6"/>
      </a:accent4>
      <a:accent5>
        <a:srgbClr val="59AA44"/>
      </a:accent5>
      <a:accent6>
        <a:srgbClr val="66626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1933</Words>
  <Application>Microsoft Office PowerPoint</Application>
  <PresentationFormat>Pokaz na ekranie (4:3)</PresentationFormat>
  <Paragraphs>215</Paragraphs>
  <Slides>35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35</vt:i4>
      </vt:variant>
    </vt:vector>
  </HeadingPairs>
  <TitlesOfParts>
    <vt:vector size="36" baseType="lpstr">
      <vt:lpstr>Office Theme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  <vt:lpstr>Slajd 19</vt:lpstr>
      <vt:lpstr>Slajd 20</vt:lpstr>
      <vt:lpstr>Slajd 21</vt:lpstr>
      <vt:lpstr>Slajd 22</vt:lpstr>
      <vt:lpstr>Slajd 23</vt:lpstr>
      <vt:lpstr>Slajd 24</vt:lpstr>
      <vt:lpstr>Slajd 25</vt:lpstr>
      <vt:lpstr>Slajd 26</vt:lpstr>
      <vt:lpstr>Slajd 27</vt:lpstr>
      <vt:lpstr>Slajd 28</vt:lpstr>
      <vt:lpstr>Slajd 29</vt:lpstr>
      <vt:lpstr>Slajd 30</vt:lpstr>
      <vt:lpstr>Slajd 31</vt:lpstr>
      <vt:lpstr>Slajd 32</vt:lpstr>
      <vt:lpstr>Slajd 33</vt:lpstr>
      <vt:lpstr>Slajd 34</vt:lpstr>
      <vt:lpstr>Slajd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Jarek Sawicki</dc:creator>
  <cp:lastModifiedBy>Małgorzata Dziekońska</cp:lastModifiedBy>
  <cp:revision>45</cp:revision>
  <dcterms:created xsi:type="dcterms:W3CDTF">2011-10-27T12:54:54Z</dcterms:created>
  <dcterms:modified xsi:type="dcterms:W3CDTF">2013-03-25T21:14:18Z</dcterms:modified>
</cp:coreProperties>
</file>