
<file path=[Content_Types].xml><?xml version="1.0" encoding="utf-8"?>
<Types xmlns="http://schemas.openxmlformats.org/package/2006/content-types">
  <Override PartName="/ppt/diagrams/drawing2.xml" ContentType="application/vnd.ms-office.drawingml.diagramDrawing+xml"/>
  <Override PartName="/ppt/notesSlides/notesSlide2.xml" ContentType="application/vnd.openxmlformats-officedocument.presentationml.notes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diagrams/quickStyle17.xml" ContentType="application/vnd.openxmlformats-officedocument.drawingml.diagramStyle+xml"/>
  <Override PartName="/ppt/slides/slide10.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Default Extension="xlsx" ContentType="application/vnd.openxmlformats-officedocument.spreadsheetml.sheet"/>
  <Override PartName="/ppt/charts/chart3.xml" ContentType="application/vnd.openxmlformats-officedocument.drawingml.chart+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diagrams/colors12.xml" ContentType="application/vnd.openxmlformats-officedocument.drawingml.diagramColors+xml"/>
  <Override PartName="/ppt/notesSlides/notesSlide3.xml" ContentType="application/vnd.openxmlformats-officedocument.presentationml.notesSlid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theme/themeOverride2.xml" ContentType="application/vnd.openxmlformats-officedocument.themeOverride+xml"/>
  <Override PartName="/ppt/diagrams/data10.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charts/chart4.xml" ContentType="application/vnd.openxmlformats-officedocument.drawingml.chart+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charts/chart2.xml" ContentType="application/vnd.openxmlformats-officedocument.drawingml.chart+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charts/chart5.xml" ContentType="application/vnd.openxmlformats-officedocument.drawingml.chart+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charts/chart1.xml" ContentType="application/vnd.openxmlformats-officedocument.drawingml.chart+xml"/>
  <Override PartName="/ppt/diagrams/layout11.xml" ContentType="application/vnd.openxmlformats-officedocument.drawingml.diagramLayout+xml"/>
  <Override PartName="/ppt/diagrams/colors14.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48" r:id="rId1"/>
  </p:sldMasterIdLst>
  <p:notesMasterIdLst>
    <p:notesMasterId r:id="rId21"/>
  </p:notesMasterIdLst>
  <p:sldIdLst>
    <p:sldId id="279" r:id="rId2"/>
    <p:sldId id="258" r:id="rId3"/>
    <p:sldId id="257" r:id="rId4"/>
    <p:sldId id="260" r:id="rId5"/>
    <p:sldId id="261" r:id="rId6"/>
    <p:sldId id="262" r:id="rId7"/>
    <p:sldId id="265" r:id="rId8"/>
    <p:sldId id="270" r:id="rId9"/>
    <p:sldId id="263" r:id="rId10"/>
    <p:sldId id="271" r:id="rId11"/>
    <p:sldId id="272" r:id="rId12"/>
    <p:sldId id="264" r:id="rId13"/>
    <p:sldId id="266" r:id="rId14"/>
    <p:sldId id="275" r:id="rId15"/>
    <p:sldId id="267" r:id="rId16"/>
    <p:sldId id="273" r:id="rId17"/>
    <p:sldId id="278" r:id="rId18"/>
    <p:sldId id="277" r:id="rId19"/>
    <p:sldId id="274" r:id="rId20"/>
  </p:sldIdLst>
  <p:sldSz cx="9144000" cy="6858000" type="screen4x3"/>
  <p:notesSz cx="6858000" cy="9144000"/>
  <p:defaultTextStyle>
    <a:defPPr>
      <a:defRPr lang="pl-PL"/>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iotr_Stronkowski" initials="P"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22A12"/>
    <a:srgbClr val="CF3617"/>
    <a:srgbClr val="87230F"/>
    <a:srgbClr val="6A1C0C"/>
    <a:srgbClr val="F6B8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0929"/>
  </p:normalViewPr>
  <p:slideViewPr>
    <p:cSldViewPr>
      <p:cViewPr varScale="1">
        <p:scale>
          <a:sx n="79" d="100"/>
          <a:sy n="79" d="100"/>
        </p:scale>
        <p:origin x="-118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2" Type="http://schemas.openxmlformats.org/officeDocument/2006/relationships/oleObject" Target="file:///\\WARSFS01\data$\Ewaluacja\Projekty\PSU\ankiety\Obliczenia_ankieta\dane%20OPS%20(po&#322;&#261;czone).xlsx"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oleObject" Target="file:///\\WARSFS01\data$\Ewaluacja\Projekty\PSU\ankiety\Obliczenia_ankieta\dane_PUP_pop.xlsx"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l-PL"/>
  <c:style val="6"/>
  <c:chart>
    <c:plotArea>
      <c:layout>
        <c:manualLayout>
          <c:layoutTarget val="inner"/>
          <c:xMode val="edge"/>
          <c:yMode val="edge"/>
          <c:x val="5.7793865815675888E-2"/>
          <c:y val="6.0487636790356833E-2"/>
          <c:w val="0.70177265878840178"/>
          <c:h val="0.59394659273969552"/>
        </c:manualLayout>
      </c:layout>
      <c:barChart>
        <c:barDir val="col"/>
        <c:grouping val="clustered"/>
        <c:ser>
          <c:idx val="0"/>
          <c:order val="0"/>
          <c:tx>
            <c:strRef>
              <c:f>Sheet1!$B$1</c:f>
              <c:strCache>
                <c:ptCount val="1"/>
                <c:pt idx="0">
                  <c:v>Powiatowy urząd pracy</c:v>
                </c:pt>
              </c:strCache>
            </c:strRef>
          </c:tx>
          <c:spPr>
            <a:solidFill>
              <a:srgbClr val="6A1C0C"/>
            </a:solidFill>
            <a:ln>
              <a:solidFill>
                <a:srgbClr val="6A1C0C"/>
              </a:solidFill>
            </a:ln>
          </c:spPr>
          <c:dLbls>
            <c:txPr>
              <a:bodyPr/>
              <a:lstStyle/>
              <a:p>
                <a:pPr>
                  <a:defRPr sz="1200" b="1">
                    <a:latin typeface="Arial" pitchFamily="34" charset="0"/>
                    <a:cs typeface="Arial" pitchFamily="34" charset="0"/>
                  </a:defRPr>
                </a:pPr>
                <a:endParaRPr lang="pl-PL"/>
              </a:p>
            </c:txPr>
            <c:showVal val="1"/>
          </c:dLbls>
          <c:cat>
            <c:strRef>
              <c:f>Sheet1!$A$2:$A$4</c:f>
              <c:strCache>
                <c:ptCount val="3"/>
                <c:pt idx="0">
                  <c:v>Wśród wszystkich OPS</c:v>
                </c:pt>
                <c:pt idx="1">
                  <c:v>Wśród OPS organizujących PSU w 2012 r.</c:v>
                </c:pt>
                <c:pt idx="2">
                  <c:v>Wśród OPS nieorganizujących PSU w 2012 r.</c:v>
                </c:pt>
              </c:strCache>
            </c:strRef>
          </c:cat>
          <c:val>
            <c:numRef>
              <c:f>Sheet1!$B$2:$B$4</c:f>
              <c:numCache>
                <c:formatCode>General</c:formatCode>
                <c:ptCount val="3"/>
                <c:pt idx="0">
                  <c:v>4.4800000000000004</c:v>
                </c:pt>
                <c:pt idx="1">
                  <c:v>4.67</c:v>
                </c:pt>
                <c:pt idx="2">
                  <c:v>4.13</c:v>
                </c:pt>
              </c:numCache>
            </c:numRef>
          </c:val>
        </c:ser>
        <c:ser>
          <c:idx val="1"/>
          <c:order val="1"/>
          <c:tx>
            <c:strRef>
              <c:f>Sheet1!$C$1</c:f>
              <c:strCache>
                <c:ptCount val="1"/>
                <c:pt idx="0">
                  <c:v>Urząd gminy</c:v>
                </c:pt>
              </c:strCache>
            </c:strRef>
          </c:tx>
          <c:spPr>
            <a:solidFill>
              <a:srgbClr val="CF3617"/>
            </a:solidFill>
          </c:spPr>
          <c:dLbls>
            <c:numFmt formatCode="#,##0.00" sourceLinked="0"/>
            <c:txPr>
              <a:bodyPr/>
              <a:lstStyle/>
              <a:p>
                <a:pPr>
                  <a:defRPr sz="1200" b="1">
                    <a:latin typeface="Arial" pitchFamily="34" charset="0"/>
                    <a:cs typeface="Arial" pitchFamily="34" charset="0"/>
                  </a:defRPr>
                </a:pPr>
                <a:endParaRPr lang="pl-PL"/>
              </a:p>
            </c:txPr>
            <c:showVal val="1"/>
          </c:dLbls>
          <c:cat>
            <c:strRef>
              <c:f>Sheet1!$A$2:$A$4</c:f>
              <c:strCache>
                <c:ptCount val="3"/>
                <c:pt idx="0">
                  <c:v>Wśród wszystkich OPS</c:v>
                </c:pt>
                <c:pt idx="1">
                  <c:v>Wśród OPS organizujących PSU w 2012 r.</c:v>
                </c:pt>
                <c:pt idx="2">
                  <c:v>Wśród OPS nieorganizujących PSU w 2012 r.</c:v>
                </c:pt>
              </c:strCache>
            </c:strRef>
          </c:cat>
          <c:val>
            <c:numRef>
              <c:f>Sheet1!$C$2:$C$4</c:f>
              <c:numCache>
                <c:formatCode>General</c:formatCode>
                <c:ptCount val="3"/>
                <c:pt idx="0">
                  <c:v>4.5</c:v>
                </c:pt>
                <c:pt idx="1">
                  <c:v>4.76</c:v>
                </c:pt>
                <c:pt idx="2">
                  <c:v>4</c:v>
                </c:pt>
              </c:numCache>
            </c:numRef>
          </c:val>
        </c:ser>
        <c:axId val="107686912"/>
        <c:axId val="107696896"/>
      </c:barChart>
      <c:catAx>
        <c:axId val="107686912"/>
        <c:scaling>
          <c:orientation val="minMax"/>
        </c:scaling>
        <c:axPos val="b"/>
        <c:tickLblPos val="nextTo"/>
        <c:txPr>
          <a:bodyPr/>
          <a:lstStyle/>
          <a:p>
            <a:pPr>
              <a:defRPr sz="1200" b="1">
                <a:latin typeface="Arial" pitchFamily="34" charset="0"/>
                <a:cs typeface="Arial" pitchFamily="34" charset="0"/>
              </a:defRPr>
            </a:pPr>
            <a:endParaRPr lang="pl-PL"/>
          </a:p>
        </c:txPr>
        <c:crossAx val="107696896"/>
        <c:crosses val="autoZero"/>
        <c:auto val="1"/>
        <c:lblAlgn val="ctr"/>
        <c:lblOffset val="100"/>
      </c:catAx>
      <c:valAx>
        <c:axId val="107696896"/>
        <c:scaling>
          <c:orientation val="minMax"/>
        </c:scaling>
        <c:axPos val="l"/>
        <c:majorGridlines/>
        <c:numFmt formatCode="#,##0.00" sourceLinked="0"/>
        <c:tickLblPos val="nextTo"/>
        <c:txPr>
          <a:bodyPr/>
          <a:lstStyle/>
          <a:p>
            <a:pPr>
              <a:defRPr sz="1200">
                <a:latin typeface="Arial" pitchFamily="34" charset="0"/>
                <a:cs typeface="Arial" pitchFamily="34" charset="0"/>
              </a:defRPr>
            </a:pPr>
            <a:endParaRPr lang="pl-PL"/>
          </a:p>
        </c:txPr>
        <c:crossAx val="107686912"/>
        <c:crosses val="autoZero"/>
        <c:crossBetween val="between"/>
      </c:valAx>
    </c:plotArea>
    <c:legend>
      <c:legendPos val="r"/>
      <c:layout>
        <c:manualLayout>
          <c:xMode val="edge"/>
          <c:yMode val="edge"/>
          <c:x val="0.79731796369604158"/>
          <c:y val="0.24623566131540944"/>
          <c:w val="0.19718715464363587"/>
          <c:h val="0.41094175299966773"/>
        </c:manualLayout>
      </c:layout>
      <c:txPr>
        <a:bodyPr/>
        <a:lstStyle/>
        <a:p>
          <a:pPr>
            <a:defRPr sz="1200">
              <a:latin typeface="Arial" pitchFamily="34" charset="0"/>
              <a:cs typeface="Arial" pitchFamily="34" charset="0"/>
            </a:defRPr>
          </a:pPr>
          <a:endParaRPr lang="pl-PL"/>
        </a:p>
      </c:txPr>
    </c:legend>
    <c:plotVisOnly val="1"/>
  </c:chart>
  <c:txPr>
    <a:bodyPr/>
    <a:lstStyle/>
    <a:p>
      <a:pPr>
        <a:defRPr sz="1800"/>
      </a:pPr>
      <a:endParaRPr lang="pl-PL"/>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l-PL"/>
  <c:style val="6"/>
  <c:chart>
    <c:autoTitleDeleted val="1"/>
    <c:plotArea>
      <c:layout>
        <c:manualLayout>
          <c:layoutTarget val="inner"/>
          <c:xMode val="edge"/>
          <c:yMode val="edge"/>
          <c:x val="5.7793865815675902E-2"/>
          <c:y val="0.12662612140317717"/>
          <c:w val="0.74832482268325606"/>
          <c:h val="0.53391150983223901"/>
        </c:manualLayout>
      </c:layout>
      <c:barChart>
        <c:barDir val="col"/>
        <c:grouping val="clustered"/>
        <c:ser>
          <c:idx val="0"/>
          <c:order val="0"/>
          <c:tx>
            <c:strRef>
              <c:f>Sheet1!$B$1</c:f>
              <c:strCache>
                <c:ptCount val="1"/>
                <c:pt idx="0">
                  <c:v>Ośrodki pomocy społecznej</c:v>
                </c:pt>
              </c:strCache>
            </c:strRef>
          </c:tx>
          <c:spPr>
            <a:solidFill>
              <a:srgbClr val="0070C0"/>
            </a:solidFill>
            <a:ln>
              <a:noFill/>
            </a:ln>
          </c:spPr>
          <c:dLbls>
            <c:numFmt formatCode="#,##0.00" sourceLinked="0"/>
            <c:txPr>
              <a:bodyPr/>
              <a:lstStyle/>
              <a:p>
                <a:pPr>
                  <a:defRPr sz="1200" b="1">
                    <a:latin typeface="Arial" pitchFamily="34" charset="0"/>
                    <a:cs typeface="Arial" pitchFamily="34" charset="0"/>
                  </a:defRPr>
                </a:pPr>
                <a:endParaRPr lang="pl-PL"/>
              </a:p>
            </c:txPr>
            <c:showVal val="1"/>
          </c:dLbls>
          <c:cat>
            <c:strRef>
              <c:f>Sheet1!$A$2:$A$4</c:f>
              <c:strCache>
                <c:ptCount val="3"/>
                <c:pt idx="0">
                  <c:v>Wśród wszystkich PUP</c:v>
                </c:pt>
                <c:pt idx="1">
                  <c:v>Wśród PUP organizujących PSU w 2012 r.</c:v>
                </c:pt>
                <c:pt idx="2">
                  <c:v>Wśród PUP nieorganizujących PSU w 2012 r.</c:v>
                </c:pt>
              </c:strCache>
            </c:strRef>
          </c:cat>
          <c:val>
            <c:numRef>
              <c:f>Sheet1!$B$2:$B$4</c:f>
              <c:numCache>
                <c:formatCode>General</c:formatCode>
                <c:ptCount val="3"/>
                <c:pt idx="0">
                  <c:v>4.1199999999999966</c:v>
                </c:pt>
                <c:pt idx="1">
                  <c:v>4.1599999999999975</c:v>
                </c:pt>
                <c:pt idx="2">
                  <c:v>4</c:v>
                </c:pt>
              </c:numCache>
            </c:numRef>
          </c:val>
        </c:ser>
        <c:axId val="107827584"/>
        <c:axId val="107829120"/>
      </c:barChart>
      <c:catAx>
        <c:axId val="107827584"/>
        <c:scaling>
          <c:orientation val="minMax"/>
        </c:scaling>
        <c:axPos val="b"/>
        <c:tickLblPos val="nextTo"/>
        <c:txPr>
          <a:bodyPr/>
          <a:lstStyle/>
          <a:p>
            <a:pPr>
              <a:defRPr sz="1200" b="1">
                <a:latin typeface="Arial" pitchFamily="34" charset="0"/>
                <a:cs typeface="Arial" pitchFamily="34" charset="0"/>
              </a:defRPr>
            </a:pPr>
            <a:endParaRPr lang="pl-PL"/>
          </a:p>
        </c:txPr>
        <c:crossAx val="107829120"/>
        <c:crosses val="autoZero"/>
        <c:auto val="1"/>
        <c:lblAlgn val="ctr"/>
        <c:lblOffset val="100"/>
      </c:catAx>
      <c:valAx>
        <c:axId val="107829120"/>
        <c:scaling>
          <c:orientation val="minMax"/>
          <c:max val="5"/>
          <c:min val="3.6"/>
        </c:scaling>
        <c:axPos val="l"/>
        <c:majorGridlines/>
        <c:numFmt formatCode="#,##0.00" sourceLinked="0"/>
        <c:tickLblPos val="nextTo"/>
        <c:txPr>
          <a:bodyPr/>
          <a:lstStyle/>
          <a:p>
            <a:pPr>
              <a:defRPr sz="1200">
                <a:latin typeface="Arial" pitchFamily="34" charset="0"/>
                <a:cs typeface="Arial" pitchFamily="34" charset="0"/>
              </a:defRPr>
            </a:pPr>
            <a:endParaRPr lang="pl-PL"/>
          </a:p>
        </c:txPr>
        <c:crossAx val="107827584"/>
        <c:crosses val="autoZero"/>
        <c:crossBetween val="between"/>
      </c:valAx>
    </c:plotArea>
    <c:legend>
      <c:legendPos val="r"/>
      <c:layout>
        <c:manualLayout>
          <c:xMode val="edge"/>
          <c:yMode val="edge"/>
          <c:x val="0.85756800646241804"/>
          <c:y val="0.27930490362182114"/>
          <c:w val="0.12515315016919196"/>
          <c:h val="0.33929172800244523"/>
        </c:manualLayout>
      </c:layout>
      <c:txPr>
        <a:bodyPr/>
        <a:lstStyle/>
        <a:p>
          <a:pPr>
            <a:defRPr sz="1200">
              <a:latin typeface="Arial" pitchFamily="34" charset="0"/>
              <a:cs typeface="Arial" pitchFamily="34" charset="0"/>
            </a:defRPr>
          </a:pPr>
          <a:endParaRPr lang="pl-PL"/>
        </a:p>
      </c:txPr>
    </c:legend>
    <c:plotVisOnly val="1"/>
  </c:chart>
  <c:txPr>
    <a:bodyPr/>
    <a:lstStyle/>
    <a:p>
      <a:pPr>
        <a:defRPr sz="1800"/>
      </a:pPr>
      <a:endParaRPr lang="pl-PL"/>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l-PL"/>
  <c:style val="7"/>
  <c:clrMapOvr bg1="lt1" tx1="dk1" bg2="lt2" tx2="dk2" accent1="accent1" accent2="accent2" accent3="accent3" accent4="accent4" accent5="accent5" accent6="accent6" hlink="hlink" folHlink="folHlink"/>
  <c:chart>
    <c:plotArea>
      <c:layout>
        <c:manualLayout>
          <c:layoutTarget val="inner"/>
          <c:xMode val="edge"/>
          <c:yMode val="edge"/>
          <c:x val="0.5360729278894375"/>
          <c:y val="5.7953627142044141E-2"/>
          <c:w val="0.42602221644314031"/>
          <c:h val="0.77092055416444794"/>
        </c:manualLayout>
      </c:layout>
      <c:barChart>
        <c:barDir val="bar"/>
        <c:grouping val="clustered"/>
        <c:ser>
          <c:idx val="0"/>
          <c:order val="0"/>
          <c:spPr>
            <a:solidFill>
              <a:srgbClr val="CF3617"/>
            </a:solidFill>
          </c:spPr>
          <c:dLbls>
            <c:showVal val="1"/>
          </c:dLbls>
          <c:cat>
            <c:strRef>
              <c:f>'C3'!$A$56:$A$62</c:f>
              <c:strCache>
                <c:ptCount val="7"/>
                <c:pt idx="0">
                  <c:v>Konkurencja w zakresie wykonywania prac na rzecz gminy przez przedsiębiorstwa komunalne</c:v>
                </c:pt>
                <c:pt idx="1">
                  <c:v>Zbyt skomplikowana procedura formalna organizacji prac społecznie użytecznych</c:v>
                </c:pt>
                <c:pt idx="2">
                  <c:v>Brak zapotrzebowania na prace społecznie użyteczne ze strony gminy</c:v>
                </c:pt>
                <c:pt idx="3">
                  <c:v>Niska jakość pracy świadczonej przez klientów OPS</c:v>
                </c:pt>
                <c:pt idx="4">
                  <c:v>Brak środków z Funduszu Pracy na realizację programu</c:v>
                </c:pt>
                <c:pt idx="5">
                  <c:v>Brak środków z budżetu gminy na realizację programu</c:v>
                </c:pt>
                <c:pt idx="6">
                  <c:v>Brak zainteresowania pracami ze strony osób bezrobotnych</c:v>
                </c:pt>
              </c:strCache>
            </c:strRef>
          </c:cat>
          <c:val>
            <c:numRef>
              <c:f>'C3'!$B$56:$B$62</c:f>
              <c:numCache>
                <c:formatCode>General</c:formatCode>
                <c:ptCount val="7"/>
                <c:pt idx="0">
                  <c:v>1</c:v>
                </c:pt>
                <c:pt idx="1">
                  <c:v>3</c:v>
                </c:pt>
                <c:pt idx="2">
                  <c:v>5</c:v>
                </c:pt>
                <c:pt idx="3">
                  <c:v>8</c:v>
                </c:pt>
                <c:pt idx="4">
                  <c:v>10</c:v>
                </c:pt>
                <c:pt idx="5">
                  <c:v>14</c:v>
                </c:pt>
                <c:pt idx="6">
                  <c:v>14</c:v>
                </c:pt>
              </c:numCache>
            </c:numRef>
          </c:val>
        </c:ser>
        <c:axId val="70747648"/>
        <c:axId val="49722112"/>
      </c:barChart>
      <c:catAx>
        <c:axId val="70747648"/>
        <c:scaling>
          <c:orientation val="minMax"/>
        </c:scaling>
        <c:axPos val="l"/>
        <c:tickLblPos val="nextTo"/>
        <c:crossAx val="49722112"/>
        <c:crosses val="autoZero"/>
        <c:auto val="1"/>
        <c:lblAlgn val="ctr"/>
        <c:lblOffset val="100"/>
      </c:catAx>
      <c:valAx>
        <c:axId val="49722112"/>
        <c:scaling>
          <c:orientation val="minMax"/>
        </c:scaling>
        <c:axPos val="b"/>
        <c:majorGridlines/>
        <c:numFmt formatCode="General" sourceLinked="1"/>
        <c:tickLblPos val="nextTo"/>
        <c:crossAx val="70747648"/>
        <c:crosses val="autoZero"/>
        <c:crossBetween val="between"/>
      </c:valAx>
    </c:plotArea>
    <c:plotVisOnly val="1"/>
    <c:dispBlanksAs val="gap"/>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l-PL"/>
  <c:style val="7"/>
  <c:clrMapOvr bg1="lt1" tx1="dk1" bg2="lt2" tx2="dk2" accent1="accent1" accent2="accent2" accent3="accent3" accent4="accent4" accent5="accent5" accent6="accent6" hlink="hlink" folHlink="folHlink"/>
  <c:chart>
    <c:plotArea>
      <c:layout>
        <c:manualLayout>
          <c:layoutTarget val="inner"/>
          <c:xMode val="edge"/>
          <c:yMode val="edge"/>
          <c:x val="0.55212329486120248"/>
          <c:y val="3.6848056309155615E-2"/>
          <c:w val="0.42192403594731237"/>
          <c:h val="0.77728466678305663"/>
        </c:manualLayout>
      </c:layout>
      <c:barChart>
        <c:barDir val="bar"/>
        <c:grouping val="clustered"/>
        <c:ser>
          <c:idx val="0"/>
          <c:order val="0"/>
          <c:spPr>
            <a:solidFill>
              <a:srgbClr val="87230F"/>
            </a:solidFill>
          </c:spPr>
          <c:dLbls>
            <c:showVal val="1"/>
          </c:dLbls>
          <c:cat>
            <c:strRef>
              <c:f>'C'!$B$21:$B$26</c:f>
              <c:strCache>
                <c:ptCount val="6"/>
                <c:pt idx="0">
                  <c:v>Konkurencja w zakresie wykonywania prac na rzecz gminy przez przedsiębiorstwa komunalne</c:v>
                </c:pt>
                <c:pt idx="1">
                  <c:v>Zbyt skomplikowana procedura formalna organizacji prac społecznie użytecznych</c:v>
                </c:pt>
                <c:pt idx="2">
                  <c:v>Brak środków z Funduszu Pracy na realizację programu</c:v>
                </c:pt>
                <c:pt idx="3">
                  <c:v>Niska jakość pracy świadczonej przez klientów OPS</c:v>
                </c:pt>
                <c:pt idx="4">
                  <c:v>Brak zapotrzebowania na prace społecznie użyteczne ze strony gminy</c:v>
                </c:pt>
                <c:pt idx="5">
                  <c:v>Brak zainteresowania pracami ze strony osób bezrobotnych</c:v>
                </c:pt>
              </c:strCache>
            </c:strRef>
          </c:cat>
          <c:val>
            <c:numRef>
              <c:f>'C'!$C$21:$C$26</c:f>
              <c:numCache>
                <c:formatCode>General</c:formatCode>
                <c:ptCount val="6"/>
                <c:pt idx="0">
                  <c:v>1</c:v>
                </c:pt>
                <c:pt idx="1">
                  <c:v>2</c:v>
                </c:pt>
                <c:pt idx="2">
                  <c:v>4</c:v>
                </c:pt>
                <c:pt idx="3">
                  <c:v>5</c:v>
                </c:pt>
                <c:pt idx="4">
                  <c:v>6</c:v>
                </c:pt>
                <c:pt idx="5">
                  <c:v>6</c:v>
                </c:pt>
              </c:numCache>
            </c:numRef>
          </c:val>
        </c:ser>
        <c:axId val="50482176"/>
        <c:axId val="74633984"/>
      </c:barChart>
      <c:catAx>
        <c:axId val="50482176"/>
        <c:scaling>
          <c:orientation val="minMax"/>
        </c:scaling>
        <c:axPos val="l"/>
        <c:tickLblPos val="nextTo"/>
        <c:txPr>
          <a:bodyPr/>
          <a:lstStyle/>
          <a:p>
            <a:pPr>
              <a:defRPr sz="900"/>
            </a:pPr>
            <a:endParaRPr lang="pl-PL"/>
          </a:p>
        </c:txPr>
        <c:crossAx val="74633984"/>
        <c:crosses val="autoZero"/>
        <c:auto val="1"/>
        <c:lblAlgn val="ctr"/>
        <c:lblOffset val="100"/>
      </c:catAx>
      <c:valAx>
        <c:axId val="74633984"/>
        <c:scaling>
          <c:orientation val="minMax"/>
        </c:scaling>
        <c:axPos val="b"/>
        <c:majorGridlines/>
        <c:numFmt formatCode="General" sourceLinked="1"/>
        <c:tickLblPos val="nextTo"/>
        <c:crossAx val="50482176"/>
        <c:crosses val="autoZero"/>
        <c:crossBetween val="between"/>
        <c:majorUnit val="2"/>
      </c:valAx>
    </c:plotArea>
    <c:plotVisOnly val="1"/>
    <c:dispBlanksAs val="gap"/>
  </c:chart>
  <c:txPr>
    <a:bodyPr/>
    <a:lstStyle/>
    <a:p>
      <a:pPr>
        <a:defRPr>
          <a:latin typeface="Arial" pitchFamily="34" charset="0"/>
          <a:cs typeface="Arial" pitchFamily="34" charset="0"/>
        </a:defRPr>
      </a:pPr>
      <a:endParaRPr lang="pl-PL"/>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pl-PL"/>
  <c:style val="6"/>
  <c:chart>
    <c:plotArea>
      <c:layout>
        <c:manualLayout>
          <c:layoutTarget val="inner"/>
          <c:xMode val="edge"/>
          <c:yMode val="edge"/>
          <c:x val="6.1806574222450013E-2"/>
          <c:y val="3.7866308349315411E-2"/>
          <c:w val="0.72580035834060064"/>
          <c:h val="0.71167702740887739"/>
        </c:manualLayout>
      </c:layout>
      <c:barChart>
        <c:barDir val="col"/>
        <c:grouping val="clustered"/>
        <c:ser>
          <c:idx val="0"/>
          <c:order val="0"/>
          <c:tx>
            <c:strRef>
              <c:f>Sheet1!$B$1</c:f>
              <c:strCache>
                <c:ptCount val="1"/>
                <c:pt idx="0">
                  <c:v>Liczba osób, które zakończyły uczestnictwo w programie</c:v>
                </c:pt>
              </c:strCache>
            </c:strRef>
          </c:tx>
          <c:spPr>
            <a:solidFill>
              <a:srgbClr val="FFC000"/>
            </a:solidFill>
          </c:spPr>
          <c:dLbls>
            <c:showVal val="1"/>
          </c:dLbls>
          <c:cat>
            <c:strRef>
              <c:f>Sheet1!$A$2:$A$11</c:f>
              <c:strCache>
                <c:ptCount val="10"/>
                <c:pt idx="0">
                  <c:v>Sokólski</c:v>
                </c:pt>
                <c:pt idx="1">
                  <c:v>Hajnowski</c:v>
                </c:pt>
                <c:pt idx="2">
                  <c:v>Białostocki</c:v>
                </c:pt>
                <c:pt idx="3">
                  <c:v>Grajewski</c:v>
                </c:pt>
                <c:pt idx="4">
                  <c:v>Bielski</c:v>
                </c:pt>
                <c:pt idx="5">
                  <c:v>Augustowski</c:v>
                </c:pt>
                <c:pt idx="6">
                  <c:v>Łomżyński</c:v>
                </c:pt>
                <c:pt idx="7">
                  <c:v>Moniecki</c:v>
                </c:pt>
                <c:pt idx="8">
                  <c:v>Suwalski</c:v>
                </c:pt>
                <c:pt idx="9">
                  <c:v>Zambrowski</c:v>
                </c:pt>
              </c:strCache>
            </c:strRef>
          </c:cat>
          <c:val>
            <c:numRef>
              <c:f>Sheet1!$B$2:$B$11</c:f>
              <c:numCache>
                <c:formatCode>General</c:formatCode>
                <c:ptCount val="10"/>
                <c:pt idx="0">
                  <c:v>65</c:v>
                </c:pt>
                <c:pt idx="1">
                  <c:v>125</c:v>
                </c:pt>
                <c:pt idx="2">
                  <c:v>229</c:v>
                </c:pt>
                <c:pt idx="3">
                  <c:v>96</c:v>
                </c:pt>
                <c:pt idx="4">
                  <c:v>43</c:v>
                </c:pt>
                <c:pt idx="5">
                  <c:v>136</c:v>
                </c:pt>
                <c:pt idx="6">
                  <c:v>207</c:v>
                </c:pt>
                <c:pt idx="7">
                  <c:v>11</c:v>
                </c:pt>
                <c:pt idx="8">
                  <c:v>63</c:v>
                </c:pt>
                <c:pt idx="9">
                  <c:v>19</c:v>
                </c:pt>
              </c:numCache>
            </c:numRef>
          </c:val>
        </c:ser>
        <c:ser>
          <c:idx val="1"/>
          <c:order val="1"/>
          <c:tx>
            <c:strRef>
              <c:f>Sheet1!$C$1</c:f>
              <c:strCache>
                <c:ptCount val="1"/>
                <c:pt idx="0">
                  <c:v>Liczba osób, które uzyskały zatrudnienie*</c:v>
                </c:pt>
              </c:strCache>
            </c:strRef>
          </c:tx>
          <c:spPr>
            <a:solidFill>
              <a:srgbClr val="00B050"/>
            </a:solidFill>
          </c:spPr>
          <c:dLbls>
            <c:dLbl>
              <c:idx val="2"/>
              <c:layout>
                <c:manualLayout>
                  <c:x val="1.275030988942146E-2"/>
                  <c:y val="2.2269583706580574E-2"/>
                </c:manualLayout>
              </c:layout>
              <c:showVal val="1"/>
            </c:dLbl>
            <c:showVal val="1"/>
          </c:dLbls>
          <c:cat>
            <c:strRef>
              <c:f>Sheet1!$A$2:$A$11</c:f>
              <c:strCache>
                <c:ptCount val="10"/>
                <c:pt idx="0">
                  <c:v>Sokólski</c:v>
                </c:pt>
                <c:pt idx="1">
                  <c:v>Hajnowski</c:v>
                </c:pt>
                <c:pt idx="2">
                  <c:v>Białostocki</c:v>
                </c:pt>
                <c:pt idx="3">
                  <c:v>Grajewski</c:v>
                </c:pt>
                <c:pt idx="4">
                  <c:v>Bielski</c:v>
                </c:pt>
                <c:pt idx="5">
                  <c:v>Augustowski</c:v>
                </c:pt>
                <c:pt idx="6">
                  <c:v>Łomżyński</c:v>
                </c:pt>
                <c:pt idx="7">
                  <c:v>Moniecki</c:v>
                </c:pt>
                <c:pt idx="8">
                  <c:v>Suwalski</c:v>
                </c:pt>
                <c:pt idx="9">
                  <c:v>Zambrowski</c:v>
                </c:pt>
              </c:strCache>
            </c:strRef>
          </c:cat>
          <c:val>
            <c:numRef>
              <c:f>Sheet1!$C$2:$C$11</c:f>
              <c:numCache>
                <c:formatCode>General</c:formatCode>
                <c:ptCount val="10"/>
                <c:pt idx="0">
                  <c:v>5</c:v>
                </c:pt>
                <c:pt idx="1">
                  <c:v>13</c:v>
                </c:pt>
                <c:pt idx="2">
                  <c:v>28</c:v>
                </c:pt>
                <c:pt idx="3">
                  <c:v>18</c:v>
                </c:pt>
                <c:pt idx="4">
                  <c:v>14</c:v>
                </c:pt>
                <c:pt idx="5">
                  <c:v>45</c:v>
                </c:pt>
                <c:pt idx="6">
                  <c:v>92</c:v>
                </c:pt>
                <c:pt idx="7">
                  <c:v>5</c:v>
                </c:pt>
                <c:pt idx="8">
                  <c:v>32</c:v>
                </c:pt>
                <c:pt idx="9">
                  <c:v>13</c:v>
                </c:pt>
              </c:numCache>
            </c:numRef>
          </c:val>
        </c:ser>
        <c:axId val="109613440"/>
        <c:axId val="109614976"/>
      </c:barChart>
      <c:lineChart>
        <c:grouping val="standard"/>
        <c:ser>
          <c:idx val="2"/>
          <c:order val="2"/>
          <c:tx>
            <c:strRef>
              <c:f>Sheet1!$D$1</c:f>
              <c:strCache>
                <c:ptCount val="1"/>
                <c:pt idx="0">
                  <c:v>Efektywność %</c:v>
                </c:pt>
              </c:strCache>
            </c:strRef>
          </c:tx>
          <c:spPr>
            <a:ln>
              <a:solidFill>
                <a:schemeClr val="accent1">
                  <a:lumMod val="50000"/>
                </a:schemeClr>
              </a:solidFill>
            </a:ln>
          </c:spPr>
          <c:marker>
            <c:symbol val="none"/>
          </c:marker>
          <c:dLbls>
            <c:dLbl>
              <c:idx val="0"/>
              <c:layout>
                <c:manualLayout>
                  <c:x val="-1.39439084529981E-2"/>
                  <c:y val="-5.6954522954955816E-2"/>
                </c:manualLayout>
              </c:layout>
              <c:dLblPos val="r"/>
              <c:showVal val="1"/>
            </c:dLbl>
            <c:dLbl>
              <c:idx val="1"/>
              <c:layout>
                <c:manualLayout>
                  <c:x val="-1.4422017186034496E-2"/>
                  <c:y val="-3.7866308349315411E-2"/>
                </c:manualLayout>
              </c:layout>
              <c:dLblPos val="r"/>
              <c:showVal val="1"/>
            </c:dLbl>
            <c:dLbl>
              <c:idx val="2"/>
              <c:layout>
                <c:manualLayout>
                  <c:x val="-1.4422017186034496E-2"/>
                  <c:y val="-5.3773153854015834E-2"/>
                </c:manualLayout>
              </c:layout>
              <c:dLblPos val="r"/>
              <c:showVal val="1"/>
            </c:dLbl>
            <c:dLbl>
              <c:idx val="3"/>
              <c:layout>
                <c:manualLayout>
                  <c:x val="-1.5838718284859103E-2"/>
                  <c:y val="-4.7410415652135843E-2"/>
                </c:manualLayout>
              </c:layout>
              <c:dLblPos val="r"/>
              <c:showVal val="1"/>
            </c:dLbl>
            <c:dLbl>
              <c:idx val="5"/>
              <c:layout>
                <c:manualLayout>
                  <c:x val="-1.5838718284859103E-2"/>
                  <c:y val="-6.6498630257776414E-2"/>
                </c:manualLayout>
              </c:layout>
              <c:dLblPos val="r"/>
              <c:showVal val="1"/>
            </c:dLbl>
            <c:dLbl>
              <c:idx val="6"/>
              <c:layout>
                <c:manualLayout>
                  <c:x val="-1.5838718284859103E-2"/>
                  <c:y val="-2.1959462844614946E-2"/>
                </c:manualLayout>
              </c:layout>
              <c:dLblPos val="r"/>
              <c:showVal val="1"/>
            </c:dLbl>
            <c:txPr>
              <a:bodyPr/>
              <a:lstStyle/>
              <a:p>
                <a:pPr>
                  <a:defRPr b="1">
                    <a:solidFill>
                      <a:schemeClr val="accent5">
                        <a:lumMod val="50000"/>
                      </a:schemeClr>
                    </a:solidFill>
                  </a:defRPr>
                </a:pPr>
                <a:endParaRPr lang="pl-PL"/>
              </a:p>
            </c:txPr>
            <c:dLblPos val="t"/>
            <c:showVal val="1"/>
          </c:dLbls>
          <c:cat>
            <c:strRef>
              <c:f>Sheet1!$A$2:$A$11</c:f>
              <c:strCache>
                <c:ptCount val="10"/>
                <c:pt idx="0">
                  <c:v>Sokólski</c:v>
                </c:pt>
                <c:pt idx="1">
                  <c:v>Hajnowski</c:v>
                </c:pt>
                <c:pt idx="2">
                  <c:v>Białostocki</c:v>
                </c:pt>
                <c:pt idx="3">
                  <c:v>Grajewski</c:v>
                </c:pt>
                <c:pt idx="4">
                  <c:v>Bielski</c:v>
                </c:pt>
                <c:pt idx="5">
                  <c:v>Augustowski</c:v>
                </c:pt>
                <c:pt idx="6">
                  <c:v>Łomżyński</c:v>
                </c:pt>
                <c:pt idx="7">
                  <c:v>Moniecki</c:v>
                </c:pt>
                <c:pt idx="8">
                  <c:v>Suwalski</c:v>
                </c:pt>
                <c:pt idx="9">
                  <c:v>Zambrowski</c:v>
                </c:pt>
              </c:strCache>
            </c:strRef>
          </c:cat>
          <c:val>
            <c:numRef>
              <c:f>Sheet1!$D$2:$D$11</c:f>
              <c:numCache>
                <c:formatCode>General</c:formatCode>
                <c:ptCount val="10"/>
                <c:pt idx="0">
                  <c:v>7.7</c:v>
                </c:pt>
                <c:pt idx="1">
                  <c:v>10.4</c:v>
                </c:pt>
                <c:pt idx="2">
                  <c:v>12.2</c:v>
                </c:pt>
                <c:pt idx="3">
                  <c:v>18.8</c:v>
                </c:pt>
                <c:pt idx="4">
                  <c:v>32.6</c:v>
                </c:pt>
                <c:pt idx="5">
                  <c:v>33.1</c:v>
                </c:pt>
                <c:pt idx="6">
                  <c:v>44.4</c:v>
                </c:pt>
                <c:pt idx="7">
                  <c:v>45.5</c:v>
                </c:pt>
                <c:pt idx="8">
                  <c:v>50.8</c:v>
                </c:pt>
                <c:pt idx="9">
                  <c:v>68.400000000000006</c:v>
                </c:pt>
              </c:numCache>
            </c:numRef>
          </c:val>
        </c:ser>
        <c:marker val="1"/>
        <c:axId val="109630592"/>
        <c:axId val="109616512"/>
      </c:lineChart>
      <c:catAx>
        <c:axId val="109613440"/>
        <c:scaling>
          <c:orientation val="minMax"/>
        </c:scaling>
        <c:axPos val="b"/>
        <c:tickLblPos val="nextTo"/>
        <c:crossAx val="109614976"/>
        <c:crosses val="autoZero"/>
        <c:auto val="1"/>
        <c:lblAlgn val="ctr"/>
        <c:lblOffset val="100"/>
      </c:catAx>
      <c:valAx>
        <c:axId val="109614976"/>
        <c:scaling>
          <c:orientation val="minMax"/>
        </c:scaling>
        <c:axPos val="l"/>
        <c:majorGridlines/>
        <c:numFmt formatCode="General" sourceLinked="1"/>
        <c:tickLblPos val="nextTo"/>
        <c:crossAx val="109613440"/>
        <c:crosses val="autoZero"/>
        <c:crossBetween val="between"/>
      </c:valAx>
      <c:valAx>
        <c:axId val="109616512"/>
        <c:scaling>
          <c:orientation val="minMax"/>
        </c:scaling>
        <c:axPos val="r"/>
        <c:numFmt formatCode="General" sourceLinked="1"/>
        <c:tickLblPos val="nextTo"/>
        <c:crossAx val="109630592"/>
        <c:crosses val="max"/>
        <c:crossBetween val="between"/>
      </c:valAx>
      <c:catAx>
        <c:axId val="109630592"/>
        <c:scaling>
          <c:orientation val="minMax"/>
        </c:scaling>
        <c:delete val="1"/>
        <c:axPos val="b"/>
        <c:tickLblPos val="none"/>
        <c:crossAx val="109616512"/>
        <c:crosses val="autoZero"/>
        <c:auto val="1"/>
        <c:lblAlgn val="ctr"/>
        <c:lblOffset val="100"/>
      </c:catAx>
    </c:plotArea>
    <c:legend>
      <c:legendPos val="r"/>
      <c:layout>
        <c:manualLayout>
          <c:xMode val="edge"/>
          <c:yMode val="edge"/>
          <c:x val="0.84692343834918804"/>
          <c:y val="3.6068208553524272E-2"/>
          <c:w val="0.15158188621592264"/>
          <c:h val="0.8642362008741501"/>
        </c:manualLayout>
      </c:layout>
    </c:legend>
    <c:plotVisOnly val="1"/>
    <c:dispBlanksAs val="gap"/>
  </c:chart>
  <c:txPr>
    <a:bodyPr/>
    <a:lstStyle/>
    <a:p>
      <a:pPr>
        <a:defRPr sz="1200">
          <a:latin typeface="Arial" pitchFamily="34" charset="0"/>
          <a:cs typeface="Arial" pitchFamily="34" charset="0"/>
        </a:defRPr>
      </a:pPr>
      <a:endParaRPr lang="pl-PL"/>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3E1CE5-8C95-4F7F-ADA9-DEB08A953F00}" type="doc">
      <dgm:prSet loTypeId="urn:microsoft.com/office/officeart/2005/8/layout/list1" loCatId="list" qsTypeId="urn:microsoft.com/office/officeart/2005/8/quickstyle/simple1" qsCatId="simple" csTypeId="urn:microsoft.com/office/officeart/2005/8/colors/accent4_2" csCatId="accent4" phldr="1"/>
      <dgm:spPr/>
      <dgm:t>
        <a:bodyPr/>
        <a:lstStyle/>
        <a:p>
          <a:endParaRPr lang="en-US"/>
        </a:p>
      </dgm:t>
    </dgm:pt>
    <dgm:pt modelId="{75B52F54-6FD5-48B8-A7EE-721411286C91}">
      <dgm:prSet phldrT="[Text]" custT="1"/>
      <dgm:spPr>
        <a:solidFill>
          <a:srgbClr val="A22A12"/>
        </a:solidFill>
      </dgm:spPr>
      <dgm:t>
        <a:bodyPr/>
        <a:lstStyle/>
        <a:p>
          <a:r>
            <a:rPr lang="en-US" sz="1100" b="1" dirty="0" smtClean="0">
              <a:latin typeface="Arial" pitchFamily="34" charset="0"/>
              <a:cs typeface="Arial" pitchFamily="34" charset="0"/>
            </a:rPr>
            <a:t>D</a:t>
          </a:r>
          <a:r>
            <a:rPr lang="x-none" sz="1100" b="1" smtClean="0">
              <a:latin typeface="Arial" pitchFamily="34" charset="0"/>
              <a:cs typeface="Arial" pitchFamily="34" charset="0"/>
            </a:rPr>
            <a:t>esk research </a:t>
          </a:r>
          <a:endParaRPr lang="en-US" sz="1100" dirty="0">
            <a:latin typeface="Arial" pitchFamily="34" charset="0"/>
            <a:cs typeface="Arial" pitchFamily="34" charset="0"/>
          </a:endParaRPr>
        </a:p>
      </dgm:t>
    </dgm:pt>
    <dgm:pt modelId="{CAAD443E-0B75-4B7E-83F2-61EDD8271482}" type="parTrans" cxnId="{91BC96D8-A315-4C65-AF37-C10D99D45E96}">
      <dgm:prSet/>
      <dgm:spPr/>
      <dgm:t>
        <a:bodyPr/>
        <a:lstStyle/>
        <a:p>
          <a:endParaRPr lang="en-US" sz="1100">
            <a:latin typeface="Arial" pitchFamily="34" charset="0"/>
            <a:cs typeface="Arial" pitchFamily="34" charset="0"/>
          </a:endParaRPr>
        </a:p>
      </dgm:t>
    </dgm:pt>
    <dgm:pt modelId="{25CB5B3A-9749-4C7C-BEFE-70214D5F4DF4}" type="sibTrans" cxnId="{91BC96D8-A315-4C65-AF37-C10D99D45E96}">
      <dgm:prSet/>
      <dgm:spPr/>
      <dgm:t>
        <a:bodyPr/>
        <a:lstStyle/>
        <a:p>
          <a:endParaRPr lang="en-US" sz="1100">
            <a:latin typeface="Arial" pitchFamily="34" charset="0"/>
            <a:cs typeface="Arial" pitchFamily="34" charset="0"/>
          </a:endParaRPr>
        </a:p>
      </dgm:t>
    </dgm:pt>
    <dgm:pt modelId="{CA4DEECE-F5C7-4534-ACB8-904D7440755E}">
      <dgm:prSet phldrT="[Text]" custT="1"/>
      <dgm:spPr/>
      <dgm:t>
        <a:bodyPr/>
        <a:lstStyle/>
        <a:p>
          <a:r>
            <a:rPr lang="en-US" sz="1100" dirty="0" smtClean="0">
              <a:latin typeface="Arial" pitchFamily="34" charset="0"/>
              <a:cs typeface="Arial" pitchFamily="34" charset="0"/>
            </a:rPr>
            <a:t>analysis of documents regulating  institutions’ legal framework  and implementation of  programs for the social profit</a:t>
          </a:r>
          <a:endParaRPr lang="en-US" sz="1100" dirty="0">
            <a:latin typeface="Arial" pitchFamily="34" charset="0"/>
            <a:cs typeface="Arial" pitchFamily="34" charset="0"/>
          </a:endParaRPr>
        </a:p>
      </dgm:t>
    </dgm:pt>
    <dgm:pt modelId="{F02DE8A4-B0EB-4629-8FD3-EB73FF4B289D}" type="parTrans" cxnId="{FEF7006E-81AF-496A-9779-57B07376012A}">
      <dgm:prSet/>
      <dgm:spPr/>
      <dgm:t>
        <a:bodyPr/>
        <a:lstStyle/>
        <a:p>
          <a:endParaRPr lang="en-US" sz="1100">
            <a:latin typeface="Arial" pitchFamily="34" charset="0"/>
            <a:cs typeface="Arial" pitchFamily="34" charset="0"/>
          </a:endParaRPr>
        </a:p>
      </dgm:t>
    </dgm:pt>
    <dgm:pt modelId="{BD1C711D-E154-4E50-A0FA-A6614CC94389}" type="sibTrans" cxnId="{FEF7006E-81AF-496A-9779-57B07376012A}">
      <dgm:prSet/>
      <dgm:spPr/>
      <dgm:t>
        <a:bodyPr/>
        <a:lstStyle/>
        <a:p>
          <a:endParaRPr lang="en-US" sz="1100">
            <a:latin typeface="Arial" pitchFamily="34" charset="0"/>
            <a:cs typeface="Arial" pitchFamily="34" charset="0"/>
          </a:endParaRPr>
        </a:p>
      </dgm:t>
    </dgm:pt>
    <dgm:pt modelId="{A2F3A8C3-ABCD-469F-9BFA-1BE4647BF515}">
      <dgm:prSet phldrT="[Text]" custT="1"/>
      <dgm:spPr>
        <a:solidFill>
          <a:srgbClr val="A22A12"/>
        </a:solidFill>
      </dgm:spPr>
      <dgm:t>
        <a:bodyPr/>
        <a:lstStyle/>
        <a:p>
          <a:r>
            <a:rPr lang="en-US" sz="1100" b="1" dirty="0" smtClean="0">
              <a:latin typeface="Arial" pitchFamily="34" charset="0"/>
              <a:cs typeface="Arial" pitchFamily="34" charset="0"/>
            </a:rPr>
            <a:t>In depth interviews with key representatives</a:t>
          </a:r>
          <a:r>
            <a:rPr lang="pl-PL" sz="1100" b="1" dirty="0" smtClean="0">
              <a:latin typeface="Arial" pitchFamily="34" charset="0"/>
              <a:cs typeface="Arial" pitchFamily="34" charset="0"/>
            </a:rPr>
            <a:t> of:</a:t>
          </a:r>
          <a:endParaRPr lang="en-US" sz="1100" dirty="0">
            <a:latin typeface="Arial" pitchFamily="34" charset="0"/>
            <a:cs typeface="Arial" pitchFamily="34" charset="0"/>
          </a:endParaRPr>
        </a:p>
      </dgm:t>
    </dgm:pt>
    <dgm:pt modelId="{2739ED43-3A42-4C0E-9323-91B8D3694162}" type="parTrans" cxnId="{AD3676C0-E08B-4B57-A43B-580B4E44F05F}">
      <dgm:prSet/>
      <dgm:spPr/>
      <dgm:t>
        <a:bodyPr/>
        <a:lstStyle/>
        <a:p>
          <a:endParaRPr lang="en-US" sz="1100">
            <a:latin typeface="Arial" pitchFamily="34" charset="0"/>
            <a:cs typeface="Arial" pitchFamily="34" charset="0"/>
          </a:endParaRPr>
        </a:p>
      </dgm:t>
    </dgm:pt>
    <dgm:pt modelId="{80E34643-3E1D-4E78-9F96-0839A0CEC044}" type="sibTrans" cxnId="{AD3676C0-E08B-4B57-A43B-580B4E44F05F}">
      <dgm:prSet/>
      <dgm:spPr/>
      <dgm:t>
        <a:bodyPr/>
        <a:lstStyle/>
        <a:p>
          <a:endParaRPr lang="en-US" sz="1100">
            <a:latin typeface="Arial" pitchFamily="34" charset="0"/>
            <a:cs typeface="Arial" pitchFamily="34" charset="0"/>
          </a:endParaRPr>
        </a:p>
      </dgm:t>
    </dgm:pt>
    <dgm:pt modelId="{7B7B6615-9CB8-45A8-8A89-CFD3CE39B538}">
      <dgm:prSet phldrT="[Text]" custT="1"/>
      <dgm:spPr>
        <a:solidFill>
          <a:srgbClr val="A22A12"/>
        </a:solidFill>
      </dgm:spPr>
      <dgm:t>
        <a:bodyPr/>
        <a:lstStyle/>
        <a:p>
          <a:r>
            <a:rPr lang="pl-PL" sz="1100" b="1" dirty="0" err="1" smtClean="0">
              <a:latin typeface="Arial" pitchFamily="34" charset="0"/>
              <a:cs typeface="Arial" pitchFamily="34" charset="0"/>
            </a:rPr>
            <a:t>Questionnaire</a:t>
          </a:r>
          <a:r>
            <a:rPr lang="pl-PL" sz="1100" b="1" dirty="0" smtClean="0">
              <a:latin typeface="Arial" pitchFamily="34" charset="0"/>
              <a:cs typeface="Arial" pitchFamily="34" charset="0"/>
            </a:rPr>
            <a:t> to </a:t>
          </a:r>
          <a:r>
            <a:rPr lang="pl-PL" sz="1100" b="1" dirty="0" err="1" smtClean="0">
              <a:latin typeface="Arial" pitchFamily="34" charset="0"/>
              <a:cs typeface="Arial" pitchFamily="34" charset="0"/>
            </a:rPr>
            <a:t>Local</a:t>
          </a:r>
          <a:r>
            <a:rPr lang="pl-PL" sz="1100" b="1" dirty="0" smtClean="0">
              <a:latin typeface="Arial" pitchFamily="34" charset="0"/>
              <a:cs typeface="Arial" pitchFamily="34" charset="0"/>
            </a:rPr>
            <a:t> </a:t>
          </a:r>
          <a:r>
            <a:rPr lang="pl-PL" sz="1100" b="1" dirty="0" err="1" smtClean="0">
              <a:latin typeface="Arial" pitchFamily="34" charset="0"/>
              <a:cs typeface="Arial" pitchFamily="34" charset="0"/>
            </a:rPr>
            <a:t>Labour</a:t>
          </a:r>
          <a:r>
            <a:rPr lang="pl-PL" sz="1100" b="1" dirty="0" smtClean="0">
              <a:latin typeface="Arial" pitchFamily="34" charset="0"/>
              <a:cs typeface="Arial" pitchFamily="34" charset="0"/>
            </a:rPr>
            <a:t> Office (LLO) and Centre for </a:t>
          </a:r>
          <a:r>
            <a:rPr lang="pl-PL" sz="1100" b="1" dirty="0" err="1" smtClean="0">
              <a:latin typeface="Arial" pitchFamily="34" charset="0"/>
              <a:cs typeface="Arial" pitchFamily="34" charset="0"/>
            </a:rPr>
            <a:t>Social</a:t>
          </a:r>
          <a:r>
            <a:rPr lang="pl-PL" sz="1100" b="1" dirty="0" smtClean="0">
              <a:latin typeface="Arial" pitchFamily="34" charset="0"/>
              <a:cs typeface="Arial" pitchFamily="34" charset="0"/>
            </a:rPr>
            <a:t> Assistance</a:t>
          </a:r>
          <a:endParaRPr lang="en-US" sz="1100" b="1" dirty="0">
            <a:latin typeface="Arial" pitchFamily="34" charset="0"/>
            <a:cs typeface="Arial" pitchFamily="34" charset="0"/>
          </a:endParaRPr>
        </a:p>
      </dgm:t>
    </dgm:pt>
    <dgm:pt modelId="{29F7292D-E67D-40EB-89B4-08E35404E94E}" type="parTrans" cxnId="{09CAD468-6795-4582-931B-0A0456F1AE1E}">
      <dgm:prSet/>
      <dgm:spPr/>
      <dgm:t>
        <a:bodyPr/>
        <a:lstStyle/>
        <a:p>
          <a:endParaRPr lang="en-US" sz="1100">
            <a:latin typeface="Arial" pitchFamily="34" charset="0"/>
            <a:cs typeface="Arial" pitchFamily="34" charset="0"/>
          </a:endParaRPr>
        </a:p>
      </dgm:t>
    </dgm:pt>
    <dgm:pt modelId="{9A297AE5-4A97-4FEF-B42C-B4EF684D1D4D}" type="sibTrans" cxnId="{09CAD468-6795-4582-931B-0A0456F1AE1E}">
      <dgm:prSet/>
      <dgm:spPr/>
      <dgm:t>
        <a:bodyPr/>
        <a:lstStyle/>
        <a:p>
          <a:endParaRPr lang="en-US" sz="1100">
            <a:latin typeface="Arial" pitchFamily="34" charset="0"/>
            <a:cs typeface="Arial" pitchFamily="34" charset="0"/>
          </a:endParaRPr>
        </a:p>
      </dgm:t>
    </dgm:pt>
    <dgm:pt modelId="{8CD4A06A-EC18-40F8-BE45-AA4D61429FDB}">
      <dgm:prSet phldrT="[Text]" custT="1"/>
      <dgm:spPr/>
      <dgm:t>
        <a:bodyPr/>
        <a:lstStyle/>
        <a:p>
          <a:r>
            <a:rPr lang="en-US" sz="1100" dirty="0" smtClean="0">
              <a:latin typeface="Arial" pitchFamily="34" charset="0"/>
              <a:cs typeface="Arial" pitchFamily="34" charset="0"/>
            </a:rPr>
            <a:t>Part I:  data for projects related to projects for social profit</a:t>
          </a:r>
          <a:endParaRPr lang="en-US" sz="1100" dirty="0">
            <a:latin typeface="Arial" pitchFamily="34" charset="0"/>
            <a:cs typeface="Arial" pitchFamily="34" charset="0"/>
          </a:endParaRPr>
        </a:p>
      </dgm:t>
    </dgm:pt>
    <dgm:pt modelId="{F5F55D38-AFB4-4A2D-8837-89C35614580E}" type="parTrans" cxnId="{27482C13-EB40-4B58-9965-08FC14A08ED0}">
      <dgm:prSet/>
      <dgm:spPr/>
      <dgm:t>
        <a:bodyPr/>
        <a:lstStyle/>
        <a:p>
          <a:endParaRPr lang="en-US" sz="1100">
            <a:latin typeface="Arial" pitchFamily="34" charset="0"/>
            <a:cs typeface="Arial" pitchFamily="34" charset="0"/>
          </a:endParaRPr>
        </a:p>
      </dgm:t>
    </dgm:pt>
    <dgm:pt modelId="{D969CA80-C6C5-485B-9198-F07657640CCF}" type="sibTrans" cxnId="{27482C13-EB40-4B58-9965-08FC14A08ED0}">
      <dgm:prSet/>
      <dgm:spPr/>
      <dgm:t>
        <a:bodyPr/>
        <a:lstStyle/>
        <a:p>
          <a:endParaRPr lang="en-US" sz="1100">
            <a:latin typeface="Arial" pitchFamily="34" charset="0"/>
            <a:cs typeface="Arial" pitchFamily="34" charset="0"/>
          </a:endParaRPr>
        </a:p>
      </dgm:t>
    </dgm:pt>
    <dgm:pt modelId="{DFBBF667-0ABD-4191-AC00-BA38CBB33B76}">
      <dgm:prSet phldrT="[Text]" custT="1"/>
      <dgm:spPr>
        <a:solidFill>
          <a:srgbClr val="A22A12"/>
        </a:solidFill>
      </dgm:spPr>
      <dgm:t>
        <a:bodyPr/>
        <a:lstStyle/>
        <a:p>
          <a:r>
            <a:rPr lang="x-none" sz="1100" b="1" smtClean="0">
              <a:latin typeface="Arial" pitchFamily="34" charset="0"/>
              <a:cs typeface="Arial" pitchFamily="34" charset="0"/>
            </a:rPr>
            <a:t>Anal</a:t>
          </a:r>
          <a:r>
            <a:rPr lang="en-US" sz="1100" b="1" dirty="0" err="1" smtClean="0">
              <a:latin typeface="Arial" pitchFamily="34" charset="0"/>
              <a:cs typeface="Arial" pitchFamily="34" charset="0"/>
            </a:rPr>
            <a:t>yzing</a:t>
          </a:r>
          <a:r>
            <a:rPr lang="en-US" sz="1100" b="1" dirty="0" smtClean="0">
              <a:latin typeface="Arial" pitchFamily="34" charset="0"/>
              <a:cs typeface="Arial" pitchFamily="34" charset="0"/>
            </a:rPr>
            <a:t> data from</a:t>
          </a:r>
          <a:r>
            <a:rPr lang="x-none" sz="1100" b="1" smtClean="0">
              <a:latin typeface="Arial" pitchFamily="34" charset="0"/>
              <a:cs typeface="Arial" pitchFamily="34" charset="0"/>
            </a:rPr>
            <a:t> I</a:t>
          </a:r>
          <a:r>
            <a:rPr lang="pl-PL" sz="1100" b="1" dirty="0" err="1" smtClean="0">
              <a:latin typeface="Arial" pitchFamily="34" charset="0"/>
              <a:cs typeface="Arial" pitchFamily="34" charset="0"/>
            </a:rPr>
            <a:t>nformation</a:t>
          </a:r>
          <a:r>
            <a:rPr lang="pl-PL" sz="1100" b="1" dirty="0" smtClean="0">
              <a:latin typeface="Arial" pitchFamily="34" charset="0"/>
              <a:cs typeface="Arial" pitchFamily="34" charset="0"/>
            </a:rPr>
            <a:t> System</a:t>
          </a:r>
          <a:r>
            <a:rPr lang="x-none" sz="1100" b="1" smtClean="0">
              <a:latin typeface="Arial" pitchFamily="34" charset="0"/>
              <a:cs typeface="Arial" pitchFamily="34" charset="0"/>
            </a:rPr>
            <a:t> Syriusz</a:t>
          </a:r>
          <a:endParaRPr lang="en-US" sz="1100" dirty="0">
            <a:latin typeface="Arial" pitchFamily="34" charset="0"/>
            <a:cs typeface="Arial" pitchFamily="34" charset="0"/>
          </a:endParaRPr>
        </a:p>
      </dgm:t>
    </dgm:pt>
    <dgm:pt modelId="{28A6D4AF-A574-4B37-8986-1330D76ACED2}" type="parTrans" cxnId="{1475468D-642F-46E6-ABB6-49FA1DD16617}">
      <dgm:prSet/>
      <dgm:spPr/>
      <dgm:t>
        <a:bodyPr/>
        <a:lstStyle/>
        <a:p>
          <a:endParaRPr lang="en-US" sz="1100">
            <a:latin typeface="Arial" pitchFamily="34" charset="0"/>
            <a:cs typeface="Arial" pitchFamily="34" charset="0"/>
          </a:endParaRPr>
        </a:p>
      </dgm:t>
    </dgm:pt>
    <dgm:pt modelId="{DC4F83AF-BAD7-4F3C-B2CD-0FA72DF15708}" type="sibTrans" cxnId="{1475468D-642F-46E6-ABB6-49FA1DD16617}">
      <dgm:prSet/>
      <dgm:spPr/>
      <dgm:t>
        <a:bodyPr/>
        <a:lstStyle/>
        <a:p>
          <a:endParaRPr lang="en-US" sz="1100">
            <a:latin typeface="Arial" pitchFamily="34" charset="0"/>
            <a:cs typeface="Arial" pitchFamily="34" charset="0"/>
          </a:endParaRPr>
        </a:p>
      </dgm:t>
    </dgm:pt>
    <dgm:pt modelId="{5149E62F-898F-4B78-9507-CA96AC2F3986}">
      <dgm:prSet phldrT="[Text]" custT="1"/>
      <dgm:spPr/>
      <dgm:t>
        <a:bodyPr/>
        <a:lstStyle/>
        <a:p>
          <a:r>
            <a:rPr lang="en-US" sz="1100" dirty="0" smtClean="0">
              <a:latin typeface="Arial" pitchFamily="34" charset="0"/>
              <a:cs typeface="Arial" pitchFamily="34" charset="0"/>
            </a:rPr>
            <a:t>characteristics of PS</a:t>
          </a:r>
          <a:r>
            <a:rPr lang="pl-PL" sz="1100" dirty="0" smtClean="0">
              <a:latin typeface="Arial" pitchFamily="34" charset="0"/>
              <a:cs typeface="Arial" pitchFamily="34" charset="0"/>
            </a:rPr>
            <a:t>P</a:t>
          </a:r>
          <a:r>
            <a:rPr lang="en-US" sz="1100" dirty="0" smtClean="0">
              <a:latin typeface="Arial" pitchFamily="34" charset="0"/>
              <a:cs typeface="Arial" pitchFamily="34" charset="0"/>
            </a:rPr>
            <a:t> </a:t>
          </a:r>
          <a:r>
            <a:rPr lang="pl-PL" sz="1100" dirty="0" err="1" smtClean="0">
              <a:latin typeface="Arial" pitchFamily="34" charset="0"/>
              <a:cs typeface="Arial" pitchFamily="34" charset="0"/>
            </a:rPr>
            <a:t>participants</a:t>
          </a:r>
          <a:endParaRPr lang="en-US" sz="1100" dirty="0">
            <a:latin typeface="Arial" pitchFamily="34" charset="0"/>
            <a:cs typeface="Arial" pitchFamily="34" charset="0"/>
          </a:endParaRPr>
        </a:p>
      </dgm:t>
    </dgm:pt>
    <dgm:pt modelId="{5EB54ABC-4426-4693-BFF6-C6E82BADBFB0}" type="parTrans" cxnId="{BB826F1C-F878-4F68-BA14-A6BE731619BD}">
      <dgm:prSet/>
      <dgm:spPr/>
      <dgm:t>
        <a:bodyPr/>
        <a:lstStyle/>
        <a:p>
          <a:endParaRPr lang="en-US" sz="1100">
            <a:latin typeface="Arial" pitchFamily="34" charset="0"/>
            <a:cs typeface="Arial" pitchFamily="34" charset="0"/>
          </a:endParaRPr>
        </a:p>
      </dgm:t>
    </dgm:pt>
    <dgm:pt modelId="{EC4874EA-CB6D-47D6-8D94-A45EC0DF22AE}" type="sibTrans" cxnId="{BB826F1C-F878-4F68-BA14-A6BE731619BD}">
      <dgm:prSet/>
      <dgm:spPr/>
      <dgm:t>
        <a:bodyPr/>
        <a:lstStyle/>
        <a:p>
          <a:endParaRPr lang="en-US" sz="1100">
            <a:latin typeface="Arial" pitchFamily="34" charset="0"/>
            <a:cs typeface="Arial" pitchFamily="34" charset="0"/>
          </a:endParaRPr>
        </a:p>
      </dgm:t>
    </dgm:pt>
    <dgm:pt modelId="{507D429D-565E-49CE-9915-E1B416B7BCE5}">
      <dgm:prSet phldrT="[Text]" custT="1"/>
      <dgm:spPr/>
      <dgm:t>
        <a:bodyPr/>
        <a:lstStyle/>
        <a:p>
          <a:r>
            <a:rPr lang="pl-PL" sz="1100" dirty="0" smtClean="0">
              <a:latin typeface="Arial" pitchFamily="34" charset="0"/>
              <a:cs typeface="Arial" pitchFamily="34" charset="0"/>
            </a:rPr>
            <a:t>Region</a:t>
          </a:r>
          <a:r>
            <a:rPr lang="en-US" sz="1100" dirty="0" smtClean="0">
              <a:latin typeface="Arial" pitchFamily="34" charset="0"/>
              <a:cs typeface="Arial" pitchFamily="34" charset="0"/>
            </a:rPr>
            <a:t>al Centre of Social </a:t>
          </a:r>
          <a:r>
            <a:rPr lang="pl-PL" sz="1100" dirty="0" smtClean="0">
              <a:latin typeface="Arial" pitchFamily="34" charset="0"/>
              <a:cs typeface="Arial" pitchFamily="34" charset="0"/>
            </a:rPr>
            <a:t>Policy (RCSP)</a:t>
          </a:r>
          <a:endParaRPr lang="en-US" sz="1100" dirty="0">
            <a:latin typeface="Arial" pitchFamily="34" charset="0"/>
            <a:cs typeface="Arial" pitchFamily="34" charset="0"/>
          </a:endParaRPr>
        </a:p>
      </dgm:t>
    </dgm:pt>
    <dgm:pt modelId="{10C49AAE-9068-45D1-B34F-EBD6879BFA8B}" type="parTrans" cxnId="{12E2EBA3-9120-4D19-B661-6205432F1EE5}">
      <dgm:prSet/>
      <dgm:spPr/>
      <dgm:t>
        <a:bodyPr/>
        <a:lstStyle/>
        <a:p>
          <a:endParaRPr lang="en-US" sz="1100">
            <a:latin typeface="Arial" pitchFamily="34" charset="0"/>
            <a:cs typeface="Arial" pitchFamily="34" charset="0"/>
          </a:endParaRPr>
        </a:p>
      </dgm:t>
    </dgm:pt>
    <dgm:pt modelId="{F180C781-FEF0-44B0-BCBC-299FD90FC3B1}" type="sibTrans" cxnId="{12E2EBA3-9120-4D19-B661-6205432F1EE5}">
      <dgm:prSet/>
      <dgm:spPr/>
      <dgm:t>
        <a:bodyPr/>
        <a:lstStyle/>
        <a:p>
          <a:endParaRPr lang="en-US" sz="1100">
            <a:latin typeface="Arial" pitchFamily="34" charset="0"/>
            <a:cs typeface="Arial" pitchFamily="34" charset="0"/>
          </a:endParaRPr>
        </a:p>
      </dgm:t>
    </dgm:pt>
    <dgm:pt modelId="{0C027D12-1DA1-4573-B3F9-E7B882D3DB74}">
      <dgm:prSet phldrT="[Text]" custT="1"/>
      <dgm:spPr>
        <a:solidFill>
          <a:srgbClr val="A22A12"/>
        </a:solidFill>
      </dgm:spPr>
      <dgm:t>
        <a:bodyPr/>
        <a:lstStyle/>
        <a:p>
          <a:r>
            <a:rPr lang="en-US" sz="1100" b="1" dirty="0" smtClean="0">
              <a:latin typeface="Arial" pitchFamily="34" charset="0"/>
              <a:cs typeface="Arial" pitchFamily="34" charset="0"/>
            </a:rPr>
            <a:t>In depth interviews with the representatives of LLO and CSA</a:t>
          </a:r>
        </a:p>
      </dgm:t>
    </dgm:pt>
    <dgm:pt modelId="{53032AC6-4095-4707-B6D9-FD99E5F91142}" type="parTrans" cxnId="{FBF20BAE-E2A6-44E7-A310-2D068C4785EB}">
      <dgm:prSet/>
      <dgm:spPr/>
      <dgm:t>
        <a:bodyPr/>
        <a:lstStyle/>
        <a:p>
          <a:endParaRPr lang="en-US" sz="1100">
            <a:latin typeface="Arial" pitchFamily="34" charset="0"/>
            <a:cs typeface="Arial" pitchFamily="34" charset="0"/>
          </a:endParaRPr>
        </a:p>
      </dgm:t>
    </dgm:pt>
    <dgm:pt modelId="{2E7B0BE3-605C-4792-BB97-151098C8588E}" type="sibTrans" cxnId="{FBF20BAE-E2A6-44E7-A310-2D068C4785EB}">
      <dgm:prSet/>
      <dgm:spPr/>
      <dgm:t>
        <a:bodyPr/>
        <a:lstStyle/>
        <a:p>
          <a:endParaRPr lang="en-US" sz="1100">
            <a:latin typeface="Arial" pitchFamily="34" charset="0"/>
            <a:cs typeface="Arial" pitchFamily="34" charset="0"/>
          </a:endParaRPr>
        </a:p>
      </dgm:t>
    </dgm:pt>
    <dgm:pt modelId="{11A3B9D3-5281-4178-ACE3-E81D9BCD9923}">
      <dgm:prSet phldrT="[Text]" custT="1"/>
      <dgm:spPr/>
      <dgm:t>
        <a:bodyPr/>
        <a:lstStyle/>
        <a:p>
          <a:r>
            <a:rPr lang="en-US" sz="1100" dirty="0" smtClean="0">
              <a:latin typeface="Arial" pitchFamily="34" charset="0"/>
              <a:cs typeface="Arial" pitchFamily="34" charset="0"/>
            </a:rPr>
            <a:t> representatives of 4 CSA: management team and social workers </a:t>
          </a:r>
          <a:endParaRPr lang="en-US" sz="1100" b="0" dirty="0">
            <a:latin typeface="Arial" pitchFamily="34" charset="0"/>
            <a:cs typeface="Arial" pitchFamily="34" charset="0"/>
          </a:endParaRPr>
        </a:p>
      </dgm:t>
    </dgm:pt>
    <dgm:pt modelId="{572E79D1-4F4E-4D6D-A5C0-3AB5F4848711}" type="parTrans" cxnId="{994FDB41-B0D1-495D-872A-B908F9C4D902}">
      <dgm:prSet/>
      <dgm:spPr/>
      <dgm:t>
        <a:bodyPr/>
        <a:lstStyle/>
        <a:p>
          <a:endParaRPr lang="en-US" sz="1100">
            <a:latin typeface="Arial" pitchFamily="34" charset="0"/>
            <a:cs typeface="Arial" pitchFamily="34" charset="0"/>
          </a:endParaRPr>
        </a:p>
      </dgm:t>
    </dgm:pt>
    <dgm:pt modelId="{8CEA90E0-B7ED-4FD6-9DD1-1193BAEEB990}" type="sibTrans" cxnId="{994FDB41-B0D1-495D-872A-B908F9C4D902}">
      <dgm:prSet/>
      <dgm:spPr/>
      <dgm:t>
        <a:bodyPr/>
        <a:lstStyle/>
        <a:p>
          <a:endParaRPr lang="en-US" sz="1100">
            <a:latin typeface="Arial" pitchFamily="34" charset="0"/>
            <a:cs typeface="Arial" pitchFamily="34" charset="0"/>
          </a:endParaRPr>
        </a:p>
      </dgm:t>
    </dgm:pt>
    <dgm:pt modelId="{C5024D12-D727-4031-A5AE-57ADDDD23930}">
      <dgm:prSet phldrT="[Text]" custT="1"/>
      <dgm:spPr>
        <a:solidFill>
          <a:srgbClr val="A22A12"/>
        </a:solidFill>
      </dgm:spPr>
      <dgm:t>
        <a:bodyPr/>
        <a:lstStyle/>
        <a:p>
          <a:r>
            <a:rPr lang="en-US" sz="1100" b="1" dirty="0" smtClean="0">
              <a:latin typeface="Arial" pitchFamily="34" charset="0"/>
              <a:cs typeface="Arial" pitchFamily="34" charset="0"/>
            </a:rPr>
            <a:t>Case studies with participants of projects for social </a:t>
          </a:r>
          <a:r>
            <a:rPr lang="pl-PL" sz="1100" b="1" dirty="0" smtClean="0">
              <a:latin typeface="Arial" pitchFamily="34" charset="0"/>
              <a:cs typeface="Arial" pitchFamily="34" charset="0"/>
            </a:rPr>
            <a:t>benefit</a:t>
          </a:r>
          <a:endParaRPr lang="en-US" sz="1100" b="1" dirty="0" smtClean="0">
            <a:latin typeface="Arial" pitchFamily="34" charset="0"/>
            <a:cs typeface="Arial" pitchFamily="34" charset="0"/>
          </a:endParaRPr>
        </a:p>
      </dgm:t>
    </dgm:pt>
    <dgm:pt modelId="{56496AC4-F797-4836-924F-4267FA875621}" type="parTrans" cxnId="{0985BD04-6298-442C-8C90-7F806001635A}">
      <dgm:prSet/>
      <dgm:spPr/>
      <dgm:t>
        <a:bodyPr/>
        <a:lstStyle/>
        <a:p>
          <a:endParaRPr lang="en-US" sz="1100">
            <a:latin typeface="Arial" pitchFamily="34" charset="0"/>
            <a:cs typeface="Arial" pitchFamily="34" charset="0"/>
          </a:endParaRPr>
        </a:p>
      </dgm:t>
    </dgm:pt>
    <dgm:pt modelId="{7B0193AC-D144-4C28-B5FD-C2A6A3088F6F}" type="sibTrans" cxnId="{0985BD04-6298-442C-8C90-7F806001635A}">
      <dgm:prSet/>
      <dgm:spPr/>
      <dgm:t>
        <a:bodyPr/>
        <a:lstStyle/>
        <a:p>
          <a:endParaRPr lang="en-US" sz="1100">
            <a:latin typeface="Arial" pitchFamily="34" charset="0"/>
            <a:cs typeface="Arial" pitchFamily="34" charset="0"/>
          </a:endParaRPr>
        </a:p>
      </dgm:t>
    </dgm:pt>
    <dgm:pt modelId="{C3171511-95E5-4CA0-BCC6-A43A41B13BAE}">
      <dgm:prSet phldrT="[Text]" custT="1"/>
      <dgm:spPr/>
      <dgm:t>
        <a:bodyPr/>
        <a:lstStyle/>
        <a:p>
          <a:r>
            <a:rPr lang="en-US" sz="1100" dirty="0" smtClean="0">
              <a:latin typeface="Arial" pitchFamily="34" charset="0"/>
              <a:cs typeface="Arial" pitchFamily="34" charset="0"/>
            </a:rPr>
            <a:t>Presentation of individual cases participating in projects for social profit</a:t>
          </a:r>
          <a:endParaRPr lang="en-US" sz="1100" b="0" dirty="0">
            <a:latin typeface="Arial" pitchFamily="34" charset="0"/>
            <a:cs typeface="Arial" pitchFamily="34" charset="0"/>
          </a:endParaRPr>
        </a:p>
      </dgm:t>
    </dgm:pt>
    <dgm:pt modelId="{5EAEF802-CFEF-4EDE-9F46-9AF638A27D74}" type="parTrans" cxnId="{9227C7C2-E92D-497C-8118-43ED207B78CC}">
      <dgm:prSet/>
      <dgm:spPr/>
      <dgm:t>
        <a:bodyPr/>
        <a:lstStyle/>
        <a:p>
          <a:endParaRPr lang="en-US" sz="1100">
            <a:latin typeface="Arial" pitchFamily="34" charset="0"/>
            <a:cs typeface="Arial" pitchFamily="34" charset="0"/>
          </a:endParaRPr>
        </a:p>
      </dgm:t>
    </dgm:pt>
    <dgm:pt modelId="{80363124-F39A-48FD-A519-4BD1EBB920CE}" type="sibTrans" cxnId="{9227C7C2-E92D-497C-8118-43ED207B78CC}">
      <dgm:prSet/>
      <dgm:spPr/>
      <dgm:t>
        <a:bodyPr/>
        <a:lstStyle/>
        <a:p>
          <a:endParaRPr lang="en-US" sz="1100">
            <a:latin typeface="Arial" pitchFamily="34" charset="0"/>
            <a:cs typeface="Arial" pitchFamily="34" charset="0"/>
          </a:endParaRPr>
        </a:p>
      </dgm:t>
    </dgm:pt>
    <dgm:pt modelId="{8E468172-32AF-4854-8FDE-4DAF12C45495}">
      <dgm:prSet phldrT="[Text]" custT="1"/>
      <dgm:spPr>
        <a:solidFill>
          <a:srgbClr val="A22A12"/>
        </a:solidFill>
      </dgm:spPr>
      <dgm:t>
        <a:bodyPr/>
        <a:lstStyle/>
        <a:p>
          <a:r>
            <a:rPr lang="en-US" sz="1100" b="1" noProof="0" dirty="0" smtClean="0">
              <a:latin typeface="Arial" pitchFamily="34" charset="0"/>
              <a:cs typeface="Arial" pitchFamily="34" charset="0"/>
            </a:rPr>
            <a:t>In depth interviews with </a:t>
          </a:r>
          <a:r>
            <a:rPr lang="pl-PL" sz="1100" b="1" noProof="0" dirty="0" smtClean="0">
              <a:latin typeface="Arial" pitchFamily="34" charset="0"/>
              <a:cs typeface="Arial" pitchFamily="34" charset="0"/>
            </a:rPr>
            <a:t>WSB </a:t>
          </a:r>
          <a:r>
            <a:rPr lang="en-US" sz="1100" b="1" noProof="0" dirty="0" smtClean="0">
              <a:latin typeface="Arial" pitchFamily="34" charset="0"/>
              <a:cs typeface="Arial" pitchFamily="34" charset="0"/>
            </a:rPr>
            <a:t>organizers</a:t>
          </a:r>
        </a:p>
      </dgm:t>
    </dgm:pt>
    <dgm:pt modelId="{6E8A50EB-D6C6-4C0E-93B6-4D4A97A4FA0B}" type="parTrans" cxnId="{897A9FDE-1F9B-4F66-ADF4-A5F577ABCDD7}">
      <dgm:prSet/>
      <dgm:spPr/>
      <dgm:t>
        <a:bodyPr/>
        <a:lstStyle/>
        <a:p>
          <a:endParaRPr lang="en-US"/>
        </a:p>
      </dgm:t>
    </dgm:pt>
    <dgm:pt modelId="{BD0B0BDB-E386-4721-98BB-B20E4ED64F03}" type="sibTrans" cxnId="{897A9FDE-1F9B-4F66-ADF4-A5F577ABCDD7}">
      <dgm:prSet/>
      <dgm:spPr/>
      <dgm:t>
        <a:bodyPr/>
        <a:lstStyle/>
        <a:p>
          <a:endParaRPr lang="en-US"/>
        </a:p>
      </dgm:t>
    </dgm:pt>
    <dgm:pt modelId="{6CEEDAB4-ECFA-418C-B4F7-614B911CB1DC}">
      <dgm:prSet phldrT="[Text]" custT="1"/>
      <dgm:spPr/>
      <dgm:t>
        <a:bodyPr/>
        <a:lstStyle/>
        <a:p>
          <a:r>
            <a:rPr lang="en-US" sz="1100" b="0" dirty="0" smtClean="0">
              <a:latin typeface="Arial" pitchFamily="34" charset="0"/>
              <a:cs typeface="Arial" pitchFamily="34" charset="0"/>
            </a:rPr>
            <a:t>With the representatives of the institutions for which projects for social profit were run  </a:t>
          </a:r>
          <a:endParaRPr lang="en-US" sz="1100" b="0" dirty="0">
            <a:latin typeface="Arial" pitchFamily="34" charset="0"/>
            <a:cs typeface="Arial" pitchFamily="34" charset="0"/>
          </a:endParaRPr>
        </a:p>
      </dgm:t>
    </dgm:pt>
    <dgm:pt modelId="{5B3821C1-DDDA-4999-97F3-36E958A72F74}" type="parTrans" cxnId="{31A7DCF0-B291-4921-9179-AB5D5BB0F465}">
      <dgm:prSet/>
      <dgm:spPr/>
      <dgm:t>
        <a:bodyPr/>
        <a:lstStyle/>
        <a:p>
          <a:endParaRPr lang="en-US"/>
        </a:p>
      </dgm:t>
    </dgm:pt>
    <dgm:pt modelId="{39B2E0BA-CA11-498B-A28F-B1A48E8C1663}" type="sibTrans" cxnId="{31A7DCF0-B291-4921-9179-AB5D5BB0F465}">
      <dgm:prSet/>
      <dgm:spPr/>
      <dgm:t>
        <a:bodyPr/>
        <a:lstStyle/>
        <a:p>
          <a:endParaRPr lang="en-US"/>
        </a:p>
      </dgm:t>
    </dgm:pt>
    <dgm:pt modelId="{40427568-6E6D-4F18-9B66-672C81DAEE30}">
      <dgm:prSet/>
      <dgm:spPr/>
      <dgm:t>
        <a:bodyPr/>
        <a:lstStyle/>
        <a:p>
          <a:r>
            <a:rPr lang="en-US" dirty="0" smtClean="0">
              <a:latin typeface="Arial" pitchFamily="34" charset="0"/>
              <a:cs typeface="Arial" pitchFamily="34" charset="0"/>
            </a:rPr>
            <a:t>reports and other papers related  to works for social profit (country level and regional level)</a:t>
          </a:r>
          <a:endParaRPr lang="en-US" dirty="0">
            <a:latin typeface="Arial" pitchFamily="34" charset="0"/>
            <a:cs typeface="Arial" pitchFamily="34" charset="0"/>
          </a:endParaRPr>
        </a:p>
      </dgm:t>
    </dgm:pt>
    <dgm:pt modelId="{567743A4-F86A-4653-BAD1-985615FD5650}" type="parTrans" cxnId="{542879F0-7273-4E1D-92A2-5F047F00BF13}">
      <dgm:prSet/>
      <dgm:spPr/>
      <dgm:t>
        <a:bodyPr/>
        <a:lstStyle/>
        <a:p>
          <a:endParaRPr lang="en-US"/>
        </a:p>
      </dgm:t>
    </dgm:pt>
    <dgm:pt modelId="{73E5568F-6E4D-426D-AA7B-7BD37904FCA6}" type="sibTrans" cxnId="{542879F0-7273-4E1D-92A2-5F047F00BF13}">
      <dgm:prSet/>
      <dgm:spPr/>
      <dgm:t>
        <a:bodyPr/>
        <a:lstStyle/>
        <a:p>
          <a:endParaRPr lang="en-US"/>
        </a:p>
      </dgm:t>
    </dgm:pt>
    <dgm:pt modelId="{EE85917C-27EA-47F7-BCC6-105B580F79CC}">
      <dgm:prSet/>
      <dgm:spPr/>
      <dgm:t>
        <a:bodyPr/>
        <a:lstStyle/>
        <a:p>
          <a:r>
            <a:rPr lang="en-US" dirty="0" smtClean="0">
              <a:latin typeface="Arial" pitchFamily="34" charset="0"/>
              <a:cs typeface="Arial" pitchFamily="34" charset="0"/>
            </a:rPr>
            <a:t>reports from various research and publications related to institutions of the Polish </a:t>
          </a:r>
          <a:r>
            <a:rPr lang="en-US" dirty="0" err="1" smtClean="0">
              <a:latin typeface="Arial" pitchFamily="34" charset="0"/>
              <a:cs typeface="Arial" pitchFamily="34" charset="0"/>
            </a:rPr>
            <a:t>labour</a:t>
          </a:r>
          <a:r>
            <a:rPr lang="en-US" dirty="0" smtClean="0">
              <a:latin typeface="Arial" pitchFamily="34" charset="0"/>
              <a:cs typeface="Arial" pitchFamily="34" charset="0"/>
            </a:rPr>
            <a:t> market and social support system</a:t>
          </a:r>
          <a:endParaRPr lang="en-US" dirty="0">
            <a:latin typeface="Arial" pitchFamily="34" charset="0"/>
            <a:cs typeface="Arial" pitchFamily="34" charset="0"/>
          </a:endParaRPr>
        </a:p>
      </dgm:t>
    </dgm:pt>
    <dgm:pt modelId="{B5CF3284-408A-4405-B138-C1A8572ADB39}" type="parTrans" cxnId="{56BB0B7D-69E3-437B-B7E3-4A0FB99EE085}">
      <dgm:prSet/>
      <dgm:spPr/>
      <dgm:t>
        <a:bodyPr/>
        <a:lstStyle/>
        <a:p>
          <a:endParaRPr lang="en-US"/>
        </a:p>
      </dgm:t>
    </dgm:pt>
    <dgm:pt modelId="{65D45BA5-6618-48A8-835C-DEEE18BFC56D}" type="sibTrans" cxnId="{56BB0B7D-69E3-437B-B7E3-4A0FB99EE085}">
      <dgm:prSet/>
      <dgm:spPr/>
      <dgm:t>
        <a:bodyPr/>
        <a:lstStyle/>
        <a:p>
          <a:endParaRPr lang="en-US"/>
        </a:p>
      </dgm:t>
    </dgm:pt>
    <dgm:pt modelId="{8749C102-24E5-412F-AB66-D6E2316B4553}">
      <dgm:prSet custT="1"/>
      <dgm:spPr/>
      <dgm:t>
        <a:bodyPr/>
        <a:lstStyle/>
        <a:p>
          <a:r>
            <a:rPr lang="pl-PL" sz="1100" dirty="0" err="1" smtClean="0">
              <a:latin typeface="Arial" pitchFamily="34" charset="0"/>
              <a:cs typeface="Arial" pitchFamily="34" charset="0"/>
            </a:rPr>
            <a:t>Voivodeship</a:t>
          </a:r>
          <a:r>
            <a:rPr lang="pl-PL" sz="1100" dirty="0" smtClean="0">
              <a:latin typeface="Arial" pitchFamily="34" charset="0"/>
              <a:cs typeface="Arial" pitchFamily="34" charset="0"/>
            </a:rPr>
            <a:t> </a:t>
          </a:r>
          <a:r>
            <a:rPr lang="pl-PL" sz="1100" dirty="0" err="1" smtClean="0">
              <a:latin typeface="Arial" pitchFamily="34" charset="0"/>
              <a:cs typeface="Arial" pitchFamily="34" charset="0"/>
            </a:rPr>
            <a:t>Labour</a:t>
          </a:r>
          <a:r>
            <a:rPr lang="pl-PL" sz="1100" dirty="0" smtClean="0">
              <a:latin typeface="Arial" pitchFamily="34" charset="0"/>
              <a:cs typeface="Arial" pitchFamily="34" charset="0"/>
            </a:rPr>
            <a:t> Office</a:t>
          </a:r>
          <a:r>
            <a:rPr lang="en-US" sz="1100" dirty="0" smtClean="0">
              <a:latin typeface="Arial" pitchFamily="34" charset="0"/>
              <a:cs typeface="Arial" pitchFamily="34" charset="0"/>
            </a:rPr>
            <a:t> </a:t>
          </a:r>
          <a:r>
            <a:rPr lang="pl-PL" sz="1100" dirty="0" smtClean="0">
              <a:latin typeface="Arial" pitchFamily="34" charset="0"/>
              <a:cs typeface="Arial" pitchFamily="34" charset="0"/>
            </a:rPr>
            <a:t>(VLO)</a:t>
          </a:r>
          <a:endParaRPr lang="en-US" sz="1100" dirty="0">
            <a:latin typeface="Arial" pitchFamily="34" charset="0"/>
            <a:cs typeface="Arial" pitchFamily="34" charset="0"/>
          </a:endParaRPr>
        </a:p>
      </dgm:t>
    </dgm:pt>
    <dgm:pt modelId="{3C797B3D-38F5-435C-A262-452D9ADC9E7C}" type="parTrans" cxnId="{938BDE39-61E1-48AD-9DA8-0031E7AE37D0}">
      <dgm:prSet/>
      <dgm:spPr/>
      <dgm:t>
        <a:bodyPr/>
        <a:lstStyle/>
        <a:p>
          <a:endParaRPr lang="en-US"/>
        </a:p>
      </dgm:t>
    </dgm:pt>
    <dgm:pt modelId="{1CDB370C-C2D2-40A1-B98E-1D80172D324C}" type="sibTrans" cxnId="{938BDE39-61E1-48AD-9DA8-0031E7AE37D0}">
      <dgm:prSet/>
      <dgm:spPr/>
      <dgm:t>
        <a:bodyPr/>
        <a:lstStyle/>
        <a:p>
          <a:endParaRPr lang="en-US"/>
        </a:p>
      </dgm:t>
    </dgm:pt>
    <dgm:pt modelId="{1168B4C5-69BE-413B-B66C-BCDA901482B9}">
      <dgm:prSet custT="1"/>
      <dgm:spPr/>
      <dgm:t>
        <a:bodyPr/>
        <a:lstStyle/>
        <a:p>
          <a:r>
            <a:rPr lang="en-US" sz="1100" dirty="0" smtClean="0">
              <a:latin typeface="Arial" pitchFamily="34" charset="0"/>
              <a:cs typeface="Arial" pitchFamily="34" charset="0"/>
            </a:rPr>
            <a:t>Ministry of </a:t>
          </a:r>
          <a:r>
            <a:rPr lang="en-US" sz="1100" dirty="0" err="1" smtClean="0">
              <a:latin typeface="Arial" pitchFamily="34" charset="0"/>
              <a:cs typeface="Arial" pitchFamily="34" charset="0"/>
            </a:rPr>
            <a:t>Labour</a:t>
          </a:r>
          <a:r>
            <a:rPr lang="en-US" sz="1100" dirty="0" smtClean="0">
              <a:latin typeface="Arial" pitchFamily="34" charset="0"/>
              <a:cs typeface="Arial" pitchFamily="34" charset="0"/>
            </a:rPr>
            <a:t> and Social Policy</a:t>
          </a:r>
          <a:endParaRPr lang="en-US" sz="1100" dirty="0">
            <a:latin typeface="Arial" pitchFamily="34" charset="0"/>
            <a:cs typeface="Arial" pitchFamily="34" charset="0"/>
          </a:endParaRPr>
        </a:p>
      </dgm:t>
    </dgm:pt>
    <dgm:pt modelId="{E403A84A-CA03-4E12-B812-10C9EDE1790B}" type="parTrans" cxnId="{CC637CE3-A186-4C98-B3F4-D192C36B53E3}">
      <dgm:prSet/>
      <dgm:spPr/>
      <dgm:t>
        <a:bodyPr/>
        <a:lstStyle/>
        <a:p>
          <a:endParaRPr lang="en-US"/>
        </a:p>
      </dgm:t>
    </dgm:pt>
    <dgm:pt modelId="{C173FFCC-1876-4FC6-A63F-0943CA09053B}" type="sibTrans" cxnId="{CC637CE3-A186-4C98-B3F4-D192C36B53E3}">
      <dgm:prSet/>
      <dgm:spPr/>
      <dgm:t>
        <a:bodyPr/>
        <a:lstStyle/>
        <a:p>
          <a:endParaRPr lang="en-US"/>
        </a:p>
      </dgm:t>
    </dgm:pt>
    <dgm:pt modelId="{BD6EB550-CFEC-4972-8BBE-B5F6DE4B6481}">
      <dgm:prSet custT="1"/>
      <dgm:spPr/>
      <dgm:t>
        <a:bodyPr/>
        <a:lstStyle/>
        <a:p>
          <a:r>
            <a:rPr lang="en-US" sz="1100" dirty="0" smtClean="0">
              <a:latin typeface="Arial" pitchFamily="34" charset="0"/>
              <a:cs typeface="Arial" pitchFamily="34" charset="0"/>
            </a:rPr>
            <a:t>situation of  the employed and unemployed</a:t>
          </a:r>
          <a:endParaRPr lang="en-US" sz="1100" dirty="0">
            <a:latin typeface="Arial" pitchFamily="34" charset="0"/>
            <a:cs typeface="Arial" pitchFamily="34" charset="0"/>
          </a:endParaRPr>
        </a:p>
      </dgm:t>
    </dgm:pt>
    <dgm:pt modelId="{7E949A04-E6E1-471F-A401-BCF4F23886EF}" type="parTrans" cxnId="{FC055A21-A653-4CD6-AC5A-88795A4E5582}">
      <dgm:prSet/>
      <dgm:spPr/>
      <dgm:t>
        <a:bodyPr/>
        <a:lstStyle/>
        <a:p>
          <a:endParaRPr lang="en-US"/>
        </a:p>
      </dgm:t>
    </dgm:pt>
    <dgm:pt modelId="{874D0888-0005-496A-A0D7-08821AB2C4CE}" type="sibTrans" cxnId="{FC055A21-A653-4CD6-AC5A-88795A4E5582}">
      <dgm:prSet/>
      <dgm:spPr/>
      <dgm:t>
        <a:bodyPr/>
        <a:lstStyle/>
        <a:p>
          <a:endParaRPr lang="en-US"/>
        </a:p>
      </dgm:t>
    </dgm:pt>
    <dgm:pt modelId="{05ED79C8-BE86-4335-AFB0-1CB81C6E520C}">
      <dgm:prSet custT="1"/>
      <dgm:spPr/>
      <dgm:t>
        <a:bodyPr/>
        <a:lstStyle/>
        <a:p>
          <a:r>
            <a:rPr lang="en-US" sz="1100" dirty="0" smtClean="0">
              <a:latin typeface="Arial" pitchFamily="34" charset="0"/>
              <a:cs typeface="Arial" pitchFamily="34" charset="0"/>
            </a:rPr>
            <a:t>Part II: cooperation  VLO with CSA </a:t>
          </a:r>
        </a:p>
      </dgm:t>
    </dgm:pt>
    <dgm:pt modelId="{A1F28BA1-E997-42C2-B4A4-AC11469236A5}" type="parTrans" cxnId="{E0BB0B52-87B4-4DBF-840C-C462EE3BDF63}">
      <dgm:prSet/>
      <dgm:spPr/>
      <dgm:t>
        <a:bodyPr/>
        <a:lstStyle/>
        <a:p>
          <a:endParaRPr lang="en-US"/>
        </a:p>
      </dgm:t>
    </dgm:pt>
    <dgm:pt modelId="{B35F6D21-7B8C-4355-A4ED-AA98B3CF1503}" type="sibTrans" cxnId="{E0BB0B52-87B4-4DBF-840C-C462EE3BDF63}">
      <dgm:prSet/>
      <dgm:spPr/>
      <dgm:t>
        <a:bodyPr/>
        <a:lstStyle/>
        <a:p>
          <a:endParaRPr lang="en-US"/>
        </a:p>
      </dgm:t>
    </dgm:pt>
    <dgm:pt modelId="{BA46F9EE-8C70-4CA4-933F-D34F491504F5}">
      <dgm:prSet custT="1"/>
      <dgm:spPr/>
      <dgm:t>
        <a:bodyPr/>
        <a:lstStyle/>
        <a:p>
          <a:r>
            <a:rPr lang="en-US" sz="1100" dirty="0" smtClean="0">
              <a:latin typeface="Arial" pitchFamily="34" charset="0"/>
              <a:cs typeface="Arial" pitchFamily="34" charset="0"/>
            </a:rPr>
            <a:t>Part III: analyzing opinion on the projects for social profit</a:t>
          </a:r>
        </a:p>
      </dgm:t>
    </dgm:pt>
    <dgm:pt modelId="{EF23E674-BB27-40D8-B587-A8743AFEA57E}" type="parTrans" cxnId="{3743A1BE-DD79-4507-9D87-766134C1AAB1}">
      <dgm:prSet/>
      <dgm:spPr/>
      <dgm:t>
        <a:bodyPr/>
        <a:lstStyle/>
        <a:p>
          <a:endParaRPr lang="en-US"/>
        </a:p>
      </dgm:t>
    </dgm:pt>
    <dgm:pt modelId="{FC2C8E8F-54D4-4A10-89B5-C95332F4C5F5}" type="sibTrans" cxnId="{3743A1BE-DD79-4507-9D87-766134C1AAB1}">
      <dgm:prSet/>
      <dgm:spPr/>
      <dgm:t>
        <a:bodyPr/>
        <a:lstStyle/>
        <a:p>
          <a:endParaRPr lang="en-US"/>
        </a:p>
      </dgm:t>
    </dgm:pt>
    <dgm:pt modelId="{78CD7B1F-F9D2-4BEB-92E7-E10CF474B03B}">
      <dgm:prSet custT="1"/>
      <dgm:spPr/>
      <dgm:t>
        <a:bodyPr/>
        <a:lstStyle/>
        <a:p>
          <a:r>
            <a:rPr lang="en-US" sz="1100" dirty="0" smtClean="0">
              <a:latin typeface="Arial" pitchFamily="34" charset="0"/>
              <a:cs typeface="Arial" pitchFamily="34" charset="0"/>
            </a:rPr>
            <a:t> representatives of 4 LLO: management team and  employment counselor </a:t>
          </a:r>
        </a:p>
      </dgm:t>
    </dgm:pt>
    <dgm:pt modelId="{432A239C-57C4-48E6-B4B4-9D2601A592C6}" type="parTrans" cxnId="{ABA0DF0A-7AA3-41C2-BE94-C58782D3150C}">
      <dgm:prSet/>
      <dgm:spPr/>
      <dgm:t>
        <a:bodyPr/>
        <a:lstStyle/>
        <a:p>
          <a:endParaRPr lang="en-US"/>
        </a:p>
      </dgm:t>
    </dgm:pt>
    <dgm:pt modelId="{098B6DDB-F8FD-4B29-A5F4-1780A0455762}" type="sibTrans" cxnId="{ABA0DF0A-7AA3-41C2-BE94-C58782D3150C}">
      <dgm:prSet/>
      <dgm:spPr/>
      <dgm:t>
        <a:bodyPr/>
        <a:lstStyle/>
        <a:p>
          <a:endParaRPr lang="en-US"/>
        </a:p>
      </dgm:t>
    </dgm:pt>
    <dgm:pt modelId="{B08526C4-7635-4490-9F43-0AEEA02B5D3B}">
      <dgm:prSet custT="1"/>
      <dgm:spPr/>
      <dgm:t>
        <a:bodyPr/>
        <a:lstStyle/>
        <a:p>
          <a:r>
            <a:rPr lang="en-US" sz="1100" dirty="0" smtClean="0">
              <a:latin typeface="Arial" pitchFamily="34" charset="0"/>
              <a:cs typeface="Arial" pitchFamily="34" charset="0"/>
            </a:rPr>
            <a:t>Analyzing their motivations  and opinions on the project </a:t>
          </a:r>
        </a:p>
      </dgm:t>
    </dgm:pt>
    <dgm:pt modelId="{C162CF9A-8F5B-45F9-801C-E8E10BDD3369}" type="parTrans" cxnId="{BDFF4707-C69F-4E70-A703-EDBA0464B115}">
      <dgm:prSet/>
      <dgm:spPr/>
      <dgm:t>
        <a:bodyPr/>
        <a:lstStyle/>
        <a:p>
          <a:endParaRPr lang="en-US"/>
        </a:p>
      </dgm:t>
    </dgm:pt>
    <dgm:pt modelId="{83C89E72-2AC4-4B78-A170-FB6A05865BE2}" type="sibTrans" cxnId="{BDFF4707-C69F-4E70-A703-EDBA0464B115}">
      <dgm:prSet/>
      <dgm:spPr/>
      <dgm:t>
        <a:bodyPr/>
        <a:lstStyle/>
        <a:p>
          <a:endParaRPr lang="en-US"/>
        </a:p>
      </dgm:t>
    </dgm:pt>
    <dgm:pt modelId="{CABCFB34-65B8-47FE-9C51-806ABC9C4975}" type="pres">
      <dgm:prSet presAssocID="{D53E1CE5-8C95-4F7F-ADA9-DEB08A953F00}" presName="linear" presStyleCnt="0">
        <dgm:presLayoutVars>
          <dgm:dir/>
          <dgm:animLvl val="lvl"/>
          <dgm:resizeHandles val="exact"/>
        </dgm:presLayoutVars>
      </dgm:prSet>
      <dgm:spPr/>
      <dgm:t>
        <a:bodyPr/>
        <a:lstStyle/>
        <a:p>
          <a:endParaRPr lang="en-US"/>
        </a:p>
      </dgm:t>
    </dgm:pt>
    <dgm:pt modelId="{572EC4FA-F9BB-478E-987E-A11EDC3CACB1}" type="pres">
      <dgm:prSet presAssocID="{75B52F54-6FD5-48B8-A7EE-721411286C91}" presName="parentLin" presStyleCnt="0"/>
      <dgm:spPr/>
    </dgm:pt>
    <dgm:pt modelId="{3CB5B905-DC7A-4E7D-B5F8-3B73424BC060}" type="pres">
      <dgm:prSet presAssocID="{75B52F54-6FD5-48B8-A7EE-721411286C91}" presName="parentLeftMargin" presStyleLbl="node1" presStyleIdx="0" presStyleCnt="7"/>
      <dgm:spPr/>
      <dgm:t>
        <a:bodyPr/>
        <a:lstStyle/>
        <a:p>
          <a:endParaRPr lang="en-US"/>
        </a:p>
      </dgm:t>
    </dgm:pt>
    <dgm:pt modelId="{A2F3DC79-8AFA-493A-82AA-A9D2A694D9AF}" type="pres">
      <dgm:prSet presAssocID="{75B52F54-6FD5-48B8-A7EE-721411286C91}" presName="parentText" presStyleLbl="node1" presStyleIdx="0" presStyleCnt="7">
        <dgm:presLayoutVars>
          <dgm:chMax val="0"/>
          <dgm:bulletEnabled val="1"/>
        </dgm:presLayoutVars>
      </dgm:prSet>
      <dgm:spPr/>
      <dgm:t>
        <a:bodyPr/>
        <a:lstStyle/>
        <a:p>
          <a:endParaRPr lang="en-US"/>
        </a:p>
      </dgm:t>
    </dgm:pt>
    <dgm:pt modelId="{1FB60885-36D1-4183-8589-A16F908108CF}" type="pres">
      <dgm:prSet presAssocID="{75B52F54-6FD5-48B8-A7EE-721411286C91}" presName="negativeSpace" presStyleCnt="0"/>
      <dgm:spPr/>
    </dgm:pt>
    <dgm:pt modelId="{07F1E684-D8C7-464C-9924-19E5125FA11D}" type="pres">
      <dgm:prSet presAssocID="{75B52F54-6FD5-48B8-A7EE-721411286C91}" presName="childText" presStyleLbl="conFgAcc1" presStyleIdx="0" presStyleCnt="7" custScaleY="18633">
        <dgm:presLayoutVars>
          <dgm:bulletEnabled val="1"/>
        </dgm:presLayoutVars>
      </dgm:prSet>
      <dgm:spPr/>
      <dgm:t>
        <a:bodyPr/>
        <a:lstStyle/>
        <a:p>
          <a:endParaRPr lang="en-US"/>
        </a:p>
      </dgm:t>
    </dgm:pt>
    <dgm:pt modelId="{489A1A8D-9327-474C-8E88-93F477710EC5}" type="pres">
      <dgm:prSet presAssocID="{25CB5B3A-9749-4C7C-BEFE-70214D5F4DF4}" presName="spaceBetweenRectangles" presStyleCnt="0"/>
      <dgm:spPr/>
    </dgm:pt>
    <dgm:pt modelId="{679AF182-8707-42AA-BC36-4D874D8F8A3A}" type="pres">
      <dgm:prSet presAssocID="{A2F3A8C3-ABCD-469F-9BFA-1BE4647BF515}" presName="parentLin" presStyleCnt="0"/>
      <dgm:spPr/>
    </dgm:pt>
    <dgm:pt modelId="{44D1409A-B724-47FA-A597-6E5DE5217493}" type="pres">
      <dgm:prSet presAssocID="{A2F3A8C3-ABCD-469F-9BFA-1BE4647BF515}" presName="parentLeftMargin" presStyleLbl="node1" presStyleIdx="0" presStyleCnt="7"/>
      <dgm:spPr/>
      <dgm:t>
        <a:bodyPr/>
        <a:lstStyle/>
        <a:p>
          <a:endParaRPr lang="en-US"/>
        </a:p>
      </dgm:t>
    </dgm:pt>
    <dgm:pt modelId="{5DFE8C8A-0491-4C00-AFC2-0C5CC8BF5586}" type="pres">
      <dgm:prSet presAssocID="{A2F3A8C3-ABCD-469F-9BFA-1BE4647BF515}" presName="parentText" presStyleLbl="node1" presStyleIdx="1" presStyleCnt="7">
        <dgm:presLayoutVars>
          <dgm:chMax val="0"/>
          <dgm:bulletEnabled val="1"/>
        </dgm:presLayoutVars>
      </dgm:prSet>
      <dgm:spPr/>
      <dgm:t>
        <a:bodyPr/>
        <a:lstStyle/>
        <a:p>
          <a:endParaRPr lang="en-US"/>
        </a:p>
      </dgm:t>
    </dgm:pt>
    <dgm:pt modelId="{245FD7D6-86E7-4EAB-8DDF-D7ACA34AA53F}" type="pres">
      <dgm:prSet presAssocID="{A2F3A8C3-ABCD-469F-9BFA-1BE4647BF515}" presName="negativeSpace" presStyleCnt="0"/>
      <dgm:spPr/>
    </dgm:pt>
    <dgm:pt modelId="{E5D13E01-3470-4650-955C-111D016C9C02}" type="pres">
      <dgm:prSet presAssocID="{A2F3A8C3-ABCD-469F-9BFA-1BE4647BF515}" presName="childText" presStyleLbl="conFgAcc1" presStyleIdx="1" presStyleCnt="7" custScaleY="94363">
        <dgm:presLayoutVars>
          <dgm:bulletEnabled val="1"/>
        </dgm:presLayoutVars>
      </dgm:prSet>
      <dgm:spPr/>
      <dgm:t>
        <a:bodyPr/>
        <a:lstStyle/>
        <a:p>
          <a:endParaRPr lang="en-US"/>
        </a:p>
      </dgm:t>
    </dgm:pt>
    <dgm:pt modelId="{6A3BD1F2-A265-4BA5-BCC3-91D9371592E2}" type="pres">
      <dgm:prSet presAssocID="{80E34643-3E1D-4E78-9F96-0839A0CEC044}" presName="spaceBetweenRectangles" presStyleCnt="0"/>
      <dgm:spPr/>
    </dgm:pt>
    <dgm:pt modelId="{C4ECB81C-F00C-4788-8027-9F5FA81C711B}" type="pres">
      <dgm:prSet presAssocID="{7B7B6615-9CB8-45A8-8A89-CFD3CE39B538}" presName="parentLin" presStyleCnt="0"/>
      <dgm:spPr/>
    </dgm:pt>
    <dgm:pt modelId="{C8ED10C6-AD62-435E-A814-66ADBD79ECA9}" type="pres">
      <dgm:prSet presAssocID="{7B7B6615-9CB8-45A8-8A89-CFD3CE39B538}" presName="parentLeftMargin" presStyleLbl="node1" presStyleIdx="1" presStyleCnt="7"/>
      <dgm:spPr/>
      <dgm:t>
        <a:bodyPr/>
        <a:lstStyle/>
        <a:p>
          <a:endParaRPr lang="en-US"/>
        </a:p>
      </dgm:t>
    </dgm:pt>
    <dgm:pt modelId="{6299F999-40D6-42F2-88F8-AA9E8F21BF5C}" type="pres">
      <dgm:prSet presAssocID="{7B7B6615-9CB8-45A8-8A89-CFD3CE39B538}" presName="parentText" presStyleLbl="node1" presStyleIdx="2" presStyleCnt="7">
        <dgm:presLayoutVars>
          <dgm:chMax val="0"/>
          <dgm:bulletEnabled val="1"/>
        </dgm:presLayoutVars>
      </dgm:prSet>
      <dgm:spPr/>
      <dgm:t>
        <a:bodyPr/>
        <a:lstStyle/>
        <a:p>
          <a:endParaRPr lang="en-US"/>
        </a:p>
      </dgm:t>
    </dgm:pt>
    <dgm:pt modelId="{7A5A7C7A-13EA-496A-AAB6-EA6E1B3297B2}" type="pres">
      <dgm:prSet presAssocID="{7B7B6615-9CB8-45A8-8A89-CFD3CE39B538}" presName="negativeSpace" presStyleCnt="0"/>
      <dgm:spPr/>
    </dgm:pt>
    <dgm:pt modelId="{8EC4FFFB-D5CC-461A-B14B-5DD0998FA7D2}" type="pres">
      <dgm:prSet presAssocID="{7B7B6615-9CB8-45A8-8A89-CFD3CE39B538}" presName="childText" presStyleLbl="conFgAcc1" presStyleIdx="2" presStyleCnt="7">
        <dgm:presLayoutVars>
          <dgm:bulletEnabled val="1"/>
        </dgm:presLayoutVars>
      </dgm:prSet>
      <dgm:spPr/>
      <dgm:t>
        <a:bodyPr/>
        <a:lstStyle/>
        <a:p>
          <a:endParaRPr lang="en-US"/>
        </a:p>
      </dgm:t>
    </dgm:pt>
    <dgm:pt modelId="{CA990A93-4B39-42FA-9BF6-923CE097BC1B}" type="pres">
      <dgm:prSet presAssocID="{9A297AE5-4A97-4FEF-B42C-B4EF684D1D4D}" presName="spaceBetweenRectangles" presStyleCnt="0"/>
      <dgm:spPr/>
    </dgm:pt>
    <dgm:pt modelId="{1A7E03FD-8B7B-4F61-891B-6D4438F99BF3}" type="pres">
      <dgm:prSet presAssocID="{DFBBF667-0ABD-4191-AC00-BA38CBB33B76}" presName="parentLin" presStyleCnt="0"/>
      <dgm:spPr/>
    </dgm:pt>
    <dgm:pt modelId="{9F209983-A612-4E38-A830-DC40721C1A65}" type="pres">
      <dgm:prSet presAssocID="{DFBBF667-0ABD-4191-AC00-BA38CBB33B76}" presName="parentLeftMargin" presStyleLbl="node1" presStyleIdx="2" presStyleCnt="7"/>
      <dgm:spPr/>
      <dgm:t>
        <a:bodyPr/>
        <a:lstStyle/>
        <a:p>
          <a:endParaRPr lang="en-US"/>
        </a:p>
      </dgm:t>
    </dgm:pt>
    <dgm:pt modelId="{E5F7DD95-555E-4E87-A7F0-D63DF5220666}" type="pres">
      <dgm:prSet presAssocID="{DFBBF667-0ABD-4191-AC00-BA38CBB33B76}" presName="parentText" presStyleLbl="node1" presStyleIdx="3" presStyleCnt="7">
        <dgm:presLayoutVars>
          <dgm:chMax val="0"/>
          <dgm:bulletEnabled val="1"/>
        </dgm:presLayoutVars>
      </dgm:prSet>
      <dgm:spPr/>
      <dgm:t>
        <a:bodyPr/>
        <a:lstStyle/>
        <a:p>
          <a:endParaRPr lang="en-US"/>
        </a:p>
      </dgm:t>
    </dgm:pt>
    <dgm:pt modelId="{7E2AAB1F-C9C9-496F-AB95-1887B87118F4}" type="pres">
      <dgm:prSet presAssocID="{DFBBF667-0ABD-4191-AC00-BA38CBB33B76}" presName="negativeSpace" presStyleCnt="0"/>
      <dgm:spPr/>
    </dgm:pt>
    <dgm:pt modelId="{CB445B5F-5F7C-48D7-80AF-49B7FCD19E92}" type="pres">
      <dgm:prSet presAssocID="{DFBBF667-0ABD-4191-AC00-BA38CBB33B76}" presName="childText" presStyleLbl="conFgAcc1" presStyleIdx="3" presStyleCnt="7">
        <dgm:presLayoutVars>
          <dgm:bulletEnabled val="1"/>
        </dgm:presLayoutVars>
      </dgm:prSet>
      <dgm:spPr/>
      <dgm:t>
        <a:bodyPr/>
        <a:lstStyle/>
        <a:p>
          <a:endParaRPr lang="en-US"/>
        </a:p>
      </dgm:t>
    </dgm:pt>
    <dgm:pt modelId="{090091B9-0BA7-42E3-B4DE-7B4ABA3FE9B0}" type="pres">
      <dgm:prSet presAssocID="{DC4F83AF-BAD7-4F3C-B2CD-0FA72DF15708}" presName="spaceBetweenRectangles" presStyleCnt="0"/>
      <dgm:spPr/>
    </dgm:pt>
    <dgm:pt modelId="{7BECF053-9A4E-4C88-8919-57669577CC57}" type="pres">
      <dgm:prSet presAssocID="{0C027D12-1DA1-4573-B3F9-E7B882D3DB74}" presName="parentLin" presStyleCnt="0"/>
      <dgm:spPr/>
    </dgm:pt>
    <dgm:pt modelId="{A07CB514-6257-4831-8423-A60EE48D18F2}" type="pres">
      <dgm:prSet presAssocID="{0C027D12-1DA1-4573-B3F9-E7B882D3DB74}" presName="parentLeftMargin" presStyleLbl="node1" presStyleIdx="3" presStyleCnt="7"/>
      <dgm:spPr/>
      <dgm:t>
        <a:bodyPr/>
        <a:lstStyle/>
        <a:p>
          <a:endParaRPr lang="en-US"/>
        </a:p>
      </dgm:t>
    </dgm:pt>
    <dgm:pt modelId="{5202B0C9-B929-4C55-9E47-08F6F58EB603}" type="pres">
      <dgm:prSet presAssocID="{0C027D12-1DA1-4573-B3F9-E7B882D3DB74}" presName="parentText" presStyleLbl="node1" presStyleIdx="4" presStyleCnt="7">
        <dgm:presLayoutVars>
          <dgm:chMax val="0"/>
          <dgm:bulletEnabled val="1"/>
        </dgm:presLayoutVars>
      </dgm:prSet>
      <dgm:spPr/>
      <dgm:t>
        <a:bodyPr/>
        <a:lstStyle/>
        <a:p>
          <a:endParaRPr lang="en-US"/>
        </a:p>
      </dgm:t>
    </dgm:pt>
    <dgm:pt modelId="{D0EA0FD4-6FB8-4A9B-AF78-5072E763CC64}" type="pres">
      <dgm:prSet presAssocID="{0C027D12-1DA1-4573-B3F9-E7B882D3DB74}" presName="negativeSpace" presStyleCnt="0"/>
      <dgm:spPr/>
    </dgm:pt>
    <dgm:pt modelId="{0D50F2AA-5FE1-43B2-B685-72946A0C3D95}" type="pres">
      <dgm:prSet presAssocID="{0C027D12-1DA1-4573-B3F9-E7B882D3DB74}" presName="childText" presStyleLbl="conFgAcc1" presStyleIdx="4" presStyleCnt="7">
        <dgm:presLayoutVars>
          <dgm:bulletEnabled val="1"/>
        </dgm:presLayoutVars>
      </dgm:prSet>
      <dgm:spPr/>
      <dgm:t>
        <a:bodyPr/>
        <a:lstStyle/>
        <a:p>
          <a:endParaRPr lang="en-US"/>
        </a:p>
      </dgm:t>
    </dgm:pt>
    <dgm:pt modelId="{C1A7F9A8-395A-4C7F-A749-7A8B7E0CD793}" type="pres">
      <dgm:prSet presAssocID="{2E7B0BE3-605C-4792-BB97-151098C8588E}" presName="spaceBetweenRectangles" presStyleCnt="0"/>
      <dgm:spPr/>
    </dgm:pt>
    <dgm:pt modelId="{CCA8EFF0-5B22-4D22-BEAD-A45E9D5DAADC}" type="pres">
      <dgm:prSet presAssocID="{C5024D12-D727-4031-A5AE-57ADDDD23930}" presName="parentLin" presStyleCnt="0"/>
      <dgm:spPr/>
    </dgm:pt>
    <dgm:pt modelId="{9FBDE505-DCE9-4BF7-B164-7A065B6DE802}" type="pres">
      <dgm:prSet presAssocID="{C5024D12-D727-4031-A5AE-57ADDDD23930}" presName="parentLeftMargin" presStyleLbl="node1" presStyleIdx="4" presStyleCnt="7"/>
      <dgm:spPr/>
      <dgm:t>
        <a:bodyPr/>
        <a:lstStyle/>
        <a:p>
          <a:endParaRPr lang="en-US"/>
        </a:p>
      </dgm:t>
    </dgm:pt>
    <dgm:pt modelId="{CD0C079A-80DF-4CCA-A054-C2EB9ACDA6E8}" type="pres">
      <dgm:prSet presAssocID="{C5024D12-D727-4031-A5AE-57ADDDD23930}" presName="parentText" presStyleLbl="node1" presStyleIdx="5" presStyleCnt="7">
        <dgm:presLayoutVars>
          <dgm:chMax val="0"/>
          <dgm:bulletEnabled val="1"/>
        </dgm:presLayoutVars>
      </dgm:prSet>
      <dgm:spPr/>
      <dgm:t>
        <a:bodyPr/>
        <a:lstStyle/>
        <a:p>
          <a:endParaRPr lang="en-US"/>
        </a:p>
      </dgm:t>
    </dgm:pt>
    <dgm:pt modelId="{0FBC9506-0AAA-467D-9013-901196BD30AB}" type="pres">
      <dgm:prSet presAssocID="{C5024D12-D727-4031-A5AE-57ADDDD23930}" presName="negativeSpace" presStyleCnt="0"/>
      <dgm:spPr/>
    </dgm:pt>
    <dgm:pt modelId="{54327508-F800-47DF-90B5-0CF3F09E557B}" type="pres">
      <dgm:prSet presAssocID="{C5024D12-D727-4031-A5AE-57ADDDD23930}" presName="childText" presStyleLbl="conFgAcc1" presStyleIdx="5" presStyleCnt="7">
        <dgm:presLayoutVars>
          <dgm:bulletEnabled val="1"/>
        </dgm:presLayoutVars>
      </dgm:prSet>
      <dgm:spPr/>
      <dgm:t>
        <a:bodyPr/>
        <a:lstStyle/>
        <a:p>
          <a:endParaRPr lang="en-US"/>
        </a:p>
      </dgm:t>
    </dgm:pt>
    <dgm:pt modelId="{DE833B48-0E0D-4ACF-8FB2-498C07635CF0}" type="pres">
      <dgm:prSet presAssocID="{7B0193AC-D144-4C28-B5FD-C2A6A3088F6F}" presName="spaceBetweenRectangles" presStyleCnt="0"/>
      <dgm:spPr/>
    </dgm:pt>
    <dgm:pt modelId="{00C61642-FBBE-423C-AE9D-EA11448C2FDB}" type="pres">
      <dgm:prSet presAssocID="{8E468172-32AF-4854-8FDE-4DAF12C45495}" presName="parentLin" presStyleCnt="0"/>
      <dgm:spPr/>
    </dgm:pt>
    <dgm:pt modelId="{DB7EF964-FD29-4701-9DCB-2EA6B7DAFA6E}" type="pres">
      <dgm:prSet presAssocID="{8E468172-32AF-4854-8FDE-4DAF12C45495}" presName="parentLeftMargin" presStyleLbl="node1" presStyleIdx="5" presStyleCnt="7"/>
      <dgm:spPr/>
      <dgm:t>
        <a:bodyPr/>
        <a:lstStyle/>
        <a:p>
          <a:endParaRPr lang="en-US"/>
        </a:p>
      </dgm:t>
    </dgm:pt>
    <dgm:pt modelId="{D697A931-C3A9-4DEA-86B0-F798C4194906}" type="pres">
      <dgm:prSet presAssocID="{8E468172-32AF-4854-8FDE-4DAF12C45495}" presName="parentText" presStyleLbl="node1" presStyleIdx="6" presStyleCnt="7">
        <dgm:presLayoutVars>
          <dgm:chMax val="0"/>
          <dgm:bulletEnabled val="1"/>
        </dgm:presLayoutVars>
      </dgm:prSet>
      <dgm:spPr/>
      <dgm:t>
        <a:bodyPr/>
        <a:lstStyle/>
        <a:p>
          <a:endParaRPr lang="en-US"/>
        </a:p>
      </dgm:t>
    </dgm:pt>
    <dgm:pt modelId="{3D2B9296-5934-4C33-BECA-B124D065A77C}" type="pres">
      <dgm:prSet presAssocID="{8E468172-32AF-4854-8FDE-4DAF12C45495}" presName="negativeSpace" presStyleCnt="0"/>
      <dgm:spPr/>
    </dgm:pt>
    <dgm:pt modelId="{E9764459-C993-4759-9359-1096FF512CEE}" type="pres">
      <dgm:prSet presAssocID="{8E468172-32AF-4854-8FDE-4DAF12C45495}" presName="childText" presStyleLbl="conFgAcc1" presStyleIdx="6" presStyleCnt="7">
        <dgm:presLayoutVars>
          <dgm:bulletEnabled val="1"/>
        </dgm:presLayoutVars>
      </dgm:prSet>
      <dgm:spPr/>
      <dgm:t>
        <a:bodyPr/>
        <a:lstStyle/>
        <a:p>
          <a:endParaRPr lang="en-US"/>
        </a:p>
      </dgm:t>
    </dgm:pt>
  </dgm:ptLst>
  <dgm:cxnLst>
    <dgm:cxn modelId="{1475468D-642F-46E6-ABB6-49FA1DD16617}" srcId="{D53E1CE5-8C95-4F7F-ADA9-DEB08A953F00}" destId="{DFBBF667-0ABD-4191-AC00-BA38CBB33B76}" srcOrd="3" destOrd="0" parTransId="{28A6D4AF-A574-4B37-8986-1330D76ACED2}" sibTransId="{DC4F83AF-BAD7-4F3C-B2CD-0FA72DF15708}"/>
    <dgm:cxn modelId="{2A3AB3FF-AF8D-4E22-AE93-01562268F915}" type="presOf" srcId="{8CD4A06A-EC18-40F8-BE45-AA4D61429FDB}" destId="{8EC4FFFB-D5CC-461A-B14B-5DD0998FA7D2}" srcOrd="0" destOrd="0" presId="urn:microsoft.com/office/officeart/2005/8/layout/list1"/>
    <dgm:cxn modelId="{994FDB41-B0D1-495D-872A-B908F9C4D902}" srcId="{0C027D12-1DA1-4573-B3F9-E7B882D3DB74}" destId="{11A3B9D3-5281-4178-ACE3-E81D9BCD9923}" srcOrd="0" destOrd="0" parTransId="{572E79D1-4F4E-4D6D-A5C0-3AB5F4848711}" sibTransId="{8CEA90E0-B7ED-4FD6-9DD1-1193BAEEB990}"/>
    <dgm:cxn modelId="{DD694440-CC0A-4932-8355-ABBA3604C694}" type="presOf" srcId="{75B52F54-6FD5-48B8-A7EE-721411286C91}" destId="{3CB5B905-DC7A-4E7D-B5F8-3B73424BC060}" srcOrd="0" destOrd="0" presId="urn:microsoft.com/office/officeart/2005/8/layout/list1"/>
    <dgm:cxn modelId="{5A524838-C015-48CA-855A-A5EBD9AF5EC0}" type="presOf" srcId="{40427568-6E6D-4F18-9B66-672C81DAEE30}" destId="{07F1E684-D8C7-464C-9924-19E5125FA11D}" srcOrd="0" destOrd="1" presId="urn:microsoft.com/office/officeart/2005/8/layout/list1"/>
    <dgm:cxn modelId="{ABA0DF0A-7AA3-41C2-BE94-C58782D3150C}" srcId="{0C027D12-1DA1-4573-B3F9-E7B882D3DB74}" destId="{78CD7B1F-F9D2-4BEB-92E7-E10CF474B03B}" srcOrd="1" destOrd="0" parTransId="{432A239C-57C4-48E6-B4B4-9D2601A592C6}" sibTransId="{098B6DDB-F8FD-4B29-A5F4-1780A0455762}"/>
    <dgm:cxn modelId="{CC637CE3-A186-4C98-B3F4-D192C36B53E3}" srcId="{A2F3A8C3-ABCD-469F-9BFA-1BE4647BF515}" destId="{1168B4C5-69BE-413B-B66C-BCDA901482B9}" srcOrd="2" destOrd="0" parTransId="{E403A84A-CA03-4E12-B812-10C9EDE1790B}" sibTransId="{C173FFCC-1876-4FC6-A63F-0943CA09053B}"/>
    <dgm:cxn modelId="{938BDE39-61E1-48AD-9DA8-0031E7AE37D0}" srcId="{A2F3A8C3-ABCD-469F-9BFA-1BE4647BF515}" destId="{8749C102-24E5-412F-AB66-D6E2316B4553}" srcOrd="1" destOrd="0" parTransId="{3C797B3D-38F5-435C-A262-452D9ADC9E7C}" sibTransId="{1CDB370C-C2D2-40A1-B98E-1D80172D324C}"/>
    <dgm:cxn modelId="{09CAD468-6795-4582-931B-0A0456F1AE1E}" srcId="{D53E1CE5-8C95-4F7F-ADA9-DEB08A953F00}" destId="{7B7B6615-9CB8-45A8-8A89-CFD3CE39B538}" srcOrd="2" destOrd="0" parTransId="{29F7292D-E67D-40EB-89B4-08E35404E94E}" sibTransId="{9A297AE5-4A97-4FEF-B42C-B4EF684D1D4D}"/>
    <dgm:cxn modelId="{5DD40FE2-28AE-40CC-BF75-D76B88D4D4E6}" type="presOf" srcId="{05ED79C8-BE86-4335-AFB0-1CB81C6E520C}" destId="{8EC4FFFB-D5CC-461A-B14B-5DD0998FA7D2}" srcOrd="0" destOrd="1" presId="urn:microsoft.com/office/officeart/2005/8/layout/list1"/>
    <dgm:cxn modelId="{27482C13-EB40-4B58-9965-08FC14A08ED0}" srcId="{7B7B6615-9CB8-45A8-8A89-CFD3CE39B538}" destId="{8CD4A06A-EC18-40F8-BE45-AA4D61429FDB}" srcOrd="0" destOrd="0" parTransId="{F5F55D38-AFB4-4A2D-8837-89C35614580E}" sibTransId="{D969CA80-C6C5-485B-9198-F07657640CCF}"/>
    <dgm:cxn modelId="{BB826F1C-F878-4F68-BA14-A6BE731619BD}" srcId="{DFBBF667-0ABD-4191-AC00-BA38CBB33B76}" destId="{5149E62F-898F-4B78-9507-CA96AC2F3986}" srcOrd="0" destOrd="0" parTransId="{5EB54ABC-4426-4693-BFF6-C6E82BADBFB0}" sibTransId="{EC4874EA-CB6D-47D6-8D94-A45EC0DF22AE}"/>
    <dgm:cxn modelId="{F1873AAD-7173-4807-9174-8E8443E93F79}" type="presOf" srcId="{8E468172-32AF-4854-8FDE-4DAF12C45495}" destId="{D697A931-C3A9-4DEA-86B0-F798C4194906}" srcOrd="1" destOrd="0" presId="urn:microsoft.com/office/officeart/2005/8/layout/list1"/>
    <dgm:cxn modelId="{05C66732-A891-4F44-B655-01AD4E8F3846}" type="presOf" srcId="{8749C102-24E5-412F-AB66-D6E2316B4553}" destId="{E5D13E01-3470-4650-955C-111D016C9C02}" srcOrd="0" destOrd="1" presId="urn:microsoft.com/office/officeart/2005/8/layout/list1"/>
    <dgm:cxn modelId="{0985BD04-6298-442C-8C90-7F806001635A}" srcId="{D53E1CE5-8C95-4F7F-ADA9-DEB08A953F00}" destId="{C5024D12-D727-4031-A5AE-57ADDDD23930}" srcOrd="5" destOrd="0" parTransId="{56496AC4-F797-4836-924F-4267FA875621}" sibTransId="{7B0193AC-D144-4C28-B5FD-C2A6A3088F6F}"/>
    <dgm:cxn modelId="{AD3676C0-E08B-4B57-A43B-580B4E44F05F}" srcId="{D53E1CE5-8C95-4F7F-ADA9-DEB08A953F00}" destId="{A2F3A8C3-ABCD-469F-9BFA-1BE4647BF515}" srcOrd="1" destOrd="0" parTransId="{2739ED43-3A42-4C0E-9323-91B8D3694162}" sibTransId="{80E34643-3E1D-4E78-9F96-0839A0CEC044}"/>
    <dgm:cxn modelId="{BDACE4C9-DDFA-489B-9557-D561BE62096A}" type="presOf" srcId="{B08526C4-7635-4490-9F43-0AEEA02B5D3B}" destId="{54327508-F800-47DF-90B5-0CF3F09E557B}" srcOrd="0" destOrd="1" presId="urn:microsoft.com/office/officeart/2005/8/layout/list1"/>
    <dgm:cxn modelId="{56BB0B7D-69E3-437B-B7E3-4A0FB99EE085}" srcId="{75B52F54-6FD5-48B8-A7EE-721411286C91}" destId="{EE85917C-27EA-47F7-BCC6-105B580F79CC}" srcOrd="2" destOrd="0" parTransId="{B5CF3284-408A-4405-B138-C1A8572ADB39}" sibTransId="{65D45BA5-6618-48A8-835C-DEEE18BFC56D}"/>
    <dgm:cxn modelId="{841876F2-2471-4E6C-9C64-78A0593A7734}" type="presOf" srcId="{8E468172-32AF-4854-8FDE-4DAF12C45495}" destId="{DB7EF964-FD29-4701-9DCB-2EA6B7DAFA6E}" srcOrd="0" destOrd="0" presId="urn:microsoft.com/office/officeart/2005/8/layout/list1"/>
    <dgm:cxn modelId="{81543E00-E70B-4696-A928-682CDDA01598}" type="presOf" srcId="{507D429D-565E-49CE-9915-E1B416B7BCE5}" destId="{E5D13E01-3470-4650-955C-111D016C9C02}" srcOrd="0" destOrd="0" presId="urn:microsoft.com/office/officeart/2005/8/layout/list1"/>
    <dgm:cxn modelId="{09C8F3B5-F915-4B8D-B92D-15C1310F451F}" type="presOf" srcId="{DFBBF667-0ABD-4191-AC00-BA38CBB33B76}" destId="{9F209983-A612-4E38-A830-DC40721C1A65}" srcOrd="0" destOrd="0" presId="urn:microsoft.com/office/officeart/2005/8/layout/list1"/>
    <dgm:cxn modelId="{50417067-B027-4638-9155-0A5B9A6AA00C}" type="presOf" srcId="{7B7B6615-9CB8-45A8-8A89-CFD3CE39B538}" destId="{C8ED10C6-AD62-435E-A814-66ADBD79ECA9}" srcOrd="0" destOrd="0" presId="urn:microsoft.com/office/officeart/2005/8/layout/list1"/>
    <dgm:cxn modelId="{FBF20BAE-E2A6-44E7-A310-2D068C4785EB}" srcId="{D53E1CE5-8C95-4F7F-ADA9-DEB08A953F00}" destId="{0C027D12-1DA1-4573-B3F9-E7B882D3DB74}" srcOrd="4" destOrd="0" parTransId="{53032AC6-4095-4707-B6D9-FD99E5F91142}" sibTransId="{2E7B0BE3-605C-4792-BB97-151098C8588E}"/>
    <dgm:cxn modelId="{31A7DCF0-B291-4921-9179-AB5D5BB0F465}" srcId="{8E468172-32AF-4854-8FDE-4DAF12C45495}" destId="{6CEEDAB4-ECFA-418C-B4F7-614B911CB1DC}" srcOrd="0" destOrd="0" parTransId="{5B3821C1-DDDA-4999-97F3-36E958A72F74}" sibTransId="{39B2E0BA-CA11-498B-A28F-B1A48E8C1663}"/>
    <dgm:cxn modelId="{9227C7C2-E92D-497C-8118-43ED207B78CC}" srcId="{C5024D12-D727-4031-A5AE-57ADDDD23930}" destId="{C3171511-95E5-4CA0-BCC6-A43A41B13BAE}" srcOrd="0" destOrd="0" parTransId="{5EAEF802-CFEF-4EDE-9F46-9AF638A27D74}" sibTransId="{80363124-F39A-48FD-A519-4BD1EBB920CE}"/>
    <dgm:cxn modelId="{EF94ED4B-2561-42D7-AA14-715C6664D827}" type="presOf" srcId="{CA4DEECE-F5C7-4534-ACB8-904D7440755E}" destId="{07F1E684-D8C7-464C-9924-19E5125FA11D}" srcOrd="0" destOrd="0" presId="urn:microsoft.com/office/officeart/2005/8/layout/list1"/>
    <dgm:cxn modelId="{FC055A21-A653-4CD6-AC5A-88795A4E5582}" srcId="{DFBBF667-0ABD-4191-AC00-BA38CBB33B76}" destId="{BD6EB550-CFEC-4972-8BBE-B5F6DE4B6481}" srcOrd="1" destOrd="0" parTransId="{7E949A04-E6E1-471F-A401-BCF4F23886EF}" sibTransId="{874D0888-0005-496A-A0D7-08821AB2C4CE}"/>
    <dgm:cxn modelId="{949405ED-1B0B-4248-B355-02F053BD5757}" type="presOf" srcId="{78CD7B1F-F9D2-4BEB-92E7-E10CF474B03B}" destId="{0D50F2AA-5FE1-43B2-B685-72946A0C3D95}" srcOrd="0" destOrd="1" presId="urn:microsoft.com/office/officeart/2005/8/layout/list1"/>
    <dgm:cxn modelId="{E0BB0B52-87B4-4DBF-840C-C462EE3BDF63}" srcId="{7B7B6615-9CB8-45A8-8A89-CFD3CE39B538}" destId="{05ED79C8-BE86-4335-AFB0-1CB81C6E520C}" srcOrd="1" destOrd="0" parTransId="{A1F28BA1-E997-42C2-B4A4-AC11469236A5}" sibTransId="{B35F6D21-7B8C-4355-A4ED-AA98B3CF1503}"/>
    <dgm:cxn modelId="{FEF7006E-81AF-496A-9779-57B07376012A}" srcId="{75B52F54-6FD5-48B8-A7EE-721411286C91}" destId="{CA4DEECE-F5C7-4534-ACB8-904D7440755E}" srcOrd="0" destOrd="0" parTransId="{F02DE8A4-B0EB-4629-8FD3-EB73FF4B289D}" sibTransId="{BD1C711D-E154-4E50-A0FA-A6614CC94389}"/>
    <dgm:cxn modelId="{805116DC-1D00-4300-BDA7-F21E17802958}" type="presOf" srcId="{C5024D12-D727-4031-A5AE-57ADDDD23930}" destId="{CD0C079A-80DF-4CCA-A054-C2EB9ACDA6E8}" srcOrd="1" destOrd="0" presId="urn:microsoft.com/office/officeart/2005/8/layout/list1"/>
    <dgm:cxn modelId="{897A9FDE-1F9B-4F66-ADF4-A5F577ABCDD7}" srcId="{D53E1CE5-8C95-4F7F-ADA9-DEB08A953F00}" destId="{8E468172-32AF-4854-8FDE-4DAF12C45495}" srcOrd="6" destOrd="0" parTransId="{6E8A50EB-D6C6-4C0E-93B6-4D4A97A4FA0B}" sibTransId="{BD0B0BDB-E386-4721-98BB-B20E4ED64F03}"/>
    <dgm:cxn modelId="{07C26AEE-7706-4CCC-BC16-1F0020A4B13B}" type="presOf" srcId="{DFBBF667-0ABD-4191-AC00-BA38CBB33B76}" destId="{E5F7DD95-555E-4E87-A7F0-D63DF5220666}" srcOrd="1" destOrd="0" presId="urn:microsoft.com/office/officeart/2005/8/layout/list1"/>
    <dgm:cxn modelId="{5422E9A3-803C-4ECB-996A-378549674214}" type="presOf" srcId="{BD6EB550-CFEC-4972-8BBE-B5F6DE4B6481}" destId="{CB445B5F-5F7C-48D7-80AF-49B7FCD19E92}" srcOrd="0" destOrd="1" presId="urn:microsoft.com/office/officeart/2005/8/layout/list1"/>
    <dgm:cxn modelId="{542879F0-7273-4E1D-92A2-5F047F00BF13}" srcId="{75B52F54-6FD5-48B8-A7EE-721411286C91}" destId="{40427568-6E6D-4F18-9B66-672C81DAEE30}" srcOrd="1" destOrd="0" parTransId="{567743A4-F86A-4653-BAD1-985615FD5650}" sibTransId="{73E5568F-6E4D-426D-AA7B-7BD37904FCA6}"/>
    <dgm:cxn modelId="{B9A296EA-CCEE-4C35-B650-569FBC8BB88A}" type="presOf" srcId="{1168B4C5-69BE-413B-B66C-BCDA901482B9}" destId="{E5D13E01-3470-4650-955C-111D016C9C02}" srcOrd="0" destOrd="2" presId="urn:microsoft.com/office/officeart/2005/8/layout/list1"/>
    <dgm:cxn modelId="{E2C6B7E2-0485-47E1-9572-8EED9BEF7E56}" type="presOf" srcId="{BA46F9EE-8C70-4CA4-933F-D34F491504F5}" destId="{8EC4FFFB-D5CC-461A-B14B-5DD0998FA7D2}" srcOrd="0" destOrd="2" presId="urn:microsoft.com/office/officeart/2005/8/layout/list1"/>
    <dgm:cxn modelId="{7FE92F26-F2EA-4397-B704-C025C525B2E7}" type="presOf" srcId="{75B52F54-6FD5-48B8-A7EE-721411286C91}" destId="{A2F3DC79-8AFA-493A-82AA-A9D2A694D9AF}" srcOrd="1" destOrd="0" presId="urn:microsoft.com/office/officeart/2005/8/layout/list1"/>
    <dgm:cxn modelId="{EDE70240-3245-4A1A-BCE1-9C5F3D5581A0}" type="presOf" srcId="{0C027D12-1DA1-4573-B3F9-E7B882D3DB74}" destId="{5202B0C9-B929-4C55-9E47-08F6F58EB603}" srcOrd="1" destOrd="0" presId="urn:microsoft.com/office/officeart/2005/8/layout/list1"/>
    <dgm:cxn modelId="{12E2EBA3-9120-4D19-B661-6205432F1EE5}" srcId="{A2F3A8C3-ABCD-469F-9BFA-1BE4647BF515}" destId="{507D429D-565E-49CE-9915-E1B416B7BCE5}" srcOrd="0" destOrd="0" parTransId="{10C49AAE-9068-45D1-B34F-EBD6879BFA8B}" sibTransId="{F180C781-FEF0-44B0-BCBC-299FD90FC3B1}"/>
    <dgm:cxn modelId="{F5E27C04-985D-43FD-9249-51F5F55DD9B7}" type="presOf" srcId="{C3171511-95E5-4CA0-BCC6-A43A41B13BAE}" destId="{54327508-F800-47DF-90B5-0CF3F09E557B}" srcOrd="0" destOrd="0" presId="urn:microsoft.com/office/officeart/2005/8/layout/list1"/>
    <dgm:cxn modelId="{BDFF4707-C69F-4E70-A703-EDBA0464B115}" srcId="{C5024D12-D727-4031-A5AE-57ADDDD23930}" destId="{B08526C4-7635-4490-9F43-0AEEA02B5D3B}" srcOrd="1" destOrd="0" parTransId="{C162CF9A-8F5B-45F9-801C-E8E10BDD3369}" sibTransId="{83C89E72-2AC4-4B78-A170-FB6A05865BE2}"/>
    <dgm:cxn modelId="{3743A1BE-DD79-4507-9D87-766134C1AAB1}" srcId="{7B7B6615-9CB8-45A8-8A89-CFD3CE39B538}" destId="{BA46F9EE-8C70-4CA4-933F-D34F491504F5}" srcOrd="2" destOrd="0" parTransId="{EF23E674-BB27-40D8-B587-A8743AFEA57E}" sibTransId="{FC2C8E8F-54D4-4A10-89B5-C95332F4C5F5}"/>
    <dgm:cxn modelId="{BD3317BD-C74C-40DF-A615-9D4CDF45B80B}" type="presOf" srcId="{11A3B9D3-5281-4178-ACE3-E81D9BCD9923}" destId="{0D50F2AA-5FE1-43B2-B685-72946A0C3D95}" srcOrd="0" destOrd="0" presId="urn:microsoft.com/office/officeart/2005/8/layout/list1"/>
    <dgm:cxn modelId="{EA01CEC9-7771-4AAB-8807-5A41AF2C558E}" type="presOf" srcId="{7B7B6615-9CB8-45A8-8A89-CFD3CE39B538}" destId="{6299F999-40D6-42F2-88F8-AA9E8F21BF5C}" srcOrd="1" destOrd="0" presId="urn:microsoft.com/office/officeart/2005/8/layout/list1"/>
    <dgm:cxn modelId="{56B8FB69-8E4E-4BDD-8E27-0D02EC60D89C}" type="presOf" srcId="{6CEEDAB4-ECFA-418C-B4F7-614B911CB1DC}" destId="{E9764459-C993-4759-9359-1096FF512CEE}" srcOrd="0" destOrd="0" presId="urn:microsoft.com/office/officeart/2005/8/layout/list1"/>
    <dgm:cxn modelId="{41F6C9C3-B5AB-47AF-98A4-E8058FB14131}" type="presOf" srcId="{D53E1CE5-8C95-4F7F-ADA9-DEB08A953F00}" destId="{CABCFB34-65B8-47FE-9C51-806ABC9C4975}" srcOrd="0" destOrd="0" presId="urn:microsoft.com/office/officeart/2005/8/layout/list1"/>
    <dgm:cxn modelId="{6E52530E-D6F6-4230-9F82-ED0BFE12FB07}" type="presOf" srcId="{0C027D12-1DA1-4573-B3F9-E7B882D3DB74}" destId="{A07CB514-6257-4831-8423-A60EE48D18F2}" srcOrd="0" destOrd="0" presId="urn:microsoft.com/office/officeart/2005/8/layout/list1"/>
    <dgm:cxn modelId="{A2455E9F-00E3-4ABD-BEC8-95CA6B56EF18}" type="presOf" srcId="{A2F3A8C3-ABCD-469F-9BFA-1BE4647BF515}" destId="{5DFE8C8A-0491-4C00-AFC2-0C5CC8BF5586}" srcOrd="1" destOrd="0" presId="urn:microsoft.com/office/officeart/2005/8/layout/list1"/>
    <dgm:cxn modelId="{91BC96D8-A315-4C65-AF37-C10D99D45E96}" srcId="{D53E1CE5-8C95-4F7F-ADA9-DEB08A953F00}" destId="{75B52F54-6FD5-48B8-A7EE-721411286C91}" srcOrd="0" destOrd="0" parTransId="{CAAD443E-0B75-4B7E-83F2-61EDD8271482}" sibTransId="{25CB5B3A-9749-4C7C-BEFE-70214D5F4DF4}"/>
    <dgm:cxn modelId="{8FC6BD41-161E-4686-BB70-AFF397A2EB9A}" type="presOf" srcId="{A2F3A8C3-ABCD-469F-9BFA-1BE4647BF515}" destId="{44D1409A-B724-47FA-A597-6E5DE5217493}" srcOrd="0" destOrd="0" presId="urn:microsoft.com/office/officeart/2005/8/layout/list1"/>
    <dgm:cxn modelId="{94807A82-3DCE-4908-A15B-A19839C3026C}" type="presOf" srcId="{5149E62F-898F-4B78-9507-CA96AC2F3986}" destId="{CB445B5F-5F7C-48D7-80AF-49B7FCD19E92}" srcOrd="0" destOrd="0" presId="urn:microsoft.com/office/officeart/2005/8/layout/list1"/>
    <dgm:cxn modelId="{75821BE3-084D-4947-BE97-886F2B2F1A09}" type="presOf" srcId="{C5024D12-D727-4031-A5AE-57ADDDD23930}" destId="{9FBDE505-DCE9-4BF7-B164-7A065B6DE802}" srcOrd="0" destOrd="0" presId="urn:microsoft.com/office/officeart/2005/8/layout/list1"/>
    <dgm:cxn modelId="{C3F45158-737A-4DA5-B824-282A9AED9D69}" type="presOf" srcId="{EE85917C-27EA-47F7-BCC6-105B580F79CC}" destId="{07F1E684-D8C7-464C-9924-19E5125FA11D}" srcOrd="0" destOrd="2" presId="urn:microsoft.com/office/officeart/2005/8/layout/list1"/>
    <dgm:cxn modelId="{C5ECFD69-7DB8-4705-8BD5-983299F96650}" type="presParOf" srcId="{CABCFB34-65B8-47FE-9C51-806ABC9C4975}" destId="{572EC4FA-F9BB-478E-987E-A11EDC3CACB1}" srcOrd="0" destOrd="0" presId="urn:microsoft.com/office/officeart/2005/8/layout/list1"/>
    <dgm:cxn modelId="{D9B01723-9D3C-4150-8D69-0FBF1ED1E81F}" type="presParOf" srcId="{572EC4FA-F9BB-478E-987E-A11EDC3CACB1}" destId="{3CB5B905-DC7A-4E7D-B5F8-3B73424BC060}" srcOrd="0" destOrd="0" presId="urn:microsoft.com/office/officeart/2005/8/layout/list1"/>
    <dgm:cxn modelId="{1012DDC5-364C-4D42-898A-EC6D2D465C70}" type="presParOf" srcId="{572EC4FA-F9BB-478E-987E-A11EDC3CACB1}" destId="{A2F3DC79-8AFA-493A-82AA-A9D2A694D9AF}" srcOrd="1" destOrd="0" presId="urn:microsoft.com/office/officeart/2005/8/layout/list1"/>
    <dgm:cxn modelId="{792C8EA3-38E3-41B4-95AF-7A93FC98FD74}" type="presParOf" srcId="{CABCFB34-65B8-47FE-9C51-806ABC9C4975}" destId="{1FB60885-36D1-4183-8589-A16F908108CF}" srcOrd="1" destOrd="0" presId="urn:microsoft.com/office/officeart/2005/8/layout/list1"/>
    <dgm:cxn modelId="{C6C69469-FCCE-4745-95CA-E6362402EBCB}" type="presParOf" srcId="{CABCFB34-65B8-47FE-9C51-806ABC9C4975}" destId="{07F1E684-D8C7-464C-9924-19E5125FA11D}" srcOrd="2" destOrd="0" presId="urn:microsoft.com/office/officeart/2005/8/layout/list1"/>
    <dgm:cxn modelId="{4F54C12A-A0ED-423F-A81B-5DB93FE17C68}" type="presParOf" srcId="{CABCFB34-65B8-47FE-9C51-806ABC9C4975}" destId="{489A1A8D-9327-474C-8E88-93F477710EC5}" srcOrd="3" destOrd="0" presId="urn:microsoft.com/office/officeart/2005/8/layout/list1"/>
    <dgm:cxn modelId="{01E67255-18BF-47D3-A204-EA7922B2D762}" type="presParOf" srcId="{CABCFB34-65B8-47FE-9C51-806ABC9C4975}" destId="{679AF182-8707-42AA-BC36-4D874D8F8A3A}" srcOrd="4" destOrd="0" presId="urn:microsoft.com/office/officeart/2005/8/layout/list1"/>
    <dgm:cxn modelId="{BDBECEE3-AD9D-4D41-9A03-5705C1BBA54C}" type="presParOf" srcId="{679AF182-8707-42AA-BC36-4D874D8F8A3A}" destId="{44D1409A-B724-47FA-A597-6E5DE5217493}" srcOrd="0" destOrd="0" presId="urn:microsoft.com/office/officeart/2005/8/layout/list1"/>
    <dgm:cxn modelId="{FE954699-96E9-4DCC-9C93-90E0D5E53144}" type="presParOf" srcId="{679AF182-8707-42AA-BC36-4D874D8F8A3A}" destId="{5DFE8C8A-0491-4C00-AFC2-0C5CC8BF5586}" srcOrd="1" destOrd="0" presId="urn:microsoft.com/office/officeart/2005/8/layout/list1"/>
    <dgm:cxn modelId="{B6EC3EEB-6832-4353-BADE-D2B8C45D83E4}" type="presParOf" srcId="{CABCFB34-65B8-47FE-9C51-806ABC9C4975}" destId="{245FD7D6-86E7-4EAB-8DDF-D7ACA34AA53F}" srcOrd="5" destOrd="0" presId="urn:microsoft.com/office/officeart/2005/8/layout/list1"/>
    <dgm:cxn modelId="{D38BEEAD-CD14-40FE-8E74-A80FFE7A619E}" type="presParOf" srcId="{CABCFB34-65B8-47FE-9C51-806ABC9C4975}" destId="{E5D13E01-3470-4650-955C-111D016C9C02}" srcOrd="6" destOrd="0" presId="urn:microsoft.com/office/officeart/2005/8/layout/list1"/>
    <dgm:cxn modelId="{72107F1B-C85E-45C1-A8F4-E66C8FFA7A34}" type="presParOf" srcId="{CABCFB34-65B8-47FE-9C51-806ABC9C4975}" destId="{6A3BD1F2-A265-4BA5-BCC3-91D9371592E2}" srcOrd="7" destOrd="0" presId="urn:microsoft.com/office/officeart/2005/8/layout/list1"/>
    <dgm:cxn modelId="{81134837-1D61-4937-AD0E-86EFF46CC586}" type="presParOf" srcId="{CABCFB34-65B8-47FE-9C51-806ABC9C4975}" destId="{C4ECB81C-F00C-4788-8027-9F5FA81C711B}" srcOrd="8" destOrd="0" presId="urn:microsoft.com/office/officeart/2005/8/layout/list1"/>
    <dgm:cxn modelId="{7EE45D67-70D0-4FBF-9EA0-3BBDC9A510DD}" type="presParOf" srcId="{C4ECB81C-F00C-4788-8027-9F5FA81C711B}" destId="{C8ED10C6-AD62-435E-A814-66ADBD79ECA9}" srcOrd="0" destOrd="0" presId="urn:microsoft.com/office/officeart/2005/8/layout/list1"/>
    <dgm:cxn modelId="{1F762664-E6AE-4534-AB60-462565851FA6}" type="presParOf" srcId="{C4ECB81C-F00C-4788-8027-9F5FA81C711B}" destId="{6299F999-40D6-42F2-88F8-AA9E8F21BF5C}" srcOrd="1" destOrd="0" presId="urn:microsoft.com/office/officeart/2005/8/layout/list1"/>
    <dgm:cxn modelId="{A4422623-691B-4BA8-817B-FA1B9AB0A7B9}" type="presParOf" srcId="{CABCFB34-65B8-47FE-9C51-806ABC9C4975}" destId="{7A5A7C7A-13EA-496A-AAB6-EA6E1B3297B2}" srcOrd="9" destOrd="0" presId="urn:microsoft.com/office/officeart/2005/8/layout/list1"/>
    <dgm:cxn modelId="{6FC26F78-6161-48BB-97AE-2120CBE9496A}" type="presParOf" srcId="{CABCFB34-65B8-47FE-9C51-806ABC9C4975}" destId="{8EC4FFFB-D5CC-461A-B14B-5DD0998FA7D2}" srcOrd="10" destOrd="0" presId="urn:microsoft.com/office/officeart/2005/8/layout/list1"/>
    <dgm:cxn modelId="{0C83C9FF-8050-42D8-8953-957A62A98AFE}" type="presParOf" srcId="{CABCFB34-65B8-47FE-9C51-806ABC9C4975}" destId="{CA990A93-4B39-42FA-9BF6-923CE097BC1B}" srcOrd="11" destOrd="0" presId="urn:microsoft.com/office/officeart/2005/8/layout/list1"/>
    <dgm:cxn modelId="{6F427ACA-C9E9-4DB7-8A6E-2775C0726636}" type="presParOf" srcId="{CABCFB34-65B8-47FE-9C51-806ABC9C4975}" destId="{1A7E03FD-8B7B-4F61-891B-6D4438F99BF3}" srcOrd="12" destOrd="0" presId="urn:microsoft.com/office/officeart/2005/8/layout/list1"/>
    <dgm:cxn modelId="{6A07D7D9-6BAA-4503-9541-2949AB4D3776}" type="presParOf" srcId="{1A7E03FD-8B7B-4F61-891B-6D4438F99BF3}" destId="{9F209983-A612-4E38-A830-DC40721C1A65}" srcOrd="0" destOrd="0" presId="urn:microsoft.com/office/officeart/2005/8/layout/list1"/>
    <dgm:cxn modelId="{6C34480A-88F6-4B8F-8288-20A94181C504}" type="presParOf" srcId="{1A7E03FD-8B7B-4F61-891B-6D4438F99BF3}" destId="{E5F7DD95-555E-4E87-A7F0-D63DF5220666}" srcOrd="1" destOrd="0" presId="urn:microsoft.com/office/officeart/2005/8/layout/list1"/>
    <dgm:cxn modelId="{5627B563-93D8-4B53-A5D6-3169DEA09110}" type="presParOf" srcId="{CABCFB34-65B8-47FE-9C51-806ABC9C4975}" destId="{7E2AAB1F-C9C9-496F-AB95-1887B87118F4}" srcOrd="13" destOrd="0" presId="urn:microsoft.com/office/officeart/2005/8/layout/list1"/>
    <dgm:cxn modelId="{15275CAF-BA83-4F35-BFA5-0EE3B0D81252}" type="presParOf" srcId="{CABCFB34-65B8-47FE-9C51-806ABC9C4975}" destId="{CB445B5F-5F7C-48D7-80AF-49B7FCD19E92}" srcOrd="14" destOrd="0" presId="urn:microsoft.com/office/officeart/2005/8/layout/list1"/>
    <dgm:cxn modelId="{C350AC7C-46F3-4590-B8E4-42A5092788BB}" type="presParOf" srcId="{CABCFB34-65B8-47FE-9C51-806ABC9C4975}" destId="{090091B9-0BA7-42E3-B4DE-7B4ABA3FE9B0}" srcOrd="15" destOrd="0" presId="urn:microsoft.com/office/officeart/2005/8/layout/list1"/>
    <dgm:cxn modelId="{44EB6939-AD45-4C26-8EA4-FDC4542F1960}" type="presParOf" srcId="{CABCFB34-65B8-47FE-9C51-806ABC9C4975}" destId="{7BECF053-9A4E-4C88-8919-57669577CC57}" srcOrd="16" destOrd="0" presId="urn:microsoft.com/office/officeart/2005/8/layout/list1"/>
    <dgm:cxn modelId="{B7F9417B-F522-444D-B9DE-37E3EB9C0F3E}" type="presParOf" srcId="{7BECF053-9A4E-4C88-8919-57669577CC57}" destId="{A07CB514-6257-4831-8423-A60EE48D18F2}" srcOrd="0" destOrd="0" presId="urn:microsoft.com/office/officeart/2005/8/layout/list1"/>
    <dgm:cxn modelId="{CDC32D61-2302-41C8-919D-BF0E6DCFE645}" type="presParOf" srcId="{7BECF053-9A4E-4C88-8919-57669577CC57}" destId="{5202B0C9-B929-4C55-9E47-08F6F58EB603}" srcOrd="1" destOrd="0" presId="urn:microsoft.com/office/officeart/2005/8/layout/list1"/>
    <dgm:cxn modelId="{F53DB817-3C33-4B59-B2E5-B45B62192807}" type="presParOf" srcId="{CABCFB34-65B8-47FE-9C51-806ABC9C4975}" destId="{D0EA0FD4-6FB8-4A9B-AF78-5072E763CC64}" srcOrd="17" destOrd="0" presId="urn:microsoft.com/office/officeart/2005/8/layout/list1"/>
    <dgm:cxn modelId="{8A2443AF-00BC-4C67-A930-FBB14A06AA98}" type="presParOf" srcId="{CABCFB34-65B8-47FE-9C51-806ABC9C4975}" destId="{0D50F2AA-5FE1-43B2-B685-72946A0C3D95}" srcOrd="18" destOrd="0" presId="urn:microsoft.com/office/officeart/2005/8/layout/list1"/>
    <dgm:cxn modelId="{C3C6022B-8C1D-4ACF-8A14-1E86F4C7F6D3}" type="presParOf" srcId="{CABCFB34-65B8-47FE-9C51-806ABC9C4975}" destId="{C1A7F9A8-395A-4C7F-A749-7A8B7E0CD793}" srcOrd="19" destOrd="0" presId="urn:microsoft.com/office/officeart/2005/8/layout/list1"/>
    <dgm:cxn modelId="{B53AB5D4-8859-4B5E-9F7A-92FA38856E8D}" type="presParOf" srcId="{CABCFB34-65B8-47FE-9C51-806ABC9C4975}" destId="{CCA8EFF0-5B22-4D22-BEAD-A45E9D5DAADC}" srcOrd="20" destOrd="0" presId="urn:microsoft.com/office/officeart/2005/8/layout/list1"/>
    <dgm:cxn modelId="{1F8F6D5B-DB04-45EF-BC0A-C5BAF817D8B5}" type="presParOf" srcId="{CCA8EFF0-5B22-4D22-BEAD-A45E9D5DAADC}" destId="{9FBDE505-DCE9-4BF7-B164-7A065B6DE802}" srcOrd="0" destOrd="0" presId="urn:microsoft.com/office/officeart/2005/8/layout/list1"/>
    <dgm:cxn modelId="{5C955C91-6FC6-4CA8-A7BA-A68B2C8AAA8E}" type="presParOf" srcId="{CCA8EFF0-5B22-4D22-BEAD-A45E9D5DAADC}" destId="{CD0C079A-80DF-4CCA-A054-C2EB9ACDA6E8}" srcOrd="1" destOrd="0" presId="urn:microsoft.com/office/officeart/2005/8/layout/list1"/>
    <dgm:cxn modelId="{2C082EC5-4D42-4B7D-B315-853E9364B3E0}" type="presParOf" srcId="{CABCFB34-65B8-47FE-9C51-806ABC9C4975}" destId="{0FBC9506-0AAA-467D-9013-901196BD30AB}" srcOrd="21" destOrd="0" presId="urn:microsoft.com/office/officeart/2005/8/layout/list1"/>
    <dgm:cxn modelId="{42AB4425-A3FF-49EC-9FC3-CBB621618DB1}" type="presParOf" srcId="{CABCFB34-65B8-47FE-9C51-806ABC9C4975}" destId="{54327508-F800-47DF-90B5-0CF3F09E557B}" srcOrd="22" destOrd="0" presId="urn:microsoft.com/office/officeart/2005/8/layout/list1"/>
    <dgm:cxn modelId="{2F0418D4-31CE-4EB9-BB5C-51DA557FD80F}" type="presParOf" srcId="{CABCFB34-65B8-47FE-9C51-806ABC9C4975}" destId="{DE833B48-0E0D-4ACF-8FB2-498C07635CF0}" srcOrd="23" destOrd="0" presId="urn:microsoft.com/office/officeart/2005/8/layout/list1"/>
    <dgm:cxn modelId="{F04211DF-C39D-4EE6-86AE-87D749DE9E1E}" type="presParOf" srcId="{CABCFB34-65B8-47FE-9C51-806ABC9C4975}" destId="{00C61642-FBBE-423C-AE9D-EA11448C2FDB}" srcOrd="24" destOrd="0" presId="urn:microsoft.com/office/officeart/2005/8/layout/list1"/>
    <dgm:cxn modelId="{CF267575-4C0D-4739-8356-E861C17215AB}" type="presParOf" srcId="{00C61642-FBBE-423C-AE9D-EA11448C2FDB}" destId="{DB7EF964-FD29-4701-9DCB-2EA6B7DAFA6E}" srcOrd="0" destOrd="0" presId="urn:microsoft.com/office/officeart/2005/8/layout/list1"/>
    <dgm:cxn modelId="{5DEBFD60-369D-4161-A1FC-80818F62AA85}" type="presParOf" srcId="{00C61642-FBBE-423C-AE9D-EA11448C2FDB}" destId="{D697A931-C3A9-4DEA-86B0-F798C4194906}" srcOrd="1" destOrd="0" presId="urn:microsoft.com/office/officeart/2005/8/layout/list1"/>
    <dgm:cxn modelId="{F500116E-DF8F-4116-9C95-EAC2A78651E4}" type="presParOf" srcId="{CABCFB34-65B8-47FE-9C51-806ABC9C4975}" destId="{3D2B9296-5934-4C33-BECA-B124D065A77C}" srcOrd="25" destOrd="0" presId="urn:microsoft.com/office/officeart/2005/8/layout/list1"/>
    <dgm:cxn modelId="{FF284EA6-874A-4F48-8050-8273754731B9}" type="presParOf" srcId="{CABCFB34-65B8-47FE-9C51-806ABC9C4975}" destId="{E9764459-C993-4759-9359-1096FF512CEE}" srcOrd="26" destOrd="0" presId="urn:microsoft.com/office/officeart/2005/8/layout/list1"/>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111D9A3-90A0-4834-888B-6099E38B1DB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AFA4C36-8151-4ADB-8BED-60C435E1AD5D}">
      <dgm:prSet custT="1"/>
      <dgm:spPr>
        <a:solidFill>
          <a:srgbClr val="CF3617"/>
        </a:solidFill>
        <a:ln>
          <a:solidFill>
            <a:srgbClr val="87230F"/>
          </a:solidFill>
        </a:ln>
      </dgm:spPr>
      <dgm:t>
        <a:bodyPr/>
        <a:lstStyle/>
        <a:p>
          <a:pPr rtl="0"/>
          <a:r>
            <a:rPr lang="pl-PL" sz="1200" dirty="0" smtClean="0">
              <a:latin typeface="Arial" pitchFamily="34" charset="0"/>
              <a:cs typeface="Arial" pitchFamily="34" charset="0"/>
            </a:rPr>
            <a:t>1. </a:t>
          </a:r>
          <a:r>
            <a:rPr lang="en-US" sz="1200" dirty="0" smtClean="0">
              <a:latin typeface="Arial" pitchFamily="34" charset="0"/>
              <a:cs typeface="Arial" pitchFamily="34" charset="0"/>
            </a:rPr>
            <a:t>Improving family material conditions of the person participating in WSB</a:t>
          </a:r>
          <a:endParaRPr lang="pl-PL" sz="1200" dirty="0">
            <a:latin typeface="Arial" pitchFamily="34" charset="0"/>
            <a:cs typeface="Arial" pitchFamily="34" charset="0"/>
          </a:endParaRPr>
        </a:p>
      </dgm:t>
    </dgm:pt>
    <dgm:pt modelId="{43425A48-B82A-4DED-94E9-3F62B2D9E8DB}" type="parTrans" cxnId="{0BE59B5E-A756-4C88-8590-BA1DA0C53FFF}">
      <dgm:prSet/>
      <dgm:spPr/>
      <dgm:t>
        <a:bodyPr/>
        <a:lstStyle/>
        <a:p>
          <a:endParaRPr lang="en-US" sz="1200">
            <a:latin typeface="Arial" pitchFamily="34" charset="0"/>
            <a:cs typeface="Arial" pitchFamily="34" charset="0"/>
          </a:endParaRPr>
        </a:p>
      </dgm:t>
    </dgm:pt>
    <dgm:pt modelId="{7C943818-5812-434A-9F71-9038BF60F2B5}" type="sibTrans" cxnId="{0BE59B5E-A756-4C88-8590-BA1DA0C53FFF}">
      <dgm:prSet/>
      <dgm:spPr/>
      <dgm:t>
        <a:bodyPr/>
        <a:lstStyle/>
        <a:p>
          <a:endParaRPr lang="en-US" sz="1200">
            <a:latin typeface="Arial" pitchFamily="34" charset="0"/>
            <a:cs typeface="Arial" pitchFamily="34" charset="0"/>
          </a:endParaRPr>
        </a:p>
      </dgm:t>
    </dgm:pt>
    <dgm:pt modelId="{4A29A885-6E00-4CF8-97F2-320658E8AF43}">
      <dgm:prSet custT="1"/>
      <dgm:spPr>
        <a:solidFill>
          <a:srgbClr val="CF3617"/>
        </a:solidFill>
        <a:ln>
          <a:solidFill>
            <a:srgbClr val="87230F"/>
          </a:solidFill>
        </a:ln>
      </dgm:spPr>
      <dgm:t>
        <a:bodyPr/>
        <a:lstStyle/>
        <a:p>
          <a:pPr rtl="0"/>
          <a:r>
            <a:rPr lang="pl-PL" sz="1200" dirty="0" smtClean="0">
              <a:latin typeface="Arial" pitchFamily="34" charset="0"/>
              <a:cs typeface="Arial" pitchFamily="34" charset="0"/>
            </a:rPr>
            <a:t>2. </a:t>
          </a:r>
          <a:r>
            <a:rPr lang="en-US" sz="1200" dirty="0" smtClean="0">
              <a:latin typeface="Arial" pitchFamily="34" charset="0"/>
              <a:cs typeface="Arial" pitchFamily="34" charset="0"/>
            </a:rPr>
            <a:t>Social integration, including:</a:t>
          </a:r>
          <a:endParaRPr lang="pl-PL" sz="1200" dirty="0">
            <a:latin typeface="Arial" pitchFamily="34" charset="0"/>
            <a:cs typeface="Arial" pitchFamily="34" charset="0"/>
          </a:endParaRPr>
        </a:p>
      </dgm:t>
    </dgm:pt>
    <dgm:pt modelId="{1B91806F-808F-40B7-8DDA-F031A6CA0C6E}" type="parTrans" cxnId="{CA2597E3-CA5D-47CE-8E56-5A69484C0836}">
      <dgm:prSet/>
      <dgm:spPr/>
      <dgm:t>
        <a:bodyPr/>
        <a:lstStyle/>
        <a:p>
          <a:endParaRPr lang="en-US" sz="1200">
            <a:latin typeface="Arial" pitchFamily="34" charset="0"/>
            <a:cs typeface="Arial" pitchFamily="34" charset="0"/>
          </a:endParaRPr>
        </a:p>
      </dgm:t>
    </dgm:pt>
    <dgm:pt modelId="{F9791DC2-1F29-4904-9218-399D9FC1A19A}" type="sibTrans" cxnId="{CA2597E3-CA5D-47CE-8E56-5A69484C0836}">
      <dgm:prSet/>
      <dgm:spPr/>
      <dgm:t>
        <a:bodyPr/>
        <a:lstStyle/>
        <a:p>
          <a:endParaRPr lang="en-US" sz="1200">
            <a:latin typeface="Arial" pitchFamily="34" charset="0"/>
            <a:cs typeface="Arial" pitchFamily="34" charset="0"/>
          </a:endParaRPr>
        </a:p>
      </dgm:t>
    </dgm:pt>
    <dgm:pt modelId="{59940739-3626-4CBF-989F-01A8391D230D}">
      <dgm:prSet custT="1"/>
      <dgm:spPr>
        <a:ln>
          <a:solidFill>
            <a:srgbClr val="87230F"/>
          </a:solidFill>
        </a:ln>
      </dgm:spPr>
      <dgm:t>
        <a:bodyPr/>
        <a:lstStyle/>
        <a:p>
          <a:pPr rtl="0"/>
          <a:r>
            <a:rPr lang="en-US" sz="1200" dirty="0" smtClean="0">
              <a:latin typeface="Arial" pitchFamily="34" charset="0"/>
              <a:cs typeface="Arial" pitchFamily="34" charset="0"/>
            </a:rPr>
            <a:t>Making new social contacts</a:t>
          </a:r>
          <a:endParaRPr lang="pl-PL" sz="1200" dirty="0">
            <a:latin typeface="Arial" pitchFamily="34" charset="0"/>
            <a:cs typeface="Arial" pitchFamily="34" charset="0"/>
          </a:endParaRPr>
        </a:p>
      </dgm:t>
    </dgm:pt>
    <dgm:pt modelId="{98CF2664-162A-4AF0-AB2D-E6A3C57F0317}" type="parTrans" cxnId="{D2AB84A8-FF9F-4F48-9459-B3B08BB7C2D9}">
      <dgm:prSet/>
      <dgm:spPr/>
      <dgm:t>
        <a:bodyPr/>
        <a:lstStyle/>
        <a:p>
          <a:endParaRPr lang="en-US" sz="1200">
            <a:latin typeface="Arial" pitchFamily="34" charset="0"/>
            <a:cs typeface="Arial" pitchFamily="34" charset="0"/>
          </a:endParaRPr>
        </a:p>
      </dgm:t>
    </dgm:pt>
    <dgm:pt modelId="{1C7BCB24-59EF-4D28-9161-C3186F8749EA}" type="sibTrans" cxnId="{D2AB84A8-FF9F-4F48-9459-B3B08BB7C2D9}">
      <dgm:prSet/>
      <dgm:spPr/>
      <dgm:t>
        <a:bodyPr/>
        <a:lstStyle/>
        <a:p>
          <a:endParaRPr lang="en-US" sz="1200">
            <a:latin typeface="Arial" pitchFamily="34" charset="0"/>
            <a:cs typeface="Arial" pitchFamily="34" charset="0"/>
          </a:endParaRPr>
        </a:p>
      </dgm:t>
    </dgm:pt>
    <dgm:pt modelId="{AFD0DB98-E40B-4747-B405-1A072F559A78}">
      <dgm:prSet custT="1"/>
      <dgm:spPr>
        <a:ln>
          <a:solidFill>
            <a:srgbClr val="87230F"/>
          </a:solidFill>
        </a:ln>
      </dgm:spPr>
      <dgm:t>
        <a:bodyPr/>
        <a:lstStyle/>
        <a:p>
          <a:pPr rtl="0"/>
          <a:r>
            <a:rPr lang="en-US" sz="1200" dirty="0" smtClean="0">
              <a:latin typeface="Arial" pitchFamily="34" charset="0"/>
              <a:cs typeface="Arial" pitchFamily="34" charset="0"/>
            </a:rPr>
            <a:t>Increased level of responsibility and self discipline</a:t>
          </a:r>
          <a:endParaRPr lang="pl-PL" sz="1200" dirty="0">
            <a:latin typeface="Arial" pitchFamily="34" charset="0"/>
            <a:cs typeface="Arial" pitchFamily="34" charset="0"/>
          </a:endParaRPr>
        </a:p>
      </dgm:t>
    </dgm:pt>
    <dgm:pt modelId="{587688FD-000E-4CA4-B8CF-96D68D5FA986}" type="parTrans" cxnId="{A609DDA8-3651-45AF-94BE-0EE25E727C92}">
      <dgm:prSet/>
      <dgm:spPr/>
      <dgm:t>
        <a:bodyPr/>
        <a:lstStyle/>
        <a:p>
          <a:endParaRPr lang="en-US" sz="1200">
            <a:latin typeface="Arial" pitchFamily="34" charset="0"/>
            <a:cs typeface="Arial" pitchFamily="34" charset="0"/>
          </a:endParaRPr>
        </a:p>
      </dgm:t>
    </dgm:pt>
    <dgm:pt modelId="{A2C286BE-3A9F-4966-9D4F-C8E37950B9C2}" type="sibTrans" cxnId="{A609DDA8-3651-45AF-94BE-0EE25E727C92}">
      <dgm:prSet/>
      <dgm:spPr/>
      <dgm:t>
        <a:bodyPr/>
        <a:lstStyle/>
        <a:p>
          <a:endParaRPr lang="en-US" sz="1200">
            <a:latin typeface="Arial" pitchFamily="34" charset="0"/>
            <a:cs typeface="Arial" pitchFamily="34" charset="0"/>
          </a:endParaRPr>
        </a:p>
      </dgm:t>
    </dgm:pt>
    <dgm:pt modelId="{81922EE3-C5D5-4ACB-89DF-129DFEB49EFC}">
      <dgm:prSet custT="1"/>
      <dgm:spPr>
        <a:ln>
          <a:solidFill>
            <a:srgbClr val="87230F"/>
          </a:solidFill>
        </a:ln>
      </dgm:spPr>
      <dgm:t>
        <a:bodyPr/>
        <a:lstStyle/>
        <a:p>
          <a:pPr rtl="0"/>
          <a:r>
            <a:rPr lang="en-US" sz="1200" dirty="0" smtClean="0">
              <a:latin typeface="Arial" pitchFamily="34" charset="0"/>
              <a:cs typeface="Arial" pitchFamily="34" charset="0"/>
            </a:rPr>
            <a:t>Activities outside the house</a:t>
          </a:r>
          <a:endParaRPr lang="pl-PL" sz="1200" dirty="0">
            <a:latin typeface="Arial" pitchFamily="34" charset="0"/>
            <a:cs typeface="Arial" pitchFamily="34" charset="0"/>
          </a:endParaRPr>
        </a:p>
      </dgm:t>
    </dgm:pt>
    <dgm:pt modelId="{11773CCB-8C30-4D4D-B236-2474ACF0E4A4}" type="parTrans" cxnId="{E9A3FF47-C5C6-4E80-8267-5BEB673B384F}">
      <dgm:prSet/>
      <dgm:spPr/>
      <dgm:t>
        <a:bodyPr/>
        <a:lstStyle/>
        <a:p>
          <a:endParaRPr lang="en-US" sz="1200">
            <a:latin typeface="Arial" pitchFamily="34" charset="0"/>
            <a:cs typeface="Arial" pitchFamily="34" charset="0"/>
          </a:endParaRPr>
        </a:p>
      </dgm:t>
    </dgm:pt>
    <dgm:pt modelId="{D947E388-7A38-48A3-98DA-F07977E725EA}" type="sibTrans" cxnId="{E9A3FF47-C5C6-4E80-8267-5BEB673B384F}">
      <dgm:prSet/>
      <dgm:spPr/>
      <dgm:t>
        <a:bodyPr/>
        <a:lstStyle/>
        <a:p>
          <a:endParaRPr lang="en-US" sz="1200">
            <a:latin typeface="Arial" pitchFamily="34" charset="0"/>
            <a:cs typeface="Arial" pitchFamily="34" charset="0"/>
          </a:endParaRPr>
        </a:p>
      </dgm:t>
    </dgm:pt>
    <dgm:pt modelId="{A8DA6798-3786-4C65-959E-D9C32C84BDD9}">
      <dgm:prSet custT="1"/>
      <dgm:spPr>
        <a:solidFill>
          <a:srgbClr val="CF3617"/>
        </a:solidFill>
        <a:ln>
          <a:solidFill>
            <a:srgbClr val="87230F"/>
          </a:solidFill>
        </a:ln>
      </dgm:spPr>
      <dgm:t>
        <a:bodyPr/>
        <a:lstStyle/>
        <a:p>
          <a:pPr rtl="0"/>
          <a:r>
            <a:rPr lang="pl-PL" sz="1200" dirty="0" smtClean="0">
              <a:latin typeface="Arial" pitchFamily="34" charset="0"/>
              <a:cs typeface="Arial" pitchFamily="34" charset="0"/>
            </a:rPr>
            <a:t>3. </a:t>
          </a:r>
          <a:r>
            <a:rPr lang="en-US" sz="1200" dirty="0" smtClean="0">
              <a:latin typeface="Arial" pitchFamily="34" charset="0"/>
              <a:cs typeface="Arial" pitchFamily="34" charset="0"/>
            </a:rPr>
            <a:t>Increased self-esteem</a:t>
          </a:r>
          <a:endParaRPr lang="pl-PL" sz="1200" dirty="0">
            <a:latin typeface="Arial" pitchFamily="34" charset="0"/>
            <a:cs typeface="Arial" pitchFamily="34" charset="0"/>
          </a:endParaRPr>
        </a:p>
      </dgm:t>
    </dgm:pt>
    <dgm:pt modelId="{632769B0-642F-417A-BC9D-035E8AF50240}" type="parTrans" cxnId="{16E67244-CFDF-4E83-88DC-55001371E0A7}">
      <dgm:prSet/>
      <dgm:spPr/>
      <dgm:t>
        <a:bodyPr/>
        <a:lstStyle/>
        <a:p>
          <a:endParaRPr lang="en-US" sz="1200">
            <a:latin typeface="Arial" pitchFamily="34" charset="0"/>
            <a:cs typeface="Arial" pitchFamily="34" charset="0"/>
          </a:endParaRPr>
        </a:p>
      </dgm:t>
    </dgm:pt>
    <dgm:pt modelId="{5C49530F-DC74-459D-8F3A-BFB21A11AF31}" type="sibTrans" cxnId="{16E67244-CFDF-4E83-88DC-55001371E0A7}">
      <dgm:prSet/>
      <dgm:spPr/>
      <dgm:t>
        <a:bodyPr/>
        <a:lstStyle/>
        <a:p>
          <a:endParaRPr lang="en-US" sz="1200">
            <a:latin typeface="Arial" pitchFamily="34" charset="0"/>
            <a:cs typeface="Arial" pitchFamily="34" charset="0"/>
          </a:endParaRPr>
        </a:p>
      </dgm:t>
    </dgm:pt>
    <dgm:pt modelId="{996199E0-1867-4B24-8A35-64947217B9CF}">
      <dgm:prSet custT="1"/>
      <dgm:spPr>
        <a:solidFill>
          <a:srgbClr val="CF3617"/>
        </a:solidFill>
        <a:ln>
          <a:solidFill>
            <a:srgbClr val="87230F"/>
          </a:solidFill>
        </a:ln>
      </dgm:spPr>
      <dgm:t>
        <a:bodyPr/>
        <a:lstStyle/>
        <a:p>
          <a:pPr rtl="0"/>
          <a:r>
            <a:rPr lang="pl-PL" sz="1200" dirty="0" smtClean="0">
              <a:latin typeface="Arial" pitchFamily="34" charset="0"/>
              <a:cs typeface="Arial" pitchFamily="34" charset="0"/>
            </a:rPr>
            <a:t>4. </a:t>
          </a:r>
          <a:r>
            <a:rPr lang="en-US" sz="1200" dirty="0" smtClean="0">
              <a:latin typeface="Arial" pitchFamily="34" charset="0"/>
              <a:cs typeface="Arial" pitchFamily="34" charset="0"/>
            </a:rPr>
            <a:t>Increased motivation to act and seek a job</a:t>
          </a:r>
          <a:endParaRPr lang="en-US" sz="1200" dirty="0">
            <a:latin typeface="Arial" pitchFamily="34" charset="0"/>
            <a:cs typeface="Arial" pitchFamily="34" charset="0"/>
          </a:endParaRPr>
        </a:p>
      </dgm:t>
    </dgm:pt>
    <dgm:pt modelId="{B20B7EF6-0C28-42F5-B641-AC727CE3442A}" type="parTrans" cxnId="{332E34F6-05CC-402E-A529-D8D021DF5961}">
      <dgm:prSet/>
      <dgm:spPr/>
      <dgm:t>
        <a:bodyPr/>
        <a:lstStyle/>
        <a:p>
          <a:endParaRPr lang="en-US" sz="1200">
            <a:latin typeface="Arial" pitchFamily="34" charset="0"/>
            <a:cs typeface="Arial" pitchFamily="34" charset="0"/>
          </a:endParaRPr>
        </a:p>
      </dgm:t>
    </dgm:pt>
    <dgm:pt modelId="{D72CDB18-09AE-44EE-BE66-EDCABCF61F5B}" type="sibTrans" cxnId="{332E34F6-05CC-402E-A529-D8D021DF5961}">
      <dgm:prSet/>
      <dgm:spPr/>
      <dgm:t>
        <a:bodyPr/>
        <a:lstStyle/>
        <a:p>
          <a:endParaRPr lang="en-US" sz="1200">
            <a:latin typeface="Arial" pitchFamily="34" charset="0"/>
            <a:cs typeface="Arial" pitchFamily="34" charset="0"/>
          </a:endParaRPr>
        </a:p>
      </dgm:t>
    </dgm:pt>
    <dgm:pt modelId="{B4A12E4B-D80F-4021-9661-1AD280A8E386}" type="pres">
      <dgm:prSet presAssocID="{8111D9A3-90A0-4834-888B-6099E38B1DBC}" presName="linear" presStyleCnt="0">
        <dgm:presLayoutVars>
          <dgm:dir/>
          <dgm:animLvl val="lvl"/>
          <dgm:resizeHandles val="exact"/>
        </dgm:presLayoutVars>
      </dgm:prSet>
      <dgm:spPr/>
      <dgm:t>
        <a:bodyPr/>
        <a:lstStyle/>
        <a:p>
          <a:endParaRPr lang="en-US"/>
        </a:p>
      </dgm:t>
    </dgm:pt>
    <dgm:pt modelId="{5FC6594E-8F3B-47BC-8A91-26593F7B706F}" type="pres">
      <dgm:prSet presAssocID="{7AFA4C36-8151-4ADB-8BED-60C435E1AD5D}" presName="parentLin" presStyleCnt="0"/>
      <dgm:spPr/>
    </dgm:pt>
    <dgm:pt modelId="{831AC0A2-BB75-42E9-8B69-A79CB8D10393}" type="pres">
      <dgm:prSet presAssocID="{7AFA4C36-8151-4ADB-8BED-60C435E1AD5D}" presName="parentLeftMargin" presStyleLbl="node1" presStyleIdx="0" presStyleCnt="4"/>
      <dgm:spPr/>
      <dgm:t>
        <a:bodyPr/>
        <a:lstStyle/>
        <a:p>
          <a:endParaRPr lang="en-US"/>
        </a:p>
      </dgm:t>
    </dgm:pt>
    <dgm:pt modelId="{90FEC20B-65AF-4837-A262-F065D0CBD7A2}" type="pres">
      <dgm:prSet presAssocID="{7AFA4C36-8151-4ADB-8BED-60C435E1AD5D}" presName="parentText" presStyleLbl="node1" presStyleIdx="0" presStyleCnt="4" custScaleX="109573">
        <dgm:presLayoutVars>
          <dgm:chMax val="0"/>
          <dgm:bulletEnabled val="1"/>
        </dgm:presLayoutVars>
      </dgm:prSet>
      <dgm:spPr/>
      <dgm:t>
        <a:bodyPr/>
        <a:lstStyle/>
        <a:p>
          <a:endParaRPr lang="en-US"/>
        </a:p>
      </dgm:t>
    </dgm:pt>
    <dgm:pt modelId="{104CE4B9-483A-4604-93D9-664CEF9D3C95}" type="pres">
      <dgm:prSet presAssocID="{7AFA4C36-8151-4ADB-8BED-60C435E1AD5D}" presName="negativeSpace" presStyleCnt="0"/>
      <dgm:spPr/>
    </dgm:pt>
    <dgm:pt modelId="{C6367952-0A7D-4702-A33D-D32D8DD5EBD7}" type="pres">
      <dgm:prSet presAssocID="{7AFA4C36-8151-4ADB-8BED-60C435E1AD5D}" presName="childText" presStyleLbl="conFgAcc1" presStyleIdx="0" presStyleCnt="4">
        <dgm:presLayoutVars>
          <dgm:bulletEnabled val="1"/>
        </dgm:presLayoutVars>
      </dgm:prSet>
      <dgm:spPr>
        <a:ln>
          <a:solidFill>
            <a:srgbClr val="87230F"/>
          </a:solidFill>
        </a:ln>
      </dgm:spPr>
    </dgm:pt>
    <dgm:pt modelId="{AB479087-256F-459A-8150-A72B35C9E392}" type="pres">
      <dgm:prSet presAssocID="{7C943818-5812-434A-9F71-9038BF60F2B5}" presName="spaceBetweenRectangles" presStyleCnt="0"/>
      <dgm:spPr/>
    </dgm:pt>
    <dgm:pt modelId="{706DD76E-F08D-4DEA-868C-210F7544D4C3}" type="pres">
      <dgm:prSet presAssocID="{4A29A885-6E00-4CF8-97F2-320658E8AF43}" presName="parentLin" presStyleCnt="0"/>
      <dgm:spPr/>
    </dgm:pt>
    <dgm:pt modelId="{100D9D18-2665-49CA-A692-896AB2DB77B2}" type="pres">
      <dgm:prSet presAssocID="{4A29A885-6E00-4CF8-97F2-320658E8AF43}" presName="parentLeftMargin" presStyleLbl="node1" presStyleIdx="0" presStyleCnt="4"/>
      <dgm:spPr/>
      <dgm:t>
        <a:bodyPr/>
        <a:lstStyle/>
        <a:p>
          <a:endParaRPr lang="en-US"/>
        </a:p>
      </dgm:t>
    </dgm:pt>
    <dgm:pt modelId="{C7FBEFD5-0FB3-41E0-9BDD-2523ECC98BAB}" type="pres">
      <dgm:prSet presAssocID="{4A29A885-6E00-4CF8-97F2-320658E8AF43}" presName="parentText" presStyleLbl="node1" presStyleIdx="1" presStyleCnt="4" custScaleX="109573">
        <dgm:presLayoutVars>
          <dgm:chMax val="0"/>
          <dgm:bulletEnabled val="1"/>
        </dgm:presLayoutVars>
      </dgm:prSet>
      <dgm:spPr/>
      <dgm:t>
        <a:bodyPr/>
        <a:lstStyle/>
        <a:p>
          <a:endParaRPr lang="en-US"/>
        </a:p>
      </dgm:t>
    </dgm:pt>
    <dgm:pt modelId="{173427DE-CB79-4BF1-B8C0-F30E149C4F57}" type="pres">
      <dgm:prSet presAssocID="{4A29A885-6E00-4CF8-97F2-320658E8AF43}" presName="negativeSpace" presStyleCnt="0"/>
      <dgm:spPr/>
    </dgm:pt>
    <dgm:pt modelId="{C50F2719-E29B-4068-A787-EBE647F4FD4C}" type="pres">
      <dgm:prSet presAssocID="{4A29A885-6E00-4CF8-97F2-320658E8AF43}" presName="childText" presStyleLbl="conFgAcc1" presStyleIdx="1" presStyleCnt="4">
        <dgm:presLayoutVars>
          <dgm:bulletEnabled val="1"/>
        </dgm:presLayoutVars>
      </dgm:prSet>
      <dgm:spPr/>
      <dgm:t>
        <a:bodyPr/>
        <a:lstStyle/>
        <a:p>
          <a:endParaRPr lang="en-US"/>
        </a:p>
      </dgm:t>
    </dgm:pt>
    <dgm:pt modelId="{6B36B687-1596-4792-9CD3-240CE1FE8847}" type="pres">
      <dgm:prSet presAssocID="{F9791DC2-1F29-4904-9218-399D9FC1A19A}" presName="spaceBetweenRectangles" presStyleCnt="0"/>
      <dgm:spPr/>
    </dgm:pt>
    <dgm:pt modelId="{334B28B2-B0DF-4A1F-88B5-617093CC35E5}" type="pres">
      <dgm:prSet presAssocID="{A8DA6798-3786-4C65-959E-D9C32C84BDD9}" presName="parentLin" presStyleCnt="0"/>
      <dgm:spPr/>
    </dgm:pt>
    <dgm:pt modelId="{EDC0FFEE-0E22-4711-A747-44878F972B9F}" type="pres">
      <dgm:prSet presAssocID="{A8DA6798-3786-4C65-959E-D9C32C84BDD9}" presName="parentLeftMargin" presStyleLbl="node1" presStyleIdx="1" presStyleCnt="4"/>
      <dgm:spPr/>
      <dgm:t>
        <a:bodyPr/>
        <a:lstStyle/>
        <a:p>
          <a:endParaRPr lang="en-US"/>
        </a:p>
      </dgm:t>
    </dgm:pt>
    <dgm:pt modelId="{C8330CDA-2C0C-4D43-8998-19EE0ED1B2AA}" type="pres">
      <dgm:prSet presAssocID="{A8DA6798-3786-4C65-959E-D9C32C84BDD9}" presName="parentText" presStyleLbl="node1" presStyleIdx="2" presStyleCnt="4" custScaleX="109573">
        <dgm:presLayoutVars>
          <dgm:chMax val="0"/>
          <dgm:bulletEnabled val="1"/>
        </dgm:presLayoutVars>
      </dgm:prSet>
      <dgm:spPr/>
      <dgm:t>
        <a:bodyPr/>
        <a:lstStyle/>
        <a:p>
          <a:endParaRPr lang="en-US"/>
        </a:p>
      </dgm:t>
    </dgm:pt>
    <dgm:pt modelId="{A7D03A7F-DAAB-4B2D-9443-F66509575744}" type="pres">
      <dgm:prSet presAssocID="{A8DA6798-3786-4C65-959E-D9C32C84BDD9}" presName="negativeSpace" presStyleCnt="0"/>
      <dgm:spPr/>
    </dgm:pt>
    <dgm:pt modelId="{82D346B7-B352-4D7A-911A-22BCB4E1BF45}" type="pres">
      <dgm:prSet presAssocID="{A8DA6798-3786-4C65-959E-D9C32C84BDD9}" presName="childText" presStyleLbl="conFgAcc1" presStyleIdx="2" presStyleCnt="4">
        <dgm:presLayoutVars>
          <dgm:bulletEnabled val="1"/>
        </dgm:presLayoutVars>
      </dgm:prSet>
      <dgm:spPr>
        <a:ln>
          <a:solidFill>
            <a:srgbClr val="87230F"/>
          </a:solidFill>
        </a:ln>
      </dgm:spPr>
    </dgm:pt>
    <dgm:pt modelId="{41005FE9-5832-4919-8F1F-67663ABE3972}" type="pres">
      <dgm:prSet presAssocID="{5C49530F-DC74-459D-8F3A-BFB21A11AF31}" presName="spaceBetweenRectangles" presStyleCnt="0"/>
      <dgm:spPr/>
    </dgm:pt>
    <dgm:pt modelId="{CE0380D9-420E-4D52-8047-0F78CDEC28AC}" type="pres">
      <dgm:prSet presAssocID="{996199E0-1867-4B24-8A35-64947217B9CF}" presName="parentLin" presStyleCnt="0"/>
      <dgm:spPr/>
    </dgm:pt>
    <dgm:pt modelId="{AF2B4A28-9D2E-4EA5-91CD-DD1996F31D73}" type="pres">
      <dgm:prSet presAssocID="{996199E0-1867-4B24-8A35-64947217B9CF}" presName="parentLeftMargin" presStyleLbl="node1" presStyleIdx="2" presStyleCnt="4"/>
      <dgm:spPr/>
      <dgm:t>
        <a:bodyPr/>
        <a:lstStyle/>
        <a:p>
          <a:endParaRPr lang="en-US"/>
        </a:p>
      </dgm:t>
    </dgm:pt>
    <dgm:pt modelId="{813E3F3F-B807-4BC0-A774-00CDBDF6E5A1}" type="pres">
      <dgm:prSet presAssocID="{996199E0-1867-4B24-8A35-64947217B9CF}" presName="parentText" presStyleLbl="node1" presStyleIdx="3" presStyleCnt="4" custScaleX="109573">
        <dgm:presLayoutVars>
          <dgm:chMax val="0"/>
          <dgm:bulletEnabled val="1"/>
        </dgm:presLayoutVars>
      </dgm:prSet>
      <dgm:spPr/>
      <dgm:t>
        <a:bodyPr/>
        <a:lstStyle/>
        <a:p>
          <a:endParaRPr lang="en-US"/>
        </a:p>
      </dgm:t>
    </dgm:pt>
    <dgm:pt modelId="{24B5A0E9-FB3D-421D-913E-15BFB07DDE61}" type="pres">
      <dgm:prSet presAssocID="{996199E0-1867-4B24-8A35-64947217B9CF}" presName="negativeSpace" presStyleCnt="0"/>
      <dgm:spPr/>
    </dgm:pt>
    <dgm:pt modelId="{1963D588-48C0-440F-993B-0479F1DBFF8A}" type="pres">
      <dgm:prSet presAssocID="{996199E0-1867-4B24-8A35-64947217B9CF}" presName="childText" presStyleLbl="conFgAcc1" presStyleIdx="3" presStyleCnt="4">
        <dgm:presLayoutVars>
          <dgm:bulletEnabled val="1"/>
        </dgm:presLayoutVars>
      </dgm:prSet>
      <dgm:spPr>
        <a:ln>
          <a:solidFill>
            <a:srgbClr val="87230F"/>
          </a:solidFill>
        </a:ln>
      </dgm:spPr>
    </dgm:pt>
  </dgm:ptLst>
  <dgm:cxnLst>
    <dgm:cxn modelId="{E6D55B91-B6FB-4C96-92BD-08A756F314E0}" type="presOf" srcId="{A8DA6798-3786-4C65-959E-D9C32C84BDD9}" destId="{C8330CDA-2C0C-4D43-8998-19EE0ED1B2AA}" srcOrd="1" destOrd="0" presId="urn:microsoft.com/office/officeart/2005/8/layout/list1"/>
    <dgm:cxn modelId="{16E67244-CFDF-4E83-88DC-55001371E0A7}" srcId="{8111D9A3-90A0-4834-888B-6099E38B1DBC}" destId="{A8DA6798-3786-4C65-959E-D9C32C84BDD9}" srcOrd="2" destOrd="0" parTransId="{632769B0-642F-417A-BC9D-035E8AF50240}" sibTransId="{5C49530F-DC74-459D-8F3A-BFB21A11AF31}"/>
    <dgm:cxn modelId="{7CB4B237-E381-4393-A0A2-830A89DC6519}" type="presOf" srcId="{59940739-3626-4CBF-989F-01A8391D230D}" destId="{C50F2719-E29B-4068-A787-EBE647F4FD4C}" srcOrd="0" destOrd="0" presId="urn:microsoft.com/office/officeart/2005/8/layout/list1"/>
    <dgm:cxn modelId="{6A5B35CA-25AB-47F2-B193-388A9C823D4B}" type="presOf" srcId="{A8DA6798-3786-4C65-959E-D9C32C84BDD9}" destId="{EDC0FFEE-0E22-4711-A747-44878F972B9F}" srcOrd="0" destOrd="0" presId="urn:microsoft.com/office/officeart/2005/8/layout/list1"/>
    <dgm:cxn modelId="{3B06B209-DD91-49D6-B7F1-6123A6A74C56}" type="presOf" srcId="{4A29A885-6E00-4CF8-97F2-320658E8AF43}" destId="{100D9D18-2665-49CA-A692-896AB2DB77B2}" srcOrd="0" destOrd="0" presId="urn:microsoft.com/office/officeart/2005/8/layout/list1"/>
    <dgm:cxn modelId="{77356646-0A62-4A2F-9AD5-DD15E0E3CEA9}" type="presOf" srcId="{AFD0DB98-E40B-4747-B405-1A072F559A78}" destId="{C50F2719-E29B-4068-A787-EBE647F4FD4C}" srcOrd="0" destOrd="1" presId="urn:microsoft.com/office/officeart/2005/8/layout/list1"/>
    <dgm:cxn modelId="{3080ADD4-A655-4C2D-96AF-B949DF8F56B3}" type="presOf" srcId="{7AFA4C36-8151-4ADB-8BED-60C435E1AD5D}" destId="{90FEC20B-65AF-4837-A262-F065D0CBD7A2}" srcOrd="1" destOrd="0" presId="urn:microsoft.com/office/officeart/2005/8/layout/list1"/>
    <dgm:cxn modelId="{D2AB84A8-FF9F-4F48-9459-B3B08BB7C2D9}" srcId="{4A29A885-6E00-4CF8-97F2-320658E8AF43}" destId="{59940739-3626-4CBF-989F-01A8391D230D}" srcOrd="0" destOrd="0" parTransId="{98CF2664-162A-4AF0-AB2D-E6A3C57F0317}" sibTransId="{1C7BCB24-59EF-4D28-9161-C3186F8749EA}"/>
    <dgm:cxn modelId="{1B29B7AD-E627-4928-BEB5-632770AECD86}" type="presOf" srcId="{996199E0-1867-4B24-8A35-64947217B9CF}" destId="{AF2B4A28-9D2E-4EA5-91CD-DD1996F31D73}" srcOrd="0" destOrd="0" presId="urn:microsoft.com/office/officeart/2005/8/layout/list1"/>
    <dgm:cxn modelId="{E9A3FF47-C5C6-4E80-8267-5BEB673B384F}" srcId="{4A29A885-6E00-4CF8-97F2-320658E8AF43}" destId="{81922EE3-C5D5-4ACB-89DF-129DFEB49EFC}" srcOrd="2" destOrd="0" parTransId="{11773CCB-8C30-4D4D-B236-2474ACF0E4A4}" sibTransId="{D947E388-7A38-48A3-98DA-F07977E725EA}"/>
    <dgm:cxn modelId="{C8C727B8-1272-4E63-9E75-E0EE673537E2}" type="presOf" srcId="{996199E0-1867-4B24-8A35-64947217B9CF}" destId="{813E3F3F-B807-4BC0-A774-00CDBDF6E5A1}" srcOrd="1" destOrd="0" presId="urn:microsoft.com/office/officeart/2005/8/layout/list1"/>
    <dgm:cxn modelId="{F0A56598-8A5D-49D5-B73A-30B9B5D5697C}" type="presOf" srcId="{4A29A885-6E00-4CF8-97F2-320658E8AF43}" destId="{C7FBEFD5-0FB3-41E0-9BDD-2523ECC98BAB}" srcOrd="1" destOrd="0" presId="urn:microsoft.com/office/officeart/2005/8/layout/list1"/>
    <dgm:cxn modelId="{CA2597E3-CA5D-47CE-8E56-5A69484C0836}" srcId="{8111D9A3-90A0-4834-888B-6099E38B1DBC}" destId="{4A29A885-6E00-4CF8-97F2-320658E8AF43}" srcOrd="1" destOrd="0" parTransId="{1B91806F-808F-40B7-8DDA-F031A6CA0C6E}" sibTransId="{F9791DC2-1F29-4904-9218-399D9FC1A19A}"/>
    <dgm:cxn modelId="{C15A18EE-407E-4294-B795-D7D73F75DD18}" type="presOf" srcId="{7AFA4C36-8151-4ADB-8BED-60C435E1AD5D}" destId="{831AC0A2-BB75-42E9-8B69-A79CB8D10393}" srcOrd="0" destOrd="0" presId="urn:microsoft.com/office/officeart/2005/8/layout/list1"/>
    <dgm:cxn modelId="{76AF0F82-665A-4E4E-9CBF-B14D9E8860C9}" type="presOf" srcId="{8111D9A3-90A0-4834-888B-6099E38B1DBC}" destId="{B4A12E4B-D80F-4021-9661-1AD280A8E386}" srcOrd="0" destOrd="0" presId="urn:microsoft.com/office/officeart/2005/8/layout/list1"/>
    <dgm:cxn modelId="{A609DDA8-3651-45AF-94BE-0EE25E727C92}" srcId="{4A29A885-6E00-4CF8-97F2-320658E8AF43}" destId="{AFD0DB98-E40B-4747-B405-1A072F559A78}" srcOrd="1" destOrd="0" parTransId="{587688FD-000E-4CA4-B8CF-96D68D5FA986}" sibTransId="{A2C286BE-3A9F-4966-9D4F-C8E37950B9C2}"/>
    <dgm:cxn modelId="{332E34F6-05CC-402E-A529-D8D021DF5961}" srcId="{8111D9A3-90A0-4834-888B-6099E38B1DBC}" destId="{996199E0-1867-4B24-8A35-64947217B9CF}" srcOrd="3" destOrd="0" parTransId="{B20B7EF6-0C28-42F5-B641-AC727CE3442A}" sibTransId="{D72CDB18-09AE-44EE-BE66-EDCABCF61F5B}"/>
    <dgm:cxn modelId="{0BE59B5E-A756-4C88-8590-BA1DA0C53FFF}" srcId="{8111D9A3-90A0-4834-888B-6099E38B1DBC}" destId="{7AFA4C36-8151-4ADB-8BED-60C435E1AD5D}" srcOrd="0" destOrd="0" parTransId="{43425A48-B82A-4DED-94E9-3F62B2D9E8DB}" sibTransId="{7C943818-5812-434A-9F71-9038BF60F2B5}"/>
    <dgm:cxn modelId="{D455480F-F1BF-49EB-8771-687C59EBFD45}" type="presOf" srcId="{81922EE3-C5D5-4ACB-89DF-129DFEB49EFC}" destId="{C50F2719-E29B-4068-A787-EBE647F4FD4C}" srcOrd="0" destOrd="2" presId="urn:microsoft.com/office/officeart/2005/8/layout/list1"/>
    <dgm:cxn modelId="{C3AD51B6-AFE4-4F49-9EE4-B1CA9F05A696}" type="presParOf" srcId="{B4A12E4B-D80F-4021-9661-1AD280A8E386}" destId="{5FC6594E-8F3B-47BC-8A91-26593F7B706F}" srcOrd="0" destOrd="0" presId="urn:microsoft.com/office/officeart/2005/8/layout/list1"/>
    <dgm:cxn modelId="{B6316696-EAC0-4206-A00A-47F08C4F0B8B}" type="presParOf" srcId="{5FC6594E-8F3B-47BC-8A91-26593F7B706F}" destId="{831AC0A2-BB75-42E9-8B69-A79CB8D10393}" srcOrd="0" destOrd="0" presId="urn:microsoft.com/office/officeart/2005/8/layout/list1"/>
    <dgm:cxn modelId="{1E1FFC66-4928-4F32-9970-9A99C8F902D6}" type="presParOf" srcId="{5FC6594E-8F3B-47BC-8A91-26593F7B706F}" destId="{90FEC20B-65AF-4837-A262-F065D0CBD7A2}" srcOrd="1" destOrd="0" presId="urn:microsoft.com/office/officeart/2005/8/layout/list1"/>
    <dgm:cxn modelId="{04B1C1DA-FE72-46B7-B08D-824247313C82}" type="presParOf" srcId="{B4A12E4B-D80F-4021-9661-1AD280A8E386}" destId="{104CE4B9-483A-4604-93D9-664CEF9D3C95}" srcOrd="1" destOrd="0" presId="urn:microsoft.com/office/officeart/2005/8/layout/list1"/>
    <dgm:cxn modelId="{F49CE87F-174E-48B6-8FF4-6507395C8223}" type="presParOf" srcId="{B4A12E4B-D80F-4021-9661-1AD280A8E386}" destId="{C6367952-0A7D-4702-A33D-D32D8DD5EBD7}" srcOrd="2" destOrd="0" presId="urn:microsoft.com/office/officeart/2005/8/layout/list1"/>
    <dgm:cxn modelId="{465DF76A-0B10-47D6-A8AC-76B57395A610}" type="presParOf" srcId="{B4A12E4B-D80F-4021-9661-1AD280A8E386}" destId="{AB479087-256F-459A-8150-A72B35C9E392}" srcOrd="3" destOrd="0" presId="urn:microsoft.com/office/officeart/2005/8/layout/list1"/>
    <dgm:cxn modelId="{3BB90003-6225-43A6-A923-F854DFD9F3E7}" type="presParOf" srcId="{B4A12E4B-D80F-4021-9661-1AD280A8E386}" destId="{706DD76E-F08D-4DEA-868C-210F7544D4C3}" srcOrd="4" destOrd="0" presId="urn:microsoft.com/office/officeart/2005/8/layout/list1"/>
    <dgm:cxn modelId="{9E2F9B2E-ED32-4EA1-B498-E77DC98805E1}" type="presParOf" srcId="{706DD76E-F08D-4DEA-868C-210F7544D4C3}" destId="{100D9D18-2665-49CA-A692-896AB2DB77B2}" srcOrd="0" destOrd="0" presId="urn:microsoft.com/office/officeart/2005/8/layout/list1"/>
    <dgm:cxn modelId="{2687F352-8B27-4CAA-849A-77D5CF797A1B}" type="presParOf" srcId="{706DD76E-F08D-4DEA-868C-210F7544D4C3}" destId="{C7FBEFD5-0FB3-41E0-9BDD-2523ECC98BAB}" srcOrd="1" destOrd="0" presId="urn:microsoft.com/office/officeart/2005/8/layout/list1"/>
    <dgm:cxn modelId="{0CE06D2B-65CA-4AB5-AB24-3B13B3FEBB7C}" type="presParOf" srcId="{B4A12E4B-D80F-4021-9661-1AD280A8E386}" destId="{173427DE-CB79-4BF1-B8C0-F30E149C4F57}" srcOrd="5" destOrd="0" presId="urn:microsoft.com/office/officeart/2005/8/layout/list1"/>
    <dgm:cxn modelId="{386AFD64-089F-4BFB-89AB-B0A1D6C13AAC}" type="presParOf" srcId="{B4A12E4B-D80F-4021-9661-1AD280A8E386}" destId="{C50F2719-E29B-4068-A787-EBE647F4FD4C}" srcOrd="6" destOrd="0" presId="urn:microsoft.com/office/officeart/2005/8/layout/list1"/>
    <dgm:cxn modelId="{97B0D1F7-6753-450C-87E9-1B61759610E9}" type="presParOf" srcId="{B4A12E4B-D80F-4021-9661-1AD280A8E386}" destId="{6B36B687-1596-4792-9CD3-240CE1FE8847}" srcOrd="7" destOrd="0" presId="urn:microsoft.com/office/officeart/2005/8/layout/list1"/>
    <dgm:cxn modelId="{331635C0-E97B-47E8-87F9-F8945D9E1094}" type="presParOf" srcId="{B4A12E4B-D80F-4021-9661-1AD280A8E386}" destId="{334B28B2-B0DF-4A1F-88B5-617093CC35E5}" srcOrd="8" destOrd="0" presId="urn:microsoft.com/office/officeart/2005/8/layout/list1"/>
    <dgm:cxn modelId="{3C45B216-8926-4A52-B7AF-0D48838EF37B}" type="presParOf" srcId="{334B28B2-B0DF-4A1F-88B5-617093CC35E5}" destId="{EDC0FFEE-0E22-4711-A747-44878F972B9F}" srcOrd="0" destOrd="0" presId="urn:microsoft.com/office/officeart/2005/8/layout/list1"/>
    <dgm:cxn modelId="{2A1A4F5D-49F6-48AE-808E-95F49904D82E}" type="presParOf" srcId="{334B28B2-B0DF-4A1F-88B5-617093CC35E5}" destId="{C8330CDA-2C0C-4D43-8998-19EE0ED1B2AA}" srcOrd="1" destOrd="0" presId="urn:microsoft.com/office/officeart/2005/8/layout/list1"/>
    <dgm:cxn modelId="{B23EEE84-E203-4564-B36F-FCECE7CD2386}" type="presParOf" srcId="{B4A12E4B-D80F-4021-9661-1AD280A8E386}" destId="{A7D03A7F-DAAB-4B2D-9443-F66509575744}" srcOrd="9" destOrd="0" presId="urn:microsoft.com/office/officeart/2005/8/layout/list1"/>
    <dgm:cxn modelId="{A71A4A70-AEC4-464E-9928-D79A0D01DFD3}" type="presParOf" srcId="{B4A12E4B-D80F-4021-9661-1AD280A8E386}" destId="{82D346B7-B352-4D7A-911A-22BCB4E1BF45}" srcOrd="10" destOrd="0" presId="urn:microsoft.com/office/officeart/2005/8/layout/list1"/>
    <dgm:cxn modelId="{C3C236E8-AB18-4D82-B6A0-FD13D6A80959}" type="presParOf" srcId="{B4A12E4B-D80F-4021-9661-1AD280A8E386}" destId="{41005FE9-5832-4919-8F1F-67663ABE3972}" srcOrd="11" destOrd="0" presId="urn:microsoft.com/office/officeart/2005/8/layout/list1"/>
    <dgm:cxn modelId="{433B3A98-698D-4D44-B6B3-18FE14F04ADC}" type="presParOf" srcId="{B4A12E4B-D80F-4021-9661-1AD280A8E386}" destId="{CE0380D9-420E-4D52-8047-0F78CDEC28AC}" srcOrd="12" destOrd="0" presId="urn:microsoft.com/office/officeart/2005/8/layout/list1"/>
    <dgm:cxn modelId="{751A20A6-ECE3-4762-A3A4-286CF7B0A236}" type="presParOf" srcId="{CE0380D9-420E-4D52-8047-0F78CDEC28AC}" destId="{AF2B4A28-9D2E-4EA5-91CD-DD1996F31D73}" srcOrd="0" destOrd="0" presId="urn:microsoft.com/office/officeart/2005/8/layout/list1"/>
    <dgm:cxn modelId="{B4D789DD-7A46-49AE-B436-99AC0A86D412}" type="presParOf" srcId="{CE0380D9-420E-4D52-8047-0F78CDEC28AC}" destId="{813E3F3F-B807-4BC0-A774-00CDBDF6E5A1}" srcOrd="1" destOrd="0" presId="urn:microsoft.com/office/officeart/2005/8/layout/list1"/>
    <dgm:cxn modelId="{70B2CD44-B5A7-4622-9E3D-0D6E1928B5FB}" type="presParOf" srcId="{B4A12E4B-D80F-4021-9661-1AD280A8E386}" destId="{24B5A0E9-FB3D-421D-913E-15BFB07DDE61}" srcOrd="13" destOrd="0" presId="urn:microsoft.com/office/officeart/2005/8/layout/list1"/>
    <dgm:cxn modelId="{AB016CF6-82FF-4425-AFE9-645F9780B257}" type="presParOf" srcId="{B4A12E4B-D80F-4021-9661-1AD280A8E386}" destId="{1963D588-48C0-440F-993B-0479F1DBFF8A}" srcOrd="14" destOrd="0" presId="urn:microsoft.com/office/officeart/2005/8/layout/list1"/>
  </dgm:cxn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C619386-A3D2-4F60-9F48-C67ED9ACAD35}"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3979202B-0213-4F7A-8B36-00E56F84A5D4}">
      <dgm:prSet custT="1"/>
      <dgm:spPr>
        <a:solidFill>
          <a:srgbClr val="F6B8AC"/>
        </a:solidFill>
      </dgm:spPr>
      <dgm:t>
        <a:bodyPr/>
        <a:lstStyle/>
        <a:p>
          <a:pPr rtl="0"/>
          <a:r>
            <a:rPr lang="en-US" sz="1000" dirty="0" smtClean="0">
              <a:solidFill>
                <a:schemeClr val="tx1"/>
              </a:solidFill>
              <a:latin typeface="Arial" pitchFamily="34" charset="0"/>
              <a:cs typeface="Arial" pitchFamily="34" charset="0"/>
            </a:rPr>
            <a:t>Acts against social exclusion</a:t>
          </a:r>
          <a:endParaRPr lang="pl-PL" sz="1000" dirty="0">
            <a:solidFill>
              <a:schemeClr val="tx1"/>
            </a:solidFill>
            <a:latin typeface="Arial" pitchFamily="34" charset="0"/>
            <a:cs typeface="Arial" pitchFamily="34" charset="0"/>
          </a:endParaRPr>
        </a:p>
      </dgm:t>
    </dgm:pt>
    <dgm:pt modelId="{C0200BB1-6B5F-4F09-A057-0663BDCDE334}" type="parTrans" cxnId="{711C1F20-6986-4E34-A47A-38DDC394BF7C}">
      <dgm:prSet/>
      <dgm:spPr/>
      <dgm:t>
        <a:bodyPr/>
        <a:lstStyle/>
        <a:p>
          <a:endParaRPr lang="en-US" sz="1000">
            <a:latin typeface="Arial" pitchFamily="34" charset="0"/>
            <a:cs typeface="Arial" pitchFamily="34" charset="0"/>
          </a:endParaRPr>
        </a:p>
      </dgm:t>
    </dgm:pt>
    <dgm:pt modelId="{A281B19E-C5AF-443E-904A-346450482CAF}" type="sibTrans" cxnId="{711C1F20-6986-4E34-A47A-38DDC394BF7C}">
      <dgm:prSet/>
      <dgm:spPr/>
      <dgm:t>
        <a:bodyPr/>
        <a:lstStyle/>
        <a:p>
          <a:endParaRPr lang="en-US" sz="1000">
            <a:latin typeface="Arial" pitchFamily="34" charset="0"/>
            <a:cs typeface="Arial" pitchFamily="34" charset="0"/>
          </a:endParaRPr>
        </a:p>
      </dgm:t>
    </dgm:pt>
    <dgm:pt modelId="{C3463E4F-C50F-4B08-B44A-A0D221F2B6BB}">
      <dgm:prSet custT="1"/>
      <dgm:spPr>
        <a:solidFill>
          <a:srgbClr val="F6B8AC"/>
        </a:solidFill>
      </dgm:spPr>
      <dgm:t>
        <a:bodyPr/>
        <a:lstStyle/>
        <a:p>
          <a:pPr rtl="0"/>
          <a:r>
            <a:rPr lang="en-US" sz="1000" dirty="0" smtClean="0">
              <a:solidFill>
                <a:schemeClr val="tx1"/>
              </a:solidFill>
              <a:latin typeface="Arial" pitchFamily="34" charset="0"/>
              <a:cs typeface="Arial" pitchFamily="34" charset="0"/>
            </a:rPr>
            <a:t>Limits level of social benefits</a:t>
          </a:r>
          <a:endParaRPr lang="pl-PL" sz="1000" dirty="0">
            <a:solidFill>
              <a:schemeClr val="tx1"/>
            </a:solidFill>
            <a:latin typeface="Arial" pitchFamily="34" charset="0"/>
            <a:cs typeface="Arial" pitchFamily="34" charset="0"/>
          </a:endParaRPr>
        </a:p>
      </dgm:t>
    </dgm:pt>
    <dgm:pt modelId="{A7DA34BD-DF5B-4B51-A109-164A6BE251F6}" type="parTrans" cxnId="{D84B4431-ACCC-4EA3-A195-47D99EEC1090}">
      <dgm:prSet/>
      <dgm:spPr/>
      <dgm:t>
        <a:bodyPr/>
        <a:lstStyle/>
        <a:p>
          <a:endParaRPr lang="en-US" sz="1000">
            <a:latin typeface="Arial" pitchFamily="34" charset="0"/>
            <a:cs typeface="Arial" pitchFamily="34" charset="0"/>
          </a:endParaRPr>
        </a:p>
      </dgm:t>
    </dgm:pt>
    <dgm:pt modelId="{908AA24F-8004-4EA1-BA80-D45AE8C5D802}" type="sibTrans" cxnId="{D84B4431-ACCC-4EA3-A195-47D99EEC1090}">
      <dgm:prSet/>
      <dgm:spPr/>
      <dgm:t>
        <a:bodyPr/>
        <a:lstStyle/>
        <a:p>
          <a:endParaRPr lang="en-US" sz="1000">
            <a:latin typeface="Arial" pitchFamily="34" charset="0"/>
            <a:cs typeface="Arial" pitchFamily="34" charset="0"/>
          </a:endParaRPr>
        </a:p>
      </dgm:t>
    </dgm:pt>
    <dgm:pt modelId="{61B6E1D8-CF77-437C-A369-EFB6D9A0FFE1}">
      <dgm:prSet custT="1"/>
      <dgm:spPr>
        <a:solidFill>
          <a:srgbClr val="F6B8AC"/>
        </a:solidFill>
      </dgm:spPr>
      <dgm:t>
        <a:bodyPr/>
        <a:lstStyle/>
        <a:p>
          <a:pPr rtl="0"/>
          <a:r>
            <a:rPr lang="en-US" sz="1000" dirty="0" smtClean="0">
              <a:solidFill>
                <a:schemeClr val="tx1"/>
              </a:solidFill>
              <a:latin typeface="Arial" pitchFamily="34" charset="0"/>
              <a:cs typeface="Arial" pitchFamily="34" charset="0"/>
            </a:rPr>
            <a:t>Develops awareness of the environmental issues</a:t>
          </a:r>
          <a:endParaRPr lang="pl-PL" sz="1000" dirty="0">
            <a:solidFill>
              <a:schemeClr val="tx1"/>
            </a:solidFill>
            <a:latin typeface="Arial" pitchFamily="34" charset="0"/>
            <a:cs typeface="Arial" pitchFamily="34" charset="0"/>
          </a:endParaRPr>
        </a:p>
      </dgm:t>
    </dgm:pt>
    <dgm:pt modelId="{FB9DEA42-9E97-4067-AC5E-F59FF40CF1E4}" type="parTrans" cxnId="{05D69642-39D4-4675-82AB-D41F4CCEC6B0}">
      <dgm:prSet/>
      <dgm:spPr/>
      <dgm:t>
        <a:bodyPr/>
        <a:lstStyle/>
        <a:p>
          <a:endParaRPr lang="en-US" sz="1000">
            <a:latin typeface="Arial" pitchFamily="34" charset="0"/>
            <a:cs typeface="Arial" pitchFamily="34" charset="0"/>
          </a:endParaRPr>
        </a:p>
      </dgm:t>
    </dgm:pt>
    <dgm:pt modelId="{746B8AEB-947B-415F-BC13-10F1BE9CB772}" type="sibTrans" cxnId="{05D69642-39D4-4675-82AB-D41F4CCEC6B0}">
      <dgm:prSet/>
      <dgm:spPr/>
      <dgm:t>
        <a:bodyPr/>
        <a:lstStyle/>
        <a:p>
          <a:endParaRPr lang="en-US" sz="1000">
            <a:latin typeface="Arial" pitchFamily="34" charset="0"/>
            <a:cs typeface="Arial" pitchFamily="34" charset="0"/>
          </a:endParaRPr>
        </a:p>
      </dgm:t>
    </dgm:pt>
    <dgm:pt modelId="{6ADA380D-557B-4E85-9F3F-7646D7EC1ADC}">
      <dgm:prSet custT="1"/>
      <dgm:spPr>
        <a:solidFill>
          <a:srgbClr val="F6B8AC"/>
        </a:solidFill>
      </dgm:spPr>
      <dgm:t>
        <a:bodyPr/>
        <a:lstStyle/>
        <a:p>
          <a:pPr rtl="0"/>
          <a:r>
            <a:rPr lang="en-US" sz="1000" dirty="0" smtClean="0">
              <a:solidFill>
                <a:schemeClr val="tx1"/>
              </a:solidFill>
              <a:latin typeface="Arial" pitchFamily="34" charset="0"/>
              <a:cs typeface="Arial" pitchFamily="34" charset="0"/>
            </a:rPr>
            <a:t>Moderates the  side effects of local unemployment</a:t>
          </a:r>
          <a:endParaRPr lang="pl-PL" sz="1000" dirty="0">
            <a:solidFill>
              <a:schemeClr val="tx1"/>
            </a:solidFill>
            <a:latin typeface="Arial" pitchFamily="34" charset="0"/>
            <a:cs typeface="Arial" pitchFamily="34" charset="0"/>
          </a:endParaRPr>
        </a:p>
      </dgm:t>
    </dgm:pt>
    <dgm:pt modelId="{113C9E40-96B5-460F-AD56-00526BB6B6A4}" type="parTrans" cxnId="{7CA1F4F8-FA42-4C2C-815D-B6A58306FE9E}">
      <dgm:prSet/>
      <dgm:spPr/>
      <dgm:t>
        <a:bodyPr/>
        <a:lstStyle/>
        <a:p>
          <a:endParaRPr lang="en-US" sz="1000">
            <a:latin typeface="Arial" pitchFamily="34" charset="0"/>
            <a:cs typeface="Arial" pitchFamily="34" charset="0"/>
          </a:endParaRPr>
        </a:p>
      </dgm:t>
    </dgm:pt>
    <dgm:pt modelId="{291E1ECF-F665-4190-AB57-E57965BEE9DD}" type="sibTrans" cxnId="{7CA1F4F8-FA42-4C2C-815D-B6A58306FE9E}">
      <dgm:prSet/>
      <dgm:spPr/>
      <dgm:t>
        <a:bodyPr/>
        <a:lstStyle/>
        <a:p>
          <a:endParaRPr lang="en-US" sz="1000">
            <a:latin typeface="Arial" pitchFamily="34" charset="0"/>
            <a:cs typeface="Arial" pitchFamily="34" charset="0"/>
          </a:endParaRPr>
        </a:p>
      </dgm:t>
    </dgm:pt>
    <dgm:pt modelId="{677978F3-60F9-4742-A2AA-5A6BFC93DDC5}">
      <dgm:prSet custT="1"/>
      <dgm:spPr>
        <a:solidFill>
          <a:srgbClr val="F6B8AC"/>
        </a:solidFill>
      </dgm:spPr>
      <dgm:t>
        <a:bodyPr/>
        <a:lstStyle/>
        <a:p>
          <a:pPr rtl="0"/>
          <a:r>
            <a:rPr lang="en-US" sz="1000" dirty="0" smtClean="0">
              <a:solidFill>
                <a:schemeClr val="tx1"/>
              </a:solidFill>
              <a:latin typeface="Arial" pitchFamily="34" charset="0"/>
              <a:cs typeface="Arial" pitchFamily="34" charset="0"/>
            </a:rPr>
            <a:t>Temporary active on the </a:t>
          </a:r>
          <a:r>
            <a:rPr lang="en-US" sz="1000" dirty="0" err="1" smtClean="0">
              <a:solidFill>
                <a:schemeClr val="tx1"/>
              </a:solidFill>
              <a:latin typeface="Arial" pitchFamily="34" charset="0"/>
              <a:cs typeface="Arial" pitchFamily="34" charset="0"/>
            </a:rPr>
            <a:t>labour</a:t>
          </a:r>
          <a:r>
            <a:rPr lang="en-US" sz="1000" dirty="0" smtClean="0">
              <a:solidFill>
                <a:schemeClr val="tx1"/>
              </a:solidFill>
              <a:latin typeface="Arial" pitchFamily="34" charset="0"/>
              <a:cs typeface="Arial" pitchFamily="34" charset="0"/>
            </a:rPr>
            <a:t> market</a:t>
          </a:r>
          <a:endParaRPr lang="pl-PL" sz="1000" dirty="0">
            <a:solidFill>
              <a:schemeClr val="tx1"/>
            </a:solidFill>
            <a:latin typeface="Arial" pitchFamily="34" charset="0"/>
            <a:cs typeface="Arial" pitchFamily="34" charset="0"/>
          </a:endParaRPr>
        </a:p>
      </dgm:t>
    </dgm:pt>
    <dgm:pt modelId="{867A369C-BA65-4DC2-9536-F28D9916C889}" type="parTrans" cxnId="{934FEC14-DD48-45AA-8204-02959BDF1206}">
      <dgm:prSet/>
      <dgm:spPr/>
      <dgm:t>
        <a:bodyPr/>
        <a:lstStyle/>
        <a:p>
          <a:endParaRPr lang="en-US" sz="1000">
            <a:latin typeface="Arial" pitchFamily="34" charset="0"/>
            <a:cs typeface="Arial" pitchFamily="34" charset="0"/>
          </a:endParaRPr>
        </a:p>
      </dgm:t>
    </dgm:pt>
    <dgm:pt modelId="{ACD43E07-980F-48C2-88ED-10505C16D865}" type="sibTrans" cxnId="{934FEC14-DD48-45AA-8204-02959BDF1206}">
      <dgm:prSet/>
      <dgm:spPr/>
      <dgm:t>
        <a:bodyPr/>
        <a:lstStyle/>
        <a:p>
          <a:endParaRPr lang="en-US" sz="1000">
            <a:latin typeface="Arial" pitchFamily="34" charset="0"/>
            <a:cs typeface="Arial" pitchFamily="34" charset="0"/>
          </a:endParaRPr>
        </a:p>
      </dgm:t>
    </dgm:pt>
    <dgm:pt modelId="{B2D5AF4E-285A-45CE-88FD-4F5305628416}">
      <dgm:prSet custT="1"/>
      <dgm:spPr>
        <a:solidFill>
          <a:srgbClr val="F6B8AC"/>
        </a:solidFill>
      </dgm:spPr>
      <dgm:t>
        <a:bodyPr/>
        <a:lstStyle/>
        <a:p>
          <a:pPr rtl="0"/>
          <a:r>
            <a:rPr lang="en-US" sz="1000" dirty="0" smtClean="0">
              <a:solidFill>
                <a:schemeClr val="tx1"/>
              </a:solidFill>
              <a:latin typeface="Arial" pitchFamily="34" charset="0"/>
              <a:cs typeface="Arial" pitchFamily="34" charset="0"/>
            </a:rPr>
            <a:t>Verification of social and professional skills</a:t>
          </a:r>
          <a:endParaRPr lang="pl-PL" sz="1000" dirty="0">
            <a:solidFill>
              <a:schemeClr val="tx1"/>
            </a:solidFill>
            <a:latin typeface="Arial" pitchFamily="34" charset="0"/>
            <a:cs typeface="Arial" pitchFamily="34" charset="0"/>
          </a:endParaRPr>
        </a:p>
      </dgm:t>
    </dgm:pt>
    <dgm:pt modelId="{DB499435-DA33-4C5B-8085-57F91B76B403}" type="parTrans" cxnId="{17A24F7E-6D75-409F-8E8B-0A23478A607E}">
      <dgm:prSet/>
      <dgm:spPr/>
      <dgm:t>
        <a:bodyPr/>
        <a:lstStyle/>
        <a:p>
          <a:endParaRPr lang="en-US" sz="1000">
            <a:latin typeface="Arial" pitchFamily="34" charset="0"/>
            <a:cs typeface="Arial" pitchFamily="34" charset="0"/>
          </a:endParaRPr>
        </a:p>
      </dgm:t>
    </dgm:pt>
    <dgm:pt modelId="{D695629E-BB4E-4502-9207-3F172A589EAB}" type="sibTrans" cxnId="{17A24F7E-6D75-409F-8E8B-0A23478A607E}">
      <dgm:prSet/>
      <dgm:spPr/>
      <dgm:t>
        <a:bodyPr/>
        <a:lstStyle/>
        <a:p>
          <a:endParaRPr lang="en-US" sz="1000">
            <a:latin typeface="Arial" pitchFamily="34" charset="0"/>
            <a:cs typeface="Arial" pitchFamily="34" charset="0"/>
          </a:endParaRPr>
        </a:p>
      </dgm:t>
    </dgm:pt>
    <dgm:pt modelId="{64F68268-B4DF-45EE-8A65-EB39D20F4C03}">
      <dgm:prSet custT="1"/>
      <dgm:spPr>
        <a:solidFill>
          <a:srgbClr val="F6B8AC"/>
        </a:solidFill>
        <a:ln>
          <a:solidFill>
            <a:srgbClr val="FF0000"/>
          </a:solidFill>
        </a:ln>
      </dgm:spPr>
      <dgm:t>
        <a:bodyPr/>
        <a:lstStyle/>
        <a:p>
          <a:pPr rtl="0"/>
          <a:r>
            <a:rPr lang="en-US" sz="1000" dirty="0" smtClean="0">
              <a:solidFill>
                <a:schemeClr val="tx1"/>
              </a:solidFill>
              <a:latin typeface="Arial" pitchFamily="34" charset="0"/>
              <a:cs typeface="Arial" pitchFamily="34" charset="0"/>
            </a:rPr>
            <a:t>Enabling the organizers to undertake simple and urgent tasks  without employing new people</a:t>
          </a:r>
          <a:endParaRPr lang="pl-PL" sz="1000" dirty="0">
            <a:solidFill>
              <a:schemeClr val="tx1"/>
            </a:solidFill>
            <a:latin typeface="Arial" pitchFamily="34" charset="0"/>
            <a:cs typeface="Arial" pitchFamily="34" charset="0"/>
          </a:endParaRPr>
        </a:p>
      </dgm:t>
    </dgm:pt>
    <dgm:pt modelId="{7D41F6FB-08C2-476B-BB4A-401E1E966EE6}" type="parTrans" cxnId="{76FD5AFB-31B1-49CF-9F68-E4C8EBCAE5F4}">
      <dgm:prSet/>
      <dgm:spPr/>
      <dgm:t>
        <a:bodyPr/>
        <a:lstStyle/>
        <a:p>
          <a:endParaRPr lang="en-US" sz="1000">
            <a:latin typeface="Arial" pitchFamily="34" charset="0"/>
            <a:cs typeface="Arial" pitchFamily="34" charset="0"/>
          </a:endParaRPr>
        </a:p>
      </dgm:t>
    </dgm:pt>
    <dgm:pt modelId="{9F6D6656-848B-40B0-8EA7-E719AA50DC28}" type="sibTrans" cxnId="{76FD5AFB-31B1-49CF-9F68-E4C8EBCAE5F4}">
      <dgm:prSet/>
      <dgm:spPr/>
      <dgm:t>
        <a:bodyPr/>
        <a:lstStyle/>
        <a:p>
          <a:endParaRPr lang="en-US" sz="1000">
            <a:latin typeface="Arial" pitchFamily="34" charset="0"/>
            <a:cs typeface="Arial" pitchFamily="34" charset="0"/>
          </a:endParaRPr>
        </a:p>
      </dgm:t>
    </dgm:pt>
    <dgm:pt modelId="{6C2391C9-C8B8-48A8-8355-3F2AFEDA0A19}">
      <dgm:prSet custT="1"/>
      <dgm:spPr>
        <a:solidFill>
          <a:srgbClr val="F6B8AC"/>
        </a:solidFill>
      </dgm:spPr>
      <dgm:t>
        <a:bodyPr/>
        <a:lstStyle/>
        <a:p>
          <a:pPr rtl="0"/>
          <a:r>
            <a:rPr lang="en-US" sz="1000" dirty="0" smtClean="0">
              <a:solidFill>
                <a:schemeClr val="tx1"/>
              </a:solidFill>
              <a:latin typeface="Arial" pitchFamily="34" charset="0"/>
              <a:cs typeface="Arial" pitchFamily="34" charset="0"/>
            </a:rPr>
            <a:t>Closer cooperation between CSA’s workers and project participants in planning, organizing and realizing the projects</a:t>
          </a:r>
          <a:endParaRPr lang="pl-PL" sz="1000" dirty="0">
            <a:solidFill>
              <a:schemeClr val="tx1"/>
            </a:solidFill>
            <a:latin typeface="Arial" pitchFamily="34" charset="0"/>
            <a:cs typeface="Arial" pitchFamily="34" charset="0"/>
          </a:endParaRPr>
        </a:p>
      </dgm:t>
    </dgm:pt>
    <dgm:pt modelId="{57F4EB58-594A-453C-9872-EC24CBCC8061}" type="parTrans" cxnId="{DC6EB3C2-B72E-4D28-B72B-B6888E85AFFB}">
      <dgm:prSet/>
      <dgm:spPr/>
      <dgm:t>
        <a:bodyPr/>
        <a:lstStyle/>
        <a:p>
          <a:endParaRPr lang="en-US" sz="1000">
            <a:latin typeface="Arial" pitchFamily="34" charset="0"/>
            <a:cs typeface="Arial" pitchFamily="34" charset="0"/>
          </a:endParaRPr>
        </a:p>
      </dgm:t>
    </dgm:pt>
    <dgm:pt modelId="{16BDC34A-46B8-4107-BEEC-8A83E2D2225C}" type="sibTrans" cxnId="{DC6EB3C2-B72E-4D28-B72B-B6888E85AFFB}">
      <dgm:prSet/>
      <dgm:spPr/>
      <dgm:t>
        <a:bodyPr/>
        <a:lstStyle/>
        <a:p>
          <a:endParaRPr lang="en-US" sz="1000">
            <a:latin typeface="Arial" pitchFamily="34" charset="0"/>
            <a:cs typeface="Arial" pitchFamily="34" charset="0"/>
          </a:endParaRPr>
        </a:p>
      </dgm:t>
    </dgm:pt>
    <dgm:pt modelId="{36A886DB-5EBD-4AB6-923F-F36D2D16421E}" type="pres">
      <dgm:prSet presAssocID="{8C619386-A3D2-4F60-9F48-C67ED9ACAD35}" presName="Name0" presStyleCnt="0">
        <dgm:presLayoutVars>
          <dgm:chPref val="1"/>
          <dgm:dir/>
          <dgm:animOne val="branch"/>
          <dgm:animLvl val="lvl"/>
          <dgm:resizeHandles/>
        </dgm:presLayoutVars>
      </dgm:prSet>
      <dgm:spPr/>
      <dgm:t>
        <a:bodyPr/>
        <a:lstStyle/>
        <a:p>
          <a:endParaRPr lang="en-US"/>
        </a:p>
      </dgm:t>
    </dgm:pt>
    <dgm:pt modelId="{15D1A76B-C85C-4EE6-BA54-BE11B4FBB5A7}" type="pres">
      <dgm:prSet presAssocID="{3979202B-0213-4F7A-8B36-00E56F84A5D4}" presName="vertOne" presStyleCnt="0"/>
      <dgm:spPr/>
    </dgm:pt>
    <dgm:pt modelId="{30C00057-3411-431F-A06B-862E99507EE9}" type="pres">
      <dgm:prSet presAssocID="{3979202B-0213-4F7A-8B36-00E56F84A5D4}" presName="txOne" presStyleLbl="node0" presStyleIdx="0" presStyleCnt="8">
        <dgm:presLayoutVars>
          <dgm:chPref val="3"/>
        </dgm:presLayoutVars>
      </dgm:prSet>
      <dgm:spPr/>
      <dgm:t>
        <a:bodyPr/>
        <a:lstStyle/>
        <a:p>
          <a:endParaRPr lang="en-US"/>
        </a:p>
      </dgm:t>
    </dgm:pt>
    <dgm:pt modelId="{D9B00DE6-34CF-4058-8722-F41125BB73E8}" type="pres">
      <dgm:prSet presAssocID="{3979202B-0213-4F7A-8B36-00E56F84A5D4}" presName="horzOne" presStyleCnt="0"/>
      <dgm:spPr/>
    </dgm:pt>
    <dgm:pt modelId="{E5FBAE15-F75C-44A9-8CEA-AB89132B9D7E}" type="pres">
      <dgm:prSet presAssocID="{A281B19E-C5AF-443E-904A-346450482CAF}" presName="sibSpaceOne" presStyleCnt="0"/>
      <dgm:spPr/>
    </dgm:pt>
    <dgm:pt modelId="{05F0D27E-49B9-4626-BFDA-AF39EF1F1623}" type="pres">
      <dgm:prSet presAssocID="{C3463E4F-C50F-4B08-B44A-A0D221F2B6BB}" presName="vertOne" presStyleCnt="0"/>
      <dgm:spPr/>
    </dgm:pt>
    <dgm:pt modelId="{FA274F3F-D19A-4CDF-A7AF-C2221831B889}" type="pres">
      <dgm:prSet presAssocID="{C3463E4F-C50F-4B08-B44A-A0D221F2B6BB}" presName="txOne" presStyleLbl="node0" presStyleIdx="1" presStyleCnt="8">
        <dgm:presLayoutVars>
          <dgm:chPref val="3"/>
        </dgm:presLayoutVars>
      </dgm:prSet>
      <dgm:spPr/>
      <dgm:t>
        <a:bodyPr/>
        <a:lstStyle/>
        <a:p>
          <a:endParaRPr lang="en-US"/>
        </a:p>
      </dgm:t>
    </dgm:pt>
    <dgm:pt modelId="{FB899E77-F335-4B7F-AC81-F4AEE2B09CBC}" type="pres">
      <dgm:prSet presAssocID="{C3463E4F-C50F-4B08-B44A-A0D221F2B6BB}" presName="horzOne" presStyleCnt="0"/>
      <dgm:spPr/>
    </dgm:pt>
    <dgm:pt modelId="{E726345A-96D3-44E9-AEF6-38A4DB439F6E}" type="pres">
      <dgm:prSet presAssocID="{908AA24F-8004-4EA1-BA80-D45AE8C5D802}" presName="sibSpaceOne" presStyleCnt="0"/>
      <dgm:spPr/>
    </dgm:pt>
    <dgm:pt modelId="{E52551D4-00F1-472A-A40F-6803C3D7891A}" type="pres">
      <dgm:prSet presAssocID="{61B6E1D8-CF77-437C-A369-EFB6D9A0FFE1}" presName="vertOne" presStyleCnt="0"/>
      <dgm:spPr/>
    </dgm:pt>
    <dgm:pt modelId="{691B2915-B545-4FA1-8373-762DCDE30A32}" type="pres">
      <dgm:prSet presAssocID="{61B6E1D8-CF77-437C-A369-EFB6D9A0FFE1}" presName="txOne" presStyleLbl="node0" presStyleIdx="2" presStyleCnt="8">
        <dgm:presLayoutVars>
          <dgm:chPref val="3"/>
        </dgm:presLayoutVars>
      </dgm:prSet>
      <dgm:spPr/>
      <dgm:t>
        <a:bodyPr/>
        <a:lstStyle/>
        <a:p>
          <a:endParaRPr lang="en-US"/>
        </a:p>
      </dgm:t>
    </dgm:pt>
    <dgm:pt modelId="{0C2E4758-89A7-4A44-B12A-8B51F9B01BD2}" type="pres">
      <dgm:prSet presAssocID="{61B6E1D8-CF77-437C-A369-EFB6D9A0FFE1}" presName="horzOne" presStyleCnt="0"/>
      <dgm:spPr/>
    </dgm:pt>
    <dgm:pt modelId="{9455AB6E-9AC1-4150-BC00-4C7302E6A874}" type="pres">
      <dgm:prSet presAssocID="{746B8AEB-947B-415F-BC13-10F1BE9CB772}" presName="sibSpaceOne" presStyleCnt="0"/>
      <dgm:spPr/>
    </dgm:pt>
    <dgm:pt modelId="{2D4AE1B4-61ED-46AB-9D43-F7D416834700}" type="pres">
      <dgm:prSet presAssocID="{6ADA380D-557B-4E85-9F3F-7646D7EC1ADC}" presName="vertOne" presStyleCnt="0"/>
      <dgm:spPr/>
    </dgm:pt>
    <dgm:pt modelId="{408A025A-AB2D-4264-846D-A21923EE3AAF}" type="pres">
      <dgm:prSet presAssocID="{6ADA380D-557B-4E85-9F3F-7646D7EC1ADC}" presName="txOne" presStyleLbl="node0" presStyleIdx="3" presStyleCnt="8" custScaleX="116800">
        <dgm:presLayoutVars>
          <dgm:chPref val="3"/>
        </dgm:presLayoutVars>
      </dgm:prSet>
      <dgm:spPr/>
      <dgm:t>
        <a:bodyPr/>
        <a:lstStyle/>
        <a:p>
          <a:endParaRPr lang="en-US"/>
        </a:p>
      </dgm:t>
    </dgm:pt>
    <dgm:pt modelId="{DD42F079-E009-4CD2-8272-5D678480CAFA}" type="pres">
      <dgm:prSet presAssocID="{6ADA380D-557B-4E85-9F3F-7646D7EC1ADC}" presName="horzOne" presStyleCnt="0"/>
      <dgm:spPr/>
    </dgm:pt>
    <dgm:pt modelId="{B6E42120-7BE2-4DAA-9B82-38BE5F45C32E}" type="pres">
      <dgm:prSet presAssocID="{291E1ECF-F665-4190-AB57-E57965BEE9DD}" presName="sibSpaceOne" presStyleCnt="0"/>
      <dgm:spPr/>
    </dgm:pt>
    <dgm:pt modelId="{D34AA65B-F2BF-4FD2-A22B-BFDCC37EE9D0}" type="pres">
      <dgm:prSet presAssocID="{677978F3-60F9-4742-A2AA-5A6BFC93DDC5}" presName="vertOne" presStyleCnt="0"/>
      <dgm:spPr/>
    </dgm:pt>
    <dgm:pt modelId="{18F10F1B-1605-4125-A46F-C1714143D474}" type="pres">
      <dgm:prSet presAssocID="{677978F3-60F9-4742-A2AA-5A6BFC93DDC5}" presName="txOne" presStyleLbl="node0" presStyleIdx="4" presStyleCnt="8">
        <dgm:presLayoutVars>
          <dgm:chPref val="3"/>
        </dgm:presLayoutVars>
      </dgm:prSet>
      <dgm:spPr/>
      <dgm:t>
        <a:bodyPr/>
        <a:lstStyle/>
        <a:p>
          <a:endParaRPr lang="en-US"/>
        </a:p>
      </dgm:t>
    </dgm:pt>
    <dgm:pt modelId="{F7C55BAA-C0D8-4682-86B3-118628DCFE9E}" type="pres">
      <dgm:prSet presAssocID="{677978F3-60F9-4742-A2AA-5A6BFC93DDC5}" presName="horzOne" presStyleCnt="0"/>
      <dgm:spPr/>
    </dgm:pt>
    <dgm:pt modelId="{9351C17A-8FCA-4D53-BEBF-36ADB60AB1D6}" type="pres">
      <dgm:prSet presAssocID="{ACD43E07-980F-48C2-88ED-10505C16D865}" presName="sibSpaceOne" presStyleCnt="0"/>
      <dgm:spPr/>
    </dgm:pt>
    <dgm:pt modelId="{53F0FC70-CFA7-4E80-88E9-BBEC12F2DB7E}" type="pres">
      <dgm:prSet presAssocID="{B2D5AF4E-285A-45CE-88FD-4F5305628416}" presName="vertOne" presStyleCnt="0"/>
      <dgm:spPr/>
    </dgm:pt>
    <dgm:pt modelId="{F00D604C-4890-41C3-9A80-20935278C3BE}" type="pres">
      <dgm:prSet presAssocID="{B2D5AF4E-285A-45CE-88FD-4F5305628416}" presName="txOne" presStyleLbl="node0" presStyleIdx="5" presStyleCnt="8">
        <dgm:presLayoutVars>
          <dgm:chPref val="3"/>
        </dgm:presLayoutVars>
      </dgm:prSet>
      <dgm:spPr/>
      <dgm:t>
        <a:bodyPr/>
        <a:lstStyle/>
        <a:p>
          <a:endParaRPr lang="en-US"/>
        </a:p>
      </dgm:t>
    </dgm:pt>
    <dgm:pt modelId="{B50E9E41-E2C5-415F-A7EE-1CEE14F82E30}" type="pres">
      <dgm:prSet presAssocID="{B2D5AF4E-285A-45CE-88FD-4F5305628416}" presName="horzOne" presStyleCnt="0"/>
      <dgm:spPr/>
    </dgm:pt>
    <dgm:pt modelId="{B9782DA8-82EB-406D-B331-EACBD8D67530}" type="pres">
      <dgm:prSet presAssocID="{D695629E-BB4E-4502-9207-3F172A589EAB}" presName="sibSpaceOne" presStyleCnt="0"/>
      <dgm:spPr/>
    </dgm:pt>
    <dgm:pt modelId="{68291756-6C11-4D23-8386-D0E66D36800A}" type="pres">
      <dgm:prSet presAssocID="{64F68268-B4DF-45EE-8A65-EB39D20F4C03}" presName="vertOne" presStyleCnt="0"/>
      <dgm:spPr/>
    </dgm:pt>
    <dgm:pt modelId="{864DA7C5-A7A9-468D-967B-385611A43F16}" type="pres">
      <dgm:prSet presAssocID="{64F68268-B4DF-45EE-8A65-EB39D20F4C03}" presName="txOne" presStyleLbl="node0" presStyleIdx="6" presStyleCnt="8">
        <dgm:presLayoutVars>
          <dgm:chPref val="3"/>
        </dgm:presLayoutVars>
      </dgm:prSet>
      <dgm:spPr/>
      <dgm:t>
        <a:bodyPr/>
        <a:lstStyle/>
        <a:p>
          <a:endParaRPr lang="en-US"/>
        </a:p>
      </dgm:t>
    </dgm:pt>
    <dgm:pt modelId="{D958547D-518F-400A-A162-1462218D0CF0}" type="pres">
      <dgm:prSet presAssocID="{64F68268-B4DF-45EE-8A65-EB39D20F4C03}" presName="horzOne" presStyleCnt="0"/>
      <dgm:spPr/>
    </dgm:pt>
    <dgm:pt modelId="{3DA71DA2-AFF0-4373-830A-6E6AF5DABA3B}" type="pres">
      <dgm:prSet presAssocID="{9F6D6656-848B-40B0-8EA7-E719AA50DC28}" presName="sibSpaceOne" presStyleCnt="0"/>
      <dgm:spPr/>
    </dgm:pt>
    <dgm:pt modelId="{893E4EBB-6BB7-4921-BA8A-D8A1F425D66C}" type="pres">
      <dgm:prSet presAssocID="{6C2391C9-C8B8-48A8-8355-3F2AFEDA0A19}" presName="vertOne" presStyleCnt="0"/>
      <dgm:spPr/>
    </dgm:pt>
    <dgm:pt modelId="{F4FA1A00-A070-4328-A4F6-B3F5CD3D628B}" type="pres">
      <dgm:prSet presAssocID="{6C2391C9-C8B8-48A8-8355-3F2AFEDA0A19}" presName="txOne" presStyleLbl="node0" presStyleIdx="7" presStyleCnt="8">
        <dgm:presLayoutVars>
          <dgm:chPref val="3"/>
        </dgm:presLayoutVars>
      </dgm:prSet>
      <dgm:spPr/>
      <dgm:t>
        <a:bodyPr/>
        <a:lstStyle/>
        <a:p>
          <a:endParaRPr lang="en-US"/>
        </a:p>
      </dgm:t>
    </dgm:pt>
    <dgm:pt modelId="{5C40C0DA-62BC-4C69-B89E-072C2E6B619E}" type="pres">
      <dgm:prSet presAssocID="{6C2391C9-C8B8-48A8-8355-3F2AFEDA0A19}" presName="horzOne" presStyleCnt="0"/>
      <dgm:spPr/>
    </dgm:pt>
  </dgm:ptLst>
  <dgm:cxnLst>
    <dgm:cxn modelId="{7CA1F4F8-FA42-4C2C-815D-B6A58306FE9E}" srcId="{8C619386-A3D2-4F60-9F48-C67ED9ACAD35}" destId="{6ADA380D-557B-4E85-9F3F-7646D7EC1ADC}" srcOrd="3" destOrd="0" parTransId="{113C9E40-96B5-460F-AD56-00526BB6B6A4}" sibTransId="{291E1ECF-F665-4190-AB57-E57965BEE9DD}"/>
    <dgm:cxn modelId="{76FD5AFB-31B1-49CF-9F68-E4C8EBCAE5F4}" srcId="{8C619386-A3D2-4F60-9F48-C67ED9ACAD35}" destId="{64F68268-B4DF-45EE-8A65-EB39D20F4C03}" srcOrd="6" destOrd="0" parTransId="{7D41F6FB-08C2-476B-BB4A-401E1E966EE6}" sibTransId="{9F6D6656-848B-40B0-8EA7-E719AA50DC28}"/>
    <dgm:cxn modelId="{9A59F2FF-7E77-4BED-93A9-8D0C88368E28}" type="presOf" srcId="{6C2391C9-C8B8-48A8-8355-3F2AFEDA0A19}" destId="{F4FA1A00-A070-4328-A4F6-B3F5CD3D628B}" srcOrd="0" destOrd="0" presId="urn:microsoft.com/office/officeart/2005/8/layout/hierarchy4"/>
    <dgm:cxn modelId="{934FEC14-DD48-45AA-8204-02959BDF1206}" srcId="{8C619386-A3D2-4F60-9F48-C67ED9ACAD35}" destId="{677978F3-60F9-4742-A2AA-5A6BFC93DDC5}" srcOrd="4" destOrd="0" parTransId="{867A369C-BA65-4DC2-9536-F28D9916C889}" sibTransId="{ACD43E07-980F-48C2-88ED-10505C16D865}"/>
    <dgm:cxn modelId="{A74BA912-85EA-4586-BA36-6AB0DA4C015E}" type="presOf" srcId="{8C619386-A3D2-4F60-9F48-C67ED9ACAD35}" destId="{36A886DB-5EBD-4AB6-923F-F36D2D16421E}" srcOrd="0" destOrd="0" presId="urn:microsoft.com/office/officeart/2005/8/layout/hierarchy4"/>
    <dgm:cxn modelId="{DC6EB3C2-B72E-4D28-B72B-B6888E85AFFB}" srcId="{8C619386-A3D2-4F60-9F48-C67ED9ACAD35}" destId="{6C2391C9-C8B8-48A8-8355-3F2AFEDA0A19}" srcOrd="7" destOrd="0" parTransId="{57F4EB58-594A-453C-9872-EC24CBCC8061}" sibTransId="{16BDC34A-46B8-4107-BEEC-8A83E2D2225C}"/>
    <dgm:cxn modelId="{5DEA65CC-EEC0-40C1-A349-F5EAF894B51A}" type="presOf" srcId="{6ADA380D-557B-4E85-9F3F-7646D7EC1ADC}" destId="{408A025A-AB2D-4264-846D-A21923EE3AAF}" srcOrd="0" destOrd="0" presId="urn:microsoft.com/office/officeart/2005/8/layout/hierarchy4"/>
    <dgm:cxn modelId="{D84B4431-ACCC-4EA3-A195-47D99EEC1090}" srcId="{8C619386-A3D2-4F60-9F48-C67ED9ACAD35}" destId="{C3463E4F-C50F-4B08-B44A-A0D221F2B6BB}" srcOrd="1" destOrd="0" parTransId="{A7DA34BD-DF5B-4B51-A109-164A6BE251F6}" sibTransId="{908AA24F-8004-4EA1-BA80-D45AE8C5D802}"/>
    <dgm:cxn modelId="{E88DE973-DE4F-4915-A6A3-08D029067A1A}" type="presOf" srcId="{B2D5AF4E-285A-45CE-88FD-4F5305628416}" destId="{F00D604C-4890-41C3-9A80-20935278C3BE}" srcOrd="0" destOrd="0" presId="urn:microsoft.com/office/officeart/2005/8/layout/hierarchy4"/>
    <dgm:cxn modelId="{203D56E4-4239-40B2-B52C-65DA6926CF8B}" type="presOf" srcId="{C3463E4F-C50F-4B08-B44A-A0D221F2B6BB}" destId="{FA274F3F-D19A-4CDF-A7AF-C2221831B889}" srcOrd="0" destOrd="0" presId="urn:microsoft.com/office/officeart/2005/8/layout/hierarchy4"/>
    <dgm:cxn modelId="{0DB75467-7AD0-45DD-A747-6388838BAC74}" type="presOf" srcId="{3979202B-0213-4F7A-8B36-00E56F84A5D4}" destId="{30C00057-3411-431F-A06B-862E99507EE9}" srcOrd="0" destOrd="0" presId="urn:microsoft.com/office/officeart/2005/8/layout/hierarchy4"/>
    <dgm:cxn modelId="{05D69642-39D4-4675-82AB-D41F4CCEC6B0}" srcId="{8C619386-A3D2-4F60-9F48-C67ED9ACAD35}" destId="{61B6E1D8-CF77-437C-A369-EFB6D9A0FFE1}" srcOrd="2" destOrd="0" parTransId="{FB9DEA42-9E97-4067-AC5E-F59FF40CF1E4}" sibTransId="{746B8AEB-947B-415F-BC13-10F1BE9CB772}"/>
    <dgm:cxn modelId="{CE5F13B9-9A9B-41F3-B26E-D81E5B330314}" type="presOf" srcId="{61B6E1D8-CF77-437C-A369-EFB6D9A0FFE1}" destId="{691B2915-B545-4FA1-8373-762DCDE30A32}" srcOrd="0" destOrd="0" presId="urn:microsoft.com/office/officeart/2005/8/layout/hierarchy4"/>
    <dgm:cxn modelId="{17A24F7E-6D75-409F-8E8B-0A23478A607E}" srcId="{8C619386-A3D2-4F60-9F48-C67ED9ACAD35}" destId="{B2D5AF4E-285A-45CE-88FD-4F5305628416}" srcOrd="5" destOrd="0" parTransId="{DB499435-DA33-4C5B-8085-57F91B76B403}" sibTransId="{D695629E-BB4E-4502-9207-3F172A589EAB}"/>
    <dgm:cxn modelId="{FC567350-7809-43CF-86B7-C6A81CDC1E66}" type="presOf" srcId="{677978F3-60F9-4742-A2AA-5A6BFC93DDC5}" destId="{18F10F1B-1605-4125-A46F-C1714143D474}" srcOrd="0" destOrd="0" presId="urn:microsoft.com/office/officeart/2005/8/layout/hierarchy4"/>
    <dgm:cxn modelId="{711C1F20-6986-4E34-A47A-38DDC394BF7C}" srcId="{8C619386-A3D2-4F60-9F48-C67ED9ACAD35}" destId="{3979202B-0213-4F7A-8B36-00E56F84A5D4}" srcOrd="0" destOrd="0" parTransId="{C0200BB1-6B5F-4F09-A057-0663BDCDE334}" sibTransId="{A281B19E-C5AF-443E-904A-346450482CAF}"/>
    <dgm:cxn modelId="{25A901E8-7283-4DFF-BF27-2A150A957E36}" type="presOf" srcId="{64F68268-B4DF-45EE-8A65-EB39D20F4C03}" destId="{864DA7C5-A7A9-468D-967B-385611A43F16}" srcOrd="0" destOrd="0" presId="urn:microsoft.com/office/officeart/2005/8/layout/hierarchy4"/>
    <dgm:cxn modelId="{9D36ED65-F7CF-44C8-BC7B-D9A6B1FE5325}" type="presParOf" srcId="{36A886DB-5EBD-4AB6-923F-F36D2D16421E}" destId="{15D1A76B-C85C-4EE6-BA54-BE11B4FBB5A7}" srcOrd="0" destOrd="0" presId="urn:microsoft.com/office/officeart/2005/8/layout/hierarchy4"/>
    <dgm:cxn modelId="{B2CC6078-BE88-4C90-80D5-190EE117D905}" type="presParOf" srcId="{15D1A76B-C85C-4EE6-BA54-BE11B4FBB5A7}" destId="{30C00057-3411-431F-A06B-862E99507EE9}" srcOrd="0" destOrd="0" presId="urn:microsoft.com/office/officeart/2005/8/layout/hierarchy4"/>
    <dgm:cxn modelId="{D734D4F4-4F15-4A46-9F53-C985750499FA}" type="presParOf" srcId="{15D1A76B-C85C-4EE6-BA54-BE11B4FBB5A7}" destId="{D9B00DE6-34CF-4058-8722-F41125BB73E8}" srcOrd="1" destOrd="0" presId="urn:microsoft.com/office/officeart/2005/8/layout/hierarchy4"/>
    <dgm:cxn modelId="{CBB73725-951E-4F57-9689-52D0F9C0C100}" type="presParOf" srcId="{36A886DB-5EBD-4AB6-923F-F36D2D16421E}" destId="{E5FBAE15-F75C-44A9-8CEA-AB89132B9D7E}" srcOrd="1" destOrd="0" presId="urn:microsoft.com/office/officeart/2005/8/layout/hierarchy4"/>
    <dgm:cxn modelId="{5F23511E-AF5A-4C23-AAC2-6864CDAB7667}" type="presParOf" srcId="{36A886DB-5EBD-4AB6-923F-F36D2D16421E}" destId="{05F0D27E-49B9-4626-BFDA-AF39EF1F1623}" srcOrd="2" destOrd="0" presId="urn:microsoft.com/office/officeart/2005/8/layout/hierarchy4"/>
    <dgm:cxn modelId="{8FCFFA4B-30CB-4C97-AF1F-7AA2EA1207C9}" type="presParOf" srcId="{05F0D27E-49B9-4626-BFDA-AF39EF1F1623}" destId="{FA274F3F-D19A-4CDF-A7AF-C2221831B889}" srcOrd="0" destOrd="0" presId="urn:microsoft.com/office/officeart/2005/8/layout/hierarchy4"/>
    <dgm:cxn modelId="{ECAF2838-CDCD-4046-ACEF-40F706B06075}" type="presParOf" srcId="{05F0D27E-49B9-4626-BFDA-AF39EF1F1623}" destId="{FB899E77-F335-4B7F-AC81-F4AEE2B09CBC}" srcOrd="1" destOrd="0" presId="urn:microsoft.com/office/officeart/2005/8/layout/hierarchy4"/>
    <dgm:cxn modelId="{22FA3D92-C639-45FC-9E29-483C6C5EDE34}" type="presParOf" srcId="{36A886DB-5EBD-4AB6-923F-F36D2D16421E}" destId="{E726345A-96D3-44E9-AEF6-38A4DB439F6E}" srcOrd="3" destOrd="0" presId="urn:microsoft.com/office/officeart/2005/8/layout/hierarchy4"/>
    <dgm:cxn modelId="{A1DA8065-E6FD-45BF-97E6-6096326E8CD3}" type="presParOf" srcId="{36A886DB-5EBD-4AB6-923F-F36D2D16421E}" destId="{E52551D4-00F1-472A-A40F-6803C3D7891A}" srcOrd="4" destOrd="0" presId="urn:microsoft.com/office/officeart/2005/8/layout/hierarchy4"/>
    <dgm:cxn modelId="{DDBAFD44-069E-4CA0-9632-8B97971A453E}" type="presParOf" srcId="{E52551D4-00F1-472A-A40F-6803C3D7891A}" destId="{691B2915-B545-4FA1-8373-762DCDE30A32}" srcOrd="0" destOrd="0" presId="urn:microsoft.com/office/officeart/2005/8/layout/hierarchy4"/>
    <dgm:cxn modelId="{7C164256-6CA3-4DE8-8FDF-9F7D0F3E5759}" type="presParOf" srcId="{E52551D4-00F1-472A-A40F-6803C3D7891A}" destId="{0C2E4758-89A7-4A44-B12A-8B51F9B01BD2}" srcOrd="1" destOrd="0" presId="urn:microsoft.com/office/officeart/2005/8/layout/hierarchy4"/>
    <dgm:cxn modelId="{4A598815-6955-45C6-BDC7-F27CBBCC4429}" type="presParOf" srcId="{36A886DB-5EBD-4AB6-923F-F36D2D16421E}" destId="{9455AB6E-9AC1-4150-BC00-4C7302E6A874}" srcOrd="5" destOrd="0" presId="urn:microsoft.com/office/officeart/2005/8/layout/hierarchy4"/>
    <dgm:cxn modelId="{B7F35F80-6396-4B80-A163-DC4F7480900F}" type="presParOf" srcId="{36A886DB-5EBD-4AB6-923F-F36D2D16421E}" destId="{2D4AE1B4-61ED-46AB-9D43-F7D416834700}" srcOrd="6" destOrd="0" presId="urn:microsoft.com/office/officeart/2005/8/layout/hierarchy4"/>
    <dgm:cxn modelId="{FADAFB3B-0E75-4053-9A5B-CD0D3428E6F7}" type="presParOf" srcId="{2D4AE1B4-61ED-46AB-9D43-F7D416834700}" destId="{408A025A-AB2D-4264-846D-A21923EE3AAF}" srcOrd="0" destOrd="0" presId="urn:microsoft.com/office/officeart/2005/8/layout/hierarchy4"/>
    <dgm:cxn modelId="{4D31CFB3-CCBB-401F-AA52-21E50DB727E2}" type="presParOf" srcId="{2D4AE1B4-61ED-46AB-9D43-F7D416834700}" destId="{DD42F079-E009-4CD2-8272-5D678480CAFA}" srcOrd="1" destOrd="0" presId="urn:microsoft.com/office/officeart/2005/8/layout/hierarchy4"/>
    <dgm:cxn modelId="{05D8D6A3-4889-4143-8EA5-C8C6D2537F75}" type="presParOf" srcId="{36A886DB-5EBD-4AB6-923F-F36D2D16421E}" destId="{B6E42120-7BE2-4DAA-9B82-38BE5F45C32E}" srcOrd="7" destOrd="0" presId="urn:microsoft.com/office/officeart/2005/8/layout/hierarchy4"/>
    <dgm:cxn modelId="{6EB2A3C0-95FD-4E36-8478-286B5742A0B1}" type="presParOf" srcId="{36A886DB-5EBD-4AB6-923F-F36D2D16421E}" destId="{D34AA65B-F2BF-4FD2-A22B-BFDCC37EE9D0}" srcOrd="8" destOrd="0" presId="urn:microsoft.com/office/officeart/2005/8/layout/hierarchy4"/>
    <dgm:cxn modelId="{DE22D830-38C9-4AEC-9C4A-F19E06C3F0EE}" type="presParOf" srcId="{D34AA65B-F2BF-4FD2-A22B-BFDCC37EE9D0}" destId="{18F10F1B-1605-4125-A46F-C1714143D474}" srcOrd="0" destOrd="0" presId="urn:microsoft.com/office/officeart/2005/8/layout/hierarchy4"/>
    <dgm:cxn modelId="{5F182BDC-D3B1-4E88-86C7-2294C3894623}" type="presParOf" srcId="{D34AA65B-F2BF-4FD2-A22B-BFDCC37EE9D0}" destId="{F7C55BAA-C0D8-4682-86B3-118628DCFE9E}" srcOrd="1" destOrd="0" presId="urn:microsoft.com/office/officeart/2005/8/layout/hierarchy4"/>
    <dgm:cxn modelId="{773872C0-9059-47AB-ACBB-6024603C2A61}" type="presParOf" srcId="{36A886DB-5EBD-4AB6-923F-F36D2D16421E}" destId="{9351C17A-8FCA-4D53-BEBF-36ADB60AB1D6}" srcOrd="9" destOrd="0" presId="urn:microsoft.com/office/officeart/2005/8/layout/hierarchy4"/>
    <dgm:cxn modelId="{C63D66AE-3D1D-454E-8E38-5DB59C8C2334}" type="presParOf" srcId="{36A886DB-5EBD-4AB6-923F-F36D2D16421E}" destId="{53F0FC70-CFA7-4E80-88E9-BBEC12F2DB7E}" srcOrd="10" destOrd="0" presId="urn:microsoft.com/office/officeart/2005/8/layout/hierarchy4"/>
    <dgm:cxn modelId="{85F79906-1573-431B-8626-5592AD999A7F}" type="presParOf" srcId="{53F0FC70-CFA7-4E80-88E9-BBEC12F2DB7E}" destId="{F00D604C-4890-41C3-9A80-20935278C3BE}" srcOrd="0" destOrd="0" presId="urn:microsoft.com/office/officeart/2005/8/layout/hierarchy4"/>
    <dgm:cxn modelId="{2668BE82-2095-4283-A9B2-1DB40D9BF445}" type="presParOf" srcId="{53F0FC70-CFA7-4E80-88E9-BBEC12F2DB7E}" destId="{B50E9E41-E2C5-415F-A7EE-1CEE14F82E30}" srcOrd="1" destOrd="0" presId="urn:microsoft.com/office/officeart/2005/8/layout/hierarchy4"/>
    <dgm:cxn modelId="{3F91222F-A065-479D-AA96-3AC36842B71A}" type="presParOf" srcId="{36A886DB-5EBD-4AB6-923F-F36D2D16421E}" destId="{B9782DA8-82EB-406D-B331-EACBD8D67530}" srcOrd="11" destOrd="0" presId="urn:microsoft.com/office/officeart/2005/8/layout/hierarchy4"/>
    <dgm:cxn modelId="{84FD05FC-36F9-4F8B-A007-6138ECC7F976}" type="presParOf" srcId="{36A886DB-5EBD-4AB6-923F-F36D2D16421E}" destId="{68291756-6C11-4D23-8386-D0E66D36800A}" srcOrd="12" destOrd="0" presId="urn:microsoft.com/office/officeart/2005/8/layout/hierarchy4"/>
    <dgm:cxn modelId="{A93CD0E5-D8BF-435B-A006-5F665752A5DD}" type="presParOf" srcId="{68291756-6C11-4D23-8386-D0E66D36800A}" destId="{864DA7C5-A7A9-468D-967B-385611A43F16}" srcOrd="0" destOrd="0" presId="urn:microsoft.com/office/officeart/2005/8/layout/hierarchy4"/>
    <dgm:cxn modelId="{E38C1B22-60FC-4495-BB23-366815AEFB82}" type="presParOf" srcId="{68291756-6C11-4D23-8386-D0E66D36800A}" destId="{D958547D-518F-400A-A162-1462218D0CF0}" srcOrd="1" destOrd="0" presId="urn:microsoft.com/office/officeart/2005/8/layout/hierarchy4"/>
    <dgm:cxn modelId="{7A2764FB-5845-43C9-A611-1FDBADDC0EE9}" type="presParOf" srcId="{36A886DB-5EBD-4AB6-923F-F36D2D16421E}" destId="{3DA71DA2-AFF0-4373-830A-6E6AF5DABA3B}" srcOrd="13" destOrd="0" presId="urn:microsoft.com/office/officeart/2005/8/layout/hierarchy4"/>
    <dgm:cxn modelId="{A97010B6-E068-4ED3-BE97-E0BEB5042324}" type="presParOf" srcId="{36A886DB-5EBD-4AB6-923F-F36D2D16421E}" destId="{893E4EBB-6BB7-4921-BA8A-D8A1F425D66C}" srcOrd="14" destOrd="0" presId="urn:microsoft.com/office/officeart/2005/8/layout/hierarchy4"/>
    <dgm:cxn modelId="{532B688F-C71D-4F8A-AB45-62777D4F624D}" type="presParOf" srcId="{893E4EBB-6BB7-4921-BA8A-D8A1F425D66C}" destId="{F4FA1A00-A070-4328-A4F6-B3F5CD3D628B}" srcOrd="0" destOrd="0" presId="urn:microsoft.com/office/officeart/2005/8/layout/hierarchy4"/>
    <dgm:cxn modelId="{61716C19-8902-4C96-9AD6-A4CF264229A7}" type="presParOf" srcId="{893E4EBB-6BB7-4921-BA8A-D8A1F425D66C}" destId="{5C40C0DA-62BC-4C69-B89E-072C2E6B619E}" srcOrd="1" destOrd="0" presId="urn:microsoft.com/office/officeart/2005/8/layout/hierarchy4"/>
  </dgm:cxnLst>
  <dgm:bg>
    <a:noFill/>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8EDD1BB-E318-482C-AD1C-A9EBAC8177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1202E0C-CF97-4C02-9421-FF819BB2092E}">
      <dgm:prSet custT="1"/>
      <dgm:spPr>
        <a:solidFill>
          <a:srgbClr val="A22A12"/>
        </a:solidFill>
      </dgm:spPr>
      <dgm:t>
        <a:bodyPr/>
        <a:lstStyle/>
        <a:p>
          <a:pPr rtl="0"/>
          <a:r>
            <a:rPr lang="pl-PL" sz="1900" b="1" i="0" dirty="0" smtClean="0">
              <a:solidFill>
                <a:schemeClr val="bg1"/>
              </a:solidFill>
              <a:latin typeface="Arial" pitchFamily="34" charset="0"/>
              <a:cs typeface="Arial" pitchFamily="34" charset="0"/>
            </a:rPr>
            <a:t>1. </a:t>
          </a:r>
          <a:r>
            <a:rPr lang="en-US" sz="1900" b="1" i="0" dirty="0" smtClean="0">
              <a:solidFill>
                <a:schemeClr val="bg1"/>
              </a:solidFill>
              <a:latin typeface="Arial" pitchFamily="34" charset="0"/>
              <a:cs typeface="Arial" pitchFamily="34" charset="0"/>
            </a:rPr>
            <a:t>Lack of clear definition of the goals of WSB</a:t>
          </a:r>
          <a:endParaRPr lang="en-US" sz="1900" b="1" i="0" dirty="0">
            <a:solidFill>
              <a:schemeClr val="bg1"/>
            </a:solidFill>
            <a:latin typeface="Arial" pitchFamily="34" charset="0"/>
            <a:cs typeface="Arial" pitchFamily="34" charset="0"/>
          </a:endParaRPr>
        </a:p>
      </dgm:t>
    </dgm:pt>
    <dgm:pt modelId="{EB7C07E7-AEB3-4072-BC28-1C78E041BF30}" type="parTrans" cxnId="{06B74D70-DE0B-486E-A454-ECA256893474}">
      <dgm:prSet/>
      <dgm:spPr/>
      <dgm:t>
        <a:bodyPr/>
        <a:lstStyle/>
        <a:p>
          <a:endParaRPr lang="en-US" i="0">
            <a:latin typeface="Arial" pitchFamily="34" charset="0"/>
            <a:cs typeface="Arial" pitchFamily="34" charset="0"/>
          </a:endParaRPr>
        </a:p>
      </dgm:t>
    </dgm:pt>
    <dgm:pt modelId="{52C706B9-22C1-48AB-AB2F-84953A35381C}" type="sibTrans" cxnId="{06B74D70-DE0B-486E-A454-ECA256893474}">
      <dgm:prSet/>
      <dgm:spPr/>
      <dgm:t>
        <a:bodyPr/>
        <a:lstStyle/>
        <a:p>
          <a:endParaRPr lang="en-US" i="0">
            <a:latin typeface="Arial" pitchFamily="34" charset="0"/>
            <a:cs typeface="Arial" pitchFamily="34" charset="0"/>
          </a:endParaRPr>
        </a:p>
      </dgm:t>
    </dgm:pt>
    <dgm:pt modelId="{8EA168FB-B806-42C1-A496-F8DCC682FEF8}">
      <dgm:prSet custT="1"/>
      <dgm:spPr>
        <a:solidFill>
          <a:srgbClr val="A22A12"/>
        </a:solidFill>
        <a:ln>
          <a:noFill/>
        </a:ln>
      </dgm:spPr>
      <dgm:t>
        <a:bodyPr/>
        <a:lstStyle/>
        <a:p>
          <a:pPr rtl="0"/>
          <a:r>
            <a:rPr lang="pl-PL" sz="1900" b="1" i="0" dirty="0" smtClean="0">
              <a:solidFill>
                <a:schemeClr val="bg1"/>
              </a:solidFill>
              <a:latin typeface="Arial" pitchFamily="34" charset="0"/>
              <a:cs typeface="Arial" pitchFamily="34" charset="0"/>
            </a:rPr>
            <a:t>2. </a:t>
          </a:r>
          <a:r>
            <a:rPr lang="en-US" sz="1900" b="1" i="0" dirty="0" smtClean="0">
              <a:solidFill>
                <a:schemeClr val="bg1"/>
              </a:solidFill>
              <a:latin typeface="Arial" pitchFamily="34" charset="0"/>
              <a:cs typeface="Arial" pitchFamily="34" charset="0"/>
            </a:rPr>
            <a:t>Low level of utilization</a:t>
          </a:r>
          <a:endParaRPr lang="pl-PL" sz="1900" b="1" i="0" dirty="0">
            <a:solidFill>
              <a:schemeClr val="bg1"/>
            </a:solidFill>
            <a:latin typeface="Arial" pitchFamily="34" charset="0"/>
            <a:cs typeface="Arial" pitchFamily="34" charset="0"/>
          </a:endParaRPr>
        </a:p>
      </dgm:t>
    </dgm:pt>
    <dgm:pt modelId="{761661DE-4049-4B8D-B822-6659EB9A8A73}" type="parTrans" cxnId="{BC5D3134-E95F-4EF0-90DE-E88774784A11}">
      <dgm:prSet/>
      <dgm:spPr/>
      <dgm:t>
        <a:bodyPr/>
        <a:lstStyle/>
        <a:p>
          <a:endParaRPr lang="en-US" i="0">
            <a:latin typeface="Arial" pitchFamily="34" charset="0"/>
            <a:cs typeface="Arial" pitchFamily="34" charset="0"/>
          </a:endParaRPr>
        </a:p>
      </dgm:t>
    </dgm:pt>
    <dgm:pt modelId="{C7500A4A-AE00-4A48-A103-37D68B55C6AA}" type="sibTrans" cxnId="{BC5D3134-E95F-4EF0-90DE-E88774784A11}">
      <dgm:prSet/>
      <dgm:spPr/>
      <dgm:t>
        <a:bodyPr/>
        <a:lstStyle/>
        <a:p>
          <a:endParaRPr lang="en-US" i="0">
            <a:latin typeface="Arial" pitchFamily="34" charset="0"/>
            <a:cs typeface="Arial" pitchFamily="34" charset="0"/>
          </a:endParaRPr>
        </a:p>
      </dgm:t>
    </dgm:pt>
    <dgm:pt modelId="{5CA8F70E-973A-424D-931A-A299026F4228}">
      <dgm:prSet/>
      <dgm:spPr>
        <a:noFill/>
        <a:ln>
          <a:solidFill>
            <a:srgbClr val="6A1C0C"/>
          </a:solidFill>
        </a:ln>
      </dgm:spPr>
      <dgm:t>
        <a:bodyPr/>
        <a:lstStyle/>
        <a:p>
          <a:pPr algn="just" rtl="0"/>
          <a:r>
            <a:rPr lang="en-US" i="0" dirty="0" smtClean="0">
              <a:solidFill>
                <a:sysClr val="windowText" lastClr="000000"/>
              </a:solidFill>
              <a:latin typeface="Arial" pitchFamily="34" charset="0"/>
              <a:cs typeface="Arial" pitchFamily="34" charset="0"/>
            </a:rPr>
            <a:t>It is necessary to carefully plan WSB on the country and regional level. It seems to be necessary to create a body of representatives of institutions engaged in coordinating WSB, issues related to </a:t>
          </a:r>
          <a:r>
            <a:rPr lang="en-US" i="0" dirty="0" err="1" smtClean="0">
              <a:solidFill>
                <a:sysClr val="windowText" lastClr="000000"/>
              </a:solidFill>
              <a:latin typeface="Arial" pitchFamily="34" charset="0"/>
              <a:cs typeface="Arial" pitchFamily="34" charset="0"/>
            </a:rPr>
            <a:t>labour</a:t>
          </a:r>
          <a:r>
            <a:rPr lang="en-US" i="0" dirty="0" smtClean="0">
              <a:solidFill>
                <a:sysClr val="windowText" lastClr="000000"/>
              </a:solidFill>
              <a:latin typeface="Arial" pitchFamily="34" charset="0"/>
              <a:cs typeface="Arial" pitchFamily="34" charset="0"/>
            </a:rPr>
            <a:t> market and social security on the </a:t>
          </a:r>
          <a:r>
            <a:rPr lang="en-US" i="0" dirty="0" err="1" smtClean="0">
              <a:solidFill>
                <a:sysClr val="windowText" lastClr="000000"/>
              </a:solidFill>
              <a:latin typeface="Arial" pitchFamily="34" charset="0"/>
              <a:cs typeface="Arial" pitchFamily="34" charset="0"/>
            </a:rPr>
            <a:t>voivodeship</a:t>
          </a:r>
          <a:r>
            <a:rPr lang="en-US" i="0" dirty="0" smtClean="0">
              <a:solidFill>
                <a:sysClr val="windowText" lastClr="000000"/>
              </a:solidFill>
              <a:latin typeface="Arial" pitchFamily="34" charset="0"/>
              <a:cs typeface="Arial" pitchFamily="34" charset="0"/>
            </a:rPr>
            <a:t> level. Member of that body should be: regional representatives</a:t>
          </a:r>
          <a:r>
            <a:rPr lang="pl-PL" i="0" dirty="0" smtClean="0">
              <a:solidFill>
                <a:sysClr val="windowText" lastClr="000000"/>
              </a:solidFill>
              <a:latin typeface="Arial" pitchFamily="34" charset="0"/>
              <a:cs typeface="Arial" pitchFamily="34" charset="0"/>
            </a:rPr>
            <a:t> </a:t>
          </a:r>
          <a:r>
            <a:rPr lang="en-US" i="0" dirty="0" smtClean="0">
              <a:solidFill>
                <a:sysClr val="windowText" lastClr="000000"/>
              </a:solidFill>
              <a:latin typeface="Arial" pitchFamily="34" charset="0"/>
              <a:cs typeface="Arial" pitchFamily="34" charset="0"/>
            </a:rPr>
            <a:t>of VLO, Regional Centre for Social Policy,</a:t>
          </a:r>
          <a:r>
            <a:rPr lang="pl-PL" i="0" dirty="0" smtClean="0">
              <a:solidFill>
                <a:sysClr val="windowText" lastClr="000000"/>
              </a:solidFill>
              <a:latin typeface="Arial" pitchFamily="34" charset="0"/>
              <a:cs typeface="Arial" pitchFamily="34" charset="0"/>
            </a:rPr>
            <a:t> </a:t>
          </a:r>
          <a:r>
            <a:rPr lang="en-US" i="0" dirty="0" smtClean="0">
              <a:solidFill>
                <a:sysClr val="windowText" lastClr="000000"/>
              </a:solidFill>
              <a:latin typeface="Arial" pitchFamily="34" charset="0"/>
              <a:cs typeface="Arial" pitchFamily="34" charset="0"/>
            </a:rPr>
            <a:t>LLO and CSA  as well as other institutions engaged in social programs</a:t>
          </a:r>
          <a:r>
            <a:rPr lang="pl-PL" i="0" dirty="0" smtClean="0">
              <a:solidFill>
                <a:sysClr val="windowText" lastClr="000000"/>
              </a:solidFill>
              <a:latin typeface="Arial" pitchFamily="34" charset="0"/>
              <a:cs typeface="Arial" pitchFamily="34" charset="0"/>
            </a:rPr>
            <a:t>, </a:t>
          </a:r>
          <a:r>
            <a:rPr lang="en-US" i="0" dirty="0" smtClean="0">
              <a:solidFill>
                <a:sysClr val="windowText" lastClr="000000"/>
              </a:solidFill>
              <a:latin typeface="Arial" pitchFamily="34" charset="0"/>
              <a:cs typeface="Arial" pitchFamily="34" charset="0"/>
            </a:rPr>
            <a:t>NGOs and local authorities. </a:t>
          </a:r>
          <a:r>
            <a:rPr lang="pl-PL" i="0" dirty="0" smtClean="0">
              <a:solidFill>
                <a:sysClr val="windowText" lastClr="000000"/>
              </a:solidFill>
              <a:latin typeface="Arial" pitchFamily="34" charset="0"/>
              <a:cs typeface="Arial" pitchFamily="34" charset="0"/>
            </a:rPr>
            <a:t> </a:t>
          </a:r>
          <a:endParaRPr lang="en-US" i="0" dirty="0">
            <a:solidFill>
              <a:sysClr val="windowText" lastClr="000000"/>
            </a:solidFill>
            <a:latin typeface="Arial" pitchFamily="34" charset="0"/>
            <a:cs typeface="Arial" pitchFamily="34" charset="0"/>
          </a:endParaRPr>
        </a:p>
      </dgm:t>
    </dgm:pt>
    <dgm:pt modelId="{3CC41E05-9B58-4EDB-9411-FE800F86D93F}" type="parTrans" cxnId="{DA1015E9-4E25-449E-BA1F-0BBA8F7A5E63}">
      <dgm:prSet/>
      <dgm:spPr/>
      <dgm:t>
        <a:bodyPr/>
        <a:lstStyle/>
        <a:p>
          <a:endParaRPr lang="en-US"/>
        </a:p>
      </dgm:t>
    </dgm:pt>
    <dgm:pt modelId="{4D48DA2A-89C6-4BF8-8D9F-7A266E6A4697}" type="sibTrans" cxnId="{DA1015E9-4E25-449E-BA1F-0BBA8F7A5E63}">
      <dgm:prSet/>
      <dgm:spPr/>
      <dgm:t>
        <a:bodyPr/>
        <a:lstStyle/>
        <a:p>
          <a:endParaRPr lang="en-US"/>
        </a:p>
      </dgm:t>
    </dgm:pt>
    <dgm:pt modelId="{90A7C82B-2E75-48F0-85FE-7EF3C6656E54}">
      <dgm:prSet/>
      <dgm:spPr>
        <a:noFill/>
        <a:ln>
          <a:solidFill>
            <a:srgbClr val="6A1C0C"/>
          </a:solidFill>
        </a:ln>
      </dgm:spPr>
      <dgm:t>
        <a:bodyPr/>
        <a:lstStyle/>
        <a:p>
          <a:pPr algn="just" rtl="0"/>
          <a:r>
            <a:rPr lang="en-US" i="0" dirty="0" smtClean="0">
              <a:solidFill>
                <a:sysClr val="windowText" lastClr="000000"/>
              </a:solidFill>
              <a:latin typeface="Arial" pitchFamily="34" charset="0"/>
              <a:cs typeface="Arial" pitchFamily="34" charset="0"/>
            </a:rPr>
            <a:t>Level of WSB utilization should be the focus of discussion to establish  WSB aims, local authorities budget for the projects and funds from the </a:t>
          </a:r>
          <a:r>
            <a:rPr lang="en-US" i="0" dirty="0" err="1" smtClean="0">
              <a:solidFill>
                <a:sysClr val="windowText" lastClr="000000"/>
              </a:solidFill>
              <a:latin typeface="Arial" pitchFamily="34" charset="0"/>
              <a:cs typeface="Arial" pitchFamily="34" charset="0"/>
            </a:rPr>
            <a:t>Labour</a:t>
          </a:r>
          <a:r>
            <a:rPr lang="en-US" i="0" dirty="0" smtClean="0">
              <a:solidFill>
                <a:sysClr val="windowText" lastClr="000000"/>
              </a:solidFill>
              <a:latin typeface="Arial" pitchFamily="34" charset="0"/>
              <a:cs typeface="Arial" pitchFamily="34" charset="0"/>
            </a:rPr>
            <a:t> Fund</a:t>
          </a:r>
          <a:r>
            <a:rPr lang="pl-PL" i="0" dirty="0" smtClean="0">
              <a:solidFill>
                <a:sysClr val="windowText" lastClr="000000"/>
              </a:solidFill>
              <a:latin typeface="Arial" pitchFamily="34" charset="0"/>
              <a:cs typeface="Arial" pitchFamily="34" charset="0"/>
            </a:rPr>
            <a:t>. </a:t>
          </a:r>
          <a:endParaRPr lang="pl-PL" i="0" dirty="0">
            <a:solidFill>
              <a:sysClr val="windowText" lastClr="000000"/>
            </a:solidFill>
            <a:latin typeface="Arial" pitchFamily="34" charset="0"/>
            <a:cs typeface="Arial" pitchFamily="34" charset="0"/>
          </a:endParaRPr>
        </a:p>
      </dgm:t>
    </dgm:pt>
    <dgm:pt modelId="{F311EEF3-6A35-4A5C-B282-B6FADAD824F4}" type="parTrans" cxnId="{513176F0-7F66-4D5F-A4E1-2733D38083AC}">
      <dgm:prSet/>
      <dgm:spPr/>
      <dgm:t>
        <a:bodyPr/>
        <a:lstStyle/>
        <a:p>
          <a:endParaRPr lang="en-US"/>
        </a:p>
      </dgm:t>
    </dgm:pt>
    <dgm:pt modelId="{77A32C36-4F70-41E0-9396-8EB42FED7648}" type="sibTrans" cxnId="{513176F0-7F66-4D5F-A4E1-2733D38083AC}">
      <dgm:prSet/>
      <dgm:spPr/>
      <dgm:t>
        <a:bodyPr/>
        <a:lstStyle/>
        <a:p>
          <a:endParaRPr lang="en-US"/>
        </a:p>
      </dgm:t>
    </dgm:pt>
    <dgm:pt modelId="{4D023A03-E4E9-41E5-AC46-4273F69A068F}">
      <dgm:prSet/>
      <dgm:spPr/>
      <dgm:t>
        <a:bodyPr/>
        <a:lstStyle/>
        <a:p>
          <a:pPr algn="just" rtl="0"/>
          <a:r>
            <a:rPr lang="en-US" i="0" dirty="0" smtClean="0">
              <a:solidFill>
                <a:sysClr val="windowText" lastClr="000000"/>
              </a:solidFill>
              <a:latin typeface="Arial" pitchFamily="34" charset="0"/>
              <a:cs typeface="Arial" pitchFamily="34" charset="0"/>
            </a:rPr>
            <a:t>This body should  focus their work with the representatives of local authorities which do not run WSB.</a:t>
          </a:r>
          <a:r>
            <a:rPr lang="pl-PL" i="0" dirty="0" smtClean="0">
              <a:solidFill>
                <a:sysClr val="windowText" lastClr="000000"/>
              </a:solidFill>
              <a:latin typeface="Arial" pitchFamily="34" charset="0"/>
              <a:cs typeface="Arial" pitchFamily="34" charset="0"/>
            </a:rPr>
            <a:t> </a:t>
          </a:r>
          <a:endParaRPr lang="en-US" i="0" dirty="0">
            <a:solidFill>
              <a:sysClr val="windowText" lastClr="000000"/>
            </a:solidFill>
            <a:latin typeface="Arial" pitchFamily="34" charset="0"/>
            <a:cs typeface="Arial" pitchFamily="34" charset="0"/>
          </a:endParaRPr>
        </a:p>
      </dgm:t>
    </dgm:pt>
    <dgm:pt modelId="{A6ED367B-E4E2-40F4-96AF-9EE4F62F64B2}" type="parTrans" cxnId="{DC635372-9D55-41FD-87CC-7F824307FF2F}">
      <dgm:prSet/>
      <dgm:spPr/>
      <dgm:t>
        <a:bodyPr/>
        <a:lstStyle/>
        <a:p>
          <a:endParaRPr lang="en-US"/>
        </a:p>
      </dgm:t>
    </dgm:pt>
    <dgm:pt modelId="{1806454C-7B95-4399-9D84-6F1F78DABC89}" type="sibTrans" cxnId="{DC635372-9D55-41FD-87CC-7F824307FF2F}">
      <dgm:prSet/>
      <dgm:spPr/>
      <dgm:t>
        <a:bodyPr/>
        <a:lstStyle/>
        <a:p>
          <a:endParaRPr lang="en-US"/>
        </a:p>
      </dgm:t>
    </dgm:pt>
    <dgm:pt modelId="{857D25BA-F21E-4828-9B8C-78A6905743B4}">
      <dgm:prSet/>
      <dgm:spPr>
        <a:solidFill>
          <a:srgbClr val="87230F"/>
        </a:solidFill>
      </dgm:spPr>
      <dgm:t>
        <a:bodyPr/>
        <a:lstStyle/>
        <a:p>
          <a:pPr rtl="0"/>
          <a:r>
            <a:rPr lang="pl-PL" i="0" dirty="0" smtClean="0">
              <a:solidFill>
                <a:sysClr val="windowText" lastClr="000000"/>
              </a:solidFill>
              <a:latin typeface="Arial" pitchFamily="34" charset="0"/>
              <a:cs typeface="Arial" pitchFamily="34" charset="0"/>
            </a:rPr>
            <a:t>WSB </a:t>
          </a:r>
          <a:r>
            <a:rPr lang="en-US" i="0" dirty="0" smtClean="0">
              <a:solidFill>
                <a:sysClr val="windowText" lastClr="000000"/>
              </a:solidFill>
              <a:latin typeface="Arial" pitchFamily="34" charset="0"/>
              <a:cs typeface="Arial" pitchFamily="34" charset="0"/>
            </a:rPr>
            <a:t>can become an important tool, next to institutions for addressing social security and </a:t>
          </a:r>
          <a:r>
            <a:rPr lang="en-US" i="0" dirty="0" err="1" smtClean="0">
              <a:solidFill>
                <a:sysClr val="windowText" lastClr="000000"/>
              </a:solidFill>
              <a:latin typeface="Arial" pitchFamily="34" charset="0"/>
              <a:cs typeface="Arial" pitchFamily="34" charset="0"/>
            </a:rPr>
            <a:t>labour</a:t>
          </a:r>
          <a:r>
            <a:rPr lang="en-US" i="0" dirty="0" smtClean="0">
              <a:solidFill>
                <a:sysClr val="windowText" lastClr="000000"/>
              </a:solidFill>
              <a:latin typeface="Arial" pitchFamily="34" charset="0"/>
              <a:cs typeface="Arial" pitchFamily="34" charset="0"/>
            </a:rPr>
            <a:t> market issues. It is crucial to customize the program to the needs of people and local environment. Smartly combined with other social and </a:t>
          </a:r>
          <a:r>
            <a:rPr lang="en-US" i="0" dirty="0" err="1" smtClean="0">
              <a:solidFill>
                <a:sysClr val="windowText" lastClr="000000"/>
              </a:solidFill>
              <a:latin typeface="Arial" pitchFamily="34" charset="0"/>
              <a:cs typeface="Arial" pitchFamily="34" charset="0"/>
            </a:rPr>
            <a:t>labour</a:t>
          </a:r>
          <a:r>
            <a:rPr lang="en-US" i="0" dirty="0" smtClean="0">
              <a:solidFill>
                <a:sysClr val="windowText" lastClr="000000"/>
              </a:solidFill>
              <a:latin typeface="Arial" pitchFamily="34" charset="0"/>
              <a:cs typeface="Arial" pitchFamily="34" charset="0"/>
            </a:rPr>
            <a:t> market institutions WSB can significantly improve the situation of those struggling to improve their position on the </a:t>
          </a:r>
          <a:r>
            <a:rPr lang="en-US" i="0" dirty="0" err="1" smtClean="0">
              <a:solidFill>
                <a:sysClr val="windowText" lastClr="000000"/>
              </a:solidFill>
              <a:latin typeface="Arial" pitchFamily="34" charset="0"/>
              <a:cs typeface="Arial" pitchFamily="34" charset="0"/>
            </a:rPr>
            <a:t>labour</a:t>
          </a:r>
          <a:r>
            <a:rPr lang="en-US" i="0" dirty="0" smtClean="0">
              <a:solidFill>
                <a:sysClr val="windowText" lastClr="000000"/>
              </a:solidFill>
              <a:latin typeface="Arial" pitchFamily="34" charset="0"/>
              <a:cs typeface="Arial" pitchFamily="34" charset="0"/>
            </a:rPr>
            <a:t> market. </a:t>
          </a:r>
          <a:endParaRPr lang="pl-PL" i="0" dirty="0">
            <a:solidFill>
              <a:sysClr val="windowText" lastClr="000000"/>
            </a:solidFill>
            <a:latin typeface="Arial" pitchFamily="34" charset="0"/>
            <a:cs typeface="Arial" pitchFamily="34" charset="0"/>
          </a:endParaRPr>
        </a:p>
      </dgm:t>
    </dgm:pt>
    <dgm:pt modelId="{EB0DA4F2-27EB-4732-8BB8-927FC8D35341}" type="parTrans" cxnId="{73EB087A-9B98-4451-B7D9-D56E2B8C6685}">
      <dgm:prSet/>
      <dgm:spPr/>
      <dgm:t>
        <a:bodyPr/>
        <a:lstStyle/>
        <a:p>
          <a:endParaRPr lang="en-US"/>
        </a:p>
      </dgm:t>
    </dgm:pt>
    <dgm:pt modelId="{A52E951C-EDFA-4659-8869-BEB6A10726C7}" type="sibTrans" cxnId="{73EB087A-9B98-4451-B7D9-D56E2B8C6685}">
      <dgm:prSet/>
      <dgm:spPr/>
      <dgm:t>
        <a:bodyPr/>
        <a:lstStyle/>
        <a:p>
          <a:endParaRPr lang="en-US"/>
        </a:p>
      </dgm:t>
    </dgm:pt>
    <dgm:pt modelId="{10058522-FBCE-484C-8456-87D583CBD6F2}" type="pres">
      <dgm:prSet presAssocID="{38EDD1BB-E318-482C-AD1C-A9EBAC817708}" presName="linear" presStyleCnt="0">
        <dgm:presLayoutVars>
          <dgm:animLvl val="lvl"/>
          <dgm:resizeHandles val="exact"/>
        </dgm:presLayoutVars>
      </dgm:prSet>
      <dgm:spPr/>
      <dgm:t>
        <a:bodyPr/>
        <a:lstStyle/>
        <a:p>
          <a:endParaRPr lang="pl-PL"/>
        </a:p>
      </dgm:t>
    </dgm:pt>
    <dgm:pt modelId="{1CA11691-3E36-4F92-9B5A-FA1F53DF5A82}" type="pres">
      <dgm:prSet presAssocID="{B1202E0C-CF97-4C02-9421-FF819BB2092E}" presName="parentText" presStyleLbl="node1" presStyleIdx="0" presStyleCnt="2">
        <dgm:presLayoutVars>
          <dgm:chMax val="0"/>
          <dgm:bulletEnabled val="1"/>
        </dgm:presLayoutVars>
      </dgm:prSet>
      <dgm:spPr/>
      <dgm:t>
        <a:bodyPr/>
        <a:lstStyle/>
        <a:p>
          <a:endParaRPr lang="en-US"/>
        </a:p>
      </dgm:t>
    </dgm:pt>
    <dgm:pt modelId="{B513E5F4-762A-47C6-BFB1-0D05DDC86AF3}" type="pres">
      <dgm:prSet presAssocID="{B1202E0C-CF97-4C02-9421-FF819BB2092E}" presName="childText" presStyleLbl="revTx" presStyleIdx="0" presStyleCnt="2">
        <dgm:presLayoutVars>
          <dgm:bulletEnabled val="1"/>
        </dgm:presLayoutVars>
      </dgm:prSet>
      <dgm:spPr/>
      <dgm:t>
        <a:bodyPr/>
        <a:lstStyle/>
        <a:p>
          <a:endParaRPr lang="en-US"/>
        </a:p>
      </dgm:t>
    </dgm:pt>
    <dgm:pt modelId="{B4C84AEC-3427-4068-B4C7-FABB1F3C7684}" type="pres">
      <dgm:prSet presAssocID="{8EA168FB-B806-42C1-A496-F8DCC682FEF8}" presName="parentText" presStyleLbl="node1" presStyleIdx="1" presStyleCnt="2">
        <dgm:presLayoutVars>
          <dgm:chMax val="0"/>
          <dgm:bulletEnabled val="1"/>
        </dgm:presLayoutVars>
      </dgm:prSet>
      <dgm:spPr/>
      <dgm:t>
        <a:bodyPr/>
        <a:lstStyle/>
        <a:p>
          <a:endParaRPr lang="pl-PL"/>
        </a:p>
      </dgm:t>
    </dgm:pt>
    <dgm:pt modelId="{1952BE75-3C04-46A1-B14F-2D72AE5EA189}" type="pres">
      <dgm:prSet presAssocID="{8EA168FB-B806-42C1-A496-F8DCC682FEF8}" presName="childText" presStyleLbl="revTx" presStyleIdx="1" presStyleCnt="2">
        <dgm:presLayoutVars>
          <dgm:bulletEnabled val="1"/>
        </dgm:presLayoutVars>
      </dgm:prSet>
      <dgm:spPr/>
      <dgm:t>
        <a:bodyPr/>
        <a:lstStyle/>
        <a:p>
          <a:endParaRPr lang="en-US"/>
        </a:p>
      </dgm:t>
    </dgm:pt>
  </dgm:ptLst>
  <dgm:cxnLst>
    <dgm:cxn modelId="{60DD2A4D-6585-45BA-A367-FA9550D8216A}" type="presOf" srcId="{5CA8F70E-973A-424D-931A-A299026F4228}" destId="{B513E5F4-762A-47C6-BFB1-0D05DDC86AF3}" srcOrd="0" destOrd="0" presId="urn:microsoft.com/office/officeart/2005/8/layout/vList2"/>
    <dgm:cxn modelId="{DA1015E9-4E25-449E-BA1F-0BBA8F7A5E63}" srcId="{B1202E0C-CF97-4C02-9421-FF819BB2092E}" destId="{5CA8F70E-973A-424D-931A-A299026F4228}" srcOrd="0" destOrd="0" parTransId="{3CC41E05-9B58-4EDB-9411-FE800F86D93F}" sibTransId="{4D48DA2A-89C6-4BF8-8D9F-7A266E6A4697}"/>
    <dgm:cxn modelId="{513176F0-7F66-4D5F-A4E1-2733D38083AC}" srcId="{8EA168FB-B806-42C1-A496-F8DCC682FEF8}" destId="{90A7C82B-2E75-48F0-85FE-7EF3C6656E54}" srcOrd="0" destOrd="0" parTransId="{F311EEF3-6A35-4A5C-B282-B6FADAD824F4}" sibTransId="{77A32C36-4F70-41E0-9396-8EB42FED7648}"/>
    <dgm:cxn modelId="{8C5AE5F9-5E30-4A70-8BEE-7D87F38563E5}" type="presOf" srcId="{38EDD1BB-E318-482C-AD1C-A9EBAC817708}" destId="{10058522-FBCE-484C-8456-87D583CBD6F2}" srcOrd="0" destOrd="0" presId="urn:microsoft.com/office/officeart/2005/8/layout/vList2"/>
    <dgm:cxn modelId="{73EB087A-9B98-4451-B7D9-D56E2B8C6685}" srcId="{8EA168FB-B806-42C1-A496-F8DCC682FEF8}" destId="{857D25BA-F21E-4828-9B8C-78A6905743B4}" srcOrd="1" destOrd="0" parTransId="{EB0DA4F2-27EB-4732-8BB8-927FC8D35341}" sibTransId="{A52E951C-EDFA-4659-8869-BEB6A10726C7}"/>
    <dgm:cxn modelId="{93C804FF-B455-46EF-8571-D194DA870410}" type="presOf" srcId="{B1202E0C-CF97-4C02-9421-FF819BB2092E}" destId="{1CA11691-3E36-4F92-9B5A-FA1F53DF5A82}" srcOrd="0" destOrd="0" presId="urn:microsoft.com/office/officeart/2005/8/layout/vList2"/>
    <dgm:cxn modelId="{06B74D70-DE0B-486E-A454-ECA256893474}" srcId="{38EDD1BB-E318-482C-AD1C-A9EBAC817708}" destId="{B1202E0C-CF97-4C02-9421-FF819BB2092E}" srcOrd="0" destOrd="0" parTransId="{EB7C07E7-AEB3-4072-BC28-1C78E041BF30}" sibTransId="{52C706B9-22C1-48AB-AB2F-84953A35381C}"/>
    <dgm:cxn modelId="{E3623F97-BDEE-40D8-8A20-A6CC954DCA78}" type="presOf" srcId="{90A7C82B-2E75-48F0-85FE-7EF3C6656E54}" destId="{1952BE75-3C04-46A1-B14F-2D72AE5EA189}" srcOrd="0" destOrd="0" presId="urn:microsoft.com/office/officeart/2005/8/layout/vList2"/>
    <dgm:cxn modelId="{E551F1C9-BB4D-4887-B9C6-4021251BC9A4}" type="presOf" srcId="{857D25BA-F21E-4828-9B8C-78A6905743B4}" destId="{1952BE75-3C04-46A1-B14F-2D72AE5EA189}" srcOrd="0" destOrd="1" presId="urn:microsoft.com/office/officeart/2005/8/layout/vList2"/>
    <dgm:cxn modelId="{BC5D3134-E95F-4EF0-90DE-E88774784A11}" srcId="{38EDD1BB-E318-482C-AD1C-A9EBAC817708}" destId="{8EA168FB-B806-42C1-A496-F8DCC682FEF8}" srcOrd="1" destOrd="0" parTransId="{761661DE-4049-4B8D-B822-6659EB9A8A73}" sibTransId="{C7500A4A-AE00-4A48-A103-37D68B55C6AA}"/>
    <dgm:cxn modelId="{DC635372-9D55-41FD-87CC-7F824307FF2F}" srcId="{B1202E0C-CF97-4C02-9421-FF819BB2092E}" destId="{4D023A03-E4E9-41E5-AC46-4273F69A068F}" srcOrd="1" destOrd="0" parTransId="{A6ED367B-E4E2-40F4-96AF-9EE4F62F64B2}" sibTransId="{1806454C-7B95-4399-9D84-6F1F78DABC89}"/>
    <dgm:cxn modelId="{736A6D03-3271-4C53-8799-42220EE3C33A}" type="presOf" srcId="{8EA168FB-B806-42C1-A496-F8DCC682FEF8}" destId="{B4C84AEC-3427-4068-B4C7-FABB1F3C7684}" srcOrd="0" destOrd="0" presId="urn:microsoft.com/office/officeart/2005/8/layout/vList2"/>
    <dgm:cxn modelId="{BF888D8C-C75C-42BE-ACC7-C5A90B537D9A}" type="presOf" srcId="{4D023A03-E4E9-41E5-AC46-4273F69A068F}" destId="{B513E5F4-762A-47C6-BFB1-0D05DDC86AF3}" srcOrd="0" destOrd="1" presId="urn:microsoft.com/office/officeart/2005/8/layout/vList2"/>
    <dgm:cxn modelId="{94436496-C4B6-4684-8412-CE5F9BA7D21D}" type="presParOf" srcId="{10058522-FBCE-484C-8456-87D583CBD6F2}" destId="{1CA11691-3E36-4F92-9B5A-FA1F53DF5A82}" srcOrd="0" destOrd="0" presId="urn:microsoft.com/office/officeart/2005/8/layout/vList2"/>
    <dgm:cxn modelId="{E30D0CB6-8A5B-4D06-BD27-56DEFD064F36}" type="presParOf" srcId="{10058522-FBCE-484C-8456-87D583CBD6F2}" destId="{B513E5F4-762A-47C6-BFB1-0D05DDC86AF3}" srcOrd="1" destOrd="0" presId="urn:microsoft.com/office/officeart/2005/8/layout/vList2"/>
    <dgm:cxn modelId="{B728467A-70ED-4502-B39D-9A94B6AA9057}" type="presParOf" srcId="{10058522-FBCE-484C-8456-87D583CBD6F2}" destId="{B4C84AEC-3427-4068-B4C7-FABB1F3C7684}" srcOrd="2" destOrd="0" presId="urn:microsoft.com/office/officeart/2005/8/layout/vList2"/>
    <dgm:cxn modelId="{EAFDA756-9B60-4D7C-BDCA-049DD617FEC0}" type="presParOf" srcId="{10058522-FBCE-484C-8456-87D583CBD6F2}" destId="{1952BE75-3C04-46A1-B14F-2D72AE5EA189}" srcOrd="3" destOrd="0" presId="urn:microsoft.com/office/officeart/2005/8/layout/vList2"/>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8EDD1BB-E318-482C-AD1C-A9EBAC8177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D3A9985-C87B-4F87-8082-467A59632033}">
      <dgm:prSet custT="1"/>
      <dgm:spPr>
        <a:solidFill>
          <a:srgbClr val="A22A12"/>
        </a:solidFill>
      </dgm:spPr>
      <dgm:t>
        <a:bodyPr/>
        <a:lstStyle/>
        <a:p>
          <a:pPr rtl="0"/>
          <a:r>
            <a:rPr lang="pl-PL" sz="1900" b="1" i="0" dirty="0" smtClean="0">
              <a:solidFill>
                <a:schemeClr val="bg1"/>
              </a:solidFill>
              <a:latin typeface="Arial" pitchFamily="34" charset="0"/>
              <a:cs typeface="Arial" pitchFamily="34" charset="0"/>
            </a:rPr>
            <a:t>3. </a:t>
          </a:r>
          <a:r>
            <a:rPr lang="en-US" sz="1900" b="1" i="0" dirty="0" smtClean="0">
              <a:solidFill>
                <a:schemeClr val="bg1"/>
              </a:solidFill>
              <a:latin typeface="Arial" pitchFamily="34" charset="0"/>
              <a:cs typeface="Arial" pitchFamily="34" charset="0"/>
            </a:rPr>
            <a:t>Miscellaneous level of utilization</a:t>
          </a:r>
          <a:endParaRPr lang="pl-PL" sz="1900" b="1" i="0" dirty="0">
            <a:solidFill>
              <a:schemeClr val="bg1"/>
            </a:solidFill>
            <a:latin typeface="Arial" pitchFamily="34" charset="0"/>
            <a:cs typeface="Arial" pitchFamily="34" charset="0"/>
          </a:endParaRPr>
        </a:p>
      </dgm:t>
    </dgm:pt>
    <dgm:pt modelId="{BB07A3FB-8B3A-4C2A-9784-22DDF01F9B33}" type="parTrans" cxnId="{74FFDFE1-BA56-450D-AA6F-3426900E2481}">
      <dgm:prSet/>
      <dgm:spPr/>
      <dgm:t>
        <a:bodyPr/>
        <a:lstStyle/>
        <a:p>
          <a:endParaRPr lang="en-US" i="0">
            <a:latin typeface="Arial" pitchFamily="34" charset="0"/>
            <a:cs typeface="Arial" pitchFamily="34" charset="0"/>
          </a:endParaRPr>
        </a:p>
      </dgm:t>
    </dgm:pt>
    <dgm:pt modelId="{20340ADC-FDC4-41A2-A73D-053A382F06D6}" type="sibTrans" cxnId="{74FFDFE1-BA56-450D-AA6F-3426900E2481}">
      <dgm:prSet/>
      <dgm:spPr/>
      <dgm:t>
        <a:bodyPr/>
        <a:lstStyle/>
        <a:p>
          <a:endParaRPr lang="en-US" i="0">
            <a:latin typeface="Arial" pitchFamily="34" charset="0"/>
            <a:cs typeface="Arial" pitchFamily="34" charset="0"/>
          </a:endParaRPr>
        </a:p>
      </dgm:t>
    </dgm:pt>
    <dgm:pt modelId="{F0B49C6E-41EA-4166-8107-8089E5DA8A11}">
      <dgm:prSet custT="1"/>
      <dgm:spPr>
        <a:solidFill>
          <a:srgbClr val="A22A12"/>
        </a:solidFill>
        <a:ln>
          <a:noFill/>
        </a:ln>
      </dgm:spPr>
      <dgm:t>
        <a:bodyPr/>
        <a:lstStyle/>
        <a:p>
          <a:pPr rtl="0"/>
          <a:r>
            <a:rPr lang="pl-PL" sz="1900" b="1" i="0" dirty="0" smtClean="0">
              <a:solidFill>
                <a:schemeClr val="bg1"/>
              </a:solidFill>
              <a:latin typeface="Arial" pitchFamily="34" charset="0"/>
              <a:cs typeface="Arial" pitchFamily="34" charset="0"/>
            </a:rPr>
            <a:t>4. </a:t>
          </a:r>
          <a:r>
            <a:rPr lang="en-US" sz="1900" b="1" i="0" dirty="0" smtClean="0">
              <a:solidFill>
                <a:schemeClr val="bg1"/>
              </a:solidFill>
              <a:latin typeface="Arial" pitchFamily="34" charset="0"/>
              <a:cs typeface="Arial" pitchFamily="34" charset="0"/>
            </a:rPr>
            <a:t>Program directed towards two groups of clients</a:t>
          </a:r>
          <a:r>
            <a:rPr lang="en-US" sz="1900" i="0" dirty="0" smtClean="0">
              <a:solidFill>
                <a:srgbClr val="FFC000"/>
              </a:solidFill>
              <a:latin typeface="Arial" pitchFamily="34" charset="0"/>
              <a:cs typeface="Arial" pitchFamily="34" charset="0"/>
            </a:rPr>
            <a:t>.</a:t>
          </a:r>
          <a:endParaRPr lang="pl-PL" sz="1900" i="0" dirty="0">
            <a:solidFill>
              <a:schemeClr val="bg1"/>
            </a:solidFill>
            <a:latin typeface="Arial" pitchFamily="34" charset="0"/>
            <a:cs typeface="Arial" pitchFamily="34" charset="0"/>
          </a:endParaRPr>
        </a:p>
      </dgm:t>
    </dgm:pt>
    <dgm:pt modelId="{60B9FF44-AA2A-4915-A267-BD9F3F88B1EF}" type="parTrans" cxnId="{F5751D58-68DD-4A09-B3D0-F07BC4FF2EC7}">
      <dgm:prSet/>
      <dgm:spPr/>
      <dgm:t>
        <a:bodyPr/>
        <a:lstStyle/>
        <a:p>
          <a:endParaRPr lang="en-US" i="0">
            <a:latin typeface="Arial" pitchFamily="34" charset="0"/>
            <a:cs typeface="Arial" pitchFamily="34" charset="0"/>
          </a:endParaRPr>
        </a:p>
      </dgm:t>
    </dgm:pt>
    <dgm:pt modelId="{6A282B17-398D-41F7-9D7A-4AEC11FA030B}" type="sibTrans" cxnId="{F5751D58-68DD-4A09-B3D0-F07BC4FF2EC7}">
      <dgm:prSet/>
      <dgm:spPr/>
      <dgm:t>
        <a:bodyPr/>
        <a:lstStyle/>
        <a:p>
          <a:endParaRPr lang="en-US" i="0">
            <a:latin typeface="Arial" pitchFamily="34" charset="0"/>
            <a:cs typeface="Arial" pitchFamily="34" charset="0"/>
          </a:endParaRPr>
        </a:p>
      </dgm:t>
    </dgm:pt>
    <dgm:pt modelId="{935B0526-B82F-4158-A31D-787BBB8BC017}">
      <dgm:prSet/>
      <dgm:spPr>
        <a:noFill/>
        <a:ln>
          <a:solidFill>
            <a:srgbClr val="6A1C0C"/>
          </a:solidFill>
        </a:ln>
      </dgm:spPr>
      <dgm:t>
        <a:bodyPr/>
        <a:lstStyle/>
        <a:p>
          <a:pPr algn="just" rtl="0"/>
          <a:r>
            <a:rPr lang="en-US" i="0" dirty="0" smtClean="0">
              <a:solidFill>
                <a:sysClr val="windowText" lastClr="000000"/>
              </a:solidFill>
              <a:latin typeface="Arial" pitchFamily="34" charset="0"/>
              <a:cs typeface="Arial" pitchFamily="34" charset="0"/>
            </a:rPr>
            <a:t>It is important to change the attitudes towards WSB among representatives of commune (local authorities), LLO and CSA by  promoting good practice in order to implement WSB on a </a:t>
          </a:r>
          <a:r>
            <a:rPr lang="en-US" i="0" dirty="0" err="1" smtClean="0">
              <a:solidFill>
                <a:sysClr val="windowText" lastClr="000000"/>
              </a:solidFill>
              <a:latin typeface="Arial" pitchFamily="34" charset="0"/>
              <a:cs typeface="Arial" pitchFamily="34" charset="0"/>
            </a:rPr>
            <a:t>voivodeship</a:t>
          </a:r>
          <a:r>
            <a:rPr lang="en-US" i="0" dirty="0" smtClean="0">
              <a:solidFill>
                <a:sysClr val="windowText" lastClr="000000"/>
              </a:solidFill>
              <a:latin typeface="Arial" pitchFamily="34" charset="0"/>
              <a:cs typeface="Arial" pitchFamily="34" charset="0"/>
            </a:rPr>
            <a:t> level. Available data should be based on good practices in order to promote benefits from </a:t>
          </a:r>
          <a:r>
            <a:rPr lang="pl-PL" i="0" dirty="0" smtClean="0">
              <a:solidFill>
                <a:sysClr val="windowText" lastClr="000000"/>
              </a:solidFill>
              <a:latin typeface="Arial" pitchFamily="34" charset="0"/>
              <a:cs typeface="Arial" pitchFamily="34" charset="0"/>
            </a:rPr>
            <a:t>WSB </a:t>
          </a:r>
          <a:r>
            <a:rPr lang="en-US" i="0" dirty="0" smtClean="0">
              <a:solidFill>
                <a:sysClr val="windowText" lastClr="000000"/>
              </a:solidFill>
              <a:latin typeface="Arial" pitchFamily="34" charset="0"/>
              <a:cs typeface="Arial" pitchFamily="34" charset="0"/>
            </a:rPr>
            <a:t>to all stakeholders. Good practices should be described in research projects  and calls for proposals. It is advised to implement suitable research for each region.</a:t>
          </a:r>
          <a:endParaRPr lang="pl-PL" i="0" dirty="0">
            <a:solidFill>
              <a:sysClr val="windowText" lastClr="000000"/>
            </a:solidFill>
            <a:latin typeface="Arial" pitchFamily="34" charset="0"/>
            <a:cs typeface="Arial" pitchFamily="34" charset="0"/>
          </a:endParaRPr>
        </a:p>
      </dgm:t>
    </dgm:pt>
    <dgm:pt modelId="{3409A7D1-9BDD-4DA0-907D-F128E4868110}" type="parTrans" cxnId="{1B3AEB95-E519-451C-A20D-6184CF35F96F}">
      <dgm:prSet/>
      <dgm:spPr/>
      <dgm:t>
        <a:bodyPr/>
        <a:lstStyle/>
        <a:p>
          <a:endParaRPr lang="en-US"/>
        </a:p>
      </dgm:t>
    </dgm:pt>
    <dgm:pt modelId="{4C27EFD0-0433-451D-92F6-C2D47CC32BC9}" type="sibTrans" cxnId="{1B3AEB95-E519-451C-A20D-6184CF35F96F}">
      <dgm:prSet/>
      <dgm:spPr/>
      <dgm:t>
        <a:bodyPr/>
        <a:lstStyle/>
        <a:p>
          <a:endParaRPr lang="en-US"/>
        </a:p>
      </dgm:t>
    </dgm:pt>
    <dgm:pt modelId="{9A8C14F3-A1EE-41FF-A251-22A2499A47D0}">
      <dgm:prSet/>
      <dgm:spPr>
        <a:noFill/>
        <a:ln>
          <a:solidFill>
            <a:srgbClr val="6A1C0C"/>
          </a:solidFill>
        </a:ln>
      </dgm:spPr>
      <dgm:t>
        <a:bodyPr/>
        <a:lstStyle/>
        <a:p>
          <a:pPr algn="just" rtl="0"/>
          <a:r>
            <a:rPr lang="en-US" i="0" dirty="0" smtClean="0">
              <a:solidFill>
                <a:sysClr val="windowText" lastClr="000000"/>
              </a:solidFill>
              <a:latin typeface="Arial" pitchFamily="34" charset="0"/>
              <a:cs typeface="Arial" pitchFamily="34" charset="0"/>
            </a:rPr>
            <a:t>The support should be aimed at people who are most likely to use it best (having highest level of effectiveness) or people in most need to improve their material conditions.  Precisely established aims enable to identify people who should use WSB in the first place.  Alcoholics undertaking treatment should be given different type of support and should be directed to </a:t>
          </a:r>
          <a:r>
            <a:rPr lang="pl-PL" i="0" dirty="0" smtClean="0">
              <a:solidFill>
                <a:sysClr val="windowText" lastClr="000000"/>
              </a:solidFill>
              <a:latin typeface="Arial" pitchFamily="34" charset="0"/>
              <a:cs typeface="Arial" pitchFamily="34" charset="0"/>
            </a:rPr>
            <a:t>WSB </a:t>
          </a:r>
          <a:r>
            <a:rPr lang="en-US" i="0" dirty="0" smtClean="0">
              <a:solidFill>
                <a:sysClr val="windowText" lastClr="000000"/>
              </a:solidFill>
              <a:latin typeface="Arial" pitchFamily="34" charset="0"/>
              <a:cs typeface="Arial" pitchFamily="34" charset="0"/>
            </a:rPr>
            <a:t>after the treatment. </a:t>
          </a:r>
          <a:endParaRPr lang="pl-PL" i="0" dirty="0">
            <a:solidFill>
              <a:sysClr val="windowText" lastClr="000000"/>
            </a:solidFill>
            <a:latin typeface="Arial" pitchFamily="34" charset="0"/>
            <a:cs typeface="Arial" pitchFamily="34" charset="0"/>
          </a:endParaRPr>
        </a:p>
      </dgm:t>
    </dgm:pt>
    <dgm:pt modelId="{C6855AD7-89AB-4FB6-B226-AED57C1C6616}" type="parTrans" cxnId="{48EF6792-9D31-4275-A942-E690C201DF59}">
      <dgm:prSet/>
      <dgm:spPr/>
      <dgm:t>
        <a:bodyPr/>
        <a:lstStyle/>
        <a:p>
          <a:endParaRPr lang="en-US"/>
        </a:p>
      </dgm:t>
    </dgm:pt>
    <dgm:pt modelId="{B9935FF7-CD1E-49C4-B52C-345E86A90666}" type="sibTrans" cxnId="{48EF6792-9D31-4275-A942-E690C201DF59}">
      <dgm:prSet/>
      <dgm:spPr/>
      <dgm:t>
        <a:bodyPr/>
        <a:lstStyle/>
        <a:p>
          <a:endParaRPr lang="en-US"/>
        </a:p>
      </dgm:t>
    </dgm:pt>
    <dgm:pt modelId="{10058522-FBCE-484C-8456-87D583CBD6F2}" type="pres">
      <dgm:prSet presAssocID="{38EDD1BB-E318-482C-AD1C-A9EBAC817708}" presName="linear" presStyleCnt="0">
        <dgm:presLayoutVars>
          <dgm:animLvl val="lvl"/>
          <dgm:resizeHandles val="exact"/>
        </dgm:presLayoutVars>
      </dgm:prSet>
      <dgm:spPr/>
      <dgm:t>
        <a:bodyPr/>
        <a:lstStyle/>
        <a:p>
          <a:endParaRPr lang="pl-PL"/>
        </a:p>
      </dgm:t>
    </dgm:pt>
    <dgm:pt modelId="{D73C6BE0-9E55-45CE-BE94-238135A93C9C}" type="pres">
      <dgm:prSet presAssocID="{6D3A9985-C87B-4F87-8082-467A59632033}" presName="parentText" presStyleLbl="node1" presStyleIdx="0" presStyleCnt="2">
        <dgm:presLayoutVars>
          <dgm:chMax val="0"/>
          <dgm:bulletEnabled val="1"/>
        </dgm:presLayoutVars>
      </dgm:prSet>
      <dgm:spPr/>
      <dgm:t>
        <a:bodyPr/>
        <a:lstStyle/>
        <a:p>
          <a:endParaRPr lang="en-US"/>
        </a:p>
      </dgm:t>
    </dgm:pt>
    <dgm:pt modelId="{5A45EA1E-31D4-4A51-AC93-D01D00432A0E}" type="pres">
      <dgm:prSet presAssocID="{6D3A9985-C87B-4F87-8082-467A59632033}" presName="childText" presStyleLbl="revTx" presStyleIdx="0" presStyleCnt="2">
        <dgm:presLayoutVars>
          <dgm:bulletEnabled val="1"/>
        </dgm:presLayoutVars>
      </dgm:prSet>
      <dgm:spPr/>
      <dgm:t>
        <a:bodyPr/>
        <a:lstStyle/>
        <a:p>
          <a:endParaRPr lang="en-US"/>
        </a:p>
      </dgm:t>
    </dgm:pt>
    <dgm:pt modelId="{51307419-C11B-4922-977A-4EF7B70C8715}" type="pres">
      <dgm:prSet presAssocID="{F0B49C6E-41EA-4166-8107-8089E5DA8A11}" presName="parentText" presStyleLbl="node1" presStyleIdx="1" presStyleCnt="2">
        <dgm:presLayoutVars>
          <dgm:chMax val="0"/>
          <dgm:bulletEnabled val="1"/>
        </dgm:presLayoutVars>
      </dgm:prSet>
      <dgm:spPr/>
      <dgm:t>
        <a:bodyPr/>
        <a:lstStyle/>
        <a:p>
          <a:endParaRPr lang="en-US"/>
        </a:p>
      </dgm:t>
    </dgm:pt>
    <dgm:pt modelId="{46D75225-D316-4D6F-82F0-DE043CB3DDB1}" type="pres">
      <dgm:prSet presAssocID="{F0B49C6E-41EA-4166-8107-8089E5DA8A11}" presName="childText" presStyleLbl="revTx" presStyleIdx="1" presStyleCnt="2">
        <dgm:presLayoutVars>
          <dgm:bulletEnabled val="1"/>
        </dgm:presLayoutVars>
      </dgm:prSet>
      <dgm:spPr/>
      <dgm:t>
        <a:bodyPr/>
        <a:lstStyle/>
        <a:p>
          <a:endParaRPr lang="en-US"/>
        </a:p>
      </dgm:t>
    </dgm:pt>
  </dgm:ptLst>
  <dgm:cxnLst>
    <dgm:cxn modelId="{B76E3492-76A9-4523-9DF3-7366E049E518}" type="presOf" srcId="{935B0526-B82F-4158-A31D-787BBB8BC017}" destId="{5A45EA1E-31D4-4A51-AC93-D01D00432A0E}" srcOrd="0" destOrd="0" presId="urn:microsoft.com/office/officeart/2005/8/layout/vList2"/>
    <dgm:cxn modelId="{F5751D58-68DD-4A09-B3D0-F07BC4FF2EC7}" srcId="{38EDD1BB-E318-482C-AD1C-A9EBAC817708}" destId="{F0B49C6E-41EA-4166-8107-8089E5DA8A11}" srcOrd="1" destOrd="0" parTransId="{60B9FF44-AA2A-4915-A267-BD9F3F88B1EF}" sibTransId="{6A282B17-398D-41F7-9D7A-4AEC11FA030B}"/>
    <dgm:cxn modelId="{DFA7E504-D1FC-4456-9BB4-DE1EE55B9743}" type="presOf" srcId="{9A8C14F3-A1EE-41FF-A251-22A2499A47D0}" destId="{46D75225-D316-4D6F-82F0-DE043CB3DDB1}" srcOrd="0" destOrd="0" presId="urn:microsoft.com/office/officeart/2005/8/layout/vList2"/>
    <dgm:cxn modelId="{7207F4E2-41A2-4B93-A591-B13CBBC523E1}" type="presOf" srcId="{F0B49C6E-41EA-4166-8107-8089E5DA8A11}" destId="{51307419-C11B-4922-977A-4EF7B70C8715}" srcOrd="0" destOrd="0" presId="urn:microsoft.com/office/officeart/2005/8/layout/vList2"/>
    <dgm:cxn modelId="{B9B0A052-8263-4AC0-9A82-F98B9F4E3C4D}" type="presOf" srcId="{38EDD1BB-E318-482C-AD1C-A9EBAC817708}" destId="{10058522-FBCE-484C-8456-87D583CBD6F2}" srcOrd="0" destOrd="0" presId="urn:microsoft.com/office/officeart/2005/8/layout/vList2"/>
    <dgm:cxn modelId="{1B3AEB95-E519-451C-A20D-6184CF35F96F}" srcId="{6D3A9985-C87B-4F87-8082-467A59632033}" destId="{935B0526-B82F-4158-A31D-787BBB8BC017}" srcOrd="0" destOrd="0" parTransId="{3409A7D1-9BDD-4DA0-907D-F128E4868110}" sibTransId="{4C27EFD0-0433-451D-92F6-C2D47CC32BC9}"/>
    <dgm:cxn modelId="{20673A08-BF90-4B89-8AF8-739CE09E5C88}" type="presOf" srcId="{6D3A9985-C87B-4F87-8082-467A59632033}" destId="{D73C6BE0-9E55-45CE-BE94-238135A93C9C}" srcOrd="0" destOrd="0" presId="urn:microsoft.com/office/officeart/2005/8/layout/vList2"/>
    <dgm:cxn modelId="{74FFDFE1-BA56-450D-AA6F-3426900E2481}" srcId="{38EDD1BB-E318-482C-AD1C-A9EBAC817708}" destId="{6D3A9985-C87B-4F87-8082-467A59632033}" srcOrd="0" destOrd="0" parTransId="{BB07A3FB-8B3A-4C2A-9784-22DDF01F9B33}" sibTransId="{20340ADC-FDC4-41A2-A73D-053A382F06D6}"/>
    <dgm:cxn modelId="{48EF6792-9D31-4275-A942-E690C201DF59}" srcId="{F0B49C6E-41EA-4166-8107-8089E5DA8A11}" destId="{9A8C14F3-A1EE-41FF-A251-22A2499A47D0}" srcOrd="0" destOrd="0" parTransId="{C6855AD7-89AB-4FB6-B226-AED57C1C6616}" sibTransId="{B9935FF7-CD1E-49C4-B52C-345E86A90666}"/>
    <dgm:cxn modelId="{23D424DE-6E77-4AD1-AC53-C7FE7B520E1C}" type="presParOf" srcId="{10058522-FBCE-484C-8456-87D583CBD6F2}" destId="{D73C6BE0-9E55-45CE-BE94-238135A93C9C}" srcOrd="0" destOrd="0" presId="urn:microsoft.com/office/officeart/2005/8/layout/vList2"/>
    <dgm:cxn modelId="{638DDB29-7C9E-4F54-A48D-42B5ECEBF831}" type="presParOf" srcId="{10058522-FBCE-484C-8456-87D583CBD6F2}" destId="{5A45EA1E-31D4-4A51-AC93-D01D00432A0E}" srcOrd="1" destOrd="0" presId="urn:microsoft.com/office/officeart/2005/8/layout/vList2"/>
    <dgm:cxn modelId="{7043BF14-1638-4776-B30F-041301759D77}" type="presParOf" srcId="{10058522-FBCE-484C-8456-87D583CBD6F2}" destId="{51307419-C11B-4922-977A-4EF7B70C8715}" srcOrd="2" destOrd="0" presId="urn:microsoft.com/office/officeart/2005/8/layout/vList2"/>
    <dgm:cxn modelId="{8EE921EA-D148-4C3B-B308-B0BF844C2BD3}" type="presParOf" srcId="{10058522-FBCE-484C-8456-87D583CBD6F2}" destId="{46D75225-D316-4D6F-82F0-DE043CB3DDB1}" srcOrd="3" destOrd="0" presId="urn:microsoft.com/office/officeart/2005/8/layout/vList2"/>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885EBC1-AE3C-4962-97F1-DC6B82D80A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B2B45B7-80AD-4E33-82CA-B7C023B992E4}">
      <dgm:prSet custT="1"/>
      <dgm:spPr>
        <a:solidFill>
          <a:srgbClr val="A22A12"/>
        </a:solidFill>
        <a:ln>
          <a:noFill/>
        </a:ln>
      </dgm:spPr>
      <dgm:t>
        <a:bodyPr/>
        <a:lstStyle/>
        <a:p>
          <a:pPr rtl="0"/>
          <a:r>
            <a:rPr lang="pl-PL" sz="1900" b="1" i="0" dirty="0" smtClean="0">
              <a:solidFill>
                <a:schemeClr val="bg1"/>
              </a:solidFill>
              <a:latin typeface="Arial" pitchFamily="34" charset="0"/>
              <a:cs typeface="Arial" pitchFamily="34" charset="0"/>
            </a:rPr>
            <a:t>6. </a:t>
          </a:r>
          <a:r>
            <a:rPr lang="en-US" sz="1900" b="1" i="0" dirty="0" smtClean="0">
              <a:solidFill>
                <a:schemeClr val="bg1"/>
              </a:solidFill>
              <a:latin typeface="Arial" pitchFamily="34" charset="0"/>
              <a:cs typeface="Arial" pitchFamily="34" charset="0"/>
            </a:rPr>
            <a:t>WSB routinely organized </a:t>
          </a:r>
          <a:endParaRPr lang="en-US" sz="1900" b="1" i="0" dirty="0">
            <a:solidFill>
              <a:schemeClr val="bg1"/>
            </a:solidFill>
            <a:latin typeface="Arial" pitchFamily="34" charset="0"/>
            <a:cs typeface="Arial" pitchFamily="34" charset="0"/>
          </a:endParaRPr>
        </a:p>
      </dgm:t>
    </dgm:pt>
    <dgm:pt modelId="{37BB2817-45AD-429A-8D54-6C761FD3B44C}" type="parTrans" cxnId="{C35E1640-2CE8-4C7C-89CC-C32B8D989CB1}">
      <dgm:prSet/>
      <dgm:spPr/>
      <dgm:t>
        <a:bodyPr/>
        <a:lstStyle/>
        <a:p>
          <a:endParaRPr lang="en-US">
            <a:latin typeface="Arial" pitchFamily="34" charset="0"/>
            <a:cs typeface="Arial" pitchFamily="34" charset="0"/>
          </a:endParaRPr>
        </a:p>
      </dgm:t>
    </dgm:pt>
    <dgm:pt modelId="{1B87B724-D29A-416D-B918-C4469363AC02}" type="sibTrans" cxnId="{C35E1640-2CE8-4C7C-89CC-C32B8D989CB1}">
      <dgm:prSet/>
      <dgm:spPr/>
      <dgm:t>
        <a:bodyPr/>
        <a:lstStyle/>
        <a:p>
          <a:endParaRPr lang="en-US">
            <a:latin typeface="Arial" pitchFamily="34" charset="0"/>
            <a:cs typeface="Arial" pitchFamily="34" charset="0"/>
          </a:endParaRPr>
        </a:p>
      </dgm:t>
    </dgm:pt>
    <dgm:pt modelId="{CB56CD10-B4A3-49C2-AC45-B32322BAE095}">
      <dgm:prSet custT="1"/>
      <dgm:spPr>
        <a:solidFill>
          <a:srgbClr val="A22A12"/>
        </a:solidFill>
      </dgm:spPr>
      <dgm:t>
        <a:bodyPr/>
        <a:lstStyle/>
        <a:p>
          <a:pPr rtl="0"/>
          <a:r>
            <a:rPr lang="pl-PL" sz="1900" b="1" i="0" dirty="0" smtClean="0">
              <a:solidFill>
                <a:schemeClr val="bg1"/>
              </a:solidFill>
              <a:latin typeface="Arial" pitchFamily="34" charset="0"/>
              <a:cs typeface="Arial" pitchFamily="34" charset="0"/>
            </a:rPr>
            <a:t>5. </a:t>
          </a:r>
          <a:r>
            <a:rPr lang="en-US" sz="1900" b="1" i="0" dirty="0" smtClean="0">
              <a:solidFill>
                <a:schemeClr val="bg1"/>
              </a:solidFill>
              <a:latin typeface="Arial" pitchFamily="34" charset="0"/>
              <a:cs typeface="Arial" pitchFamily="34" charset="0"/>
            </a:rPr>
            <a:t>Changes in the recruitment system to the WSB</a:t>
          </a:r>
          <a:endParaRPr lang="en-US" sz="1900" b="1" i="0" dirty="0">
            <a:solidFill>
              <a:schemeClr val="bg1"/>
            </a:solidFill>
            <a:latin typeface="Arial" pitchFamily="34" charset="0"/>
            <a:cs typeface="Arial" pitchFamily="34" charset="0"/>
          </a:endParaRPr>
        </a:p>
      </dgm:t>
    </dgm:pt>
    <dgm:pt modelId="{DE33D795-33DA-4198-9FE2-A7773ACA6069}" type="parTrans" cxnId="{571E16F6-01B3-43C2-8B2B-7C2B6BD4EF59}">
      <dgm:prSet/>
      <dgm:spPr/>
      <dgm:t>
        <a:bodyPr/>
        <a:lstStyle/>
        <a:p>
          <a:endParaRPr lang="en-US"/>
        </a:p>
      </dgm:t>
    </dgm:pt>
    <dgm:pt modelId="{22288CDA-8623-44A2-B7E2-E1902BB9F3B7}" type="sibTrans" cxnId="{571E16F6-01B3-43C2-8B2B-7C2B6BD4EF59}">
      <dgm:prSet/>
      <dgm:spPr/>
      <dgm:t>
        <a:bodyPr/>
        <a:lstStyle/>
        <a:p>
          <a:endParaRPr lang="en-US"/>
        </a:p>
      </dgm:t>
    </dgm:pt>
    <dgm:pt modelId="{9F25516A-05B6-4C72-A325-EF39F0063401}">
      <dgm:prSet/>
      <dgm:spPr>
        <a:noFill/>
        <a:ln>
          <a:solidFill>
            <a:srgbClr val="6A1C0C"/>
          </a:solidFill>
        </a:ln>
      </dgm:spPr>
      <dgm:t>
        <a:bodyPr/>
        <a:lstStyle/>
        <a:p>
          <a:pPr algn="just" rtl="0"/>
          <a:r>
            <a:rPr lang="en-US" i="0" dirty="0" smtClean="0">
              <a:solidFill>
                <a:sysClr val="windowText" lastClr="000000"/>
              </a:solidFill>
              <a:latin typeface="Arial" pitchFamily="34" charset="0"/>
              <a:cs typeface="Arial" pitchFamily="34" charset="0"/>
            </a:rPr>
            <a:t>Selecting people entitled to WSB, CSA be guided by their experience which vary form region to region depending on: the local conditions, local problems, interest from the local authorities and people’s needs. </a:t>
          </a:r>
          <a:endParaRPr lang="en-US" i="0" dirty="0">
            <a:solidFill>
              <a:sysClr val="windowText" lastClr="000000"/>
            </a:solidFill>
            <a:latin typeface="Arial" pitchFamily="34" charset="0"/>
            <a:cs typeface="Arial" pitchFamily="34" charset="0"/>
          </a:endParaRPr>
        </a:p>
      </dgm:t>
    </dgm:pt>
    <dgm:pt modelId="{CBBCFA33-DB67-486E-8E19-9E695A0C896A}" type="parTrans" cxnId="{C0AAEB23-E8ED-4B4E-8E89-76DBD3EA323F}">
      <dgm:prSet/>
      <dgm:spPr/>
      <dgm:t>
        <a:bodyPr/>
        <a:lstStyle/>
        <a:p>
          <a:endParaRPr lang="en-US"/>
        </a:p>
      </dgm:t>
    </dgm:pt>
    <dgm:pt modelId="{5590CD45-A48A-4842-A6EA-33A9B6552896}" type="sibTrans" cxnId="{C0AAEB23-E8ED-4B4E-8E89-76DBD3EA323F}">
      <dgm:prSet/>
      <dgm:spPr/>
      <dgm:t>
        <a:bodyPr/>
        <a:lstStyle/>
        <a:p>
          <a:endParaRPr lang="en-US"/>
        </a:p>
      </dgm:t>
    </dgm:pt>
    <dgm:pt modelId="{FE1CDB37-688D-4D84-81CA-D28E107F940B}">
      <dgm:prSet/>
      <dgm:spPr>
        <a:noFill/>
        <a:ln>
          <a:solidFill>
            <a:srgbClr val="6A1C0C"/>
          </a:solidFill>
        </a:ln>
      </dgm:spPr>
      <dgm:t>
        <a:bodyPr/>
        <a:lstStyle/>
        <a:p>
          <a:r>
            <a:rPr lang="en-US" i="0" dirty="0" smtClean="0">
              <a:solidFill>
                <a:sysClr val="windowText" lastClr="000000"/>
              </a:solidFill>
              <a:latin typeface="Arial" pitchFamily="34" charset="0"/>
              <a:cs typeface="Arial" pitchFamily="34" charset="0"/>
            </a:rPr>
            <a:t>WSB need promotion on among local authorities which has not participated in them so far. Information abut them should be directed towards mayors who have the capacity to introduce them in their communities ( it is advised that the information campaign should be initiated by the Ministry of </a:t>
          </a:r>
          <a:r>
            <a:rPr lang="en-US" i="0" dirty="0" err="1" smtClean="0">
              <a:solidFill>
                <a:sysClr val="windowText" lastClr="000000"/>
              </a:solidFill>
              <a:latin typeface="Arial" pitchFamily="34" charset="0"/>
              <a:cs typeface="Arial" pitchFamily="34" charset="0"/>
            </a:rPr>
            <a:t>Labour</a:t>
          </a:r>
          <a:r>
            <a:rPr lang="en-US" i="0" dirty="0" smtClean="0">
              <a:solidFill>
                <a:sysClr val="windowText" lastClr="000000"/>
              </a:solidFill>
              <a:latin typeface="Arial" pitchFamily="34" charset="0"/>
              <a:cs typeface="Arial" pitchFamily="34" charset="0"/>
            </a:rPr>
            <a:t> and Social Policy).</a:t>
          </a:r>
        </a:p>
        <a:p>
          <a:r>
            <a:rPr lang="en-US" i="0" dirty="0" smtClean="0">
              <a:solidFill>
                <a:sysClr val="windowText" lastClr="000000"/>
              </a:solidFill>
              <a:latin typeface="Arial" pitchFamily="34" charset="0"/>
              <a:cs typeface="Arial" pitchFamily="34" charset="0"/>
            </a:rPr>
            <a:t>It is necessary to carry a discussion on the results of WSB, its effectiveness and future improvements. To achieve this, it is necessary to organize a public debate with all interested actors and participants. </a:t>
          </a:r>
          <a:endParaRPr lang="en-US" i="0" dirty="0">
            <a:solidFill>
              <a:sysClr val="windowText" lastClr="000000"/>
            </a:solidFill>
            <a:latin typeface="Arial" pitchFamily="34" charset="0"/>
            <a:cs typeface="Arial" pitchFamily="34" charset="0"/>
          </a:endParaRPr>
        </a:p>
      </dgm:t>
    </dgm:pt>
    <dgm:pt modelId="{5AFFAB8D-3BB8-4284-8797-E3C251A03877}" type="parTrans" cxnId="{0F493F10-599F-4CA1-9691-5C8E7E8CA0BA}">
      <dgm:prSet/>
      <dgm:spPr/>
      <dgm:t>
        <a:bodyPr/>
        <a:lstStyle/>
        <a:p>
          <a:endParaRPr lang="en-US"/>
        </a:p>
      </dgm:t>
    </dgm:pt>
    <dgm:pt modelId="{F13F505F-977D-4D75-AAE2-657B86AEA03F}" type="sibTrans" cxnId="{0F493F10-599F-4CA1-9691-5C8E7E8CA0BA}">
      <dgm:prSet/>
      <dgm:spPr/>
      <dgm:t>
        <a:bodyPr/>
        <a:lstStyle/>
        <a:p>
          <a:endParaRPr lang="en-US"/>
        </a:p>
      </dgm:t>
    </dgm:pt>
    <dgm:pt modelId="{75079DA8-AD3B-4119-8CE9-2400B9C58244}" type="pres">
      <dgm:prSet presAssocID="{0885EBC1-AE3C-4962-97F1-DC6B82D80AEA}" presName="linear" presStyleCnt="0">
        <dgm:presLayoutVars>
          <dgm:animLvl val="lvl"/>
          <dgm:resizeHandles val="exact"/>
        </dgm:presLayoutVars>
      </dgm:prSet>
      <dgm:spPr/>
      <dgm:t>
        <a:bodyPr/>
        <a:lstStyle/>
        <a:p>
          <a:endParaRPr lang="pl-PL"/>
        </a:p>
      </dgm:t>
    </dgm:pt>
    <dgm:pt modelId="{87A072D8-223A-4824-87F3-CE1EF888A621}" type="pres">
      <dgm:prSet presAssocID="{CB56CD10-B4A3-49C2-AC45-B32322BAE095}" presName="parentText" presStyleLbl="node1" presStyleIdx="0" presStyleCnt="2">
        <dgm:presLayoutVars>
          <dgm:chMax val="0"/>
          <dgm:bulletEnabled val="1"/>
        </dgm:presLayoutVars>
      </dgm:prSet>
      <dgm:spPr/>
      <dgm:t>
        <a:bodyPr/>
        <a:lstStyle/>
        <a:p>
          <a:endParaRPr lang="en-US"/>
        </a:p>
      </dgm:t>
    </dgm:pt>
    <dgm:pt modelId="{93300677-950A-4E93-99CD-35C23AA4A674}" type="pres">
      <dgm:prSet presAssocID="{CB56CD10-B4A3-49C2-AC45-B32322BAE095}" presName="childText" presStyleLbl="revTx" presStyleIdx="0" presStyleCnt="2" custScaleY="79302">
        <dgm:presLayoutVars>
          <dgm:bulletEnabled val="1"/>
        </dgm:presLayoutVars>
      </dgm:prSet>
      <dgm:spPr/>
      <dgm:t>
        <a:bodyPr/>
        <a:lstStyle/>
        <a:p>
          <a:endParaRPr lang="en-US"/>
        </a:p>
      </dgm:t>
    </dgm:pt>
    <dgm:pt modelId="{F5EABA6C-28E2-476B-9099-4497DB9AD4B8}" type="pres">
      <dgm:prSet presAssocID="{AB2B45B7-80AD-4E33-82CA-B7C023B992E4}" presName="parentText" presStyleLbl="node1" presStyleIdx="1" presStyleCnt="2">
        <dgm:presLayoutVars>
          <dgm:chMax val="0"/>
          <dgm:bulletEnabled val="1"/>
        </dgm:presLayoutVars>
      </dgm:prSet>
      <dgm:spPr/>
      <dgm:t>
        <a:bodyPr/>
        <a:lstStyle/>
        <a:p>
          <a:endParaRPr lang="en-US"/>
        </a:p>
      </dgm:t>
    </dgm:pt>
    <dgm:pt modelId="{14602327-ABF6-4A54-B7A2-820DDAB21D60}" type="pres">
      <dgm:prSet presAssocID="{AB2B45B7-80AD-4E33-82CA-B7C023B992E4}" presName="childText" presStyleLbl="revTx" presStyleIdx="1" presStyleCnt="2" custScaleY="83104">
        <dgm:presLayoutVars>
          <dgm:bulletEnabled val="1"/>
        </dgm:presLayoutVars>
      </dgm:prSet>
      <dgm:spPr/>
      <dgm:t>
        <a:bodyPr/>
        <a:lstStyle/>
        <a:p>
          <a:endParaRPr lang="en-US"/>
        </a:p>
      </dgm:t>
    </dgm:pt>
  </dgm:ptLst>
  <dgm:cxnLst>
    <dgm:cxn modelId="{0F493F10-599F-4CA1-9691-5C8E7E8CA0BA}" srcId="{AB2B45B7-80AD-4E33-82CA-B7C023B992E4}" destId="{FE1CDB37-688D-4D84-81CA-D28E107F940B}" srcOrd="0" destOrd="0" parTransId="{5AFFAB8D-3BB8-4284-8797-E3C251A03877}" sibTransId="{F13F505F-977D-4D75-AAE2-657B86AEA03F}"/>
    <dgm:cxn modelId="{215A465C-263C-4A82-83DF-8CE24A744845}" type="presOf" srcId="{0885EBC1-AE3C-4962-97F1-DC6B82D80AEA}" destId="{75079DA8-AD3B-4119-8CE9-2400B9C58244}" srcOrd="0" destOrd="0" presId="urn:microsoft.com/office/officeart/2005/8/layout/vList2"/>
    <dgm:cxn modelId="{C0AAEB23-E8ED-4B4E-8E89-76DBD3EA323F}" srcId="{CB56CD10-B4A3-49C2-AC45-B32322BAE095}" destId="{9F25516A-05B6-4C72-A325-EF39F0063401}" srcOrd="0" destOrd="0" parTransId="{CBBCFA33-DB67-486E-8E19-9E695A0C896A}" sibTransId="{5590CD45-A48A-4842-A6EA-33A9B6552896}"/>
    <dgm:cxn modelId="{2C65E618-369E-44A5-A7D8-2757F9380A3D}" type="presOf" srcId="{FE1CDB37-688D-4D84-81CA-D28E107F940B}" destId="{14602327-ABF6-4A54-B7A2-820DDAB21D60}" srcOrd="0" destOrd="0" presId="urn:microsoft.com/office/officeart/2005/8/layout/vList2"/>
    <dgm:cxn modelId="{C35E1640-2CE8-4C7C-89CC-C32B8D989CB1}" srcId="{0885EBC1-AE3C-4962-97F1-DC6B82D80AEA}" destId="{AB2B45B7-80AD-4E33-82CA-B7C023B992E4}" srcOrd="1" destOrd="0" parTransId="{37BB2817-45AD-429A-8D54-6C761FD3B44C}" sibTransId="{1B87B724-D29A-416D-B918-C4469363AC02}"/>
    <dgm:cxn modelId="{571E16F6-01B3-43C2-8B2B-7C2B6BD4EF59}" srcId="{0885EBC1-AE3C-4962-97F1-DC6B82D80AEA}" destId="{CB56CD10-B4A3-49C2-AC45-B32322BAE095}" srcOrd="0" destOrd="0" parTransId="{DE33D795-33DA-4198-9FE2-A7773ACA6069}" sibTransId="{22288CDA-8623-44A2-B7E2-E1902BB9F3B7}"/>
    <dgm:cxn modelId="{8511A577-A2C7-4219-B86B-3C0A8C0223E2}" type="presOf" srcId="{AB2B45B7-80AD-4E33-82CA-B7C023B992E4}" destId="{F5EABA6C-28E2-476B-9099-4497DB9AD4B8}" srcOrd="0" destOrd="0" presId="urn:microsoft.com/office/officeart/2005/8/layout/vList2"/>
    <dgm:cxn modelId="{6EA51E17-9C34-4CC9-9429-E13E7D45FCE4}" type="presOf" srcId="{9F25516A-05B6-4C72-A325-EF39F0063401}" destId="{93300677-950A-4E93-99CD-35C23AA4A674}" srcOrd="0" destOrd="0" presId="urn:microsoft.com/office/officeart/2005/8/layout/vList2"/>
    <dgm:cxn modelId="{66BE83E1-9410-4C3B-9730-2DD5FDDAE848}" type="presOf" srcId="{CB56CD10-B4A3-49C2-AC45-B32322BAE095}" destId="{87A072D8-223A-4824-87F3-CE1EF888A621}" srcOrd="0" destOrd="0" presId="urn:microsoft.com/office/officeart/2005/8/layout/vList2"/>
    <dgm:cxn modelId="{F6641EEF-D7DD-41D4-92E8-95EF8B7C3CF8}" type="presParOf" srcId="{75079DA8-AD3B-4119-8CE9-2400B9C58244}" destId="{87A072D8-223A-4824-87F3-CE1EF888A621}" srcOrd="0" destOrd="0" presId="urn:microsoft.com/office/officeart/2005/8/layout/vList2"/>
    <dgm:cxn modelId="{4DD63B9D-5B81-4BA8-AAE5-1B747240755B}" type="presParOf" srcId="{75079DA8-AD3B-4119-8CE9-2400B9C58244}" destId="{93300677-950A-4E93-99CD-35C23AA4A674}" srcOrd="1" destOrd="0" presId="urn:microsoft.com/office/officeart/2005/8/layout/vList2"/>
    <dgm:cxn modelId="{5FDA68AD-1531-4592-8C57-49E346BBF57C}" type="presParOf" srcId="{75079DA8-AD3B-4119-8CE9-2400B9C58244}" destId="{F5EABA6C-28E2-476B-9099-4497DB9AD4B8}" srcOrd="2" destOrd="0" presId="urn:microsoft.com/office/officeart/2005/8/layout/vList2"/>
    <dgm:cxn modelId="{2ED69EB1-4421-4C46-95FD-3E1B110FA6C3}" type="presParOf" srcId="{75079DA8-AD3B-4119-8CE9-2400B9C58244}" destId="{14602327-ABF6-4A54-B7A2-820DDAB21D60}"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85EBC1-AE3C-4962-97F1-DC6B82D80A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F4CEC2C-8606-47A8-8305-030FC8DB7302}">
      <dgm:prSet custT="1"/>
      <dgm:spPr>
        <a:solidFill>
          <a:srgbClr val="A22A12"/>
        </a:solidFill>
      </dgm:spPr>
      <dgm:t>
        <a:bodyPr/>
        <a:lstStyle/>
        <a:p>
          <a:pPr rtl="0"/>
          <a:r>
            <a:rPr lang="pl-PL" sz="1900" b="1" i="0" dirty="0" smtClean="0">
              <a:solidFill>
                <a:schemeClr val="bg1"/>
              </a:solidFill>
              <a:latin typeface="Arial" pitchFamily="34" charset="0"/>
              <a:cs typeface="Arial" pitchFamily="34" charset="0"/>
            </a:rPr>
            <a:t>8. WSB </a:t>
          </a:r>
          <a:r>
            <a:rPr lang="en-US" sz="1900" b="1" i="0" dirty="0" smtClean="0">
              <a:solidFill>
                <a:schemeClr val="bg1"/>
              </a:solidFill>
              <a:latin typeface="Arial" pitchFamily="34" charset="0"/>
              <a:cs typeface="Arial" pitchFamily="34" charset="0"/>
            </a:rPr>
            <a:t>supports actions against inefficacy</a:t>
          </a:r>
          <a:endParaRPr lang="pl-PL" sz="1900" b="1" i="0" dirty="0">
            <a:solidFill>
              <a:schemeClr val="bg1"/>
            </a:solidFill>
            <a:latin typeface="Arial" pitchFamily="34" charset="0"/>
            <a:cs typeface="Arial" pitchFamily="34" charset="0"/>
          </a:endParaRPr>
        </a:p>
      </dgm:t>
    </dgm:pt>
    <dgm:pt modelId="{CDA18950-A05E-4E93-8AB3-8100167D66E6}" type="parTrans" cxnId="{92CD6C25-E2B1-47AF-9ADB-B47E622DAF41}">
      <dgm:prSet/>
      <dgm:spPr/>
      <dgm:t>
        <a:bodyPr/>
        <a:lstStyle/>
        <a:p>
          <a:endParaRPr lang="en-US">
            <a:latin typeface="Arial" pitchFamily="34" charset="0"/>
            <a:cs typeface="Arial" pitchFamily="34" charset="0"/>
          </a:endParaRPr>
        </a:p>
      </dgm:t>
    </dgm:pt>
    <dgm:pt modelId="{48843C81-7E1A-4545-97CB-96518D962E09}" type="sibTrans" cxnId="{92CD6C25-E2B1-47AF-9ADB-B47E622DAF41}">
      <dgm:prSet/>
      <dgm:spPr/>
      <dgm:t>
        <a:bodyPr/>
        <a:lstStyle/>
        <a:p>
          <a:endParaRPr lang="en-US">
            <a:latin typeface="Arial" pitchFamily="34" charset="0"/>
            <a:cs typeface="Arial" pitchFamily="34" charset="0"/>
          </a:endParaRPr>
        </a:p>
      </dgm:t>
    </dgm:pt>
    <dgm:pt modelId="{2AD398F1-0298-47ED-938E-883FF91EA13D}">
      <dgm:prSet custT="1"/>
      <dgm:spPr>
        <a:solidFill>
          <a:srgbClr val="A22A12"/>
        </a:solidFill>
      </dgm:spPr>
      <dgm:t>
        <a:bodyPr/>
        <a:lstStyle/>
        <a:p>
          <a:pPr rtl="0"/>
          <a:r>
            <a:rPr lang="pl-PL" sz="1900" b="1" i="0" dirty="0" smtClean="0">
              <a:solidFill>
                <a:schemeClr val="bg1"/>
              </a:solidFill>
              <a:latin typeface="Arial" pitchFamily="34" charset="0"/>
              <a:cs typeface="Arial" pitchFamily="34" charset="0"/>
            </a:rPr>
            <a:t>7. WSB </a:t>
          </a:r>
          <a:r>
            <a:rPr lang="en-US" sz="1900" b="1" i="0" dirty="0" smtClean="0">
              <a:solidFill>
                <a:schemeClr val="bg1"/>
              </a:solidFill>
              <a:latin typeface="Arial" pitchFamily="34" charset="0"/>
              <a:cs typeface="Arial" pitchFamily="34" charset="0"/>
            </a:rPr>
            <a:t>is outside Active </a:t>
          </a:r>
          <a:r>
            <a:rPr lang="en-US" sz="1900" b="1" i="0" dirty="0" err="1" smtClean="0">
              <a:solidFill>
                <a:schemeClr val="bg1"/>
              </a:solidFill>
              <a:latin typeface="Arial" pitchFamily="34" charset="0"/>
              <a:cs typeface="Arial" pitchFamily="34" charset="0"/>
            </a:rPr>
            <a:t>Labour</a:t>
          </a:r>
          <a:r>
            <a:rPr lang="en-US" sz="1900" b="1" i="0" dirty="0" smtClean="0">
              <a:solidFill>
                <a:schemeClr val="bg1"/>
              </a:solidFill>
              <a:latin typeface="Arial" pitchFamily="34" charset="0"/>
              <a:cs typeface="Arial" pitchFamily="34" charset="0"/>
            </a:rPr>
            <a:t> Market Policy and other forms of social security. </a:t>
          </a:r>
          <a:endParaRPr lang="pl-PL" sz="1900" b="1" i="0" dirty="0">
            <a:solidFill>
              <a:schemeClr val="bg1"/>
            </a:solidFill>
            <a:latin typeface="Arial" pitchFamily="34" charset="0"/>
            <a:cs typeface="Arial" pitchFamily="34" charset="0"/>
          </a:endParaRPr>
        </a:p>
      </dgm:t>
    </dgm:pt>
    <dgm:pt modelId="{E591A7E4-141C-4DAB-ADA8-4C43C6D4B73B}" type="parTrans" cxnId="{438459F2-6E10-42C4-BD83-E25BAA928B7A}">
      <dgm:prSet/>
      <dgm:spPr/>
      <dgm:t>
        <a:bodyPr/>
        <a:lstStyle/>
        <a:p>
          <a:endParaRPr lang="en-US"/>
        </a:p>
      </dgm:t>
    </dgm:pt>
    <dgm:pt modelId="{921B675F-D700-4E64-998F-F7656CFC9D58}" type="sibTrans" cxnId="{438459F2-6E10-42C4-BD83-E25BAA928B7A}">
      <dgm:prSet/>
      <dgm:spPr/>
      <dgm:t>
        <a:bodyPr/>
        <a:lstStyle/>
        <a:p>
          <a:endParaRPr lang="en-US"/>
        </a:p>
      </dgm:t>
    </dgm:pt>
    <dgm:pt modelId="{DEA9EE07-BB4C-463D-940E-676CABF3116B}">
      <dgm:prSet/>
      <dgm:spPr>
        <a:noFill/>
        <a:ln>
          <a:solidFill>
            <a:srgbClr val="6A1C0C"/>
          </a:solidFill>
        </a:ln>
      </dgm:spPr>
      <dgm:t>
        <a:bodyPr/>
        <a:lstStyle/>
        <a:p>
          <a:pPr algn="just" rtl="0"/>
          <a:r>
            <a:rPr lang="en-US" i="0" dirty="0" smtClean="0">
              <a:solidFill>
                <a:sysClr val="windowText" lastClr="000000"/>
              </a:solidFill>
              <a:latin typeface="Arial" pitchFamily="34" charset="0"/>
              <a:cs typeface="Arial" pitchFamily="34" charset="0"/>
            </a:rPr>
            <a:t>WSB are planned on an annual basis and directed towards people unemployed for a long time. Thus, when preparing a social contract, a client can be pointed to WSB. In the case of Individual Action Plan it is necessary to ensure that LLO fulfill their legal duties to prepare Action Plan no longer than 90 days after the completion of the program. </a:t>
          </a:r>
          <a:endParaRPr lang="pl-PL" i="0" dirty="0">
            <a:solidFill>
              <a:sysClr val="windowText" lastClr="000000"/>
            </a:solidFill>
            <a:latin typeface="Arial" pitchFamily="34" charset="0"/>
            <a:cs typeface="Arial" pitchFamily="34" charset="0"/>
          </a:endParaRPr>
        </a:p>
      </dgm:t>
    </dgm:pt>
    <dgm:pt modelId="{258CBF6C-AA81-4039-BF38-665FDFA265AC}" type="parTrans" cxnId="{8619CD34-8768-4E5B-9655-2F572AFE7A7C}">
      <dgm:prSet/>
      <dgm:spPr/>
      <dgm:t>
        <a:bodyPr/>
        <a:lstStyle/>
        <a:p>
          <a:endParaRPr lang="en-US"/>
        </a:p>
      </dgm:t>
    </dgm:pt>
    <dgm:pt modelId="{ED0C6689-A0DE-4F02-85C7-288406BD887D}" type="sibTrans" cxnId="{8619CD34-8768-4E5B-9655-2F572AFE7A7C}">
      <dgm:prSet/>
      <dgm:spPr/>
      <dgm:t>
        <a:bodyPr/>
        <a:lstStyle/>
        <a:p>
          <a:endParaRPr lang="en-US"/>
        </a:p>
      </dgm:t>
    </dgm:pt>
    <dgm:pt modelId="{7CFB7B28-37C1-411B-B78C-94EEF0E378AA}">
      <dgm:prSet/>
      <dgm:spPr>
        <a:noFill/>
        <a:ln>
          <a:solidFill>
            <a:srgbClr val="6A1C0C"/>
          </a:solidFill>
        </a:ln>
      </dgm:spPr>
      <dgm:t>
        <a:bodyPr/>
        <a:lstStyle/>
        <a:p>
          <a:pPr algn="just" rtl="0"/>
          <a:r>
            <a:rPr lang="en-US" i="0" dirty="0" smtClean="0">
              <a:solidFill>
                <a:sysClr val="windowText" lastClr="000000"/>
              </a:solidFill>
              <a:latin typeface="Arial" pitchFamily="34" charset="0"/>
              <a:cs typeface="Arial" pitchFamily="34" charset="0"/>
            </a:rPr>
            <a:t> To maintain participants activity in the WSB and their positive image among family members, it is necessary to support their adaptability. At the end of the participation in the program it is advised for the clients to move to other social support schemes. This could be discussed with career counselors in advance, before the program ends. </a:t>
          </a:r>
          <a:endParaRPr lang="pl-PL" i="0" dirty="0">
            <a:solidFill>
              <a:sysClr val="windowText" lastClr="000000"/>
            </a:solidFill>
            <a:latin typeface="Arial" pitchFamily="34" charset="0"/>
            <a:cs typeface="Arial" pitchFamily="34" charset="0"/>
          </a:endParaRPr>
        </a:p>
      </dgm:t>
    </dgm:pt>
    <dgm:pt modelId="{43375A56-1E43-4FDD-94D2-FD0E5231CD1B}" type="parTrans" cxnId="{629C9ED7-7737-4218-8F83-D21DDC3E4800}">
      <dgm:prSet/>
      <dgm:spPr/>
      <dgm:t>
        <a:bodyPr/>
        <a:lstStyle/>
        <a:p>
          <a:endParaRPr lang="en-US"/>
        </a:p>
      </dgm:t>
    </dgm:pt>
    <dgm:pt modelId="{5DEF98B5-C551-4E7A-8066-993E26F88D96}" type="sibTrans" cxnId="{629C9ED7-7737-4218-8F83-D21DDC3E4800}">
      <dgm:prSet/>
      <dgm:spPr/>
      <dgm:t>
        <a:bodyPr/>
        <a:lstStyle/>
        <a:p>
          <a:endParaRPr lang="en-US"/>
        </a:p>
      </dgm:t>
    </dgm:pt>
    <dgm:pt modelId="{75079DA8-AD3B-4119-8CE9-2400B9C58244}" type="pres">
      <dgm:prSet presAssocID="{0885EBC1-AE3C-4962-97F1-DC6B82D80AEA}" presName="linear" presStyleCnt="0">
        <dgm:presLayoutVars>
          <dgm:animLvl val="lvl"/>
          <dgm:resizeHandles val="exact"/>
        </dgm:presLayoutVars>
      </dgm:prSet>
      <dgm:spPr/>
      <dgm:t>
        <a:bodyPr/>
        <a:lstStyle/>
        <a:p>
          <a:endParaRPr lang="pl-PL"/>
        </a:p>
      </dgm:t>
    </dgm:pt>
    <dgm:pt modelId="{BDB65EC8-3CAD-476C-81BC-7369A0EB2494}" type="pres">
      <dgm:prSet presAssocID="{2AD398F1-0298-47ED-938E-883FF91EA13D}" presName="parentText" presStyleLbl="node1" presStyleIdx="0" presStyleCnt="2">
        <dgm:presLayoutVars>
          <dgm:chMax val="0"/>
          <dgm:bulletEnabled val="1"/>
        </dgm:presLayoutVars>
      </dgm:prSet>
      <dgm:spPr/>
      <dgm:t>
        <a:bodyPr/>
        <a:lstStyle/>
        <a:p>
          <a:endParaRPr lang="en-US"/>
        </a:p>
      </dgm:t>
    </dgm:pt>
    <dgm:pt modelId="{E378F168-9BCD-42B4-B964-2EF95D88600D}" type="pres">
      <dgm:prSet presAssocID="{2AD398F1-0298-47ED-938E-883FF91EA13D}" presName="childText" presStyleLbl="revTx" presStyleIdx="0" presStyleCnt="2">
        <dgm:presLayoutVars>
          <dgm:bulletEnabled val="1"/>
        </dgm:presLayoutVars>
      </dgm:prSet>
      <dgm:spPr/>
      <dgm:t>
        <a:bodyPr/>
        <a:lstStyle/>
        <a:p>
          <a:endParaRPr lang="en-US"/>
        </a:p>
      </dgm:t>
    </dgm:pt>
    <dgm:pt modelId="{FA67648B-F914-4375-B28D-3452338FB660}" type="pres">
      <dgm:prSet presAssocID="{4F4CEC2C-8606-47A8-8305-030FC8DB7302}" presName="parentText" presStyleLbl="node1" presStyleIdx="1" presStyleCnt="2">
        <dgm:presLayoutVars>
          <dgm:chMax val="0"/>
          <dgm:bulletEnabled val="1"/>
        </dgm:presLayoutVars>
      </dgm:prSet>
      <dgm:spPr/>
      <dgm:t>
        <a:bodyPr/>
        <a:lstStyle/>
        <a:p>
          <a:endParaRPr lang="en-US"/>
        </a:p>
      </dgm:t>
    </dgm:pt>
    <dgm:pt modelId="{74CD15EC-84BE-4D01-8C79-08990FF4ED6E}" type="pres">
      <dgm:prSet presAssocID="{4F4CEC2C-8606-47A8-8305-030FC8DB7302}" presName="childText" presStyleLbl="revTx" presStyleIdx="1" presStyleCnt="2">
        <dgm:presLayoutVars>
          <dgm:bulletEnabled val="1"/>
        </dgm:presLayoutVars>
      </dgm:prSet>
      <dgm:spPr/>
      <dgm:t>
        <a:bodyPr/>
        <a:lstStyle/>
        <a:p>
          <a:endParaRPr lang="en-US"/>
        </a:p>
      </dgm:t>
    </dgm:pt>
  </dgm:ptLst>
  <dgm:cxnLst>
    <dgm:cxn modelId="{629C9ED7-7737-4218-8F83-D21DDC3E4800}" srcId="{4F4CEC2C-8606-47A8-8305-030FC8DB7302}" destId="{7CFB7B28-37C1-411B-B78C-94EEF0E378AA}" srcOrd="0" destOrd="0" parTransId="{43375A56-1E43-4FDD-94D2-FD0E5231CD1B}" sibTransId="{5DEF98B5-C551-4E7A-8066-993E26F88D96}"/>
    <dgm:cxn modelId="{8619CD34-8768-4E5B-9655-2F572AFE7A7C}" srcId="{2AD398F1-0298-47ED-938E-883FF91EA13D}" destId="{DEA9EE07-BB4C-463D-940E-676CABF3116B}" srcOrd="0" destOrd="0" parTransId="{258CBF6C-AA81-4039-BF38-665FDFA265AC}" sibTransId="{ED0C6689-A0DE-4F02-85C7-288406BD887D}"/>
    <dgm:cxn modelId="{B943B296-B53A-4978-AE42-B5D496D35A74}" type="presOf" srcId="{0885EBC1-AE3C-4962-97F1-DC6B82D80AEA}" destId="{75079DA8-AD3B-4119-8CE9-2400B9C58244}" srcOrd="0" destOrd="0" presId="urn:microsoft.com/office/officeart/2005/8/layout/vList2"/>
    <dgm:cxn modelId="{92CD6C25-E2B1-47AF-9ADB-B47E622DAF41}" srcId="{0885EBC1-AE3C-4962-97F1-DC6B82D80AEA}" destId="{4F4CEC2C-8606-47A8-8305-030FC8DB7302}" srcOrd="1" destOrd="0" parTransId="{CDA18950-A05E-4E93-8AB3-8100167D66E6}" sibTransId="{48843C81-7E1A-4545-97CB-96518D962E09}"/>
    <dgm:cxn modelId="{FA173B5F-809F-4432-8641-0B6AD3BAD12B}" type="presOf" srcId="{2AD398F1-0298-47ED-938E-883FF91EA13D}" destId="{BDB65EC8-3CAD-476C-81BC-7369A0EB2494}" srcOrd="0" destOrd="0" presId="urn:microsoft.com/office/officeart/2005/8/layout/vList2"/>
    <dgm:cxn modelId="{94255574-AD88-414D-B540-3B578799E63D}" type="presOf" srcId="{4F4CEC2C-8606-47A8-8305-030FC8DB7302}" destId="{FA67648B-F914-4375-B28D-3452338FB660}" srcOrd="0" destOrd="0" presId="urn:microsoft.com/office/officeart/2005/8/layout/vList2"/>
    <dgm:cxn modelId="{438459F2-6E10-42C4-BD83-E25BAA928B7A}" srcId="{0885EBC1-AE3C-4962-97F1-DC6B82D80AEA}" destId="{2AD398F1-0298-47ED-938E-883FF91EA13D}" srcOrd="0" destOrd="0" parTransId="{E591A7E4-141C-4DAB-ADA8-4C43C6D4B73B}" sibTransId="{921B675F-D700-4E64-998F-F7656CFC9D58}"/>
    <dgm:cxn modelId="{3EC13339-5A3D-4C92-BB9D-FF5A7063D5D9}" type="presOf" srcId="{7CFB7B28-37C1-411B-B78C-94EEF0E378AA}" destId="{74CD15EC-84BE-4D01-8C79-08990FF4ED6E}" srcOrd="0" destOrd="0" presId="urn:microsoft.com/office/officeart/2005/8/layout/vList2"/>
    <dgm:cxn modelId="{FEB2B4F5-4807-47D6-92B1-6E57253ACC50}" type="presOf" srcId="{DEA9EE07-BB4C-463D-940E-676CABF3116B}" destId="{E378F168-9BCD-42B4-B964-2EF95D88600D}" srcOrd="0" destOrd="0" presId="urn:microsoft.com/office/officeart/2005/8/layout/vList2"/>
    <dgm:cxn modelId="{DCA3F278-E341-483F-B27B-0F1BA061015C}" type="presParOf" srcId="{75079DA8-AD3B-4119-8CE9-2400B9C58244}" destId="{BDB65EC8-3CAD-476C-81BC-7369A0EB2494}" srcOrd="0" destOrd="0" presId="urn:microsoft.com/office/officeart/2005/8/layout/vList2"/>
    <dgm:cxn modelId="{7A83FF9B-1538-45ED-A3BC-4E4E94F12FD8}" type="presParOf" srcId="{75079DA8-AD3B-4119-8CE9-2400B9C58244}" destId="{E378F168-9BCD-42B4-B964-2EF95D88600D}" srcOrd="1" destOrd="0" presId="urn:microsoft.com/office/officeart/2005/8/layout/vList2"/>
    <dgm:cxn modelId="{1D6CC541-E46B-4141-B674-290703CCF347}" type="presParOf" srcId="{75079DA8-AD3B-4119-8CE9-2400B9C58244}" destId="{FA67648B-F914-4375-B28D-3452338FB660}" srcOrd="2" destOrd="0" presId="urn:microsoft.com/office/officeart/2005/8/layout/vList2"/>
    <dgm:cxn modelId="{603467F5-9ABD-4D2A-86C7-9D4EC666B57A}" type="presParOf" srcId="{75079DA8-AD3B-4119-8CE9-2400B9C58244}" destId="{74CD15EC-84BE-4D01-8C79-08990FF4ED6E}"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885EBC1-AE3C-4962-97F1-DC6B82D80A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F4CEC2C-8606-47A8-8305-030FC8DB7302}">
      <dgm:prSet custT="1"/>
      <dgm:spPr>
        <a:solidFill>
          <a:srgbClr val="A22A12"/>
        </a:solidFill>
        <a:ln>
          <a:noFill/>
        </a:ln>
      </dgm:spPr>
      <dgm:t>
        <a:bodyPr/>
        <a:lstStyle/>
        <a:p>
          <a:pPr rtl="0"/>
          <a:r>
            <a:rPr lang="pl-PL" sz="1900" b="1" i="0" dirty="0" smtClean="0">
              <a:solidFill>
                <a:schemeClr val="bg1"/>
              </a:solidFill>
              <a:latin typeface="Arial" pitchFamily="34" charset="0"/>
              <a:cs typeface="Arial" pitchFamily="34" charset="0"/>
            </a:rPr>
            <a:t>10. WSB </a:t>
          </a:r>
          <a:r>
            <a:rPr lang="en-US" sz="1900" b="1" i="0" dirty="0" smtClean="0">
              <a:solidFill>
                <a:schemeClr val="bg1"/>
              </a:solidFill>
              <a:latin typeface="Arial" pitchFamily="34" charset="0"/>
              <a:cs typeface="Arial" pitchFamily="34" charset="0"/>
            </a:rPr>
            <a:t>maintains the segregation of female and male jobs.</a:t>
          </a:r>
          <a:endParaRPr lang="pl-PL" sz="1900" b="1" i="0" dirty="0">
            <a:solidFill>
              <a:schemeClr val="bg1"/>
            </a:solidFill>
            <a:latin typeface="Arial" pitchFamily="34" charset="0"/>
            <a:cs typeface="Arial" pitchFamily="34" charset="0"/>
          </a:endParaRPr>
        </a:p>
      </dgm:t>
    </dgm:pt>
    <dgm:pt modelId="{CDA18950-A05E-4E93-8AB3-8100167D66E6}" type="parTrans" cxnId="{92CD6C25-E2B1-47AF-9ADB-B47E622DAF41}">
      <dgm:prSet/>
      <dgm:spPr/>
      <dgm:t>
        <a:bodyPr/>
        <a:lstStyle/>
        <a:p>
          <a:endParaRPr lang="en-US">
            <a:latin typeface="Arial" pitchFamily="34" charset="0"/>
            <a:cs typeface="Arial" pitchFamily="34" charset="0"/>
          </a:endParaRPr>
        </a:p>
      </dgm:t>
    </dgm:pt>
    <dgm:pt modelId="{48843C81-7E1A-4545-97CB-96518D962E09}" type="sibTrans" cxnId="{92CD6C25-E2B1-47AF-9ADB-B47E622DAF41}">
      <dgm:prSet/>
      <dgm:spPr/>
      <dgm:t>
        <a:bodyPr/>
        <a:lstStyle/>
        <a:p>
          <a:endParaRPr lang="en-US">
            <a:latin typeface="Arial" pitchFamily="34" charset="0"/>
            <a:cs typeface="Arial" pitchFamily="34" charset="0"/>
          </a:endParaRPr>
        </a:p>
      </dgm:t>
    </dgm:pt>
    <dgm:pt modelId="{2AD398F1-0298-47ED-938E-883FF91EA13D}">
      <dgm:prSet custT="1"/>
      <dgm:spPr>
        <a:solidFill>
          <a:srgbClr val="A22A12"/>
        </a:solidFill>
      </dgm:spPr>
      <dgm:t>
        <a:bodyPr/>
        <a:lstStyle/>
        <a:p>
          <a:pPr rtl="0"/>
          <a:r>
            <a:rPr lang="pl-PL" sz="1900" b="1" i="0" dirty="0" smtClean="0">
              <a:solidFill>
                <a:schemeClr val="bg1"/>
              </a:solidFill>
              <a:latin typeface="Arial" pitchFamily="34" charset="0"/>
              <a:cs typeface="Arial" pitchFamily="34" charset="0"/>
            </a:rPr>
            <a:t>9. WSB </a:t>
          </a:r>
          <a:r>
            <a:rPr lang="en-US" sz="1900" b="1" i="0" dirty="0" smtClean="0">
              <a:solidFill>
                <a:schemeClr val="bg1"/>
              </a:solidFill>
              <a:latin typeface="Arial" pitchFamily="34" charset="0"/>
              <a:cs typeface="Arial" pitchFamily="34" charset="0"/>
            </a:rPr>
            <a:t>are not related to the development of social economy.</a:t>
          </a:r>
          <a:endParaRPr lang="pl-PL" sz="1900" b="1" i="0" dirty="0">
            <a:solidFill>
              <a:schemeClr val="bg1"/>
            </a:solidFill>
            <a:latin typeface="Arial" pitchFamily="34" charset="0"/>
            <a:cs typeface="Arial" pitchFamily="34" charset="0"/>
          </a:endParaRPr>
        </a:p>
      </dgm:t>
    </dgm:pt>
    <dgm:pt modelId="{E591A7E4-141C-4DAB-ADA8-4C43C6D4B73B}" type="parTrans" cxnId="{438459F2-6E10-42C4-BD83-E25BAA928B7A}">
      <dgm:prSet/>
      <dgm:spPr/>
      <dgm:t>
        <a:bodyPr/>
        <a:lstStyle/>
        <a:p>
          <a:endParaRPr lang="en-US"/>
        </a:p>
      </dgm:t>
    </dgm:pt>
    <dgm:pt modelId="{921B675F-D700-4E64-998F-F7656CFC9D58}" type="sibTrans" cxnId="{438459F2-6E10-42C4-BD83-E25BAA928B7A}">
      <dgm:prSet/>
      <dgm:spPr/>
      <dgm:t>
        <a:bodyPr/>
        <a:lstStyle/>
        <a:p>
          <a:endParaRPr lang="en-US"/>
        </a:p>
      </dgm:t>
    </dgm:pt>
    <dgm:pt modelId="{DEA9EE07-BB4C-463D-940E-676CABF3116B}">
      <dgm:prSet/>
      <dgm:spPr>
        <a:noFill/>
        <a:ln>
          <a:solidFill>
            <a:srgbClr val="6A1C0C"/>
          </a:solidFill>
        </a:ln>
      </dgm:spPr>
      <dgm:t>
        <a:bodyPr/>
        <a:lstStyle/>
        <a:p>
          <a:pPr algn="just" rtl="0"/>
          <a:r>
            <a:rPr lang="en-US" i="0" dirty="0" smtClean="0">
              <a:solidFill>
                <a:sysClr val="windowText" lastClr="000000"/>
              </a:solidFill>
              <a:latin typeface="Arial" pitchFamily="34" charset="0"/>
              <a:cs typeface="Arial" pitchFamily="34" charset="0"/>
            </a:rPr>
            <a:t>It is advised to combine WSB with directing clients to the centers of social integration,  clubs for social integration and programs supporting unemployed to open social cooperatives (or other forms of social enterprises). Career counselors and social workers should inform WSB participants about available workshops and trainings related to social economy. Those actions are taking place in the Regional Centre for Social Policy in the </a:t>
          </a:r>
          <a:r>
            <a:rPr lang="en-US" i="0" dirty="0" err="1" smtClean="0">
              <a:solidFill>
                <a:sysClr val="windowText" lastClr="000000"/>
              </a:solidFill>
              <a:latin typeface="Arial" pitchFamily="34" charset="0"/>
              <a:cs typeface="Arial" pitchFamily="34" charset="0"/>
            </a:rPr>
            <a:t>voivodeship</a:t>
          </a:r>
          <a:r>
            <a:rPr lang="en-US" i="0" dirty="0" smtClean="0">
              <a:solidFill>
                <a:sysClr val="windowText" lastClr="000000"/>
              </a:solidFill>
              <a:latin typeface="Arial" pitchFamily="34" charset="0"/>
              <a:cs typeface="Arial" pitchFamily="34" charset="0"/>
            </a:rPr>
            <a:t> of </a:t>
          </a:r>
          <a:r>
            <a:rPr lang="en-US" i="0" dirty="0" err="1" smtClean="0">
              <a:solidFill>
                <a:sysClr val="windowText" lastClr="000000"/>
              </a:solidFill>
              <a:latin typeface="Arial" pitchFamily="34" charset="0"/>
              <a:cs typeface="Arial" pitchFamily="34" charset="0"/>
            </a:rPr>
            <a:t>podlaskie</a:t>
          </a:r>
          <a:r>
            <a:rPr lang="en-US" i="0" dirty="0" smtClean="0">
              <a:solidFill>
                <a:sysClr val="windowText" lastClr="000000"/>
              </a:solidFill>
              <a:latin typeface="Arial" pitchFamily="34" charset="0"/>
              <a:cs typeface="Arial" pitchFamily="34" charset="0"/>
            </a:rPr>
            <a:t>. </a:t>
          </a:r>
          <a:endParaRPr lang="pl-PL" i="0" dirty="0">
            <a:solidFill>
              <a:sysClr val="windowText" lastClr="000000"/>
            </a:solidFill>
            <a:latin typeface="Arial" pitchFamily="34" charset="0"/>
            <a:cs typeface="Arial" pitchFamily="34" charset="0"/>
          </a:endParaRPr>
        </a:p>
      </dgm:t>
    </dgm:pt>
    <dgm:pt modelId="{258CBF6C-AA81-4039-BF38-665FDFA265AC}" type="parTrans" cxnId="{8619CD34-8768-4E5B-9655-2F572AFE7A7C}">
      <dgm:prSet/>
      <dgm:spPr/>
      <dgm:t>
        <a:bodyPr/>
        <a:lstStyle/>
        <a:p>
          <a:endParaRPr lang="en-US"/>
        </a:p>
      </dgm:t>
    </dgm:pt>
    <dgm:pt modelId="{ED0C6689-A0DE-4F02-85C7-288406BD887D}" type="sibTrans" cxnId="{8619CD34-8768-4E5B-9655-2F572AFE7A7C}">
      <dgm:prSet/>
      <dgm:spPr/>
      <dgm:t>
        <a:bodyPr/>
        <a:lstStyle/>
        <a:p>
          <a:endParaRPr lang="en-US"/>
        </a:p>
      </dgm:t>
    </dgm:pt>
    <dgm:pt modelId="{7CFB7B28-37C1-411B-B78C-94EEF0E378AA}">
      <dgm:prSet/>
      <dgm:spPr>
        <a:noFill/>
        <a:ln>
          <a:solidFill>
            <a:srgbClr val="6A1C0C"/>
          </a:solidFill>
        </a:ln>
      </dgm:spPr>
      <dgm:t>
        <a:bodyPr/>
        <a:lstStyle/>
        <a:p>
          <a:pPr algn="just" rtl="0"/>
          <a:r>
            <a:rPr lang="en-US" i="0" dirty="0" smtClean="0">
              <a:solidFill>
                <a:sysClr val="windowText" lastClr="000000"/>
              </a:solidFill>
              <a:latin typeface="Arial" pitchFamily="34" charset="0"/>
              <a:cs typeface="Arial" pitchFamily="34" charset="0"/>
            </a:rPr>
            <a:t>In the application forms to the organizers of WSB and CSA it is advised to remove information on gender in the jobs description and focus on the person specification and job requirements.</a:t>
          </a:r>
          <a:endParaRPr lang="pl-PL" i="0" dirty="0">
            <a:solidFill>
              <a:sysClr val="windowText" lastClr="000000"/>
            </a:solidFill>
            <a:latin typeface="Arial" pitchFamily="34" charset="0"/>
            <a:cs typeface="Arial" pitchFamily="34" charset="0"/>
          </a:endParaRPr>
        </a:p>
      </dgm:t>
    </dgm:pt>
    <dgm:pt modelId="{43375A56-1E43-4FDD-94D2-FD0E5231CD1B}" type="parTrans" cxnId="{629C9ED7-7737-4218-8F83-D21DDC3E4800}">
      <dgm:prSet/>
      <dgm:spPr/>
      <dgm:t>
        <a:bodyPr/>
        <a:lstStyle/>
        <a:p>
          <a:endParaRPr lang="en-US"/>
        </a:p>
      </dgm:t>
    </dgm:pt>
    <dgm:pt modelId="{5DEF98B5-C551-4E7A-8066-993E26F88D96}" type="sibTrans" cxnId="{629C9ED7-7737-4218-8F83-D21DDC3E4800}">
      <dgm:prSet/>
      <dgm:spPr/>
      <dgm:t>
        <a:bodyPr/>
        <a:lstStyle/>
        <a:p>
          <a:endParaRPr lang="en-US"/>
        </a:p>
      </dgm:t>
    </dgm:pt>
    <dgm:pt modelId="{75079DA8-AD3B-4119-8CE9-2400B9C58244}" type="pres">
      <dgm:prSet presAssocID="{0885EBC1-AE3C-4962-97F1-DC6B82D80AEA}" presName="linear" presStyleCnt="0">
        <dgm:presLayoutVars>
          <dgm:animLvl val="lvl"/>
          <dgm:resizeHandles val="exact"/>
        </dgm:presLayoutVars>
      </dgm:prSet>
      <dgm:spPr/>
      <dgm:t>
        <a:bodyPr/>
        <a:lstStyle/>
        <a:p>
          <a:endParaRPr lang="pl-PL"/>
        </a:p>
      </dgm:t>
    </dgm:pt>
    <dgm:pt modelId="{BDB65EC8-3CAD-476C-81BC-7369A0EB2494}" type="pres">
      <dgm:prSet presAssocID="{2AD398F1-0298-47ED-938E-883FF91EA13D}" presName="parentText" presStyleLbl="node1" presStyleIdx="0" presStyleCnt="2">
        <dgm:presLayoutVars>
          <dgm:chMax val="0"/>
          <dgm:bulletEnabled val="1"/>
        </dgm:presLayoutVars>
      </dgm:prSet>
      <dgm:spPr/>
      <dgm:t>
        <a:bodyPr/>
        <a:lstStyle/>
        <a:p>
          <a:endParaRPr lang="en-US"/>
        </a:p>
      </dgm:t>
    </dgm:pt>
    <dgm:pt modelId="{E378F168-9BCD-42B4-B964-2EF95D88600D}" type="pres">
      <dgm:prSet presAssocID="{2AD398F1-0298-47ED-938E-883FF91EA13D}" presName="childText" presStyleLbl="revTx" presStyleIdx="0" presStyleCnt="2">
        <dgm:presLayoutVars>
          <dgm:bulletEnabled val="1"/>
        </dgm:presLayoutVars>
      </dgm:prSet>
      <dgm:spPr/>
      <dgm:t>
        <a:bodyPr/>
        <a:lstStyle/>
        <a:p>
          <a:endParaRPr lang="en-US"/>
        </a:p>
      </dgm:t>
    </dgm:pt>
    <dgm:pt modelId="{FA67648B-F914-4375-B28D-3452338FB660}" type="pres">
      <dgm:prSet presAssocID="{4F4CEC2C-8606-47A8-8305-030FC8DB7302}" presName="parentText" presStyleLbl="node1" presStyleIdx="1" presStyleCnt="2">
        <dgm:presLayoutVars>
          <dgm:chMax val="0"/>
          <dgm:bulletEnabled val="1"/>
        </dgm:presLayoutVars>
      </dgm:prSet>
      <dgm:spPr/>
      <dgm:t>
        <a:bodyPr/>
        <a:lstStyle/>
        <a:p>
          <a:endParaRPr lang="en-US"/>
        </a:p>
      </dgm:t>
    </dgm:pt>
    <dgm:pt modelId="{74CD15EC-84BE-4D01-8C79-08990FF4ED6E}" type="pres">
      <dgm:prSet presAssocID="{4F4CEC2C-8606-47A8-8305-030FC8DB7302}" presName="childText" presStyleLbl="revTx" presStyleIdx="1" presStyleCnt="2">
        <dgm:presLayoutVars>
          <dgm:bulletEnabled val="1"/>
        </dgm:presLayoutVars>
      </dgm:prSet>
      <dgm:spPr/>
      <dgm:t>
        <a:bodyPr/>
        <a:lstStyle/>
        <a:p>
          <a:endParaRPr lang="en-US"/>
        </a:p>
      </dgm:t>
    </dgm:pt>
  </dgm:ptLst>
  <dgm:cxnLst>
    <dgm:cxn modelId="{677F1316-65FC-41BD-BDFF-C42941F7B7FD}" type="presOf" srcId="{0885EBC1-AE3C-4962-97F1-DC6B82D80AEA}" destId="{75079DA8-AD3B-4119-8CE9-2400B9C58244}" srcOrd="0" destOrd="0" presId="urn:microsoft.com/office/officeart/2005/8/layout/vList2"/>
    <dgm:cxn modelId="{629C9ED7-7737-4218-8F83-D21DDC3E4800}" srcId="{4F4CEC2C-8606-47A8-8305-030FC8DB7302}" destId="{7CFB7B28-37C1-411B-B78C-94EEF0E378AA}" srcOrd="0" destOrd="0" parTransId="{43375A56-1E43-4FDD-94D2-FD0E5231CD1B}" sibTransId="{5DEF98B5-C551-4E7A-8066-993E26F88D96}"/>
    <dgm:cxn modelId="{8619CD34-8768-4E5B-9655-2F572AFE7A7C}" srcId="{2AD398F1-0298-47ED-938E-883FF91EA13D}" destId="{DEA9EE07-BB4C-463D-940E-676CABF3116B}" srcOrd="0" destOrd="0" parTransId="{258CBF6C-AA81-4039-BF38-665FDFA265AC}" sibTransId="{ED0C6689-A0DE-4F02-85C7-288406BD887D}"/>
    <dgm:cxn modelId="{0D6A4452-FD8A-4EA8-B06E-5C4602EF05A4}" type="presOf" srcId="{7CFB7B28-37C1-411B-B78C-94EEF0E378AA}" destId="{74CD15EC-84BE-4D01-8C79-08990FF4ED6E}" srcOrd="0" destOrd="0" presId="urn:microsoft.com/office/officeart/2005/8/layout/vList2"/>
    <dgm:cxn modelId="{92CD6C25-E2B1-47AF-9ADB-B47E622DAF41}" srcId="{0885EBC1-AE3C-4962-97F1-DC6B82D80AEA}" destId="{4F4CEC2C-8606-47A8-8305-030FC8DB7302}" srcOrd="1" destOrd="0" parTransId="{CDA18950-A05E-4E93-8AB3-8100167D66E6}" sibTransId="{48843C81-7E1A-4545-97CB-96518D962E09}"/>
    <dgm:cxn modelId="{6BD309B9-2A0B-4E06-81D1-37699820BDBD}" type="presOf" srcId="{2AD398F1-0298-47ED-938E-883FF91EA13D}" destId="{BDB65EC8-3CAD-476C-81BC-7369A0EB2494}" srcOrd="0" destOrd="0" presId="urn:microsoft.com/office/officeart/2005/8/layout/vList2"/>
    <dgm:cxn modelId="{438459F2-6E10-42C4-BD83-E25BAA928B7A}" srcId="{0885EBC1-AE3C-4962-97F1-DC6B82D80AEA}" destId="{2AD398F1-0298-47ED-938E-883FF91EA13D}" srcOrd="0" destOrd="0" parTransId="{E591A7E4-141C-4DAB-ADA8-4C43C6D4B73B}" sibTransId="{921B675F-D700-4E64-998F-F7656CFC9D58}"/>
    <dgm:cxn modelId="{E5022F14-CD73-4FC4-BBFA-79E4E4EBF5A8}" type="presOf" srcId="{4F4CEC2C-8606-47A8-8305-030FC8DB7302}" destId="{FA67648B-F914-4375-B28D-3452338FB660}" srcOrd="0" destOrd="0" presId="urn:microsoft.com/office/officeart/2005/8/layout/vList2"/>
    <dgm:cxn modelId="{1D94B09F-CF96-473D-8AC1-25E0C807A9D4}" type="presOf" srcId="{DEA9EE07-BB4C-463D-940E-676CABF3116B}" destId="{E378F168-9BCD-42B4-B964-2EF95D88600D}" srcOrd="0" destOrd="0" presId="urn:microsoft.com/office/officeart/2005/8/layout/vList2"/>
    <dgm:cxn modelId="{FFD8FD20-F7BC-4D6B-8DA8-EC52B4531B7E}" type="presParOf" srcId="{75079DA8-AD3B-4119-8CE9-2400B9C58244}" destId="{BDB65EC8-3CAD-476C-81BC-7369A0EB2494}" srcOrd="0" destOrd="0" presId="urn:microsoft.com/office/officeart/2005/8/layout/vList2"/>
    <dgm:cxn modelId="{08664C33-4A0B-44C3-80F0-9C969E2EE33C}" type="presParOf" srcId="{75079DA8-AD3B-4119-8CE9-2400B9C58244}" destId="{E378F168-9BCD-42B4-B964-2EF95D88600D}" srcOrd="1" destOrd="0" presId="urn:microsoft.com/office/officeart/2005/8/layout/vList2"/>
    <dgm:cxn modelId="{246EC8CE-E4F2-4674-B5F3-87B43A4D9653}" type="presParOf" srcId="{75079DA8-AD3B-4119-8CE9-2400B9C58244}" destId="{FA67648B-F914-4375-B28D-3452338FB660}" srcOrd="2" destOrd="0" presId="urn:microsoft.com/office/officeart/2005/8/layout/vList2"/>
    <dgm:cxn modelId="{AD7D5D84-3A08-482B-B818-2DB5BB5D84D3}" type="presParOf" srcId="{75079DA8-AD3B-4119-8CE9-2400B9C58244}" destId="{74CD15EC-84BE-4D01-8C79-08990FF4ED6E}"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885EBC1-AE3C-4962-97F1-DC6B82D80A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2A85629-1B38-4C9C-9781-F350A65E3CEE}">
      <dgm:prSet custT="1"/>
      <dgm:spPr>
        <a:solidFill>
          <a:srgbClr val="A22A12"/>
        </a:solidFill>
      </dgm:spPr>
      <dgm:t>
        <a:bodyPr/>
        <a:lstStyle/>
        <a:p>
          <a:pPr rtl="0"/>
          <a:r>
            <a:rPr lang="en-US" sz="1900" b="1" i="0" noProof="0" dirty="0" smtClean="0">
              <a:solidFill>
                <a:schemeClr val="bg1"/>
              </a:solidFill>
              <a:latin typeface="Arial" pitchFamily="34" charset="0"/>
              <a:cs typeface="Arial" pitchFamily="34" charset="0"/>
            </a:rPr>
            <a:t>11. WSB does not enhance cooperation between LLO and CSA</a:t>
          </a:r>
          <a:endParaRPr lang="en-US" sz="1900" b="1" i="0" noProof="0" dirty="0">
            <a:solidFill>
              <a:schemeClr val="bg1"/>
            </a:solidFill>
            <a:latin typeface="Arial" pitchFamily="34" charset="0"/>
            <a:cs typeface="Arial" pitchFamily="34" charset="0"/>
          </a:endParaRPr>
        </a:p>
      </dgm:t>
    </dgm:pt>
    <dgm:pt modelId="{3F2569A5-5D77-461D-B074-ADA19AD9BF93}" type="parTrans" cxnId="{C4E16F3F-4F68-4F7B-8695-F0C0D90F6F2C}">
      <dgm:prSet/>
      <dgm:spPr/>
      <dgm:t>
        <a:bodyPr/>
        <a:lstStyle/>
        <a:p>
          <a:endParaRPr lang="en-US">
            <a:latin typeface="Arial" pitchFamily="34" charset="0"/>
            <a:cs typeface="Arial" pitchFamily="34" charset="0"/>
          </a:endParaRPr>
        </a:p>
      </dgm:t>
    </dgm:pt>
    <dgm:pt modelId="{4C2BF64B-8D51-464D-A07F-D7944D643020}" type="sibTrans" cxnId="{C4E16F3F-4F68-4F7B-8695-F0C0D90F6F2C}">
      <dgm:prSet/>
      <dgm:spPr/>
      <dgm:t>
        <a:bodyPr/>
        <a:lstStyle/>
        <a:p>
          <a:endParaRPr lang="en-US">
            <a:latin typeface="Arial" pitchFamily="34" charset="0"/>
            <a:cs typeface="Arial" pitchFamily="34" charset="0"/>
          </a:endParaRPr>
        </a:p>
      </dgm:t>
    </dgm:pt>
    <dgm:pt modelId="{1107BFE9-7DB5-4497-BB0D-920EA3F31FE5}">
      <dgm:prSet custT="1"/>
      <dgm:spPr>
        <a:solidFill>
          <a:srgbClr val="A22A12"/>
        </a:solidFill>
        <a:ln>
          <a:noFill/>
        </a:ln>
      </dgm:spPr>
      <dgm:t>
        <a:bodyPr/>
        <a:lstStyle/>
        <a:p>
          <a:pPr rtl="0"/>
          <a:r>
            <a:rPr lang="en-US" sz="1900" b="1" i="0" noProof="0" dirty="0" smtClean="0">
              <a:solidFill>
                <a:schemeClr val="bg1"/>
              </a:solidFill>
              <a:latin typeface="Arial" pitchFamily="34" charset="0"/>
              <a:cs typeface="Arial" pitchFamily="34" charset="0"/>
            </a:rPr>
            <a:t>12. Process of organizing WSB  is overregulated</a:t>
          </a:r>
          <a:endParaRPr lang="en-US" sz="1900" b="1" i="0" noProof="0" dirty="0">
            <a:solidFill>
              <a:schemeClr val="bg1"/>
            </a:solidFill>
            <a:latin typeface="Arial" pitchFamily="34" charset="0"/>
            <a:cs typeface="Arial" pitchFamily="34" charset="0"/>
          </a:endParaRPr>
        </a:p>
      </dgm:t>
    </dgm:pt>
    <dgm:pt modelId="{913CABD8-4730-492B-9BA1-BCEFD3A4D505}" type="parTrans" cxnId="{137C9F92-6707-4F36-928B-E1CAC0C6764D}">
      <dgm:prSet/>
      <dgm:spPr/>
      <dgm:t>
        <a:bodyPr/>
        <a:lstStyle/>
        <a:p>
          <a:endParaRPr lang="en-US">
            <a:latin typeface="Arial" pitchFamily="34" charset="0"/>
            <a:cs typeface="Arial" pitchFamily="34" charset="0"/>
          </a:endParaRPr>
        </a:p>
      </dgm:t>
    </dgm:pt>
    <dgm:pt modelId="{9369F884-FD21-46A0-8304-358A9A17A11D}" type="sibTrans" cxnId="{137C9F92-6707-4F36-928B-E1CAC0C6764D}">
      <dgm:prSet/>
      <dgm:spPr/>
      <dgm:t>
        <a:bodyPr/>
        <a:lstStyle/>
        <a:p>
          <a:endParaRPr lang="en-US">
            <a:latin typeface="Arial" pitchFamily="34" charset="0"/>
            <a:cs typeface="Arial" pitchFamily="34" charset="0"/>
          </a:endParaRPr>
        </a:p>
      </dgm:t>
    </dgm:pt>
    <dgm:pt modelId="{544F0AC2-8F82-4912-B633-4B93E2FC2CBD}">
      <dgm:prSet/>
      <dgm:spPr>
        <a:noFill/>
        <a:ln>
          <a:solidFill>
            <a:srgbClr val="6A1C0C"/>
          </a:solidFill>
        </a:ln>
      </dgm:spPr>
      <dgm:t>
        <a:bodyPr/>
        <a:lstStyle/>
        <a:p>
          <a:pPr algn="just" rtl="0"/>
          <a:r>
            <a:rPr lang="en-US" i="0" dirty="0" smtClean="0">
              <a:solidFill>
                <a:sysClr val="windowText" lastClr="000000"/>
              </a:solidFill>
              <a:latin typeface="Arial" pitchFamily="34" charset="0"/>
              <a:cs typeface="Arial" pitchFamily="34" charset="0"/>
            </a:rPr>
            <a:t>It is advised to promote partnership between CSA and LLO in the </a:t>
          </a:r>
          <a:r>
            <a:rPr lang="en-US" i="0" dirty="0" err="1" smtClean="0">
              <a:solidFill>
                <a:sysClr val="windowText" lastClr="000000"/>
              </a:solidFill>
              <a:latin typeface="Arial" pitchFamily="34" charset="0"/>
              <a:cs typeface="Arial" pitchFamily="34" charset="0"/>
            </a:rPr>
            <a:t>voivodeship</a:t>
          </a:r>
          <a:r>
            <a:rPr lang="en-US" i="0" dirty="0" smtClean="0">
              <a:solidFill>
                <a:sysClr val="windowText" lastClr="000000"/>
              </a:solidFill>
              <a:latin typeface="Arial" pitchFamily="34" charset="0"/>
              <a:cs typeface="Arial" pitchFamily="34" charset="0"/>
            </a:rPr>
            <a:t> of </a:t>
          </a:r>
          <a:r>
            <a:rPr lang="en-US" i="0" dirty="0" err="1" smtClean="0">
              <a:solidFill>
                <a:sysClr val="windowText" lastClr="000000"/>
              </a:solidFill>
              <a:latin typeface="Arial" pitchFamily="34" charset="0"/>
              <a:cs typeface="Arial" pitchFamily="34" charset="0"/>
            </a:rPr>
            <a:t>podlaskie</a:t>
          </a:r>
          <a:r>
            <a:rPr lang="en-US" i="0" dirty="0" smtClean="0">
              <a:solidFill>
                <a:sysClr val="windowText" lastClr="000000"/>
              </a:solidFill>
              <a:latin typeface="Arial" pitchFamily="34" charset="0"/>
              <a:cs typeface="Arial" pitchFamily="34" charset="0"/>
            </a:rPr>
            <a:t>. Actions such as under the project „Be Active, Be the Best – workshops and professional consultancy for the employees of the social support institutions” (project run by Regional Centre for Social Policy in Białystok</a:t>
          </a:r>
          <a:r>
            <a:rPr lang="pl-PL" i="0" dirty="0" smtClean="0">
              <a:solidFill>
                <a:sysClr val="windowText" lastClr="000000"/>
              </a:solidFill>
              <a:latin typeface="Arial" pitchFamily="34" charset="0"/>
              <a:cs typeface="Arial" pitchFamily="34" charset="0"/>
            </a:rPr>
            <a:t> </a:t>
          </a:r>
          <a:r>
            <a:rPr lang="en-US" i="0" dirty="0" smtClean="0">
              <a:solidFill>
                <a:sysClr val="windowText" lastClr="000000"/>
              </a:solidFill>
              <a:latin typeface="Arial" pitchFamily="34" charset="0"/>
              <a:cs typeface="Arial" pitchFamily="34" charset="0"/>
            </a:rPr>
            <a:t>should be undertaken more frequently – especially where the partnership is limited. Cooperation among institutions is necessary also upon the project completion – it is advised to undertake similar schemes after 2012. In the meetings between LLO and CSA should participate not only the management teams of those institutions but also employees of internal units who should work together in organizing support for the people in danger of social exclusion.</a:t>
          </a:r>
          <a:endParaRPr lang="pl-PL" i="0" dirty="0">
            <a:solidFill>
              <a:sysClr val="windowText" lastClr="000000"/>
            </a:solidFill>
            <a:latin typeface="Arial" pitchFamily="34" charset="0"/>
            <a:cs typeface="Arial" pitchFamily="34" charset="0"/>
          </a:endParaRPr>
        </a:p>
      </dgm:t>
    </dgm:pt>
    <dgm:pt modelId="{8D6AE173-003B-483E-BC81-CFABDDC3A148}" type="parTrans" cxnId="{42B2524D-5BCB-449D-81BE-E5B022DC746E}">
      <dgm:prSet/>
      <dgm:spPr/>
      <dgm:t>
        <a:bodyPr/>
        <a:lstStyle/>
        <a:p>
          <a:endParaRPr lang="en-US"/>
        </a:p>
      </dgm:t>
    </dgm:pt>
    <dgm:pt modelId="{53A22179-C825-49B9-8F58-08BC1F7BDB9A}" type="sibTrans" cxnId="{42B2524D-5BCB-449D-81BE-E5B022DC746E}">
      <dgm:prSet/>
      <dgm:spPr/>
      <dgm:t>
        <a:bodyPr/>
        <a:lstStyle/>
        <a:p>
          <a:endParaRPr lang="en-US"/>
        </a:p>
      </dgm:t>
    </dgm:pt>
    <dgm:pt modelId="{59C0132E-3331-4B1E-96BA-719A79E039B7}">
      <dgm:prSet/>
      <dgm:spPr>
        <a:noFill/>
        <a:ln>
          <a:solidFill>
            <a:srgbClr val="6A1C0C"/>
          </a:solidFill>
        </a:ln>
      </dgm:spPr>
      <dgm:t>
        <a:bodyPr/>
        <a:lstStyle/>
        <a:p>
          <a:pPr algn="just" rtl="0"/>
          <a:r>
            <a:rPr lang="en-US" i="0" dirty="0" smtClean="0">
              <a:solidFill>
                <a:sysClr val="windowText" lastClr="000000"/>
              </a:solidFill>
              <a:latin typeface="Arial" pitchFamily="34" charset="0"/>
              <a:cs typeface="Arial" pitchFamily="34" charset="0"/>
            </a:rPr>
            <a:t>It is advised to introduce changes at the system level. Legislator requires from institutions involved in the organization of WSB, to run very detailed documentation in three bodies engaged in the organization of WSB (organizers, CSA and LLO) and require from them hour settlements on the weekly basis. Those rules should be soften by moving to reporting and doing hour settlements on the monthly basis. This would make the organization of WSB easier and lighten CSA and LLO workers load and help to plan participation of the WSB organizers according to the needs of the institution in the sector in which they provide their services.</a:t>
          </a:r>
          <a:endParaRPr lang="pl-PL" i="0" dirty="0">
            <a:solidFill>
              <a:sysClr val="windowText" lastClr="000000"/>
            </a:solidFill>
            <a:latin typeface="Arial" pitchFamily="34" charset="0"/>
            <a:cs typeface="Arial" pitchFamily="34" charset="0"/>
          </a:endParaRPr>
        </a:p>
      </dgm:t>
    </dgm:pt>
    <dgm:pt modelId="{5856990B-1868-4714-AC9F-B6859BAD38CE}" type="parTrans" cxnId="{874E9937-6460-49BA-8411-A07C6E0F1FB7}">
      <dgm:prSet/>
      <dgm:spPr/>
      <dgm:t>
        <a:bodyPr/>
        <a:lstStyle/>
        <a:p>
          <a:endParaRPr lang="en-US"/>
        </a:p>
      </dgm:t>
    </dgm:pt>
    <dgm:pt modelId="{9972ABA0-CEE0-4967-9B3E-2B79C99238BD}" type="sibTrans" cxnId="{874E9937-6460-49BA-8411-A07C6E0F1FB7}">
      <dgm:prSet/>
      <dgm:spPr/>
      <dgm:t>
        <a:bodyPr/>
        <a:lstStyle/>
        <a:p>
          <a:endParaRPr lang="en-US"/>
        </a:p>
      </dgm:t>
    </dgm:pt>
    <dgm:pt modelId="{75079DA8-AD3B-4119-8CE9-2400B9C58244}" type="pres">
      <dgm:prSet presAssocID="{0885EBC1-AE3C-4962-97F1-DC6B82D80AEA}" presName="linear" presStyleCnt="0">
        <dgm:presLayoutVars>
          <dgm:animLvl val="lvl"/>
          <dgm:resizeHandles val="exact"/>
        </dgm:presLayoutVars>
      </dgm:prSet>
      <dgm:spPr/>
      <dgm:t>
        <a:bodyPr/>
        <a:lstStyle/>
        <a:p>
          <a:endParaRPr lang="pl-PL"/>
        </a:p>
      </dgm:t>
    </dgm:pt>
    <dgm:pt modelId="{739411FD-AD4A-41FF-AD56-610AB56783A5}" type="pres">
      <dgm:prSet presAssocID="{82A85629-1B38-4C9C-9781-F350A65E3CEE}" presName="parentText" presStyleLbl="node1" presStyleIdx="0" presStyleCnt="2">
        <dgm:presLayoutVars>
          <dgm:chMax val="0"/>
          <dgm:bulletEnabled val="1"/>
        </dgm:presLayoutVars>
      </dgm:prSet>
      <dgm:spPr/>
      <dgm:t>
        <a:bodyPr/>
        <a:lstStyle/>
        <a:p>
          <a:endParaRPr lang="en-US"/>
        </a:p>
      </dgm:t>
    </dgm:pt>
    <dgm:pt modelId="{A3D6D460-EAFC-44CA-BA56-F37E608034C6}" type="pres">
      <dgm:prSet presAssocID="{82A85629-1B38-4C9C-9781-F350A65E3CEE}" presName="childText" presStyleLbl="revTx" presStyleIdx="0" presStyleCnt="2">
        <dgm:presLayoutVars>
          <dgm:bulletEnabled val="1"/>
        </dgm:presLayoutVars>
      </dgm:prSet>
      <dgm:spPr/>
      <dgm:t>
        <a:bodyPr/>
        <a:lstStyle/>
        <a:p>
          <a:endParaRPr lang="en-US"/>
        </a:p>
      </dgm:t>
    </dgm:pt>
    <dgm:pt modelId="{6F236E21-A0F6-44D5-B051-289C9370592B}" type="pres">
      <dgm:prSet presAssocID="{1107BFE9-7DB5-4497-BB0D-920EA3F31FE5}" presName="parentText" presStyleLbl="node1" presStyleIdx="1" presStyleCnt="2">
        <dgm:presLayoutVars>
          <dgm:chMax val="0"/>
          <dgm:bulletEnabled val="1"/>
        </dgm:presLayoutVars>
      </dgm:prSet>
      <dgm:spPr/>
      <dgm:t>
        <a:bodyPr/>
        <a:lstStyle/>
        <a:p>
          <a:endParaRPr lang="en-US"/>
        </a:p>
      </dgm:t>
    </dgm:pt>
    <dgm:pt modelId="{D30057F7-225B-4FC1-ACCD-8F4DC8F11D10}" type="pres">
      <dgm:prSet presAssocID="{1107BFE9-7DB5-4497-BB0D-920EA3F31FE5}" presName="childText" presStyleLbl="revTx" presStyleIdx="1" presStyleCnt="2" custLinFactNeighborX="826" custLinFactNeighborY="-5021">
        <dgm:presLayoutVars>
          <dgm:bulletEnabled val="1"/>
        </dgm:presLayoutVars>
      </dgm:prSet>
      <dgm:spPr/>
      <dgm:t>
        <a:bodyPr/>
        <a:lstStyle/>
        <a:p>
          <a:endParaRPr lang="en-US"/>
        </a:p>
      </dgm:t>
    </dgm:pt>
  </dgm:ptLst>
  <dgm:cxnLst>
    <dgm:cxn modelId="{21F91309-7B9D-42EA-8A65-FB46E174BFD2}" type="presOf" srcId="{59C0132E-3331-4B1E-96BA-719A79E039B7}" destId="{D30057F7-225B-4FC1-ACCD-8F4DC8F11D10}" srcOrd="0" destOrd="0" presId="urn:microsoft.com/office/officeart/2005/8/layout/vList2"/>
    <dgm:cxn modelId="{42B2524D-5BCB-449D-81BE-E5B022DC746E}" srcId="{82A85629-1B38-4C9C-9781-F350A65E3CEE}" destId="{544F0AC2-8F82-4912-B633-4B93E2FC2CBD}" srcOrd="0" destOrd="0" parTransId="{8D6AE173-003B-483E-BC81-CFABDDC3A148}" sibTransId="{53A22179-C825-49B9-8F58-08BC1F7BDB9A}"/>
    <dgm:cxn modelId="{4CE2AB63-76C1-446D-BCFA-6D77B6526760}" type="presOf" srcId="{1107BFE9-7DB5-4497-BB0D-920EA3F31FE5}" destId="{6F236E21-A0F6-44D5-B051-289C9370592B}" srcOrd="0" destOrd="0" presId="urn:microsoft.com/office/officeart/2005/8/layout/vList2"/>
    <dgm:cxn modelId="{1E5DD9C2-1160-4372-A3C9-019B1B2E93D9}" type="presOf" srcId="{544F0AC2-8F82-4912-B633-4B93E2FC2CBD}" destId="{A3D6D460-EAFC-44CA-BA56-F37E608034C6}" srcOrd="0" destOrd="0" presId="urn:microsoft.com/office/officeart/2005/8/layout/vList2"/>
    <dgm:cxn modelId="{874E9937-6460-49BA-8411-A07C6E0F1FB7}" srcId="{1107BFE9-7DB5-4497-BB0D-920EA3F31FE5}" destId="{59C0132E-3331-4B1E-96BA-719A79E039B7}" srcOrd="0" destOrd="0" parTransId="{5856990B-1868-4714-AC9F-B6859BAD38CE}" sibTransId="{9972ABA0-CEE0-4967-9B3E-2B79C99238BD}"/>
    <dgm:cxn modelId="{C4E16F3F-4F68-4F7B-8695-F0C0D90F6F2C}" srcId="{0885EBC1-AE3C-4962-97F1-DC6B82D80AEA}" destId="{82A85629-1B38-4C9C-9781-F350A65E3CEE}" srcOrd="0" destOrd="0" parTransId="{3F2569A5-5D77-461D-B074-ADA19AD9BF93}" sibTransId="{4C2BF64B-8D51-464D-A07F-D7944D643020}"/>
    <dgm:cxn modelId="{D0A50ADB-8CE8-40A5-90AC-FAC6899CBD21}" type="presOf" srcId="{82A85629-1B38-4C9C-9781-F350A65E3CEE}" destId="{739411FD-AD4A-41FF-AD56-610AB56783A5}" srcOrd="0" destOrd="0" presId="urn:microsoft.com/office/officeart/2005/8/layout/vList2"/>
    <dgm:cxn modelId="{3E58C21D-6FCF-40EC-8703-CABD78AF3D7B}" type="presOf" srcId="{0885EBC1-AE3C-4962-97F1-DC6B82D80AEA}" destId="{75079DA8-AD3B-4119-8CE9-2400B9C58244}" srcOrd="0" destOrd="0" presId="urn:microsoft.com/office/officeart/2005/8/layout/vList2"/>
    <dgm:cxn modelId="{137C9F92-6707-4F36-928B-E1CAC0C6764D}" srcId="{0885EBC1-AE3C-4962-97F1-DC6B82D80AEA}" destId="{1107BFE9-7DB5-4497-BB0D-920EA3F31FE5}" srcOrd="1" destOrd="0" parTransId="{913CABD8-4730-492B-9BA1-BCEFD3A4D505}" sibTransId="{9369F884-FD21-46A0-8304-358A9A17A11D}"/>
    <dgm:cxn modelId="{C0AEEF7A-A10A-40E3-9072-1ED44C8B1AEC}" type="presParOf" srcId="{75079DA8-AD3B-4119-8CE9-2400B9C58244}" destId="{739411FD-AD4A-41FF-AD56-610AB56783A5}" srcOrd="0" destOrd="0" presId="urn:microsoft.com/office/officeart/2005/8/layout/vList2"/>
    <dgm:cxn modelId="{CCC94F54-8A82-4D15-AD39-2D45F9F5AF61}" type="presParOf" srcId="{75079DA8-AD3B-4119-8CE9-2400B9C58244}" destId="{A3D6D460-EAFC-44CA-BA56-F37E608034C6}" srcOrd="1" destOrd="0" presId="urn:microsoft.com/office/officeart/2005/8/layout/vList2"/>
    <dgm:cxn modelId="{5E5D6123-1953-4989-89C9-097104E84111}" type="presParOf" srcId="{75079DA8-AD3B-4119-8CE9-2400B9C58244}" destId="{6F236E21-A0F6-44D5-B051-289C9370592B}" srcOrd="2" destOrd="0" presId="urn:microsoft.com/office/officeart/2005/8/layout/vList2"/>
    <dgm:cxn modelId="{D3ACB7B8-E1FE-48F3-910B-4A382F79F682}" type="presParOf" srcId="{75079DA8-AD3B-4119-8CE9-2400B9C58244}" destId="{D30057F7-225B-4FC1-ACCD-8F4DC8F11D10}"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3E1CE5-8C95-4F7F-ADA9-DEB08A953F00}" type="doc">
      <dgm:prSet loTypeId="urn:microsoft.com/office/officeart/2005/8/layout/vList2" loCatId="list" qsTypeId="urn:microsoft.com/office/officeart/2005/8/quickstyle/simple1" qsCatId="simple" csTypeId="urn:microsoft.com/office/officeart/2005/8/colors/accent4_1" csCatId="accent4" phldr="1"/>
      <dgm:spPr/>
      <dgm:t>
        <a:bodyPr/>
        <a:lstStyle/>
        <a:p>
          <a:endParaRPr lang="en-US"/>
        </a:p>
      </dgm:t>
    </dgm:pt>
    <dgm:pt modelId="{75B52F54-6FD5-48B8-A7EE-721411286C91}">
      <dgm:prSet phldrT="[Text]" custT="1"/>
      <dgm:spPr>
        <a:noFill/>
        <a:ln>
          <a:solidFill>
            <a:srgbClr val="87230F"/>
          </a:solidFill>
        </a:ln>
      </dgm:spPr>
      <dgm:t>
        <a:bodyPr/>
        <a:lstStyle/>
        <a:p>
          <a:r>
            <a:rPr lang="en-US" sz="1100" dirty="0" smtClean="0">
              <a:latin typeface="Arial" pitchFamily="34" charset="0"/>
              <a:cs typeface="Arial" pitchFamily="34" charset="0"/>
            </a:rPr>
            <a:t>Introduced on November</a:t>
          </a:r>
          <a:r>
            <a:rPr lang="pl-PL" sz="1100" dirty="0" smtClean="0">
              <a:latin typeface="Arial" pitchFamily="34" charset="0"/>
              <a:cs typeface="Arial" pitchFamily="34" charset="0"/>
            </a:rPr>
            <a:t> 1</a:t>
          </a:r>
          <a:r>
            <a:rPr lang="en-US" sz="1100" baseline="30000" dirty="0" err="1" smtClean="0">
              <a:latin typeface="Arial" pitchFamily="34" charset="0"/>
              <a:cs typeface="Arial" pitchFamily="34" charset="0"/>
            </a:rPr>
            <a:t>st</a:t>
          </a:r>
          <a:r>
            <a:rPr lang="en-US" sz="1100" dirty="0" smtClean="0">
              <a:latin typeface="Arial" pitchFamily="34" charset="0"/>
              <a:cs typeface="Arial" pitchFamily="34" charset="0"/>
            </a:rPr>
            <a:t>, </a:t>
          </a:r>
          <a:r>
            <a:rPr lang="pl-PL" sz="1100" dirty="0" smtClean="0">
              <a:latin typeface="Arial" pitchFamily="34" charset="0"/>
              <a:cs typeface="Arial" pitchFamily="34" charset="0"/>
            </a:rPr>
            <a:t>2005 </a:t>
          </a:r>
          <a:r>
            <a:rPr lang="en-US" sz="1100" dirty="0" smtClean="0">
              <a:latin typeface="Arial" pitchFamily="34" charset="0"/>
              <a:cs typeface="Arial" pitchFamily="34" charset="0"/>
            </a:rPr>
            <a:t> on the basis of Act from July</a:t>
          </a:r>
          <a:r>
            <a:rPr lang="pl-PL" sz="1100" dirty="0" smtClean="0">
              <a:latin typeface="Arial" pitchFamily="34" charset="0"/>
              <a:cs typeface="Arial" pitchFamily="34" charset="0"/>
            </a:rPr>
            <a:t> 28</a:t>
          </a:r>
          <a:r>
            <a:rPr lang="en-US" sz="1100" baseline="30000" dirty="0" err="1" smtClean="0">
              <a:latin typeface="Arial" pitchFamily="34" charset="0"/>
              <a:cs typeface="Arial" pitchFamily="34" charset="0"/>
            </a:rPr>
            <a:t>th</a:t>
          </a:r>
          <a:r>
            <a:rPr lang="en-US" sz="1100" baseline="30000" dirty="0" smtClean="0">
              <a:latin typeface="Arial" pitchFamily="34" charset="0"/>
              <a:cs typeface="Arial" pitchFamily="34" charset="0"/>
            </a:rPr>
            <a:t>, </a:t>
          </a:r>
          <a:r>
            <a:rPr lang="pl-PL" sz="1100" dirty="0" smtClean="0">
              <a:latin typeface="Arial" pitchFamily="34" charset="0"/>
              <a:cs typeface="Arial" pitchFamily="34" charset="0"/>
            </a:rPr>
            <a:t>2005 r. o</a:t>
          </a:r>
          <a:r>
            <a:rPr lang="en-US" sz="1100" dirty="0" smtClean="0">
              <a:latin typeface="Arial" pitchFamily="34" charset="0"/>
              <a:cs typeface="Arial" pitchFamily="34" charset="0"/>
            </a:rPr>
            <a:t>n changes in promoting  employment  and </a:t>
          </a:r>
          <a:r>
            <a:rPr lang="en-US" sz="1100" dirty="0" err="1" smtClean="0">
              <a:latin typeface="Arial" pitchFamily="34" charset="0"/>
              <a:cs typeface="Arial" pitchFamily="34" charset="0"/>
            </a:rPr>
            <a:t>labour</a:t>
          </a:r>
          <a:r>
            <a:rPr lang="en-US" sz="1100" dirty="0" smtClean="0">
              <a:latin typeface="Arial" pitchFamily="34" charset="0"/>
              <a:cs typeface="Arial" pitchFamily="34" charset="0"/>
            </a:rPr>
            <a:t> market institutions  and other related, legal changes</a:t>
          </a:r>
          <a:r>
            <a:rPr lang="pl-PL" sz="1100" dirty="0" smtClean="0">
              <a:latin typeface="Arial" pitchFamily="34" charset="0"/>
              <a:cs typeface="Arial" pitchFamily="34" charset="0"/>
            </a:rPr>
            <a:t>.</a:t>
          </a:r>
          <a:endParaRPr lang="en-US" sz="1100" dirty="0">
            <a:latin typeface="Arial" pitchFamily="34" charset="0"/>
            <a:cs typeface="Arial" pitchFamily="34" charset="0"/>
          </a:endParaRPr>
        </a:p>
      </dgm:t>
    </dgm:pt>
    <dgm:pt modelId="{CAAD443E-0B75-4B7E-83F2-61EDD8271482}" type="parTrans" cxnId="{91BC96D8-A315-4C65-AF37-C10D99D45E96}">
      <dgm:prSet/>
      <dgm:spPr/>
      <dgm:t>
        <a:bodyPr/>
        <a:lstStyle/>
        <a:p>
          <a:endParaRPr lang="en-US" sz="1100">
            <a:latin typeface="Arial" pitchFamily="34" charset="0"/>
            <a:cs typeface="Arial" pitchFamily="34" charset="0"/>
          </a:endParaRPr>
        </a:p>
      </dgm:t>
    </dgm:pt>
    <dgm:pt modelId="{25CB5B3A-9749-4C7C-BEFE-70214D5F4DF4}" type="sibTrans" cxnId="{91BC96D8-A315-4C65-AF37-C10D99D45E96}">
      <dgm:prSet/>
      <dgm:spPr/>
      <dgm:t>
        <a:bodyPr/>
        <a:lstStyle/>
        <a:p>
          <a:endParaRPr lang="en-US" sz="1100">
            <a:latin typeface="Arial" pitchFamily="34" charset="0"/>
            <a:cs typeface="Arial" pitchFamily="34" charset="0"/>
          </a:endParaRPr>
        </a:p>
      </dgm:t>
    </dgm:pt>
    <dgm:pt modelId="{A2F3A8C3-ABCD-469F-9BFA-1BE4647BF515}">
      <dgm:prSet phldrT="[Text]" custT="1"/>
      <dgm:spPr>
        <a:noFill/>
        <a:ln>
          <a:solidFill>
            <a:srgbClr val="87230F"/>
          </a:solidFill>
        </a:ln>
      </dgm:spPr>
      <dgm:t>
        <a:bodyPr/>
        <a:lstStyle/>
        <a:p>
          <a:r>
            <a:rPr lang="en-US" sz="1100" dirty="0" smtClean="0">
              <a:latin typeface="Arial" pitchFamily="34" charset="0"/>
              <a:cs typeface="Arial" pitchFamily="34" charset="0"/>
            </a:rPr>
            <a:t>They are works deputed by the county office (</a:t>
          </a:r>
          <a:r>
            <a:rPr lang="pl-PL" sz="1100" dirty="0" smtClean="0">
              <a:latin typeface="Arial" pitchFamily="34" charset="0"/>
              <a:cs typeface="Arial" pitchFamily="34" charset="0"/>
            </a:rPr>
            <a:t>LLO</a:t>
          </a:r>
          <a:r>
            <a:rPr lang="en-US" sz="1100" dirty="0" smtClean="0">
              <a:latin typeface="Arial" pitchFamily="34" charset="0"/>
              <a:cs typeface="Arial" pitchFamily="34" charset="0"/>
            </a:rPr>
            <a:t>)</a:t>
          </a:r>
          <a:r>
            <a:rPr lang="pl-PL" sz="1100" dirty="0" smtClean="0">
              <a:latin typeface="Arial" pitchFamily="34" charset="0"/>
              <a:cs typeface="Arial" pitchFamily="34" charset="0"/>
            </a:rPr>
            <a:t>,</a:t>
          </a:r>
          <a:r>
            <a:rPr lang="en-US" sz="1100" dirty="0" smtClean="0">
              <a:latin typeface="Arial" pitchFamily="34" charset="0"/>
              <a:cs typeface="Arial" pitchFamily="34" charset="0"/>
            </a:rPr>
            <a:t> run by </a:t>
          </a:r>
          <a:r>
            <a:rPr lang="pl-PL" sz="1100" dirty="0" smtClean="0">
              <a:latin typeface="Arial" pitchFamily="34" charset="0"/>
              <a:cs typeface="Arial" pitchFamily="34" charset="0"/>
            </a:rPr>
            <a:t>CSA, </a:t>
          </a:r>
          <a:r>
            <a:rPr lang="en-US" sz="1100" dirty="0" smtClean="0">
              <a:latin typeface="Arial" pitchFamily="34" charset="0"/>
              <a:cs typeface="Arial" pitchFamily="34" charset="0"/>
            </a:rPr>
            <a:t> other organizations and institutions involved in charity works and in the projects for social profit</a:t>
          </a:r>
          <a:r>
            <a:rPr lang="pl-PL" sz="1100" dirty="0" smtClean="0">
              <a:latin typeface="Arial" pitchFamily="34" charset="0"/>
              <a:cs typeface="Arial" pitchFamily="34" charset="0"/>
            </a:rPr>
            <a:t>s.</a:t>
          </a:r>
          <a:endParaRPr lang="en-US" sz="1100" dirty="0">
            <a:latin typeface="Arial" pitchFamily="34" charset="0"/>
            <a:cs typeface="Arial" pitchFamily="34" charset="0"/>
          </a:endParaRPr>
        </a:p>
      </dgm:t>
    </dgm:pt>
    <dgm:pt modelId="{2739ED43-3A42-4C0E-9323-91B8D3694162}" type="parTrans" cxnId="{AD3676C0-E08B-4B57-A43B-580B4E44F05F}">
      <dgm:prSet/>
      <dgm:spPr/>
      <dgm:t>
        <a:bodyPr/>
        <a:lstStyle/>
        <a:p>
          <a:endParaRPr lang="en-US" sz="1100">
            <a:latin typeface="Arial" pitchFamily="34" charset="0"/>
            <a:cs typeface="Arial" pitchFamily="34" charset="0"/>
          </a:endParaRPr>
        </a:p>
      </dgm:t>
    </dgm:pt>
    <dgm:pt modelId="{80E34643-3E1D-4E78-9F96-0839A0CEC044}" type="sibTrans" cxnId="{AD3676C0-E08B-4B57-A43B-580B4E44F05F}">
      <dgm:prSet/>
      <dgm:spPr/>
      <dgm:t>
        <a:bodyPr/>
        <a:lstStyle/>
        <a:p>
          <a:endParaRPr lang="en-US" sz="1100">
            <a:latin typeface="Arial" pitchFamily="34" charset="0"/>
            <a:cs typeface="Arial" pitchFamily="34" charset="0"/>
          </a:endParaRPr>
        </a:p>
      </dgm:t>
    </dgm:pt>
    <dgm:pt modelId="{5D616E40-10C8-4E9E-BA69-3CA50A027728}">
      <dgm:prSet phldrT="[Text]" custT="1"/>
      <dgm:spPr>
        <a:noFill/>
        <a:ln>
          <a:solidFill>
            <a:srgbClr val="87230F"/>
          </a:solidFill>
        </a:ln>
      </dgm:spPr>
      <dgm:t>
        <a:bodyPr/>
        <a:lstStyle/>
        <a:p>
          <a:r>
            <a:rPr lang="en-US" sz="1100" dirty="0" smtClean="0">
              <a:latin typeface="Arial" pitchFamily="34" charset="0"/>
              <a:cs typeface="Arial" pitchFamily="34" charset="0"/>
            </a:rPr>
            <a:t>People who can participate in the program are those without the right to </a:t>
          </a:r>
          <a:r>
            <a:rPr lang="pl-PL" sz="1100" dirty="0" err="1" smtClean="0">
              <a:latin typeface="Arial" pitchFamily="34" charset="0"/>
              <a:cs typeface="Arial" pitchFamily="34" charset="0"/>
            </a:rPr>
            <a:t>unemployment</a:t>
          </a:r>
          <a:r>
            <a:rPr lang="en-US" sz="1100" dirty="0" smtClean="0">
              <a:latin typeface="Arial" pitchFamily="34" charset="0"/>
              <a:cs typeface="Arial" pitchFamily="34" charset="0"/>
            </a:rPr>
            <a:t> benefits but having social </a:t>
          </a:r>
          <a:r>
            <a:rPr lang="pl-PL" sz="1100" dirty="0" err="1" smtClean="0">
              <a:latin typeface="Arial" pitchFamily="34" charset="0"/>
              <a:cs typeface="Arial" pitchFamily="34" charset="0"/>
            </a:rPr>
            <a:t>assistance</a:t>
          </a:r>
          <a:r>
            <a:rPr lang="en-US" sz="1100" dirty="0" smtClean="0">
              <a:latin typeface="Arial" pitchFamily="34" charset="0"/>
              <a:cs typeface="Arial" pitchFamily="34" charset="0"/>
            </a:rPr>
            <a:t>, participating in social contracts, scheme</a:t>
          </a:r>
          <a:r>
            <a:rPr lang="pl-PL" sz="1100" dirty="0" smtClean="0">
              <a:latin typeface="Arial" pitchFamily="34" charset="0"/>
              <a:cs typeface="Arial" pitchFamily="34" charset="0"/>
            </a:rPr>
            <a:t>s</a:t>
          </a:r>
          <a:r>
            <a:rPr lang="en-US" sz="1100" dirty="0" smtClean="0">
              <a:latin typeface="Arial" pitchFamily="34" charset="0"/>
              <a:cs typeface="Arial" pitchFamily="34" charset="0"/>
            </a:rPr>
            <a:t> for self reliance, local pr</a:t>
          </a:r>
          <a:r>
            <a:rPr lang="pl-PL" sz="1100" dirty="0" err="1" smtClean="0">
              <a:latin typeface="Arial" pitchFamily="34" charset="0"/>
              <a:cs typeface="Arial" pitchFamily="34" charset="0"/>
            </a:rPr>
            <a:t>ogr</a:t>
          </a:r>
          <a:r>
            <a:rPr lang="en-US" sz="1100" dirty="0" smtClean="0">
              <a:latin typeface="Arial" pitchFamily="34" charset="0"/>
              <a:cs typeface="Arial" pitchFamily="34" charset="0"/>
            </a:rPr>
            <a:t>am</a:t>
          </a:r>
          <a:r>
            <a:rPr lang="pl-PL" sz="1100" dirty="0" smtClean="0">
              <a:latin typeface="Arial" pitchFamily="34" charset="0"/>
              <a:cs typeface="Arial" pitchFamily="34" charset="0"/>
            </a:rPr>
            <a:t>s</a:t>
          </a:r>
          <a:r>
            <a:rPr lang="en-US" sz="1100" dirty="0" smtClean="0">
              <a:latin typeface="Arial" pitchFamily="34" charset="0"/>
              <a:cs typeface="Arial" pitchFamily="34" charset="0"/>
            </a:rPr>
            <a:t> for social security  or scheme</a:t>
          </a:r>
          <a:r>
            <a:rPr lang="pl-PL" sz="1100" dirty="0" smtClean="0">
              <a:latin typeface="Arial" pitchFamily="34" charset="0"/>
              <a:cs typeface="Arial" pitchFamily="34" charset="0"/>
            </a:rPr>
            <a:t>s</a:t>
          </a:r>
          <a:r>
            <a:rPr lang="en-US" sz="1100" dirty="0" smtClean="0">
              <a:latin typeface="Arial" pitchFamily="34" charset="0"/>
              <a:cs typeface="Arial" pitchFamily="34" charset="0"/>
            </a:rPr>
            <a:t> for social s</a:t>
          </a:r>
          <a:r>
            <a:rPr lang="pl-PL" sz="1100" dirty="0" err="1" smtClean="0">
              <a:latin typeface="Arial" pitchFamily="34" charset="0"/>
              <a:cs typeface="Arial" pitchFamily="34" charset="0"/>
            </a:rPr>
            <a:t>upport</a:t>
          </a:r>
          <a:r>
            <a:rPr lang="pl-PL" sz="1100" dirty="0" smtClean="0">
              <a:latin typeface="Arial" pitchFamily="34" charset="0"/>
              <a:cs typeface="Arial" pitchFamily="34" charset="0"/>
            </a:rPr>
            <a:t>,</a:t>
          </a:r>
          <a:r>
            <a:rPr lang="en-US" sz="1100" dirty="0" smtClean="0">
              <a:latin typeface="Arial" pitchFamily="34" charset="0"/>
              <a:cs typeface="Arial" pitchFamily="34" charset="0"/>
            </a:rPr>
            <a:t> </a:t>
          </a:r>
          <a:r>
            <a:rPr lang="pl-PL" sz="1100" dirty="0" smtClean="0">
              <a:latin typeface="Arial" pitchFamily="34" charset="0"/>
              <a:cs typeface="Arial" pitchFamily="34" charset="0"/>
            </a:rPr>
            <a:t> </a:t>
          </a:r>
          <a:r>
            <a:rPr lang="en-US" sz="1100" dirty="0" smtClean="0">
              <a:latin typeface="Arial" pitchFamily="34" charset="0"/>
              <a:cs typeface="Arial" pitchFamily="34" charset="0"/>
            </a:rPr>
            <a:t>if they are directed by the </a:t>
          </a:r>
          <a:r>
            <a:rPr lang="pl-PL" sz="1100" dirty="0" smtClean="0">
              <a:latin typeface="Arial" pitchFamily="34" charset="0"/>
              <a:cs typeface="Arial" pitchFamily="34" charset="0"/>
            </a:rPr>
            <a:t>LLO</a:t>
          </a:r>
          <a:r>
            <a:rPr lang="en-US" sz="1100" dirty="0" smtClean="0">
              <a:latin typeface="Arial" pitchFamily="34" charset="0"/>
              <a:cs typeface="Arial" pitchFamily="34" charset="0"/>
            </a:rPr>
            <a:t>.</a:t>
          </a:r>
          <a:endParaRPr lang="en-US" sz="1100" dirty="0">
            <a:latin typeface="Arial" pitchFamily="34" charset="0"/>
            <a:cs typeface="Arial" pitchFamily="34" charset="0"/>
          </a:endParaRPr>
        </a:p>
      </dgm:t>
    </dgm:pt>
    <dgm:pt modelId="{59AC00CF-9CC3-4333-8928-507D33EA9382}" type="parTrans" cxnId="{72772E95-1AF1-4321-9C35-4E1B156306C2}">
      <dgm:prSet/>
      <dgm:spPr/>
      <dgm:t>
        <a:bodyPr/>
        <a:lstStyle/>
        <a:p>
          <a:endParaRPr lang="en-US">
            <a:latin typeface="Arial" pitchFamily="34" charset="0"/>
            <a:cs typeface="Arial" pitchFamily="34" charset="0"/>
          </a:endParaRPr>
        </a:p>
      </dgm:t>
    </dgm:pt>
    <dgm:pt modelId="{F3D1229A-BCF6-43FA-9571-84ED66E445E8}" type="sibTrans" cxnId="{72772E95-1AF1-4321-9C35-4E1B156306C2}">
      <dgm:prSet/>
      <dgm:spPr/>
      <dgm:t>
        <a:bodyPr/>
        <a:lstStyle/>
        <a:p>
          <a:endParaRPr lang="en-US">
            <a:latin typeface="Arial" pitchFamily="34" charset="0"/>
            <a:cs typeface="Arial" pitchFamily="34" charset="0"/>
          </a:endParaRPr>
        </a:p>
      </dgm:t>
    </dgm:pt>
    <dgm:pt modelId="{D5380288-9CAB-41C8-9CEA-9FEFA1C33B68}">
      <dgm:prSet phldrT="[Text]" custT="1"/>
      <dgm:spPr>
        <a:noFill/>
        <a:ln>
          <a:solidFill>
            <a:srgbClr val="87230F"/>
          </a:solidFill>
        </a:ln>
      </dgm:spPr>
      <dgm:t>
        <a:bodyPr/>
        <a:lstStyle/>
        <a:p>
          <a:r>
            <a:rPr lang="en-US" sz="1100" dirty="0" smtClean="0">
              <a:latin typeface="Arial" pitchFamily="34" charset="0"/>
              <a:cs typeface="Arial" pitchFamily="34" charset="0"/>
            </a:rPr>
            <a:t>Programs’ org</a:t>
          </a:r>
          <a:r>
            <a:rPr lang="pl-PL" sz="1100" dirty="0" smtClean="0">
              <a:latin typeface="Arial" pitchFamily="34" charset="0"/>
              <a:cs typeface="Arial" pitchFamily="34" charset="0"/>
            </a:rPr>
            <a:t>a</a:t>
          </a:r>
          <a:r>
            <a:rPr lang="en-US" sz="1100" dirty="0" smtClean="0">
              <a:latin typeface="Arial" pitchFamily="34" charset="0"/>
              <a:cs typeface="Arial" pitchFamily="34" charset="0"/>
            </a:rPr>
            <a:t>n</a:t>
          </a:r>
          <a:r>
            <a:rPr lang="pl-PL" sz="1100" dirty="0" err="1" smtClean="0">
              <a:latin typeface="Arial" pitchFamily="34" charset="0"/>
              <a:cs typeface="Arial" pitchFamily="34" charset="0"/>
            </a:rPr>
            <a:t>iz</a:t>
          </a:r>
          <a:r>
            <a:rPr lang="en-US" sz="1100" dirty="0" err="1" smtClean="0">
              <a:latin typeface="Arial" pitchFamily="34" charset="0"/>
              <a:cs typeface="Arial" pitchFamily="34" charset="0"/>
            </a:rPr>
            <a:t>ator</a:t>
          </a:r>
          <a:r>
            <a:rPr lang="en-US" sz="1100" dirty="0" smtClean="0">
              <a:latin typeface="Arial" pitchFamily="34" charset="0"/>
              <a:cs typeface="Arial" pitchFamily="34" charset="0"/>
            </a:rPr>
            <a:t> is commune (local authority)  which organizes works for the local community after the agreement with the recipients of the projects and </a:t>
          </a:r>
          <a:r>
            <a:rPr lang="pl-PL" sz="1100" dirty="0" smtClean="0">
              <a:latin typeface="Arial" pitchFamily="34" charset="0"/>
              <a:cs typeface="Arial" pitchFamily="34" charset="0"/>
            </a:rPr>
            <a:t>LLO. </a:t>
          </a:r>
          <a:endParaRPr lang="en-US" sz="1100" dirty="0">
            <a:latin typeface="Arial" pitchFamily="34" charset="0"/>
            <a:cs typeface="Arial" pitchFamily="34" charset="0"/>
          </a:endParaRPr>
        </a:p>
      </dgm:t>
    </dgm:pt>
    <dgm:pt modelId="{C5545E54-980D-40D2-B8C2-40DFAB0928A3}" type="parTrans" cxnId="{92D3B4F3-5CC1-4478-AB65-DC38F8740637}">
      <dgm:prSet/>
      <dgm:spPr/>
      <dgm:t>
        <a:bodyPr/>
        <a:lstStyle/>
        <a:p>
          <a:endParaRPr lang="en-US"/>
        </a:p>
      </dgm:t>
    </dgm:pt>
    <dgm:pt modelId="{F7765339-7D72-45BD-A148-052D1E5ACF76}" type="sibTrans" cxnId="{92D3B4F3-5CC1-4478-AB65-DC38F8740637}">
      <dgm:prSet/>
      <dgm:spPr/>
      <dgm:t>
        <a:bodyPr/>
        <a:lstStyle/>
        <a:p>
          <a:endParaRPr lang="en-US"/>
        </a:p>
      </dgm:t>
    </dgm:pt>
    <dgm:pt modelId="{172C4EDB-A87D-4C57-8164-8AB64C49AD33}">
      <dgm:prSet phldrT="[Text]" custT="1"/>
      <dgm:spPr>
        <a:noFill/>
        <a:ln>
          <a:solidFill>
            <a:srgbClr val="87230F"/>
          </a:solidFill>
        </a:ln>
      </dgm:spPr>
      <dgm:t>
        <a:bodyPr/>
        <a:lstStyle/>
        <a:p>
          <a:r>
            <a:rPr lang="en-US" sz="1100" dirty="0" smtClean="0">
              <a:latin typeface="Arial" pitchFamily="34" charset="0"/>
              <a:cs typeface="Arial" pitchFamily="34" charset="0"/>
            </a:rPr>
            <a:t>Person who is unemployed and directed to participate in </a:t>
          </a:r>
          <a:r>
            <a:rPr lang="pl-PL" sz="1100" dirty="0" smtClean="0">
              <a:latin typeface="Arial" pitchFamily="34" charset="0"/>
              <a:cs typeface="Arial" pitchFamily="34" charset="0"/>
            </a:rPr>
            <a:t>WSB</a:t>
          </a:r>
          <a:r>
            <a:rPr lang="en-US" sz="1100" dirty="0" smtClean="0">
              <a:latin typeface="Arial" pitchFamily="34" charset="0"/>
              <a:cs typeface="Arial" pitchFamily="34" charset="0"/>
            </a:rPr>
            <a:t>, can do 10 hours a week upon agree</a:t>
          </a:r>
          <a:r>
            <a:rPr lang="pl-PL" sz="1100" dirty="0" err="1" smtClean="0">
              <a:latin typeface="Arial" pitchFamily="34" charset="0"/>
              <a:cs typeface="Arial" pitchFamily="34" charset="0"/>
            </a:rPr>
            <a:t>ment</a:t>
          </a:r>
          <a:r>
            <a:rPr lang="pl-PL" sz="1100" dirty="0" smtClean="0">
              <a:latin typeface="Arial" pitchFamily="34" charset="0"/>
              <a:cs typeface="Arial" pitchFamily="34" charset="0"/>
            </a:rPr>
            <a:t> on </a:t>
          </a:r>
          <a:r>
            <a:rPr lang="pl-PL" sz="1100" dirty="0" err="1" smtClean="0">
              <a:latin typeface="Arial" pitchFamily="34" charset="0"/>
              <a:cs typeface="Arial" pitchFamily="34" charset="0"/>
            </a:rPr>
            <a:t>the</a:t>
          </a:r>
          <a:r>
            <a:rPr lang="pl-PL" sz="1100" dirty="0" smtClean="0">
              <a:latin typeface="Arial" pitchFamily="34" charset="0"/>
              <a:cs typeface="Arial" pitchFamily="34" charset="0"/>
            </a:rPr>
            <a:t> </a:t>
          </a:r>
          <a:r>
            <a:rPr lang="pl-PL" sz="1100" dirty="0" err="1" smtClean="0">
              <a:latin typeface="Arial" pitchFamily="34" charset="0"/>
              <a:cs typeface="Arial" pitchFamily="34" charset="0"/>
            </a:rPr>
            <a:t>r</a:t>
          </a:r>
          <a:r>
            <a:rPr lang="en-US" sz="1100" dirty="0" err="1" smtClean="0">
              <a:latin typeface="Arial" pitchFamily="34" charset="0"/>
              <a:cs typeface="Arial" pitchFamily="34" charset="0"/>
            </a:rPr>
            <a:t>eward</a:t>
          </a:r>
          <a:r>
            <a:rPr lang="en-US" sz="1100" dirty="0" smtClean="0">
              <a:latin typeface="Arial" pitchFamily="34" charset="0"/>
              <a:cs typeface="Arial" pitchFamily="34" charset="0"/>
            </a:rPr>
            <a:t> per hour</a:t>
          </a:r>
          <a:r>
            <a:rPr lang="pl-PL" sz="1100" dirty="0" smtClean="0">
              <a:latin typeface="Arial" pitchFamily="34" charset="0"/>
              <a:cs typeface="Arial" pitchFamily="34" charset="0"/>
            </a:rPr>
            <a:t>.</a:t>
          </a:r>
          <a:r>
            <a:rPr lang="en-US" sz="1100" dirty="0" smtClean="0">
              <a:latin typeface="Arial" pitchFamily="34" charset="0"/>
              <a:cs typeface="Arial" pitchFamily="34" charset="0"/>
            </a:rPr>
            <a:t> Works for the social profit are funded from the </a:t>
          </a:r>
          <a:r>
            <a:rPr lang="pl-PL" sz="1100" dirty="0" err="1" smtClean="0">
              <a:latin typeface="Arial" pitchFamily="34" charset="0"/>
              <a:cs typeface="Arial" pitchFamily="34" charset="0"/>
            </a:rPr>
            <a:t>commune</a:t>
          </a:r>
          <a:r>
            <a:rPr lang="en-US" sz="1100" dirty="0" smtClean="0">
              <a:latin typeface="Arial" pitchFamily="34" charset="0"/>
              <a:cs typeface="Arial" pitchFamily="34" charset="0"/>
            </a:rPr>
            <a:t>’s budget and </a:t>
          </a:r>
          <a:r>
            <a:rPr lang="pl-PL" sz="1100" dirty="0" err="1" smtClean="0">
              <a:latin typeface="Arial" pitchFamily="34" charset="0"/>
              <a:cs typeface="Arial" pitchFamily="34" charset="0"/>
            </a:rPr>
            <a:t>Labour</a:t>
          </a:r>
          <a:r>
            <a:rPr lang="en-US" sz="1100" dirty="0" smtClean="0">
              <a:latin typeface="Arial" pitchFamily="34" charset="0"/>
              <a:cs typeface="Arial" pitchFamily="34" charset="0"/>
            </a:rPr>
            <a:t> Fund </a:t>
          </a:r>
          <a:r>
            <a:rPr lang="pl-PL" sz="1100" dirty="0" err="1" smtClean="0">
              <a:latin typeface="Arial" pitchFamily="34" charset="0"/>
              <a:cs typeface="Arial" pitchFamily="34" charset="0"/>
            </a:rPr>
            <a:t>(</a:t>
          </a:r>
          <a:r>
            <a:rPr lang="pl-PL" sz="1100" i="0" dirty="0" err="1" smtClean="0">
              <a:latin typeface="Arial" pitchFamily="34" charset="0"/>
              <a:cs typeface="Arial" pitchFamily="34" charset="0"/>
            </a:rPr>
            <a:t>staros</a:t>
          </a:r>
          <a:r>
            <a:rPr lang="pl-PL" sz="1100" i="0" dirty="0" smtClean="0">
              <a:latin typeface="Arial" pitchFamily="34" charset="0"/>
              <a:cs typeface="Arial" pitchFamily="34" charset="0"/>
            </a:rPr>
            <a:t>t</a:t>
          </a:r>
          <a:r>
            <a:rPr lang="pl-PL" sz="1100" i="1" dirty="0" smtClean="0">
              <a:latin typeface="Arial" pitchFamily="34" charset="0"/>
              <a:cs typeface="Arial" pitchFamily="34" charset="0"/>
            </a:rPr>
            <a:t> </a:t>
          </a:r>
          <a:r>
            <a:rPr lang="en-US" sz="1100" i="0" dirty="0" smtClean="0">
              <a:latin typeface="Arial" pitchFamily="34" charset="0"/>
              <a:cs typeface="Arial" pitchFamily="34" charset="0"/>
            </a:rPr>
            <a:t>refunds </a:t>
          </a:r>
          <a:r>
            <a:rPr lang="pl-PL" sz="1100" i="0" dirty="0" err="1" smtClean="0">
              <a:latin typeface="Arial" pitchFamily="34" charset="0"/>
              <a:cs typeface="Arial" pitchFamily="34" charset="0"/>
            </a:rPr>
            <a:t>commune</a:t>
          </a:r>
          <a:r>
            <a:rPr lang="pl-PL" sz="1100" i="0" dirty="0" smtClean="0">
              <a:latin typeface="Arial" pitchFamily="34" charset="0"/>
              <a:cs typeface="Arial" pitchFamily="34" charset="0"/>
            </a:rPr>
            <a:t> </a:t>
          </a:r>
          <a:r>
            <a:rPr lang="en-US" sz="1100" i="0" dirty="0" smtClean="0">
              <a:latin typeface="Arial" pitchFamily="34" charset="0"/>
              <a:cs typeface="Arial" pitchFamily="34" charset="0"/>
            </a:rPr>
            <a:t>from the </a:t>
          </a:r>
          <a:r>
            <a:rPr lang="pl-PL" sz="1100" i="0" dirty="0" err="1" smtClean="0">
              <a:latin typeface="Arial" pitchFamily="34" charset="0"/>
              <a:cs typeface="Arial" pitchFamily="34" charset="0"/>
            </a:rPr>
            <a:t>Labour</a:t>
          </a:r>
          <a:r>
            <a:rPr lang="en-US" sz="1100" i="0" dirty="0" smtClean="0">
              <a:latin typeface="Arial" pitchFamily="34" charset="0"/>
              <a:cs typeface="Arial" pitchFamily="34" charset="0"/>
            </a:rPr>
            <a:t> Fund budget  up to </a:t>
          </a:r>
          <a:r>
            <a:rPr lang="pl-PL" sz="1100" dirty="0" smtClean="0">
              <a:latin typeface="Arial" pitchFamily="34" charset="0"/>
              <a:cs typeface="Arial" pitchFamily="34" charset="0"/>
            </a:rPr>
            <a:t>60% </a:t>
          </a:r>
          <a:r>
            <a:rPr lang="en-US" sz="1100" dirty="0" smtClean="0">
              <a:latin typeface="Arial" pitchFamily="34" charset="0"/>
              <a:cs typeface="Arial" pitchFamily="34" charset="0"/>
            </a:rPr>
            <a:t>of the minimum service cost</a:t>
          </a:r>
          <a:r>
            <a:rPr lang="pl-PL" sz="1100" dirty="0" smtClean="0">
              <a:latin typeface="Arial" pitchFamily="34" charset="0"/>
              <a:cs typeface="Arial" pitchFamily="34" charset="0"/>
            </a:rPr>
            <a:t>).</a:t>
          </a:r>
          <a:endParaRPr lang="en-US" sz="1100" dirty="0">
            <a:latin typeface="Arial" pitchFamily="34" charset="0"/>
            <a:cs typeface="Arial" pitchFamily="34" charset="0"/>
          </a:endParaRPr>
        </a:p>
      </dgm:t>
    </dgm:pt>
    <dgm:pt modelId="{F56180F9-5F5E-498D-8B12-DCEF05821930}" type="parTrans" cxnId="{95B42A2E-CE37-4C29-AAB3-D07ECF2195F0}">
      <dgm:prSet/>
      <dgm:spPr/>
      <dgm:t>
        <a:bodyPr/>
        <a:lstStyle/>
        <a:p>
          <a:endParaRPr lang="en-US"/>
        </a:p>
      </dgm:t>
    </dgm:pt>
    <dgm:pt modelId="{A12FAAE4-84F0-4F42-B043-67D3C7AB0BE0}" type="sibTrans" cxnId="{95B42A2E-CE37-4C29-AAB3-D07ECF2195F0}">
      <dgm:prSet/>
      <dgm:spPr/>
      <dgm:t>
        <a:bodyPr/>
        <a:lstStyle/>
        <a:p>
          <a:endParaRPr lang="en-US"/>
        </a:p>
      </dgm:t>
    </dgm:pt>
    <dgm:pt modelId="{8683372F-F865-4E2A-84D9-03E421E0F4D7}" type="pres">
      <dgm:prSet presAssocID="{D53E1CE5-8C95-4F7F-ADA9-DEB08A953F00}" presName="linear" presStyleCnt="0">
        <dgm:presLayoutVars>
          <dgm:animLvl val="lvl"/>
          <dgm:resizeHandles val="exact"/>
        </dgm:presLayoutVars>
      </dgm:prSet>
      <dgm:spPr/>
      <dgm:t>
        <a:bodyPr/>
        <a:lstStyle/>
        <a:p>
          <a:endParaRPr lang="en-US"/>
        </a:p>
      </dgm:t>
    </dgm:pt>
    <dgm:pt modelId="{EC0E6011-49A9-4732-89AB-CC568C0B2092}" type="pres">
      <dgm:prSet presAssocID="{75B52F54-6FD5-48B8-A7EE-721411286C91}" presName="parentText" presStyleLbl="node1" presStyleIdx="0" presStyleCnt="5">
        <dgm:presLayoutVars>
          <dgm:chMax val="0"/>
          <dgm:bulletEnabled val="1"/>
        </dgm:presLayoutVars>
      </dgm:prSet>
      <dgm:spPr/>
      <dgm:t>
        <a:bodyPr/>
        <a:lstStyle/>
        <a:p>
          <a:endParaRPr lang="en-US"/>
        </a:p>
      </dgm:t>
    </dgm:pt>
    <dgm:pt modelId="{71C984C8-91C8-4618-86E1-7E1753B5F8EE}" type="pres">
      <dgm:prSet presAssocID="{25CB5B3A-9749-4C7C-BEFE-70214D5F4DF4}" presName="spacer" presStyleCnt="0"/>
      <dgm:spPr/>
      <dgm:t>
        <a:bodyPr/>
        <a:lstStyle/>
        <a:p>
          <a:endParaRPr lang="en-US"/>
        </a:p>
      </dgm:t>
    </dgm:pt>
    <dgm:pt modelId="{5CD98DAF-D9D3-40B9-B172-B0509DAFBC19}" type="pres">
      <dgm:prSet presAssocID="{A2F3A8C3-ABCD-469F-9BFA-1BE4647BF515}" presName="parentText" presStyleLbl="node1" presStyleIdx="1" presStyleCnt="5">
        <dgm:presLayoutVars>
          <dgm:chMax val="0"/>
          <dgm:bulletEnabled val="1"/>
        </dgm:presLayoutVars>
      </dgm:prSet>
      <dgm:spPr/>
      <dgm:t>
        <a:bodyPr/>
        <a:lstStyle/>
        <a:p>
          <a:endParaRPr lang="en-US"/>
        </a:p>
      </dgm:t>
    </dgm:pt>
    <dgm:pt modelId="{FE67067B-93C0-4F31-AC4F-4ECBCB47C660}" type="pres">
      <dgm:prSet presAssocID="{80E34643-3E1D-4E78-9F96-0839A0CEC044}" presName="spacer" presStyleCnt="0"/>
      <dgm:spPr/>
      <dgm:t>
        <a:bodyPr/>
        <a:lstStyle/>
        <a:p>
          <a:endParaRPr lang="en-US"/>
        </a:p>
      </dgm:t>
    </dgm:pt>
    <dgm:pt modelId="{75F9D18F-01D5-4F6E-AD57-68251E2B90DF}" type="pres">
      <dgm:prSet presAssocID="{5D616E40-10C8-4E9E-BA69-3CA50A027728}" presName="parentText" presStyleLbl="node1" presStyleIdx="2" presStyleCnt="5">
        <dgm:presLayoutVars>
          <dgm:chMax val="0"/>
          <dgm:bulletEnabled val="1"/>
        </dgm:presLayoutVars>
      </dgm:prSet>
      <dgm:spPr/>
      <dgm:t>
        <a:bodyPr/>
        <a:lstStyle/>
        <a:p>
          <a:endParaRPr lang="en-US"/>
        </a:p>
      </dgm:t>
    </dgm:pt>
    <dgm:pt modelId="{6C1D89A3-86D4-4863-A657-BADE62E4B9CD}" type="pres">
      <dgm:prSet presAssocID="{F3D1229A-BCF6-43FA-9571-84ED66E445E8}" presName="spacer" presStyleCnt="0"/>
      <dgm:spPr/>
      <dgm:t>
        <a:bodyPr/>
        <a:lstStyle/>
        <a:p>
          <a:endParaRPr lang="en-US"/>
        </a:p>
      </dgm:t>
    </dgm:pt>
    <dgm:pt modelId="{755F0274-4570-4A56-BBBF-C3C1DA56AC0B}" type="pres">
      <dgm:prSet presAssocID="{D5380288-9CAB-41C8-9CEA-9FEFA1C33B68}" presName="parentText" presStyleLbl="node1" presStyleIdx="3" presStyleCnt="5">
        <dgm:presLayoutVars>
          <dgm:chMax val="0"/>
          <dgm:bulletEnabled val="1"/>
        </dgm:presLayoutVars>
      </dgm:prSet>
      <dgm:spPr/>
      <dgm:t>
        <a:bodyPr/>
        <a:lstStyle/>
        <a:p>
          <a:endParaRPr lang="en-US"/>
        </a:p>
      </dgm:t>
    </dgm:pt>
    <dgm:pt modelId="{0964EDD9-7999-4C07-A45C-0667A443CBFE}" type="pres">
      <dgm:prSet presAssocID="{F7765339-7D72-45BD-A148-052D1E5ACF76}" presName="spacer" presStyleCnt="0"/>
      <dgm:spPr/>
      <dgm:t>
        <a:bodyPr/>
        <a:lstStyle/>
        <a:p>
          <a:endParaRPr lang="en-US"/>
        </a:p>
      </dgm:t>
    </dgm:pt>
    <dgm:pt modelId="{8869FA55-537C-444B-9839-7004EAE1EF25}" type="pres">
      <dgm:prSet presAssocID="{172C4EDB-A87D-4C57-8164-8AB64C49AD33}" presName="parentText" presStyleLbl="node1" presStyleIdx="4" presStyleCnt="5">
        <dgm:presLayoutVars>
          <dgm:chMax val="0"/>
          <dgm:bulletEnabled val="1"/>
        </dgm:presLayoutVars>
      </dgm:prSet>
      <dgm:spPr/>
      <dgm:t>
        <a:bodyPr/>
        <a:lstStyle/>
        <a:p>
          <a:endParaRPr lang="en-US"/>
        </a:p>
      </dgm:t>
    </dgm:pt>
  </dgm:ptLst>
  <dgm:cxnLst>
    <dgm:cxn modelId="{92D3B4F3-5CC1-4478-AB65-DC38F8740637}" srcId="{D53E1CE5-8C95-4F7F-ADA9-DEB08A953F00}" destId="{D5380288-9CAB-41C8-9CEA-9FEFA1C33B68}" srcOrd="3" destOrd="0" parTransId="{C5545E54-980D-40D2-B8C2-40DFAB0928A3}" sibTransId="{F7765339-7D72-45BD-A148-052D1E5ACF76}"/>
    <dgm:cxn modelId="{76349BA1-89A3-4633-8A53-905CDE37F835}" type="presOf" srcId="{A2F3A8C3-ABCD-469F-9BFA-1BE4647BF515}" destId="{5CD98DAF-D9D3-40B9-B172-B0509DAFBC19}" srcOrd="0" destOrd="0" presId="urn:microsoft.com/office/officeart/2005/8/layout/vList2"/>
    <dgm:cxn modelId="{EED4A19E-5452-4C4D-B8C4-32162439AEC6}" type="presOf" srcId="{75B52F54-6FD5-48B8-A7EE-721411286C91}" destId="{EC0E6011-49A9-4732-89AB-CC568C0B2092}" srcOrd="0" destOrd="0" presId="urn:microsoft.com/office/officeart/2005/8/layout/vList2"/>
    <dgm:cxn modelId="{B6D264EF-F3FC-4177-8C2E-D8D9DAF8B9F3}" type="presOf" srcId="{D53E1CE5-8C95-4F7F-ADA9-DEB08A953F00}" destId="{8683372F-F865-4E2A-84D9-03E421E0F4D7}" srcOrd="0" destOrd="0" presId="urn:microsoft.com/office/officeart/2005/8/layout/vList2"/>
    <dgm:cxn modelId="{0AE81EA6-EBDB-4862-91DD-59B8F0C50B16}" type="presOf" srcId="{D5380288-9CAB-41C8-9CEA-9FEFA1C33B68}" destId="{755F0274-4570-4A56-BBBF-C3C1DA56AC0B}" srcOrd="0" destOrd="0" presId="urn:microsoft.com/office/officeart/2005/8/layout/vList2"/>
    <dgm:cxn modelId="{91BC96D8-A315-4C65-AF37-C10D99D45E96}" srcId="{D53E1CE5-8C95-4F7F-ADA9-DEB08A953F00}" destId="{75B52F54-6FD5-48B8-A7EE-721411286C91}" srcOrd="0" destOrd="0" parTransId="{CAAD443E-0B75-4B7E-83F2-61EDD8271482}" sibTransId="{25CB5B3A-9749-4C7C-BEFE-70214D5F4DF4}"/>
    <dgm:cxn modelId="{6F5B17CC-9E7B-4EAD-B111-DEAC6A889906}" type="presOf" srcId="{5D616E40-10C8-4E9E-BA69-3CA50A027728}" destId="{75F9D18F-01D5-4F6E-AD57-68251E2B90DF}" srcOrd="0" destOrd="0" presId="urn:microsoft.com/office/officeart/2005/8/layout/vList2"/>
    <dgm:cxn modelId="{95B42A2E-CE37-4C29-AAB3-D07ECF2195F0}" srcId="{D53E1CE5-8C95-4F7F-ADA9-DEB08A953F00}" destId="{172C4EDB-A87D-4C57-8164-8AB64C49AD33}" srcOrd="4" destOrd="0" parTransId="{F56180F9-5F5E-498D-8B12-DCEF05821930}" sibTransId="{A12FAAE4-84F0-4F42-B043-67D3C7AB0BE0}"/>
    <dgm:cxn modelId="{72772E95-1AF1-4321-9C35-4E1B156306C2}" srcId="{D53E1CE5-8C95-4F7F-ADA9-DEB08A953F00}" destId="{5D616E40-10C8-4E9E-BA69-3CA50A027728}" srcOrd="2" destOrd="0" parTransId="{59AC00CF-9CC3-4333-8928-507D33EA9382}" sibTransId="{F3D1229A-BCF6-43FA-9571-84ED66E445E8}"/>
    <dgm:cxn modelId="{F701E441-80F0-453B-A14D-41EF5D89D52C}" type="presOf" srcId="{172C4EDB-A87D-4C57-8164-8AB64C49AD33}" destId="{8869FA55-537C-444B-9839-7004EAE1EF25}" srcOrd="0" destOrd="0" presId="urn:microsoft.com/office/officeart/2005/8/layout/vList2"/>
    <dgm:cxn modelId="{AD3676C0-E08B-4B57-A43B-580B4E44F05F}" srcId="{D53E1CE5-8C95-4F7F-ADA9-DEB08A953F00}" destId="{A2F3A8C3-ABCD-469F-9BFA-1BE4647BF515}" srcOrd="1" destOrd="0" parTransId="{2739ED43-3A42-4C0E-9323-91B8D3694162}" sibTransId="{80E34643-3E1D-4E78-9F96-0839A0CEC044}"/>
    <dgm:cxn modelId="{D32624BC-3684-4F8C-B806-62E87A51BF18}" type="presParOf" srcId="{8683372F-F865-4E2A-84D9-03E421E0F4D7}" destId="{EC0E6011-49A9-4732-89AB-CC568C0B2092}" srcOrd="0" destOrd="0" presId="urn:microsoft.com/office/officeart/2005/8/layout/vList2"/>
    <dgm:cxn modelId="{160D458F-C15B-44AD-A848-2AB02F574048}" type="presParOf" srcId="{8683372F-F865-4E2A-84D9-03E421E0F4D7}" destId="{71C984C8-91C8-4618-86E1-7E1753B5F8EE}" srcOrd="1" destOrd="0" presId="urn:microsoft.com/office/officeart/2005/8/layout/vList2"/>
    <dgm:cxn modelId="{AD634448-11B7-4935-9E5A-DF1093A873A0}" type="presParOf" srcId="{8683372F-F865-4E2A-84D9-03E421E0F4D7}" destId="{5CD98DAF-D9D3-40B9-B172-B0509DAFBC19}" srcOrd="2" destOrd="0" presId="urn:microsoft.com/office/officeart/2005/8/layout/vList2"/>
    <dgm:cxn modelId="{BD71B879-511D-4D28-AC29-4DD1F73ECDAD}" type="presParOf" srcId="{8683372F-F865-4E2A-84D9-03E421E0F4D7}" destId="{FE67067B-93C0-4F31-AC4F-4ECBCB47C660}" srcOrd="3" destOrd="0" presId="urn:microsoft.com/office/officeart/2005/8/layout/vList2"/>
    <dgm:cxn modelId="{07AB1A24-DB3C-4364-A5DC-80062D78B802}" type="presParOf" srcId="{8683372F-F865-4E2A-84D9-03E421E0F4D7}" destId="{75F9D18F-01D5-4F6E-AD57-68251E2B90DF}" srcOrd="4" destOrd="0" presId="urn:microsoft.com/office/officeart/2005/8/layout/vList2"/>
    <dgm:cxn modelId="{C569448C-D96C-463E-8D87-88198B8E7620}" type="presParOf" srcId="{8683372F-F865-4E2A-84D9-03E421E0F4D7}" destId="{6C1D89A3-86D4-4863-A657-BADE62E4B9CD}" srcOrd="5" destOrd="0" presId="urn:microsoft.com/office/officeart/2005/8/layout/vList2"/>
    <dgm:cxn modelId="{1F1E80EA-AC4E-428A-92E3-2822D75D4658}" type="presParOf" srcId="{8683372F-F865-4E2A-84D9-03E421E0F4D7}" destId="{755F0274-4570-4A56-BBBF-C3C1DA56AC0B}" srcOrd="6" destOrd="0" presId="urn:microsoft.com/office/officeart/2005/8/layout/vList2"/>
    <dgm:cxn modelId="{1FC534A0-60DA-4787-BE69-BCF54FEDFE89}" type="presParOf" srcId="{8683372F-F865-4E2A-84D9-03E421E0F4D7}" destId="{0964EDD9-7999-4C07-A45C-0667A443CBFE}" srcOrd="7" destOrd="0" presId="urn:microsoft.com/office/officeart/2005/8/layout/vList2"/>
    <dgm:cxn modelId="{1A5111FA-9917-4DD8-9C6F-DBFA67C70144}" type="presParOf" srcId="{8683372F-F865-4E2A-84D9-03E421E0F4D7}" destId="{8869FA55-537C-444B-9839-7004EAE1EF25}"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86FB73-6C4C-48E3-B0B2-8628F00B654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B69E051-7737-46A5-B9B4-74EB313F5C13}">
      <dgm:prSet phldrT="[Text]" custT="1"/>
      <dgm:spPr>
        <a:solidFill>
          <a:srgbClr val="A22A12"/>
        </a:solidFill>
      </dgm:spPr>
      <dgm:t>
        <a:bodyPr/>
        <a:lstStyle/>
        <a:p>
          <a:r>
            <a:rPr lang="en-US" sz="2200" b="1" dirty="0" smtClean="0">
              <a:latin typeface="Arial" pitchFamily="34" charset="0"/>
              <a:cs typeface="Arial" pitchFamily="34" charset="0"/>
            </a:rPr>
            <a:t>Enhancing the adaptability of the employees</a:t>
          </a:r>
          <a:endParaRPr lang="en-US" sz="2200" dirty="0">
            <a:latin typeface="Arial" pitchFamily="34" charset="0"/>
            <a:cs typeface="Arial" pitchFamily="34" charset="0"/>
          </a:endParaRPr>
        </a:p>
      </dgm:t>
    </dgm:pt>
    <dgm:pt modelId="{E47D6CED-E968-48CE-87D7-E67A0CB00984}" type="parTrans" cxnId="{239017BC-4206-41E9-A11A-E3CFDA0C6CD7}">
      <dgm:prSet/>
      <dgm:spPr/>
      <dgm:t>
        <a:bodyPr/>
        <a:lstStyle/>
        <a:p>
          <a:endParaRPr lang="en-US">
            <a:latin typeface="Arial" pitchFamily="34" charset="0"/>
            <a:cs typeface="Arial" pitchFamily="34" charset="0"/>
          </a:endParaRPr>
        </a:p>
      </dgm:t>
    </dgm:pt>
    <dgm:pt modelId="{29E841D2-6A0F-45CC-8413-02F7E8D36D2A}" type="sibTrans" cxnId="{239017BC-4206-41E9-A11A-E3CFDA0C6CD7}">
      <dgm:prSet/>
      <dgm:spPr/>
      <dgm:t>
        <a:bodyPr/>
        <a:lstStyle/>
        <a:p>
          <a:endParaRPr lang="en-US">
            <a:latin typeface="Arial" pitchFamily="34" charset="0"/>
            <a:cs typeface="Arial" pitchFamily="34" charset="0"/>
          </a:endParaRPr>
        </a:p>
      </dgm:t>
    </dgm:pt>
    <dgm:pt modelId="{CC09B58F-0DBF-456D-9F64-E1EF09574257}">
      <dgm:prSet phldrT="[Text]"/>
      <dgm:spPr>
        <a:noFill/>
        <a:ln>
          <a:solidFill>
            <a:srgbClr val="A22A12">
              <a:alpha val="90000"/>
            </a:srgbClr>
          </a:solidFill>
        </a:ln>
      </dgm:spPr>
      <dgm:t>
        <a:bodyPr/>
        <a:lstStyle/>
        <a:p>
          <a:r>
            <a:rPr lang="pl-PL" dirty="0" smtClean="0">
              <a:solidFill>
                <a:sysClr val="windowText" lastClr="000000"/>
              </a:solidFill>
              <a:latin typeface="Arial" pitchFamily="34" charset="0"/>
              <a:cs typeface="Arial" pitchFamily="34" charset="0"/>
            </a:rPr>
            <a:t>WSB </a:t>
          </a:r>
          <a:r>
            <a:rPr lang="en-US" dirty="0" smtClean="0">
              <a:solidFill>
                <a:sysClr val="windowText" lastClr="000000"/>
              </a:solidFill>
              <a:latin typeface="Arial" pitchFamily="34" charset="0"/>
              <a:cs typeface="Arial" pitchFamily="34" charset="0"/>
            </a:rPr>
            <a:t> should aim to find employment for people</a:t>
          </a:r>
          <a:endParaRPr lang="en-US" dirty="0">
            <a:solidFill>
              <a:sysClr val="windowText" lastClr="000000"/>
            </a:solidFill>
            <a:latin typeface="Arial" pitchFamily="34" charset="0"/>
            <a:cs typeface="Arial" pitchFamily="34" charset="0"/>
          </a:endParaRPr>
        </a:p>
      </dgm:t>
    </dgm:pt>
    <dgm:pt modelId="{0409CEFD-7C72-4DF7-9B65-C1063BBC0DE0}" type="parTrans" cxnId="{3043E895-30DA-4BD6-A081-DF337682537B}">
      <dgm:prSet/>
      <dgm:spPr/>
      <dgm:t>
        <a:bodyPr/>
        <a:lstStyle/>
        <a:p>
          <a:endParaRPr lang="en-US">
            <a:latin typeface="Arial" pitchFamily="34" charset="0"/>
            <a:cs typeface="Arial" pitchFamily="34" charset="0"/>
          </a:endParaRPr>
        </a:p>
      </dgm:t>
    </dgm:pt>
    <dgm:pt modelId="{CFA8FCCE-66FF-4C59-B32B-A06F8E41DE59}" type="sibTrans" cxnId="{3043E895-30DA-4BD6-A081-DF337682537B}">
      <dgm:prSet/>
      <dgm:spPr/>
      <dgm:t>
        <a:bodyPr/>
        <a:lstStyle/>
        <a:p>
          <a:endParaRPr lang="en-US">
            <a:latin typeface="Arial" pitchFamily="34" charset="0"/>
            <a:cs typeface="Arial" pitchFamily="34" charset="0"/>
          </a:endParaRPr>
        </a:p>
      </dgm:t>
    </dgm:pt>
    <dgm:pt modelId="{A94045F8-F85A-4FC5-A055-B9424F01FCAC}">
      <dgm:prSet phldrT="[Text]"/>
      <dgm:spPr>
        <a:noFill/>
        <a:ln>
          <a:solidFill>
            <a:srgbClr val="A22A12">
              <a:alpha val="90000"/>
            </a:srgbClr>
          </a:solidFill>
        </a:ln>
      </dgm:spPr>
      <dgm:t>
        <a:bodyPr>
          <a:scene3d>
            <a:camera prst="orthographicFront"/>
            <a:lightRig rig="soft" dir="t">
              <a:rot lat="0" lon="0" rev="10800000"/>
            </a:lightRig>
          </a:scene3d>
          <a:sp3d>
            <a:bevelT w="27940" h="12700"/>
            <a:contourClr>
              <a:srgbClr val="DDDDDD"/>
            </a:contourClr>
          </a:sp3d>
        </a:bodyPr>
        <a:lstStyle/>
        <a:p>
          <a:r>
            <a:rPr lang="pl-PL"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LLO</a:t>
          </a:r>
          <a:r>
            <a:rPr lang="en-US"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’s perspective </a:t>
          </a:r>
          <a:endParaRPr lang="en-US" b="1" cap="none" spc="150" dirty="0">
            <a:ln w="11430"/>
            <a:solidFill>
              <a:srgbClr val="6A1C0C"/>
            </a:solidFill>
            <a:effectLst>
              <a:outerShdw blurRad="25400" algn="tl" rotWithShape="0">
                <a:srgbClr val="000000">
                  <a:alpha val="43000"/>
                </a:srgbClr>
              </a:outerShdw>
            </a:effectLst>
            <a:latin typeface="Arial" pitchFamily="34" charset="0"/>
            <a:cs typeface="Arial" pitchFamily="34" charset="0"/>
          </a:endParaRPr>
        </a:p>
      </dgm:t>
    </dgm:pt>
    <dgm:pt modelId="{97237B1E-F61E-4DDB-9140-B0552FE084FC}" type="parTrans" cxnId="{6CDD2900-F8B8-4F03-8990-6CE443D6652E}">
      <dgm:prSet/>
      <dgm:spPr/>
      <dgm:t>
        <a:bodyPr/>
        <a:lstStyle/>
        <a:p>
          <a:endParaRPr lang="en-US">
            <a:latin typeface="Arial" pitchFamily="34" charset="0"/>
            <a:cs typeface="Arial" pitchFamily="34" charset="0"/>
          </a:endParaRPr>
        </a:p>
      </dgm:t>
    </dgm:pt>
    <dgm:pt modelId="{35D5E7C7-4F1C-4D8F-9682-4EC61F0B45BF}" type="sibTrans" cxnId="{6CDD2900-F8B8-4F03-8990-6CE443D6652E}">
      <dgm:prSet/>
      <dgm:spPr/>
      <dgm:t>
        <a:bodyPr/>
        <a:lstStyle/>
        <a:p>
          <a:endParaRPr lang="en-US">
            <a:latin typeface="Arial" pitchFamily="34" charset="0"/>
            <a:cs typeface="Arial" pitchFamily="34" charset="0"/>
          </a:endParaRPr>
        </a:p>
      </dgm:t>
    </dgm:pt>
    <dgm:pt modelId="{3CEDDB85-8F56-43A7-9D50-AD11786C4373}">
      <dgm:prSet phldrT="[Text]" custT="1"/>
      <dgm:spPr>
        <a:solidFill>
          <a:srgbClr val="A22A12"/>
        </a:solidFill>
      </dgm:spPr>
      <dgm:t>
        <a:bodyPr/>
        <a:lstStyle/>
        <a:p>
          <a:r>
            <a:rPr lang="en-US" sz="2200" b="1" dirty="0" smtClean="0">
              <a:latin typeface="Arial" pitchFamily="34" charset="0"/>
              <a:cs typeface="Arial" pitchFamily="34" charset="0"/>
            </a:rPr>
            <a:t>Social integration</a:t>
          </a:r>
          <a:endParaRPr lang="en-US" sz="2200" b="1" dirty="0">
            <a:latin typeface="Arial" pitchFamily="34" charset="0"/>
            <a:cs typeface="Arial" pitchFamily="34" charset="0"/>
          </a:endParaRPr>
        </a:p>
      </dgm:t>
    </dgm:pt>
    <dgm:pt modelId="{B7E95508-0193-4E66-B90A-D2F360188F50}" type="parTrans" cxnId="{EF66F1D4-74F9-4EF5-8085-C171B42310B0}">
      <dgm:prSet/>
      <dgm:spPr/>
      <dgm:t>
        <a:bodyPr/>
        <a:lstStyle/>
        <a:p>
          <a:endParaRPr lang="en-US">
            <a:latin typeface="Arial" pitchFamily="34" charset="0"/>
            <a:cs typeface="Arial" pitchFamily="34" charset="0"/>
          </a:endParaRPr>
        </a:p>
      </dgm:t>
    </dgm:pt>
    <dgm:pt modelId="{7967C852-804F-4F84-A2BF-74A13B47E228}" type="sibTrans" cxnId="{EF66F1D4-74F9-4EF5-8085-C171B42310B0}">
      <dgm:prSet/>
      <dgm:spPr/>
      <dgm:t>
        <a:bodyPr/>
        <a:lstStyle/>
        <a:p>
          <a:endParaRPr lang="en-US">
            <a:latin typeface="Arial" pitchFamily="34" charset="0"/>
            <a:cs typeface="Arial" pitchFamily="34" charset="0"/>
          </a:endParaRPr>
        </a:p>
      </dgm:t>
    </dgm:pt>
    <dgm:pt modelId="{14FFD544-EAEF-488B-8030-763AF1B8D25B}">
      <dgm:prSet phldrT="[Text]"/>
      <dgm:spPr>
        <a:noFill/>
        <a:ln>
          <a:solidFill>
            <a:srgbClr val="A22A12">
              <a:alpha val="90000"/>
            </a:srgbClr>
          </a:solidFill>
        </a:ln>
      </dgm:spPr>
      <dgm:t>
        <a:bodyPr/>
        <a:lstStyle/>
        <a:p>
          <a:r>
            <a:rPr lang="pl-PL" dirty="0" smtClean="0">
              <a:solidFill>
                <a:sysClr val="windowText" lastClr="000000"/>
              </a:solidFill>
              <a:latin typeface="Arial" pitchFamily="34" charset="0"/>
              <a:cs typeface="Arial" pitchFamily="34" charset="0"/>
            </a:rPr>
            <a:t>WSB </a:t>
          </a:r>
          <a:r>
            <a:rPr lang="en-US" dirty="0" smtClean="0">
              <a:solidFill>
                <a:sysClr val="windowText" lastClr="000000"/>
              </a:solidFill>
              <a:latin typeface="Arial" pitchFamily="34" charset="0"/>
              <a:cs typeface="Arial" pitchFamily="34" charset="0"/>
            </a:rPr>
            <a:t>should encourage people to seek activities outside the house and increase their se</a:t>
          </a:r>
          <a:r>
            <a:rPr lang="pl-PL" dirty="0" smtClean="0">
              <a:solidFill>
                <a:sysClr val="windowText" lastClr="000000"/>
              </a:solidFill>
              <a:latin typeface="Arial" pitchFamily="34" charset="0"/>
              <a:cs typeface="Arial" pitchFamily="34" charset="0"/>
            </a:rPr>
            <a:t>l</a:t>
          </a:r>
          <a:r>
            <a:rPr lang="en-US" dirty="0" smtClean="0">
              <a:solidFill>
                <a:sysClr val="windowText" lastClr="000000"/>
              </a:solidFill>
              <a:latin typeface="Arial" pitchFamily="34" charset="0"/>
              <a:cs typeface="Arial" pitchFamily="34" charset="0"/>
            </a:rPr>
            <a:t>f-esteem</a:t>
          </a:r>
        </a:p>
      </dgm:t>
    </dgm:pt>
    <dgm:pt modelId="{250F0A0D-3E0C-4724-9286-AB11753D4B4A}" type="parTrans" cxnId="{5E71ABEC-2D21-45ED-9FF4-10B321393EAC}">
      <dgm:prSet/>
      <dgm:spPr/>
      <dgm:t>
        <a:bodyPr/>
        <a:lstStyle/>
        <a:p>
          <a:endParaRPr lang="en-US">
            <a:latin typeface="Arial" pitchFamily="34" charset="0"/>
            <a:cs typeface="Arial" pitchFamily="34" charset="0"/>
          </a:endParaRPr>
        </a:p>
      </dgm:t>
    </dgm:pt>
    <dgm:pt modelId="{366B0490-B16C-4211-A149-3879A97C3BCD}" type="sibTrans" cxnId="{5E71ABEC-2D21-45ED-9FF4-10B321393EAC}">
      <dgm:prSet/>
      <dgm:spPr/>
      <dgm:t>
        <a:bodyPr/>
        <a:lstStyle/>
        <a:p>
          <a:endParaRPr lang="en-US">
            <a:latin typeface="Arial" pitchFamily="34" charset="0"/>
            <a:cs typeface="Arial" pitchFamily="34" charset="0"/>
          </a:endParaRPr>
        </a:p>
      </dgm:t>
    </dgm:pt>
    <dgm:pt modelId="{F0C35A8D-C28D-44A5-9D3B-55100E041E89}">
      <dgm:prSet phldrT="[Text]"/>
      <dgm:spPr>
        <a:noFill/>
        <a:ln>
          <a:solidFill>
            <a:srgbClr val="A22A12">
              <a:alpha val="90000"/>
            </a:srgbClr>
          </a:solidFill>
        </a:ln>
      </dgm:spPr>
      <dgm:t>
        <a:bodyPr/>
        <a:lstStyle/>
        <a:p>
          <a:r>
            <a:rPr lang="pl-PL"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CSA</a:t>
          </a:r>
          <a:r>
            <a:rPr lang="en-US"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’s p</a:t>
          </a:r>
          <a:r>
            <a:rPr lang="pl-PL" b="1"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ers</a:t>
          </a:r>
          <a:r>
            <a:rPr lang="en-US" b="1"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pective</a:t>
          </a:r>
          <a:r>
            <a:rPr lang="en-US"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 </a:t>
          </a:r>
        </a:p>
      </dgm:t>
    </dgm:pt>
    <dgm:pt modelId="{561203C9-0DC2-463B-ADD7-9A6B87D65959}" type="parTrans" cxnId="{4AC2DF58-3CD5-49EF-A568-193EF54A9A3B}">
      <dgm:prSet/>
      <dgm:spPr/>
      <dgm:t>
        <a:bodyPr/>
        <a:lstStyle/>
        <a:p>
          <a:endParaRPr lang="en-US">
            <a:latin typeface="Arial" pitchFamily="34" charset="0"/>
            <a:cs typeface="Arial" pitchFamily="34" charset="0"/>
          </a:endParaRPr>
        </a:p>
      </dgm:t>
    </dgm:pt>
    <dgm:pt modelId="{0CC731BC-23A7-46FC-85AB-5FB829919BBF}" type="sibTrans" cxnId="{4AC2DF58-3CD5-49EF-A568-193EF54A9A3B}">
      <dgm:prSet/>
      <dgm:spPr/>
      <dgm:t>
        <a:bodyPr/>
        <a:lstStyle/>
        <a:p>
          <a:endParaRPr lang="en-US">
            <a:latin typeface="Arial" pitchFamily="34" charset="0"/>
            <a:cs typeface="Arial" pitchFamily="34" charset="0"/>
          </a:endParaRPr>
        </a:p>
      </dgm:t>
    </dgm:pt>
    <dgm:pt modelId="{CC447249-2E81-4832-A127-72CFD5315F97}">
      <dgm:prSet phldrT="[Text]" custT="1"/>
      <dgm:spPr>
        <a:solidFill>
          <a:srgbClr val="A22A12"/>
        </a:solidFill>
      </dgm:spPr>
      <dgm:t>
        <a:bodyPr/>
        <a:lstStyle/>
        <a:p>
          <a:r>
            <a:rPr lang="en-US" sz="2200" b="1" dirty="0" smtClean="0">
              <a:latin typeface="Arial" pitchFamily="34" charset="0"/>
              <a:cs typeface="Arial" pitchFamily="34" charset="0"/>
            </a:rPr>
            <a:t>Support from the organizers </a:t>
          </a:r>
          <a:endParaRPr lang="en-US" sz="2200" b="1" dirty="0">
            <a:latin typeface="Arial" pitchFamily="34" charset="0"/>
            <a:cs typeface="Arial" pitchFamily="34" charset="0"/>
          </a:endParaRPr>
        </a:p>
      </dgm:t>
    </dgm:pt>
    <dgm:pt modelId="{9BEE1ADB-E8D0-4724-A795-B80475DEF25F}" type="parTrans" cxnId="{0D57EB3E-2D56-4A15-9795-C36E49B50175}">
      <dgm:prSet/>
      <dgm:spPr/>
      <dgm:t>
        <a:bodyPr/>
        <a:lstStyle/>
        <a:p>
          <a:endParaRPr lang="en-US">
            <a:latin typeface="Arial" pitchFamily="34" charset="0"/>
            <a:cs typeface="Arial" pitchFamily="34" charset="0"/>
          </a:endParaRPr>
        </a:p>
      </dgm:t>
    </dgm:pt>
    <dgm:pt modelId="{44DC5D8D-3200-4B85-85B5-7FBD7F8A4DD7}" type="sibTrans" cxnId="{0D57EB3E-2D56-4A15-9795-C36E49B50175}">
      <dgm:prSet/>
      <dgm:spPr/>
      <dgm:t>
        <a:bodyPr/>
        <a:lstStyle/>
        <a:p>
          <a:endParaRPr lang="en-US">
            <a:latin typeface="Arial" pitchFamily="34" charset="0"/>
            <a:cs typeface="Arial" pitchFamily="34" charset="0"/>
          </a:endParaRPr>
        </a:p>
      </dgm:t>
    </dgm:pt>
    <dgm:pt modelId="{9D295E8C-2AF6-4BCA-B4FB-BA73555E2159}">
      <dgm:prSet phldrT="[Text]"/>
      <dgm:spPr>
        <a:noFill/>
        <a:ln>
          <a:solidFill>
            <a:srgbClr val="A22A12">
              <a:alpha val="90000"/>
            </a:srgbClr>
          </a:solidFill>
        </a:ln>
      </dgm:spPr>
      <dgm:t>
        <a:bodyPr/>
        <a:lstStyle/>
        <a:p>
          <a:r>
            <a:rPr lang="pl-PL" dirty="0" smtClean="0">
              <a:solidFill>
                <a:sysClr val="windowText" lastClr="000000"/>
              </a:solidFill>
              <a:latin typeface="Arial" pitchFamily="34" charset="0"/>
              <a:cs typeface="Arial" pitchFamily="34" charset="0"/>
            </a:rPr>
            <a:t>WSB </a:t>
          </a:r>
          <a:r>
            <a:rPr lang="en-US" dirty="0" smtClean="0">
              <a:solidFill>
                <a:sysClr val="windowText" lastClr="000000"/>
              </a:solidFill>
              <a:latin typeface="Arial" pitchFamily="34" charset="0"/>
              <a:cs typeface="Arial" pitchFamily="34" charset="0"/>
            </a:rPr>
            <a:t>should coordinate simple works of the involved institutions</a:t>
          </a:r>
        </a:p>
      </dgm:t>
    </dgm:pt>
    <dgm:pt modelId="{4ED6E6A1-A896-4EF5-9D32-62DD08ACB2C6}" type="parTrans" cxnId="{7ADDFF2A-3BD9-4C7A-881C-3361CE92A570}">
      <dgm:prSet/>
      <dgm:spPr/>
      <dgm:t>
        <a:bodyPr/>
        <a:lstStyle/>
        <a:p>
          <a:endParaRPr lang="en-US">
            <a:latin typeface="Arial" pitchFamily="34" charset="0"/>
            <a:cs typeface="Arial" pitchFamily="34" charset="0"/>
          </a:endParaRPr>
        </a:p>
      </dgm:t>
    </dgm:pt>
    <dgm:pt modelId="{6EAEB005-D554-4048-B651-5C512C76F278}" type="sibTrans" cxnId="{7ADDFF2A-3BD9-4C7A-881C-3361CE92A570}">
      <dgm:prSet/>
      <dgm:spPr/>
      <dgm:t>
        <a:bodyPr/>
        <a:lstStyle/>
        <a:p>
          <a:endParaRPr lang="en-US">
            <a:latin typeface="Arial" pitchFamily="34" charset="0"/>
            <a:cs typeface="Arial" pitchFamily="34" charset="0"/>
          </a:endParaRPr>
        </a:p>
      </dgm:t>
    </dgm:pt>
    <dgm:pt modelId="{02A030CB-22D7-4E52-A18A-DB94745AF01A}">
      <dgm:prSet phldrT="[Text]"/>
      <dgm:spPr>
        <a:noFill/>
        <a:ln>
          <a:solidFill>
            <a:srgbClr val="A22A12">
              <a:alpha val="90000"/>
            </a:srgbClr>
          </a:solidFill>
        </a:ln>
      </dgm:spPr>
      <dgm:t>
        <a:bodyPr/>
        <a:lstStyle/>
        <a:p>
          <a:r>
            <a:rPr lang="en-US"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Organizers’ p</a:t>
          </a:r>
          <a:r>
            <a:rPr lang="pl-PL" b="1"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erspe</a:t>
          </a:r>
          <a:r>
            <a:rPr lang="en-US" b="1"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ctive</a:t>
          </a:r>
          <a:endParaRPr lang="en-US"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endParaRPr>
        </a:p>
      </dgm:t>
    </dgm:pt>
    <dgm:pt modelId="{9E7BB494-51F1-44B3-AD35-6FF95C215A88}" type="parTrans" cxnId="{801ECB14-67D6-41B3-BA6A-5BA356EC7345}">
      <dgm:prSet/>
      <dgm:spPr/>
      <dgm:t>
        <a:bodyPr/>
        <a:lstStyle/>
        <a:p>
          <a:endParaRPr lang="en-US">
            <a:latin typeface="Arial" pitchFamily="34" charset="0"/>
            <a:cs typeface="Arial" pitchFamily="34" charset="0"/>
          </a:endParaRPr>
        </a:p>
      </dgm:t>
    </dgm:pt>
    <dgm:pt modelId="{5757E4F1-29D2-4493-B152-13D6ABD971D0}" type="sibTrans" cxnId="{801ECB14-67D6-41B3-BA6A-5BA356EC7345}">
      <dgm:prSet/>
      <dgm:spPr/>
      <dgm:t>
        <a:bodyPr/>
        <a:lstStyle/>
        <a:p>
          <a:endParaRPr lang="en-US">
            <a:latin typeface="Arial" pitchFamily="34" charset="0"/>
            <a:cs typeface="Arial" pitchFamily="34" charset="0"/>
          </a:endParaRPr>
        </a:p>
      </dgm:t>
    </dgm:pt>
    <dgm:pt modelId="{2B689861-D2C7-4387-8B4F-2EF37B5AB264}">
      <dgm:prSet phldrT="[Text]" custT="1"/>
      <dgm:spPr>
        <a:solidFill>
          <a:srgbClr val="A22A12"/>
        </a:solidFill>
      </dgm:spPr>
      <dgm:t>
        <a:bodyPr/>
        <a:lstStyle/>
        <a:p>
          <a:r>
            <a:rPr lang="en-US" sz="2200" b="1" dirty="0" smtClean="0">
              <a:latin typeface="Arial" pitchFamily="34" charset="0"/>
              <a:cs typeface="Arial" pitchFamily="34" charset="0"/>
            </a:rPr>
            <a:t>Financial </a:t>
          </a:r>
          <a:r>
            <a:rPr lang="en-US" sz="2200" b="1" dirty="0" err="1" smtClean="0">
              <a:latin typeface="Arial" pitchFamily="34" charset="0"/>
              <a:cs typeface="Arial" pitchFamily="34" charset="0"/>
            </a:rPr>
            <a:t>supp</a:t>
          </a:r>
          <a:r>
            <a:rPr lang="pl-PL" sz="2200" b="1" dirty="0" smtClean="0">
              <a:latin typeface="Arial" pitchFamily="34" charset="0"/>
              <a:cs typeface="Arial" pitchFamily="34" charset="0"/>
            </a:rPr>
            <a:t>o</a:t>
          </a:r>
          <a:r>
            <a:rPr lang="en-US" sz="2200" b="1" dirty="0" err="1" smtClean="0">
              <a:latin typeface="Arial" pitchFamily="34" charset="0"/>
              <a:cs typeface="Arial" pitchFamily="34" charset="0"/>
            </a:rPr>
            <a:t>rt</a:t>
          </a:r>
          <a:endParaRPr lang="en-US" sz="2200" b="1" dirty="0" smtClean="0">
            <a:latin typeface="Arial" pitchFamily="34" charset="0"/>
            <a:cs typeface="Arial" pitchFamily="34" charset="0"/>
          </a:endParaRPr>
        </a:p>
      </dgm:t>
    </dgm:pt>
    <dgm:pt modelId="{3E7F163A-35E9-476D-8A69-C3BE6EB7C8D9}" type="parTrans" cxnId="{0EF9026B-4046-41F8-B7ED-5A77DFCD5A55}">
      <dgm:prSet/>
      <dgm:spPr/>
      <dgm:t>
        <a:bodyPr/>
        <a:lstStyle/>
        <a:p>
          <a:endParaRPr lang="en-US"/>
        </a:p>
      </dgm:t>
    </dgm:pt>
    <dgm:pt modelId="{E6318A8D-0FFB-4CFE-A41E-0E5D41A5F75C}" type="sibTrans" cxnId="{0EF9026B-4046-41F8-B7ED-5A77DFCD5A55}">
      <dgm:prSet/>
      <dgm:spPr/>
      <dgm:t>
        <a:bodyPr/>
        <a:lstStyle/>
        <a:p>
          <a:endParaRPr lang="en-US"/>
        </a:p>
      </dgm:t>
    </dgm:pt>
    <dgm:pt modelId="{7DB74692-19D9-4FDE-9A4B-9B4EDF8DB294}">
      <dgm:prSet phldrT="[Text]"/>
      <dgm:spPr>
        <a:noFill/>
        <a:ln>
          <a:solidFill>
            <a:srgbClr val="A22A12">
              <a:alpha val="90000"/>
            </a:srgbClr>
          </a:solidFill>
        </a:ln>
      </dgm:spPr>
      <dgm:t>
        <a:bodyPr/>
        <a:lstStyle/>
        <a:p>
          <a:r>
            <a:rPr lang="pl-PL" dirty="0" smtClean="0">
              <a:solidFill>
                <a:sysClr val="windowText" lastClr="000000"/>
              </a:solidFill>
              <a:latin typeface="Arial" pitchFamily="34" charset="0"/>
              <a:cs typeface="Arial" pitchFamily="34" charset="0"/>
            </a:rPr>
            <a:t>WSB </a:t>
          </a:r>
          <a:r>
            <a:rPr lang="en-US" dirty="0" smtClean="0">
              <a:solidFill>
                <a:sysClr val="windowText" lastClr="000000"/>
              </a:solidFill>
              <a:latin typeface="Arial" pitchFamily="34" charset="0"/>
              <a:cs typeface="Arial" pitchFamily="34" charset="0"/>
            </a:rPr>
            <a:t> should support people in the difficult financial situations</a:t>
          </a:r>
        </a:p>
      </dgm:t>
    </dgm:pt>
    <dgm:pt modelId="{62D16485-5DF9-4A47-8515-3D8AB5296E97}" type="parTrans" cxnId="{3079FE71-1642-447C-973E-51576CA8E855}">
      <dgm:prSet/>
      <dgm:spPr/>
      <dgm:t>
        <a:bodyPr/>
        <a:lstStyle/>
        <a:p>
          <a:endParaRPr lang="en-US"/>
        </a:p>
      </dgm:t>
    </dgm:pt>
    <dgm:pt modelId="{B942F4E0-C515-479E-871D-575092D01DCF}" type="sibTrans" cxnId="{3079FE71-1642-447C-973E-51576CA8E855}">
      <dgm:prSet/>
      <dgm:spPr/>
      <dgm:t>
        <a:bodyPr/>
        <a:lstStyle/>
        <a:p>
          <a:endParaRPr lang="en-US"/>
        </a:p>
      </dgm:t>
    </dgm:pt>
    <dgm:pt modelId="{24790DA7-B3F6-451B-BC13-1BCC2D97F028}">
      <dgm:prSet phldrT="[Text]"/>
      <dgm:spPr>
        <a:noFill/>
        <a:ln>
          <a:solidFill>
            <a:srgbClr val="A22A12">
              <a:alpha val="90000"/>
            </a:srgbClr>
          </a:solidFill>
        </a:ln>
      </dgm:spPr>
      <dgm:t>
        <a:bodyPr/>
        <a:lstStyle/>
        <a:p>
          <a:r>
            <a:rPr lang="en-US"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Participants’ p</a:t>
          </a:r>
          <a:r>
            <a:rPr lang="pl-PL" b="1"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erspe</a:t>
          </a:r>
          <a:r>
            <a:rPr lang="en-US" b="1"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ctive</a:t>
          </a:r>
          <a:r>
            <a:rPr lang="en-US" b="1"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 </a:t>
          </a:r>
        </a:p>
      </dgm:t>
    </dgm:pt>
    <dgm:pt modelId="{2C19F75B-4172-415D-BF98-859393089161}" type="parTrans" cxnId="{AF00B477-9559-4202-9E5D-A1FB288BDED9}">
      <dgm:prSet/>
      <dgm:spPr/>
      <dgm:t>
        <a:bodyPr/>
        <a:lstStyle/>
        <a:p>
          <a:endParaRPr lang="en-US"/>
        </a:p>
      </dgm:t>
    </dgm:pt>
    <dgm:pt modelId="{2D54F1DC-EAE7-4D12-A79B-FB59477F2F38}" type="sibTrans" cxnId="{AF00B477-9559-4202-9E5D-A1FB288BDED9}">
      <dgm:prSet/>
      <dgm:spPr/>
      <dgm:t>
        <a:bodyPr/>
        <a:lstStyle/>
        <a:p>
          <a:endParaRPr lang="en-US"/>
        </a:p>
      </dgm:t>
    </dgm:pt>
    <dgm:pt modelId="{96F4FF80-35BB-4F8D-B4C2-29490EC04399}" type="pres">
      <dgm:prSet presAssocID="{1486FB73-6C4C-48E3-B0B2-8628F00B654A}" presName="Name0" presStyleCnt="0">
        <dgm:presLayoutVars>
          <dgm:dir/>
          <dgm:animLvl val="lvl"/>
          <dgm:resizeHandles val="exact"/>
        </dgm:presLayoutVars>
      </dgm:prSet>
      <dgm:spPr/>
      <dgm:t>
        <a:bodyPr/>
        <a:lstStyle/>
        <a:p>
          <a:endParaRPr lang="en-US"/>
        </a:p>
      </dgm:t>
    </dgm:pt>
    <dgm:pt modelId="{E2909156-A3A8-43AB-844B-75F3EF62F53F}" type="pres">
      <dgm:prSet presAssocID="{7B69E051-7737-46A5-B9B4-74EB313F5C13}" presName="linNode" presStyleCnt="0"/>
      <dgm:spPr/>
    </dgm:pt>
    <dgm:pt modelId="{31D6417D-F97D-4D57-8525-868AA9019CC9}" type="pres">
      <dgm:prSet presAssocID="{7B69E051-7737-46A5-B9B4-74EB313F5C13}" presName="parentText" presStyleLbl="node1" presStyleIdx="0" presStyleCnt="4" custScaleX="133949">
        <dgm:presLayoutVars>
          <dgm:chMax val="1"/>
          <dgm:bulletEnabled val="1"/>
        </dgm:presLayoutVars>
      </dgm:prSet>
      <dgm:spPr/>
      <dgm:t>
        <a:bodyPr/>
        <a:lstStyle/>
        <a:p>
          <a:endParaRPr lang="en-US"/>
        </a:p>
      </dgm:t>
    </dgm:pt>
    <dgm:pt modelId="{B906A319-9376-4918-8B90-05956299B393}" type="pres">
      <dgm:prSet presAssocID="{7B69E051-7737-46A5-B9B4-74EB313F5C13}" presName="descendantText" presStyleLbl="alignAccFollowNode1" presStyleIdx="0" presStyleCnt="4">
        <dgm:presLayoutVars>
          <dgm:bulletEnabled val="1"/>
        </dgm:presLayoutVars>
      </dgm:prSet>
      <dgm:spPr/>
      <dgm:t>
        <a:bodyPr/>
        <a:lstStyle/>
        <a:p>
          <a:endParaRPr lang="en-US"/>
        </a:p>
      </dgm:t>
    </dgm:pt>
    <dgm:pt modelId="{F00FF3C3-60B1-40AE-98E5-48D9885DDEC4}" type="pres">
      <dgm:prSet presAssocID="{29E841D2-6A0F-45CC-8413-02F7E8D36D2A}" presName="sp" presStyleCnt="0"/>
      <dgm:spPr/>
    </dgm:pt>
    <dgm:pt modelId="{0A2297FF-8C8A-4DCC-B644-77B7A670066B}" type="pres">
      <dgm:prSet presAssocID="{3CEDDB85-8F56-43A7-9D50-AD11786C4373}" presName="linNode" presStyleCnt="0"/>
      <dgm:spPr/>
    </dgm:pt>
    <dgm:pt modelId="{9DD7B4A0-3020-48C2-B222-D9BD6DF7457D}" type="pres">
      <dgm:prSet presAssocID="{3CEDDB85-8F56-43A7-9D50-AD11786C4373}" presName="parentText" presStyleLbl="node1" presStyleIdx="1" presStyleCnt="4" custScaleX="133949">
        <dgm:presLayoutVars>
          <dgm:chMax val="1"/>
          <dgm:bulletEnabled val="1"/>
        </dgm:presLayoutVars>
      </dgm:prSet>
      <dgm:spPr/>
      <dgm:t>
        <a:bodyPr/>
        <a:lstStyle/>
        <a:p>
          <a:endParaRPr lang="en-US"/>
        </a:p>
      </dgm:t>
    </dgm:pt>
    <dgm:pt modelId="{F320D7F5-CEE5-443D-A961-540274F2129C}" type="pres">
      <dgm:prSet presAssocID="{3CEDDB85-8F56-43A7-9D50-AD11786C4373}" presName="descendantText" presStyleLbl="alignAccFollowNode1" presStyleIdx="1" presStyleCnt="4">
        <dgm:presLayoutVars>
          <dgm:bulletEnabled val="1"/>
        </dgm:presLayoutVars>
      </dgm:prSet>
      <dgm:spPr/>
      <dgm:t>
        <a:bodyPr/>
        <a:lstStyle/>
        <a:p>
          <a:endParaRPr lang="en-US"/>
        </a:p>
      </dgm:t>
    </dgm:pt>
    <dgm:pt modelId="{26436139-551A-4D60-9715-FD1262FEE960}" type="pres">
      <dgm:prSet presAssocID="{7967C852-804F-4F84-A2BF-74A13B47E228}" presName="sp" presStyleCnt="0"/>
      <dgm:spPr/>
    </dgm:pt>
    <dgm:pt modelId="{200E030E-E981-442D-9E44-709E3BCDD1EF}" type="pres">
      <dgm:prSet presAssocID="{CC447249-2E81-4832-A127-72CFD5315F97}" presName="linNode" presStyleCnt="0"/>
      <dgm:spPr/>
    </dgm:pt>
    <dgm:pt modelId="{CA811E80-DC79-49BC-A1F1-5058BA692CBE}" type="pres">
      <dgm:prSet presAssocID="{CC447249-2E81-4832-A127-72CFD5315F97}" presName="parentText" presStyleLbl="node1" presStyleIdx="2" presStyleCnt="4" custScaleX="133949" custLinFactNeighborY="-1108">
        <dgm:presLayoutVars>
          <dgm:chMax val="1"/>
          <dgm:bulletEnabled val="1"/>
        </dgm:presLayoutVars>
      </dgm:prSet>
      <dgm:spPr/>
      <dgm:t>
        <a:bodyPr/>
        <a:lstStyle/>
        <a:p>
          <a:endParaRPr lang="en-US"/>
        </a:p>
      </dgm:t>
    </dgm:pt>
    <dgm:pt modelId="{BB56A7C0-E6BA-446D-81DC-369274E88CE6}" type="pres">
      <dgm:prSet presAssocID="{CC447249-2E81-4832-A127-72CFD5315F97}" presName="descendantText" presStyleLbl="alignAccFollowNode1" presStyleIdx="2" presStyleCnt="4">
        <dgm:presLayoutVars>
          <dgm:bulletEnabled val="1"/>
        </dgm:presLayoutVars>
      </dgm:prSet>
      <dgm:spPr/>
      <dgm:t>
        <a:bodyPr/>
        <a:lstStyle/>
        <a:p>
          <a:endParaRPr lang="en-US"/>
        </a:p>
      </dgm:t>
    </dgm:pt>
    <dgm:pt modelId="{18DFF4AF-CA9A-491D-84FA-E6516126DFAF}" type="pres">
      <dgm:prSet presAssocID="{44DC5D8D-3200-4B85-85B5-7FBD7F8A4DD7}" presName="sp" presStyleCnt="0"/>
      <dgm:spPr/>
    </dgm:pt>
    <dgm:pt modelId="{8A4404E4-0F8F-4C30-A09C-589562203CF3}" type="pres">
      <dgm:prSet presAssocID="{2B689861-D2C7-4387-8B4F-2EF37B5AB264}" presName="linNode" presStyleCnt="0"/>
      <dgm:spPr/>
    </dgm:pt>
    <dgm:pt modelId="{09D65EA3-013A-4501-A2E4-3E70072D391A}" type="pres">
      <dgm:prSet presAssocID="{2B689861-D2C7-4387-8B4F-2EF37B5AB264}" presName="parentText" presStyleLbl="node1" presStyleIdx="3" presStyleCnt="4" custScaleX="133949">
        <dgm:presLayoutVars>
          <dgm:chMax val="1"/>
          <dgm:bulletEnabled val="1"/>
        </dgm:presLayoutVars>
      </dgm:prSet>
      <dgm:spPr/>
      <dgm:t>
        <a:bodyPr/>
        <a:lstStyle/>
        <a:p>
          <a:endParaRPr lang="en-US"/>
        </a:p>
      </dgm:t>
    </dgm:pt>
    <dgm:pt modelId="{D984FFD9-6672-41D4-9C81-714C647077A2}" type="pres">
      <dgm:prSet presAssocID="{2B689861-D2C7-4387-8B4F-2EF37B5AB264}" presName="descendantText" presStyleLbl="alignAccFollowNode1" presStyleIdx="3" presStyleCnt="4">
        <dgm:presLayoutVars>
          <dgm:bulletEnabled val="1"/>
        </dgm:presLayoutVars>
      </dgm:prSet>
      <dgm:spPr/>
      <dgm:t>
        <a:bodyPr/>
        <a:lstStyle/>
        <a:p>
          <a:endParaRPr lang="en-US"/>
        </a:p>
      </dgm:t>
    </dgm:pt>
  </dgm:ptLst>
  <dgm:cxnLst>
    <dgm:cxn modelId="{68028D58-1505-48AC-8FFD-8954E205A92E}" type="presOf" srcId="{7DB74692-19D9-4FDE-9A4B-9B4EDF8DB294}" destId="{D984FFD9-6672-41D4-9C81-714C647077A2}" srcOrd="0" destOrd="0" presId="urn:microsoft.com/office/officeart/2005/8/layout/vList5"/>
    <dgm:cxn modelId="{EF66F1D4-74F9-4EF5-8085-C171B42310B0}" srcId="{1486FB73-6C4C-48E3-B0B2-8628F00B654A}" destId="{3CEDDB85-8F56-43A7-9D50-AD11786C4373}" srcOrd="1" destOrd="0" parTransId="{B7E95508-0193-4E66-B90A-D2F360188F50}" sibTransId="{7967C852-804F-4F84-A2BF-74A13B47E228}"/>
    <dgm:cxn modelId="{239017BC-4206-41E9-A11A-E3CFDA0C6CD7}" srcId="{1486FB73-6C4C-48E3-B0B2-8628F00B654A}" destId="{7B69E051-7737-46A5-B9B4-74EB313F5C13}" srcOrd="0" destOrd="0" parTransId="{E47D6CED-E968-48CE-87D7-E67A0CB00984}" sibTransId="{29E841D2-6A0F-45CC-8413-02F7E8D36D2A}"/>
    <dgm:cxn modelId="{5A3127CA-D643-492E-ABAC-EBE9A9638461}" type="presOf" srcId="{9D295E8C-2AF6-4BCA-B4FB-BA73555E2159}" destId="{BB56A7C0-E6BA-446D-81DC-369274E88CE6}" srcOrd="0" destOrd="0" presId="urn:microsoft.com/office/officeart/2005/8/layout/vList5"/>
    <dgm:cxn modelId="{AF00B477-9559-4202-9E5D-A1FB288BDED9}" srcId="{2B689861-D2C7-4387-8B4F-2EF37B5AB264}" destId="{24790DA7-B3F6-451B-BC13-1BCC2D97F028}" srcOrd="1" destOrd="0" parTransId="{2C19F75B-4172-415D-BF98-859393089161}" sibTransId="{2D54F1DC-EAE7-4D12-A79B-FB59477F2F38}"/>
    <dgm:cxn modelId="{0D57EB3E-2D56-4A15-9795-C36E49B50175}" srcId="{1486FB73-6C4C-48E3-B0B2-8628F00B654A}" destId="{CC447249-2E81-4832-A127-72CFD5315F97}" srcOrd="2" destOrd="0" parTransId="{9BEE1ADB-E8D0-4724-A795-B80475DEF25F}" sibTransId="{44DC5D8D-3200-4B85-85B5-7FBD7F8A4DD7}"/>
    <dgm:cxn modelId="{801ECB14-67D6-41B3-BA6A-5BA356EC7345}" srcId="{CC447249-2E81-4832-A127-72CFD5315F97}" destId="{02A030CB-22D7-4E52-A18A-DB94745AF01A}" srcOrd="1" destOrd="0" parTransId="{9E7BB494-51F1-44B3-AD35-6FF95C215A88}" sibTransId="{5757E4F1-29D2-4493-B152-13D6ABD971D0}"/>
    <dgm:cxn modelId="{6CDD2900-F8B8-4F03-8990-6CE443D6652E}" srcId="{7B69E051-7737-46A5-B9B4-74EB313F5C13}" destId="{A94045F8-F85A-4FC5-A055-B9424F01FCAC}" srcOrd="1" destOrd="0" parTransId="{97237B1E-F61E-4DDB-9140-B0552FE084FC}" sibTransId="{35D5E7C7-4F1C-4D8F-9682-4EC61F0B45BF}"/>
    <dgm:cxn modelId="{A7B8D892-FA97-40FE-9135-52C8D9D97D66}" type="presOf" srcId="{3CEDDB85-8F56-43A7-9D50-AD11786C4373}" destId="{9DD7B4A0-3020-48C2-B222-D9BD6DF7457D}" srcOrd="0" destOrd="0" presId="urn:microsoft.com/office/officeart/2005/8/layout/vList5"/>
    <dgm:cxn modelId="{363658A3-84BE-47D9-859A-A5492CE6D323}" type="presOf" srcId="{7B69E051-7737-46A5-B9B4-74EB313F5C13}" destId="{31D6417D-F97D-4D57-8525-868AA9019CC9}" srcOrd="0" destOrd="0" presId="urn:microsoft.com/office/officeart/2005/8/layout/vList5"/>
    <dgm:cxn modelId="{3FF511F6-F17E-403A-8CCB-1F2C38837A17}" type="presOf" srcId="{2B689861-D2C7-4387-8B4F-2EF37B5AB264}" destId="{09D65EA3-013A-4501-A2E4-3E70072D391A}" srcOrd="0" destOrd="0" presId="urn:microsoft.com/office/officeart/2005/8/layout/vList5"/>
    <dgm:cxn modelId="{124A294B-3723-4749-A024-078E3F1D4828}" type="presOf" srcId="{24790DA7-B3F6-451B-BC13-1BCC2D97F028}" destId="{D984FFD9-6672-41D4-9C81-714C647077A2}" srcOrd="0" destOrd="1" presId="urn:microsoft.com/office/officeart/2005/8/layout/vList5"/>
    <dgm:cxn modelId="{3043E895-30DA-4BD6-A081-DF337682537B}" srcId="{7B69E051-7737-46A5-B9B4-74EB313F5C13}" destId="{CC09B58F-0DBF-456D-9F64-E1EF09574257}" srcOrd="0" destOrd="0" parTransId="{0409CEFD-7C72-4DF7-9B65-C1063BBC0DE0}" sibTransId="{CFA8FCCE-66FF-4C59-B32B-A06F8E41DE59}"/>
    <dgm:cxn modelId="{B2D07FE8-DF10-428D-8568-D66C82E80ECB}" type="presOf" srcId="{02A030CB-22D7-4E52-A18A-DB94745AF01A}" destId="{BB56A7C0-E6BA-446D-81DC-369274E88CE6}" srcOrd="0" destOrd="1" presId="urn:microsoft.com/office/officeart/2005/8/layout/vList5"/>
    <dgm:cxn modelId="{EB2B1613-310D-4968-900A-C1DD5E9BCC11}" type="presOf" srcId="{CC447249-2E81-4832-A127-72CFD5315F97}" destId="{CA811E80-DC79-49BC-A1F1-5058BA692CBE}" srcOrd="0" destOrd="0" presId="urn:microsoft.com/office/officeart/2005/8/layout/vList5"/>
    <dgm:cxn modelId="{3079FE71-1642-447C-973E-51576CA8E855}" srcId="{2B689861-D2C7-4387-8B4F-2EF37B5AB264}" destId="{7DB74692-19D9-4FDE-9A4B-9B4EDF8DB294}" srcOrd="0" destOrd="0" parTransId="{62D16485-5DF9-4A47-8515-3D8AB5296E97}" sibTransId="{B942F4E0-C515-479E-871D-575092D01DCF}"/>
    <dgm:cxn modelId="{A942CFAB-1AC7-4D11-95E2-E9EC21D9FA3A}" type="presOf" srcId="{14FFD544-EAEF-488B-8030-763AF1B8D25B}" destId="{F320D7F5-CEE5-443D-A961-540274F2129C}" srcOrd="0" destOrd="0" presId="urn:microsoft.com/office/officeart/2005/8/layout/vList5"/>
    <dgm:cxn modelId="{4AC2DF58-3CD5-49EF-A568-193EF54A9A3B}" srcId="{3CEDDB85-8F56-43A7-9D50-AD11786C4373}" destId="{F0C35A8D-C28D-44A5-9D3B-55100E041E89}" srcOrd="1" destOrd="0" parTransId="{561203C9-0DC2-463B-ADD7-9A6B87D65959}" sibTransId="{0CC731BC-23A7-46FC-85AB-5FB829919BBF}"/>
    <dgm:cxn modelId="{B1166BED-D69D-4E42-B95C-9E7886FFADDD}" type="presOf" srcId="{1486FB73-6C4C-48E3-B0B2-8628F00B654A}" destId="{96F4FF80-35BB-4F8D-B4C2-29490EC04399}" srcOrd="0" destOrd="0" presId="urn:microsoft.com/office/officeart/2005/8/layout/vList5"/>
    <dgm:cxn modelId="{A7695F5B-264A-4CDF-9430-9E1F610FF660}" type="presOf" srcId="{A94045F8-F85A-4FC5-A055-B9424F01FCAC}" destId="{B906A319-9376-4918-8B90-05956299B393}" srcOrd="0" destOrd="1" presId="urn:microsoft.com/office/officeart/2005/8/layout/vList5"/>
    <dgm:cxn modelId="{5E71ABEC-2D21-45ED-9FF4-10B321393EAC}" srcId="{3CEDDB85-8F56-43A7-9D50-AD11786C4373}" destId="{14FFD544-EAEF-488B-8030-763AF1B8D25B}" srcOrd="0" destOrd="0" parTransId="{250F0A0D-3E0C-4724-9286-AB11753D4B4A}" sibTransId="{366B0490-B16C-4211-A149-3879A97C3BCD}"/>
    <dgm:cxn modelId="{0FAAB624-DC08-4601-8979-8A54147B6428}" type="presOf" srcId="{CC09B58F-0DBF-456D-9F64-E1EF09574257}" destId="{B906A319-9376-4918-8B90-05956299B393}" srcOrd="0" destOrd="0" presId="urn:microsoft.com/office/officeart/2005/8/layout/vList5"/>
    <dgm:cxn modelId="{7ADDFF2A-3BD9-4C7A-881C-3361CE92A570}" srcId="{CC447249-2E81-4832-A127-72CFD5315F97}" destId="{9D295E8C-2AF6-4BCA-B4FB-BA73555E2159}" srcOrd="0" destOrd="0" parTransId="{4ED6E6A1-A896-4EF5-9D32-62DD08ACB2C6}" sibTransId="{6EAEB005-D554-4048-B651-5C512C76F278}"/>
    <dgm:cxn modelId="{0EF9026B-4046-41F8-B7ED-5A77DFCD5A55}" srcId="{1486FB73-6C4C-48E3-B0B2-8628F00B654A}" destId="{2B689861-D2C7-4387-8B4F-2EF37B5AB264}" srcOrd="3" destOrd="0" parTransId="{3E7F163A-35E9-476D-8A69-C3BE6EB7C8D9}" sibTransId="{E6318A8D-0FFB-4CFE-A41E-0E5D41A5F75C}"/>
    <dgm:cxn modelId="{C6B50B17-3DBE-45B9-937D-D4C66695E1BE}" type="presOf" srcId="{F0C35A8D-C28D-44A5-9D3B-55100E041E89}" destId="{F320D7F5-CEE5-443D-A961-540274F2129C}" srcOrd="0" destOrd="1" presId="urn:microsoft.com/office/officeart/2005/8/layout/vList5"/>
    <dgm:cxn modelId="{5DD8A9D3-9E62-4431-9B8C-50FEB8FAA306}" type="presParOf" srcId="{96F4FF80-35BB-4F8D-B4C2-29490EC04399}" destId="{E2909156-A3A8-43AB-844B-75F3EF62F53F}" srcOrd="0" destOrd="0" presId="urn:microsoft.com/office/officeart/2005/8/layout/vList5"/>
    <dgm:cxn modelId="{4BEDD0F4-3E78-48F4-B5D3-612D9E0323C1}" type="presParOf" srcId="{E2909156-A3A8-43AB-844B-75F3EF62F53F}" destId="{31D6417D-F97D-4D57-8525-868AA9019CC9}" srcOrd="0" destOrd="0" presId="urn:microsoft.com/office/officeart/2005/8/layout/vList5"/>
    <dgm:cxn modelId="{29822663-F139-4BF4-AB23-E6F16BB6C017}" type="presParOf" srcId="{E2909156-A3A8-43AB-844B-75F3EF62F53F}" destId="{B906A319-9376-4918-8B90-05956299B393}" srcOrd="1" destOrd="0" presId="urn:microsoft.com/office/officeart/2005/8/layout/vList5"/>
    <dgm:cxn modelId="{6DC1CBAD-199A-4BA6-B931-9058CCEB6440}" type="presParOf" srcId="{96F4FF80-35BB-4F8D-B4C2-29490EC04399}" destId="{F00FF3C3-60B1-40AE-98E5-48D9885DDEC4}" srcOrd="1" destOrd="0" presId="urn:microsoft.com/office/officeart/2005/8/layout/vList5"/>
    <dgm:cxn modelId="{753F3F4D-EAC5-42C2-9C5C-436E91657199}" type="presParOf" srcId="{96F4FF80-35BB-4F8D-B4C2-29490EC04399}" destId="{0A2297FF-8C8A-4DCC-B644-77B7A670066B}" srcOrd="2" destOrd="0" presId="urn:microsoft.com/office/officeart/2005/8/layout/vList5"/>
    <dgm:cxn modelId="{F50E4BE1-C382-40A4-BDCB-2970257A475D}" type="presParOf" srcId="{0A2297FF-8C8A-4DCC-B644-77B7A670066B}" destId="{9DD7B4A0-3020-48C2-B222-D9BD6DF7457D}" srcOrd="0" destOrd="0" presId="urn:microsoft.com/office/officeart/2005/8/layout/vList5"/>
    <dgm:cxn modelId="{ED660755-F933-481D-A201-258AFE0E5751}" type="presParOf" srcId="{0A2297FF-8C8A-4DCC-B644-77B7A670066B}" destId="{F320D7F5-CEE5-443D-A961-540274F2129C}" srcOrd="1" destOrd="0" presId="urn:microsoft.com/office/officeart/2005/8/layout/vList5"/>
    <dgm:cxn modelId="{4E9DD24E-E68B-45CD-AB25-CF21EEA7F97F}" type="presParOf" srcId="{96F4FF80-35BB-4F8D-B4C2-29490EC04399}" destId="{26436139-551A-4D60-9715-FD1262FEE960}" srcOrd="3" destOrd="0" presId="urn:microsoft.com/office/officeart/2005/8/layout/vList5"/>
    <dgm:cxn modelId="{A4C9E273-D596-4832-8367-CB816A6C1A3F}" type="presParOf" srcId="{96F4FF80-35BB-4F8D-B4C2-29490EC04399}" destId="{200E030E-E981-442D-9E44-709E3BCDD1EF}" srcOrd="4" destOrd="0" presId="urn:microsoft.com/office/officeart/2005/8/layout/vList5"/>
    <dgm:cxn modelId="{9CC7A485-A633-497B-9BE4-9650D337E562}" type="presParOf" srcId="{200E030E-E981-442D-9E44-709E3BCDD1EF}" destId="{CA811E80-DC79-49BC-A1F1-5058BA692CBE}" srcOrd="0" destOrd="0" presId="urn:microsoft.com/office/officeart/2005/8/layout/vList5"/>
    <dgm:cxn modelId="{99621B8E-F67F-49CE-97BC-49B34C470DAF}" type="presParOf" srcId="{200E030E-E981-442D-9E44-709E3BCDD1EF}" destId="{BB56A7C0-E6BA-446D-81DC-369274E88CE6}" srcOrd="1" destOrd="0" presId="urn:microsoft.com/office/officeart/2005/8/layout/vList5"/>
    <dgm:cxn modelId="{31CDE7EB-2494-454B-B25E-6DF725CFEA80}" type="presParOf" srcId="{96F4FF80-35BB-4F8D-B4C2-29490EC04399}" destId="{18DFF4AF-CA9A-491D-84FA-E6516126DFAF}" srcOrd="5" destOrd="0" presId="urn:microsoft.com/office/officeart/2005/8/layout/vList5"/>
    <dgm:cxn modelId="{748F6170-3FF7-4D27-AA0C-C6BC0C45D0DB}" type="presParOf" srcId="{96F4FF80-35BB-4F8D-B4C2-29490EC04399}" destId="{8A4404E4-0F8F-4C30-A09C-589562203CF3}" srcOrd="6" destOrd="0" presId="urn:microsoft.com/office/officeart/2005/8/layout/vList5"/>
    <dgm:cxn modelId="{B2F819B8-929C-498C-A850-67248E6120D7}" type="presParOf" srcId="{8A4404E4-0F8F-4C30-A09C-589562203CF3}" destId="{09D65EA3-013A-4501-A2E4-3E70072D391A}" srcOrd="0" destOrd="0" presId="urn:microsoft.com/office/officeart/2005/8/layout/vList5"/>
    <dgm:cxn modelId="{F5D5D4E5-AF89-4037-8B32-7AED7F6DA010}" type="presParOf" srcId="{8A4404E4-0F8F-4C30-A09C-589562203CF3}" destId="{D984FFD9-6672-41D4-9C81-714C647077A2}"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86FB73-6C4C-48E3-B0B2-8628F00B654A}"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en-US"/>
        </a:p>
      </dgm:t>
    </dgm:pt>
    <dgm:pt modelId="{7B69E051-7737-46A5-B9B4-74EB313F5C13}">
      <dgm:prSet phldrT="[Text]" custT="1"/>
      <dgm:spPr>
        <a:solidFill>
          <a:srgbClr val="A22A12"/>
        </a:solidFill>
        <a:ln>
          <a:solidFill>
            <a:srgbClr val="87230F"/>
          </a:solidFill>
        </a:ln>
      </dgm:spPr>
      <dgm:t>
        <a:bodyPr/>
        <a:lstStyle/>
        <a:p>
          <a:r>
            <a:rPr lang="pl-PL" sz="1200" b="1" dirty="0" err="1" smtClean="0">
              <a:solidFill>
                <a:schemeClr val="bg1"/>
              </a:solidFill>
              <a:latin typeface="Arial" pitchFamily="34" charset="0"/>
              <a:cs typeface="Arial" pitchFamily="34" charset="0"/>
            </a:rPr>
            <a:t>age</a:t>
          </a:r>
          <a:endParaRPr lang="en-US" sz="1200" dirty="0">
            <a:solidFill>
              <a:schemeClr val="bg1"/>
            </a:solidFill>
            <a:latin typeface="Arial" pitchFamily="34" charset="0"/>
            <a:cs typeface="Arial" pitchFamily="34" charset="0"/>
          </a:endParaRPr>
        </a:p>
      </dgm:t>
    </dgm:pt>
    <dgm:pt modelId="{E47D6CED-E968-48CE-87D7-E67A0CB00984}" type="parTrans" cxnId="{239017BC-4206-41E9-A11A-E3CFDA0C6CD7}">
      <dgm:prSet/>
      <dgm:spPr/>
      <dgm:t>
        <a:bodyPr/>
        <a:lstStyle/>
        <a:p>
          <a:endParaRPr lang="en-US" sz="1200">
            <a:latin typeface="Arial" pitchFamily="34" charset="0"/>
            <a:cs typeface="Arial" pitchFamily="34" charset="0"/>
          </a:endParaRPr>
        </a:p>
      </dgm:t>
    </dgm:pt>
    <dgm:pt modelId="{29E841D2-6A0F-45CC-8413-02F7E8D36D2A}" type="sibTrans" cxnId="{239017BC-4206-41E9-A11A-E3CFDA0C6CD7}">
      <dgm:prSet/>
      <dgm:spPr/>
      <dgm:t>
        <a:bodyPr/>
        <a:lstStyle/>
        <a:p>
          <a:endParaRPr lang="en-US" sz="1200">
            <a:latin typeface="Arial" pitchFamily="34" charset="0"/>
            <a:cs typeface="Arial" pitchFamily="34" charset="0"/>
          </a:endParaRPr>
        </a:p>
      </dgm:t>
    </dgm:pt>
    <dgm:pt modelId="{CC09B58F-0DBF-456D-9F64-E1EF09574257}">
      <dgm:prSet phldrT="[Text]" custT="1"/>
      <dgm:spPr>
        <a:noFill/>
        <a:ln>
          <a:solidFill>
            <a:srgbClr val="87230F"/>
          </a:solidFill>
        </a:ln>
      </dgm:spPr>
      <dgm:t>
        <a:bodyPr/>
        <a:lstStyle/>
        <a:p>
          <a:r>
            <a:rPr lang="en-US" sz="1200" dirty="0" smtClean="0">
              <a:latin typeface="Arial" pitchFamily="34" charset="0"/>
              <a:cs typeface="Arial" pitchFamily="34" charset="0"/>
            </a:rPr>
            <a:t>People 40-60  year-old</a:t>
          </a:r>
        </a:p>
      </dgm:t>
    </dgm:pt>
    <dgm:pt modelId="{0409CEFD-7C72-4DF7-9B65-C1063BBC0DE0}" type="parTrans" cxnId="{3043E895-30DA-4BD6-A081-DF337682537B}">
      <dgm:prSet/>
      <dgm:spPr/>
      <dgm:t>
        <a:bodyPr/>
        <a:lstStyle/>
        <a:p>
          <a:endParaRPr lang="en-US" sz="1200">
            <a:latin typeface="Arial" pitchFamily="34" charset="0"/>
            <a:cs typeface="Arial" pitchFamily="34" charset="0"/>
          </a:endParaRPr>
        </a:p>
      </dgm:t>
    </dgm:pt>
    <dgm:pt modelId="{CFA8FCCE-66FF-4C59-B32B-A06F8E41DE59}" type="sibTrans" cxnId="{3043E895-30DA-4BD6-A081-DF337682537B}">
      <dgm:prSet/>
      <dgm:spPr/>
      <dgm:t>
        <a:bodyPr/>
        <a:lstStyle/>
        <a:p>
          <a:endParaRPr lang="en-US" sz="1200">
            <a:latin typeface="Arial" pitchFamily="34" charset="0"/>
            <a:cs typeface="Arial" pitchFamily="34" charset="0"/>
          </a:endParaRPr>
        </a:p>
      </dgm:t>
    </dgm:pt>
    <dgm:pt modelId="{3CEDDB85-8F56-43A7-9D50-AD11786C4373}">
      <dgm:prSet phldrT="[Text]" custT="1"/>
      <dgm:spPr>
        <a:solidFill>
          <a:srgbClr val="A22A12"/>
        </a:solidFill>
        <a:ln>
          <a:solidFill>
            <a:srgbClr val="87230F"/>
          </a:solidFill>
        </a:ln>
      </dgm:spPr>
      <dgm:t>
        <a:bodyPr/>
        <a:lstStyle/>
        <a:p>
          <a:r>
            <a:rPr lang="pl-PL" sz="1200" b="1" dirty="0" err="1" smtClean="0">
              <a:solidFill>
                <a:schemeClr val="bg1"/>
              </a:solidFill>
              <a:latin typeface="Arial" pitchFamily="34" charset="0"/>
              <a:cs typeface="Arial" pitchFamily="34" charset="0"/>
            </a:rPr>
            <a:t>gender</a:t>
          </a:r>
          <a:endParaRPr lang="en-US" sz="1200" b="1" dirty="0">
            <a:solidFill>
              <a:schemeClr val="bg1"/>
            </a:solidFill>
            <a:latin typeface="Arial" pitchFamily="34" charset="0"/>
            <a:cs typeface="Arial" pitchFamily="34" charset="0"/>
          </a:endParaRPr>
        </a:p>
      </dgm:t>
    </dgm:pt>
    <dgm:pt modelId="{B7E95508-0193-4E66-B90A-D2F360188F50}" type="parTrans" cxnId="{EF66F1D4-74F9-4EF5-8085-C171B42310B0}">
      <dgm:prSet/>
      <dgm:spPr/>
      <dgm:t>
        <a:bodyPr/>
        <a:lstStyle/>
        <a:p>
          <a:endParaRPr lang="en-US" sz="1200">
            <a:latin typeface="Arial" pitchFamily="34" charset="0"/>
            <a:cs typeface="Arial" pitchFamily="34" charset="0"/>
          </a:endParaRPr>
        </a:p>
      </dgm:t>
    </dgm:pt>
    <dgm:pt modelId="{7967C852-804F-4F84-A2BF-74A13B47E228}" type="sibTrans" cxnId="{EF66F1D4-74F9-4EF5-8085-C171B42310B0}">
      <dgm:prSet/>
      <dgm:spPr/>
      <dgm:t>
        <a:bodyPr/>
        <a:lstStyle/>
        <a:p>
          <a:endParaRPr lang="en-US" sz="1200">
            <a:latin typeface="Arial" pitchFamily="34" charset="0"/>
            <a:cs typeface="Arial" pitchFamily="34" charset="0"/>
          </a:endParaRPr>
        </a:p>
      </dgm:t>
    </dgm:pt>
    <dgm:pt modelId="{14FFD544-EAEF-488B-8030-763AF1B8D25B}">
      <dgm:prSet phldrT="[Text]" custT="1"/>
      <dgm:spPr>
        <a:noFill/>
        <a:ln>
          <a:solidFill>
            <a:srgbClr val="87230F"/>
          </a:solidFill>
        </a:ln>
      </dgm:spPr>
      <dgm:t>
        <a:bodyPr/>
        <a:lstStyle/>
        <a:p>
          <a:r>
            <a:rPr lang="en-US" sz="1200" dirty="0" smtClean="0">
              <a:latin typeface="Arial" pitchFamily="34" charset="0"/>
              <a:cs typeface="Arial" pitchFamily="34" charset="0"/>
            </a:rPr>
            <a:t>Mostly women </a:t>
          </a:r>
          <a:r>
            <a:rPr lang="pl-PL" sz="1200" dirty="0" smtClean="0">
              <a:latin typeface="Arial" pitchFamily="34" charset="0"/>
              <a:cs typeface="Arial" pitchFamily="34" charset="0"/>
            </a:rPr>
            <a:t>(55%)</a:t>
          </a:r>
          <a:endParaRPr lang="en-US" sz="1200" dirty="0" smtClean="0">
            <a:latin typeface="Arial" pitchFamily="34" charset="0"/>
            <a:cs typeface="Arial" pitchFamily="34" charset="0"/>
          </a:endParaRPr>
        </a:p>
      </dgm:t>
    </dgm:pt>
    <dgm:pt modelId="{250F0A0D-3E0C-4724-9286-AB11753D4B4A}" type="parTrans" cxnId="{5E71ABEC-2D21-45ED-9FF4-10B321393EAC}">
      <dgm:prSet/>
      <dgm:spPr/>
      <dgm:t>
        <a:bodyPr/>
        <a:lstStyle/>
        <a:p>
          <a:endParaRPr lang="en-US" sz="1200">
            <a:latin typeface="Arial" pitchFamily="34" charset="0"/>
            <a:cs typeface="Arial" pitchFamily="34" charset="0"/>
          </a:endParaRPr>
        </a:p>
      </dgm:t>
    </dgm:pt>
    <dgm:pt modelId="{366B0490-B16C-4211-A149-3879A97C3BCD}" type="sibTrans" cxnId="{5E71ABEC-2D21-45ED-9FF4-10B321393EAC}">
      <dgm:prSet/>
      <dgm:spPr/>
      <dgm:t>
        <a:bodyPr/>
        <a:lstStyle/>
        <a:p>
          <a:endParaRPr lang="en-US" sz="1200">
            <a:latin typeface="Arial" pitchFamily="34" charset="0"/>
            <a:cs typeface="Arial" pitchFamily="34" charset="0"/>
          </a:endParaRPr>
        </a:p>
      </dgm:t>
    </dgm:pt>
    <dgm:pt modelId="{CC447249-2E81-4832-A127-72CFD5315F97}">
      <dgm:prSet phldrT="[Text]" custT="1"/>
      <dgm:spPr>
        <a:solidFill>
          <a:srgbClr val="A22A12"/>
        </a:solidFill>
        <a:ln>
          <a:solidFill>
            <a:srgbClr val="87230F"/>
          </a:solidFill>
        </a:ln>
      </dgm:spPr>
      <dgm:t>
        <a:bodyPr/>
        <a:lstStyle/>
        <a:p>
          <a:r>
            <a:rPr lang="pl-PL" sz="1200" b="1" dirty="0" err="1" smtClean="0">
              <a:solidFill>
                <a:schemeClr val="bg1"/>
              </a:solidFill>
              <a:latin typeface="Arial" pitchFamily="34" charset="0"/>
              <a:cs typeface="Arial" pitchFamily="34" charset="0"/>
            </a:rPr>
            <a:t>education</a:t>
          </a:r>
          <a:endParaRPr lang="en-US" sz="1200" b="1" dirty="0">
            <a:solidFill>
              <a:schemeClr val="bg1"/>
            </a:solidFill>
            <a:latin typeface="Arial" pitchFamily="34" charset="0"/>
            <a:cs typeface="Arial" pitchFamily="34" charset="0"/>
          </a:endParaRPr>
        </a:p>
      </dgm:t>
    </dgm:pt>
    <dgm:pt modelId="{9BEE1ADB-E8D0-4724-A795-B80475DEF25F}" type="parTrans" cxnId="{0D57EB3E-2D56-4A15-9795-C36E49B50175}">
      <dgm:prSet/>
      <dgm:spPr/>
      <dgm:t>
        <a:bodyPr/>
        <a:lstStyle/>
        <a:p>
          <a:endParaRPr lang="en-US" sz="1200">
            <a:latin typeface="Arial" pitchFamily="34" charset="0"/>
            <a:cs typeface="Arial" pitchFamily="34" charset="0"/>
          </a:endParaRPr>
        </a:p>
      </dgm:t>
    </dgm:pt>
    <dgm:pt modelId="{44DC5D8D-3200-4B85-85B5-7FBD7F8A4DD7}" type="sibTrans" cxnId="{0D57EB3E-2D56-4A15-9795-C36E49B50175}">
      <dgm:prSet/>
      <dgm:spPr/>
      <dgm:t>
        <a:bodyPr/>
        <a:lstStyle/>
        <a:p>
          <a:endParaRPr lang="en-US" sz="1200">
            <a:latin typeface="Arial" pitchFamily="34" charset="0"/>
            <a:cs typeface="Arial" pitchFamily="34" charset="0"/>
          </a:endParaRPr>
        </a:p>
      </dgm:t>
    </dgm:pt>
    <dgm:pt modelId="{1A994F9F-B310-4605-AA0F-CA643A460DAE}">
      <dgm:prSet phldrT="[Text]" custT="1"/>
      <dgm:spPr>
        <a:noFill/>
        <a:ln>
          <a:solidFill>
            <a:srgbClr val="87230F"/>
          </a:solidFill>
        </a:ln>
      </dgm:spPr>
      <dgm:t>
        <a:bodyPr/>
        <a:lstStyle/>
        <a:p>
          <a:endParaRPr lang="en-US" sz="1200" dirty="0" smtClean="0">
            <a:solidFill>
              <a:schemeClr val="bg1"/>
            </a:solidFill>
            <a:latin typeface="Arial" pitchFamily="34" charset="0"/>
            <a:cs typeface="Arial" pitchFamily="34" charset="0"/>
          </a:endParaRPr>
        </a:p>
      </dgm:t>
    </dgm:pt>
    <dgm:pt modelId="{9CFF2B71-F7BA-4DC0-9F51-F88DBC45A94E}" type="parTrans" cxnId="{19E732F3-DCE9-40A6-8481-19A2C3CB73A5}">
      <dgm:prSet/>
      <dgm:spPr/>
      <dgm:t>
        <a:bodyPr/>
        <a:lstStyle/>
        <a:p>
          <a:endParaRPr lang="en-US"/>
        </a:p>
      </dgm:t>
    </dgm:pt>
    <dgm:pt modelId="{7D06924C-AF68-4B29-B580-6EFEEAE0E1DF}" type="sibTrans" cxnId="{19E732F3-DCE9-40A6-8481-19A2C3CB73A5}">
      <dgm:prSet/>
      <dgm:spPr/>
      <dgm:t>
        <a:bodyPr/>
        <a:lstStyle/>
        <a:p>
          <a:endParaRPr lang="en-US"/>
        </a:p>
      </dgm:t>
    </dgm:pt>
    <dgm:pt modelId="{476204A8-6E8B-4869-9C4D-BDA83D00D3A7}">
      <dgm:prSet custT="1"/>
      <dgm:spPr>
        <a:noFill/>
        <a:ln>
          <a:solidFill>
            <a:srgbClr val="87230F"/>
          </a:solidFill>
        </a:ln>
      </dgm:spPr>
      <dgm:t>
        <a:bodyPr/>
        <a:lstStyle/>
        <a:p>
          <a:r>
            <a:rPr lang="en-US" sz="1200" dirty="0" smtClean="0">
              <a:latin typeface="Arial" pitchFamily="34" charset="0"/>
              <a:cs typeface="Arial" pitchFamily="34" charset="0"/>
            </a:rPr>
            <a:t>Most people without A-Level (</a:t>
          </a:r>
          <a:r>
            <a:rPr lang="en-US" sz="1200" dirty="0" err="1" smtClean="0">
              <a:latin typeface="Arial" pitchFamily="34" charset="0"/>
              <a:cs typeface="Arial" pitchFamily="34" charset="0"/>
            </a:rPr>
            <a:t>matura</a:t>
          </a:r>
          <a:r>
            <a:rPr lang="en-US" sz="1200" dirty="0" smtClean="0">
              <a:latin typeface="Arial" pitchFamily="34" charset="0"/>
              <a:cs typeface="Arial" pitchFamily="34" charset="0"/>
            </a:rPr>
            <a:t>)</a:t>
          </a:r>
          <a:r>
            <a:rPr lang="pl-PL" sz="1200" dirty="0" smtClean="0">
              <a:latin typeface="Arial" pitchFamily="34" charset="0"/>
              <a:cs typeface="Arial" pitchFamily="34" charset="0"/>
            </a:rPr>
            <a:t> (79%)</a:t>
          </a:r>
          <a:endParaRPr lang="en-US" sz="1200" dirty="0" smtClean="0">
            <a:latin typeface="Arial" pitchFamily="34" charset="0"/>
            <a:cs typeface="Arial" pitchFamily="34" charset="0"/>
          </a:endParaRPr>
        </a:p>
      </dgm:t>
    </dgm:pt>
    <dgm:pt modelId="{A56322C7-4F57-4FEF-AA73-081E213907B0}" type="parTrans" cxnId="{3F99773B-0D44-4194-BBDE-E3E17E13E4D0}">
      <dgm:prSet/>
      <dgm:spPr/>
      <dgm:t>
        <a:bodyPr/>
        <a:lstStyle/>
        <a:p>
          <a:endParaRPr lang="en-US"/>
        </a:p>
      </dgm:t>
    </dgm:pt>
    <dgm:pt modelId="{A01EA10F-7C24-433B-9CAB-CC5E98A3742E}" type="sibTrans" cxnId="{3F99773B-0D44-4194-BBDE-E3E17E13E4D0}">
      <dgm:prSet/>
      <dgm:spPr/>
      <dgm:t>
        <a:bodyPr/>
        <a:lstStyle/>
        <a:p>
          <a:endParaRPr lang="en-US"/>
        </a:p>
      </dgm:t>
    </dgm:pt>
    <dgm:pt modelId="{C9F405C8-3AF2-4984-A374-827881648941}">
      <dgm:prSet custT="1"/>
      <dgm:spPr/>
      <dgm:t>
        <a:bodyPr/>
        <a:lstStyle/>
        <a:p>
          <a:r>
            <a:rPr lang="en-US" sz="1200" dirty="0" smtClean="0">
              <a:latin typeface="Arial" pitchFamily="34" charset="0"/>
              <a:cs typeface="Arial" pitchFamily="34" charset="0"/>
            </a:rPr>
            <a:t>Average age</a:t>
          </a:r>
          <a:r>
            <a:rPr lang="pl-PL" sz="1200" dirty="0" smtClean="0">
              <a:latin typeface="Arial" pitchFamily="34" charset="0"/>
              <a:cs typeface="Arial" pitchFamily="34" charset="0"/>
            </a:rPr>
            <a:t>:  45 </a:t>
          </a:r>
          <a:r>
            <a:rPr lang="en-US" sz="1200" dirty="0" smtClean="0">
              <a:latin typeface="Arial" pitchFamily="34" charset="0"/>
              <a:cs typeface="Arial" pitchFamily="34" charset="0"/>
            </a:rPr>
            <a:t>year-old</a:t>
          </a:r>
        </a:p>
      </dgm:t>
    </dgm:pt>
    <dgm:pt modelId="{4B7FFB3E-2753-4DA7-B30A-B373C995FE39}" type="parTrans" cxnId="{AC794E1F-6B9C-4C48-8212-1FE9B895ADD3}">
      <dgm:prSet/>
      <dgm:spPr/>
      <dgm:t>
        <a:bodyPr/>
        <a:lstStyle/>
        <a:p>
          <a:endParaRPr lang="en-US"/>
        </a:p>
      </dgm:t>
    </dgm:pt>
    <dgm:pt modelId="{944D9D1D-EB96-4CBF-B521-2296A79B04BC}" type="sibTrans" cxnId="{AC794E1F-6B9C-4C48-8212-1FE9B895ADD3}">
      <dgm:prSet/>
      <dgm:spPr/>
      <dgm:t>
        <a:bodyPr/>
        <a:lstStyle/>
        <a:p>
          <a:endParaRPr lang="en-US"/>
        </a:p>
      </dgm:t>
    </dgm:pt>
    <dgm:pt modelId="{F216EFDC-9DFE-4E6F-B110-130FB1B8D7B9}">
      <dgm:prSet custT="1"/>
      <dgm:spPr/>
      <dgm:t>
        <a:bodyPr/>
        <a:lstStyle/>
        <a:p>
          <a:r>
            <a:rPr lang="en-US" sz="1200" dirty="0" smtClean="0">
              <a:latin typeface="Arial" pitchFamily="34" charset="0"/>
              <a:cs typeface="Arial" pitchFamily="34" charset="0"/>
            </a:rPr>
            <a:t>Young people rarely participate due to lack of interest</a:t>
          </a:r>
        </a:p>
      </dgm:t>
    </dgm:pt>
    <dgm:pt modelId="{C2D66248-CB6F-4D9A-9534-20B7352670D5}" type="parTrans" cxnId="{0E24553A-CE65-4466-A597-3C726D7B2D3C}">
      <dgm:prSet/>
      <dgm:spPr/>
      <dgm:t>
        <a:bodyPr/>
        <a:lstStyle/>
        <a:p>
          <a:endParaRPr lang="en-US"/>
        </a:p>
      </dgm:t>
    </dgm:pt>
    <dgm:pt modelId="{61ABC5A8-06F6-49D5-BB31-AB012E263F0B}" type="sibTrans" cxnId="{0E24553A-CE65-4466-A597-3C726D7B2D3C}">
      <dgm:prSet/>
      <dgm:spPr/>
      <dgm:t>
        <a:bodyPr/>
        <a:lstStyle/>
        <a:p>
          <a:endParaRPr lang="en-US"/>
        </a:p>
      </dgm:t>
    </dgm:pt>
    <dgm:pt modelId="{613DDBCF-423A-4A42-A249-B0B288E41749}">
      <dgm:prSet custT="1"/>
      <dgm:spPr/>
      <dgm:t>
        <a:bodyPr/>
        <a:lstStyle/>
        <a:p>
          <a:r>
            <a:rPr lang="en-US" sz="1200" dirty="0" smtClean="0">
              <a:latin typeface="Arial" pitchFamily="34" charset="0"/>
              <a:cs typeface="Arial" pitchFamily="34" charset="0"/>
            </a:rPr>
            <a:t>Most women are from province of </a:t>
          </a:r>
          <a:r>
            <a:rPr lang="en-US" sz="1200" dirty="0" err="1" smtClean="0">
              <a:latin typeface="Arial" pitchFamily="34" charset="0"/>
              <a:cs typeface="Arial" pitchFamily="34" charset="0"/>
            </a:rPr>
            <a:t>suwalskie</a:t>
          </a:r>
          <a:r>
            <a:rPr lang="pl-PL" sz="1200" dirty="0" smtClean="0">
              <a:latin typeface="Arial" pitchFamily="34" charset="0"/>
              <a:cs typeface="Arial" pitchFamily="34" charset="0"/>
            </a:rPr>
            <a:t> (67%)</a:t>
          </a:r>
          <a:endParaRPr lang="en-US" sz="1200" dirty="0" smtClean="0">
            <a:latin typeface="Arial" pitchFamily="34" charset="0"/>
            <a:cs typeface="Arial" pitchFamily="34" charset="0"/>
          </a:endParaRPr>
        </a:p>
      </dgm:t>
    </dgm:pt>
    <dgm:pt modelId="{FE2313E4-CDAF-4D30-A684-E4ACC6B48570}" type="parTrans" cxnId="{B6A798E6-D40B-4ECA-B029-3D40F06CDCAA}">
      <dgm:prSet/>
      <dgm:spPr/>
      <dgm:t>
        <a:bodyPr/>
        <a:lstStyle/>
        <a:p>
          <a:endParaRPr lang="en-US"/>
        </a:p>
      </dgm:t>
    </dgm:pt>
    <dgm:pt modelId="{1626C9B0-4E05-47E0-A390-BEFF51D60DC6}" type="sibTrans" cxnId="{B6A798E6-D40B-4ECA-B029-3D40F06CDCAA}">
      <dgm:prSet/>
      <dgm:spPr/>
      <dgm:t>
        <a:bodyPr/>
        <a:lstStyle/>
        <a:p>
          <a:endParaRPr lang="en-US"/>
        </a:p>
      </dgm:t>
    </dgm:pt>
    <dgm:pt modelId="{B81271CF-17EA-4CBE-B5BD-DEA1AC071FEA}">
      <dgm:prSet custT="1"/>
      <dgm:spPr/>
      <dgm:t>
        <a:bodyPr/>
        <a:lstStyle/>
        <a:p>
          <a:r>
            <a:rPr lang="en-US" sz="1200" dirty="0" smtClean="0">
              <a:latin typeface="Arial" pitchFamily="34" charset="0"/>
              <a:cs typeface="Arial" pitchFamily="34" charset="0"/>
            </a:rPr>
            <a:t>Most men are from the county of </a:t>
          </a:r>
          <a:r>
            <a:rPr lang="pl-PL" sz="1200" dirty="0" err="1" smtClean="0">
              <a:latin typeface="Arial" pitchFamily="34" charset="0"/>
              <a:cs typeface="Arial" pitchFamily="34" charset="0"/>
            </a:rPr>
            <a:t>bielsk</a:t>
          </a:r>
          <a:r>
            <a:rPr lang="en-US" sz="1200" dirty="0" smtClean="0">
              <a:latin typeface="Arial" pitchFamily="34" charset="0"/>
              <a:cs typeface="Arial" pitchFamily="34" charset="0"/>
            </a:rPr>
            <a:t>o</a:t>
          </a:r>
          <a:r>
            <a:rPr lang="pl-PL" sz="1200" dirty="0" smtClean="0">
              <a:latin typeface="Arial" pitchFamily="34" charset="0"/>
              <a:cs typeface="Arial" pitchFamily="34" charset="0"/>
            </a:rPr>
            <a:t> (58%)</a:t>
          </a:r>
          <a:endParaRPr lang="en-US" sz="1200" dirty="0" smtClean="0">
            <a:latin typeface="Arial" pitchFamily="34" charset="0"/>
            <a:cs typeface="Arial" pitchFamily="34" charset="0"/>
          </a:endParaRPr>
        </a:p>
      </dgm:t>
    </dgm:pt>
    <dgm:pt modelId="{9B434B1F-5AF8-4479-89C7-A468D731BB7A}" type="parTrans" cxnId="{C9830BAE-04D3-4C14-A847-9862E879A528}">
      <dgm:prSet/>
      <dgm:spPr/>
      <dgm:t>
        <a:bodyPr/>
        <a:lstStyle/>
        <a:p>
          <a:endParaRPr lang="en-US"/>
        </a:p>
      </dgm:t>
    </dgm:pt>
    <dgm:pt modelId="{A84868B1-8C2B-42C6-B91B-9D386891B1D4}" type="sibTrans" cxnId="{C9830BAE-04D3-4C14-A847-9862E879A528}">
      <dgm:prSet/>
      <dgm:spPr/>
      <dgm:t>
        <a:bodyPr/>
        <a:lstStyle/>
        <a:p>
          <a:endParaRPr lang="en-US"/>
        </a:p>
      </dgm:t>
    </dgm:pt>
    <dgm:pt modelId="{A5458458-2804-4A28-855F-BA6862B0C457}">
      <dgm:prSet custT="1"/>
      <dgm:spPr/>
      <dgm:t>
        <a:bodyPr/>
        <a:lstStyle/>
        <a:p>
          <a:r>
            <a:rPr lang="en-US" sz="1200" dirty="0" smtClean="0">
              <a:latin typeface="Arial" pitchFamily="34" charset="0"/>
              <a:cs typeface="Arial" pitchFamily="34" charset="0"/>
            </a:rPr>
            <a:t>Most people with vocational  education</a:t>
          </a:r>
        </a:p>
      </dgm:t>
    </dgm:pt>
    <dgm:pt modelId="{BBDE015A-1395-4D5D-88AF-1B46AC698EA7}" type="parTrans" cxnId="{0C5E5329-7D38-439C-B360-AB5511B1E4A2}">
      <dgm:prSet/>
      <dgm:spPr/>
      <dgm:t>
        <a:bodyPr/>
        <a:lstStyle/>
        <a:p>
          <a:endParaRPr lang="en-US"/>
        </a:p>
      </dgm:t>
    </dgm:pt>
    <dgm:pt modelId="{46201C27-FA63-4029-BAC9-3AC1894C33F2}" type="sibTrans" cxnId="{0C5E5329-7D38-439C-B360-AB5511B1E4A2}">
      <dgm:prSet/>
      <dgm:spPr/>
      <dgm:t>
        <a:bodyPr/>
        <a:lstStyle/>
        <a:p>
          <a:endParaRPr lang="en-US"/>
        </a:p>
      </dgm:t>
    </dgm:pt>
    <dgm:pt modelId="{E498C835-68B4-408E-8246-27EA1A153FB4}">
      <dgm:prSet custT="1"/>
      <dgm:spPr/>
      <dgm:t>
        <a:bodyPr/>
        <a:lstStyle/>
        <a:p>
          <a:r>
            <a:rPr lang="en-US" sz="1200" dirty="0" smtClean="0">
              <a:latin typeface="Arial" pitchFamily="34" charset="0"/>
              <a:cs typeface="Arial" pitchFamily="34" charset="0"/>
            </a:rPr>
            <a:t>Most people without any professional qualifications are from the city of </a:t>
          </a:r>
          <a:r>
            <a:rPr lang="en-US" sz="1200" dirty="0" err="1" smtClean="0">
              <a:latin typeface="Arial" pitchFamily="34" charset="0"/>
              <a:cs typeface="Arial" pitchFamily="34" charset="0"/>
            </a:rPr>
            <a:t>Lomza</a:t>
          </a:r>
          <a:r>
            <a:rPr lang="en-US" sz="1200" dirty="0" smtClean="0">
              <a:latin typeface="Arial" pitchFamily="34" charset="0"/>
              <a:cs typeface="Arial" pitchFamily="34" charset="0"/>
            </a:rPr>
            <a:t> and in the </a:t>
          </a:r>
          <a:r>
            <a:rPr lang="pl-PL" sz="1200" dirty="0" err="1" smtClean="0">
              <a:latin typeface="Arial" pitchFamily="34" charset="0"/>
              <a:cs typeface="Arial" pitchFamily="34" charset="0"/>
            </a:rPr>
            <a:t>province</a:t>
          </a:r>
          <a:r>
            <a:rPr lang="en-US" sz="1200" dirty="0" smtClean="0">
              <a:latin typeface="Arial" pitchFamily="34" charset="0"/>
              <a:cs typeface="Arial" pitchFamily="34" charset="0"/>
            </a:rPr>
            <a:t> of </a:t>
          </a:r>
          <a:r>
            <a:rPr lang="en-US" sz="1200" dirty="0" err="1" smtClean="0">
              <a:latin typeface="Arial" pitchFamily="34" charset="0"/>
              <a:cs typeface="Arial" pitchFamily="34" charset="0"/>
            </a:rPr>
            <a:t>lomzynskie</a:t>
          </a:r>
          <a:endParaRPr lang="en-US" sz="1200" dirty="0" smtClean="0">
            <a:latin typeface="Arial" pitchFamily="34" charset="0"/>
            <a:cs typeface="Arial" pitchFamily="34" charset="0"/>
          </a:endParaRPr>
        </a:p>
      </dgm:t>
    </dgm:pt>
    <dgm:pt modelId="{011260CC-EC1C-4BCA-8964-1A7C44C2FEC5}" type="parTrans" cxnId="{F1BBC26B-7D0B-4D19-8FFE-1F451DC4A154}">
      <dgm:prSet/>
      <dgm:spPr/>
      <dgm:t>
        <a:bodyPr/>
        <a:lstStyle/>
        <a:p>
          <a:endParaRPr lang="en-US"/>
        </a:p>
      </dgm:t>
    </dgm:pt>
    <dgm:pt modelId="{F8DFCECF-0C87-4572-AC48-DAB3E4591443}" type="sibTrans" cxnId="{F1BBC26B-7D0B-4D19-8FFE-1F451DC4A154}">
      <dgm:prSet/>
      <dgm:spPr/>
      <dgm:t>
        <a:bodyPr/>
        <a:lstStyle/>
        <a:p>
          <a:endParaRPr lang="en-US"/>
        </a:p>
      </dgm:t>
    </dgm:pt>
    <dgm:pt modelId="{546DC550-96F5-4DCE-98C3-4F21A271CFB1}" type="pres">
      <dgm:prSet presAssocID="{1486FB73-6C4C-48E3-B0B2-8628F00B654A}" presName="Name0" presStyleCnt="0">
        <dgm:presLayoutVars>
          <dgm:dir/>
          <dgm:animLvl val="lvl"/>
          <dgm:resizeHandles val="exact"/>
        </dgm:presLayoutVars>
      </dgm:prSet>
      <dgm:spPr/>
      <dgm:t>
        <a:bodyPr/>
        <a:lstStyle/>
        <a:p>
          <a:endParaRPr lang="en-US"/>
        </a:p>
      </dgm:t>
    </dgm:pt>
    <dgm:pt modelId="{BC5F933D-D1F8-4C68-9198-63DDE97A5657}" type="pres">
      <dgm:prSet presAssocID="{7B69E051-7737-46A5-B9B4-74EB313F5C13}" presName="composite" presStyleCnt="0"/>
      <dgm:spPr/>
      <dgm:t>
        <a:bodyPr/>
        <a:lstStyle/>
        <a:p>
          <a:endParaRPr lang="en-US"/>
        </a:p>
      </dgm:t>
    </dgm:pt>
    <dgm:pt modelId="{1E819FDA-7466-48C2-BB0B-ECE0055E6AFF}" type="pres">
      <dgm:prSet presAssocID="{7B69E051-7737-46A5-B9B4-74EB313F5C13}" presName="parTx" presStyleLbl="alignNode1" presStyleIdx="0" presStyleCnt="3" custScaleY="46489" custLinFactNeighborY="-27998">
        <dgm:presLayoutVars>
          <dgm:chMax val="0"/>
          <dgm:chPref val="0"/>
          <dgm:bulletEnabled val="1"/>
        </dgm:presLayoutVars>
      </dgm:prSet>
      <dgm:spPr/>
      <dgm:t>
        <a:bodyPr/>
        <a:lstStyle/>
        <a:p>
          <a:endParaRPr lang="en-US"/>
        </a:p>
      </dgm:t>
    </dgm:pt>
    <dgm:pt modelId="{89DA9827-C8C8-438C-BF62-F631EF4A34B0}" type="pres">
      <dgm:prSet presAssocID="{7B69E051-7737-46A5-B9B4-74EB313F5C13}" presName="desTx" presStyleLbl="alignAccFollowNode1" presStyleIdx="0" presStyleCnt="3">
        <dgm:presLayoutVars>
          <dgm:bulletEnabled val="1"/>
        </dgm:presLayoutVars>
      </dgm:prSet>
      <dgm:spPr/>
      <dgm:t>
        <a:bodyPr/>
        <a:lstStyle/>
        <a:p>
          <a:endParaRPr lang="en-US"/>
        </a:p>
      </dgm:t>
    </dgm:pt>
    <dgm:pt modelId="{0D031B5B-E227-49B0-A542-609D1ED3E3D0}" type="pres">
      <dgm:prSet presAssocID="{29E841D2-6A0F-45CC-8413-02F7E8D36D2A}" presName="space" presStyleCnt="0"/>
      <dgm:spPr/>
      <dgm:t>
        <a:bodyPr/>
        <a:lstStyle/>
        <a:p>
          <a:endParaRPr lang="en-US"/>
        </a:p>
      </dgm:t>
    </dgm:pt>
    <dgm:pt modelId="{641882F3-C9C9-488B-ACEC-B6A0C5E401D8}" type="pres">
      <dgm:prSet presAssocID="{3CEDDB85-8F56-43A7-9D50-AD11786C4373}" presName="composite" presStyleCnt="0"/>
      <dgm:spPr/>
      <dgm:t>
        <a:bodyPr/>
        <a:lstStyle/>
        <a:p>
          <a:endParaRPr lang="en-US"/>
        </a:p>
      </dgm:t>
    </dgm:pt>
    <dgm:pt modelId="{BE8560C3-48D1-4025-B51C-773DC7D74078}" type="pres">
      <dgm:prSet presAssocID="{3CEDDB85-8F56-43A7-9D50-AD11786C4373}" presName="parTx" presStyleLbl="alignNode1" presStyleIdx="1" presStyleCnt="3" custScaleY="46489" custLinFactNeighborY="-35232">
        <dgm:presLayoutVars>
          <dgm:chMax val="0"/>
          <dgm:chPref val="0"/>
          <dgm:bulletEnabled val="1"/>
        </dgm:presLayoutVars>
      </dgm:prSet>
      <dgm:spPr/>
      <dgm:t>
        <a:bodyPr/>
        <a:lstStyle/>
        <a:p>
          <a:endParaRPr lang="en-US"/>
        </a:p>
      </dgm:t>
    </dgm:pt>
    <dgm:pt modelId="{DE3429A1-2733-4BE7-B03B-1FCFC10E4D60}" type="pres">
      <dgm:prSet presAssocID="{3CEDDB85-8F56-43A7-9D50-AD11786C4373}" presName="desTx" presStyleLbl="alignAccFollowNode1" presStyleIdx="1" presStyleCnt="3" custLinFactNeighborY="-1021">
        <dgm:presLayoutVars>
          <dgm:bulletEnabled val="1"/>
        </dgm:presLayoutVars>
      </dgm:prSet>
      <dgm:spPr/>
      <dgm:t>
        <a:bodyPr/>
        <a:lstStyle/>
        <a:p>
          <a:endParaRPr lang="en-US"/>
        </a:p>
      </dgm:t>
    </dgm:pt>
    <dgm:pt modelId="{3A5462D3-CC70-4745-8EAB-D2BE92069D82}" type="pres">
      <dgm:prSet presAssocID="{7967C852-804F-4F84-A2BF-74A13B47E228}" presName="space" presStyleCnt="0"/>
      <dgm:spPr/>
      <dgm:t>
        <a:bodyPr/>
        <a:lstStyle/>
        <a:p>
          <a:endParaRPr lang="en-US"/>
        </a:p>
      </dgm:t>
    </dgm:pt>
    <dgm:pt modelId="{FDC83CE3-E77A-42FC-B864-F8F44E48CBC6}" type="pres">
      <dgm:prSet presAssocID="{CC447249-2E81-4832-A127-72CFD5315F97}" presName="composite" presStyleCnt="0"/>
      <dgm:spPr/>
      <dgm:t>
        <a:bodyPr/>
        <a:lstStyle/>
        <a:p>
          <a:endParaRPr lang="en-US"/>
        </a:p>
      </dgm:t>
    </dgm:pt>
    <dgm:pt modelId="{5B1793E0-9E37-4AC9-9AD7-C4A758C88AF5}" type="pres">
      <dgm:prSet presAssocID="{CC447249-2E81-4832-A127-72CFD5315F97}" presName="parTx" presStyleLbl="alignNode1" presStyleIdx="2" presStyleCnt="3" custScaleY="46489" custLinFactNeighborY="-27635">
        <dgm:presLayoutVars>
          <dgm:chMax val="0"/>
          <dgm:chPref val="0"/>
          <dgm:bulletEnabled val="1"/>
        </dgm:presLayoutVars>
      </dgm:prSet>
      <dgm:spPr/>
      <dgm:t>
        <a:bodyPr/>
        <a:lstStyle/>
        <a:p>
          <a:endParaRPr lang="en-US"/>
        </a:p>
      </dgm:t>
    </dgm:pt>
    <dgm:pt modelId="{C546312F-7405-4DB3-8AC7-664DF6D002B8}" type="pres">
      <dgm:prSet presAssocID="{CC447249-2E81-4832-A127-72CFD5315F97}" presName="desTx" presStyleLbl="alignAccFollowNode1" presStyleIdx="2" presStyleCnt="3">
        <dgm:presLayoutVars>
          <dgm:bulletEnabled val="1"/>
        </dgm:presLayoutVars>
      </dgm:prSet>
      <dgm:spPr/>
      <dgm:t>
        <a:bodyPr/>
        <a:lstStyle/>
        <a:p>
          <a:endParaRPr lang="en-US"/>
        </a:p>
      </dgm:t>
    </dgm:pt>
  </dgm:ptLst>
  <dgm:cxnLst>
    <dgm:cxn modelId="{EF66F1D4-74F9-4EF5-8085-C171B42310B0}" srcId="{1486FB73-6C4C-48E3-B0B2-8628F00B654A}" destId="{3CEDDB85-8F56-43A7-9D50-AD11786C4373}" srcOrd="1" destOrd="0" parTransId="{B7E95508-0193-4E66-B90A-D2F360188F50}" sibTransId="{7967C852-804F-4F84-A2BF-74A13B47E228}"/>
    <dgm:cxn modelId="{FF970C0C-C0D2-4855-B95C-E19929E325CC}" type="presOf" srcId="{F216EFDC-9DFE-4E6F-B110-130FB1B8D7B9}" destId="{89DA9827-C8C8-438C-BF62-F631EF4A34B0}" srcOrd="0" destOrd="2" presId="urn:microsoft.com/office/officeart/2005/8/layout/hList1"/>
    <dgm:cxn modelId="{B6A798E6-D40B-4ECA-B029-3D40F06CDCAA}" srcId="{3CEDDB85-8F56-43A7-9D50-AD11786C4373}" destId="{613DDBCF-423A-4A42-A249-B0B288E41749}" srcOrd="1" destOrd="0" parTransId="{FE2313E4-CDAF-4D30-A684-E4ACC6B48570}" sibTransId="{1626C9B0-4E05-47E0-A390-BEFF51D60DC6}"/>
    <dgm:cxn modelId="{AC794E1F-6B9C-4C48-8212-1FE9B895ADD3}" srcId="{7B69E051-7737-46A5-B9B4-74EB313F5C13}" destId="{C9F405C8-3AF2-4984-A374-827881648941}" srcOrd="1" destOrd="0" parTransId="{4B7FFB3E-2753-4DA7-B30A-B373C995FE39}" sibTransId="{944D9D1D-EB96-4CBF-B521-2296A79B04BC}"/>
    <dgm:cxn modelId="{F1BBC26B-7D0B-4D19-8FFE-1F451DC4A154}" srcId="{CC447249-2E81-4832-A127-72CFD5315F97}" destId="{E498C835-68B4-408E-8246-27EA1A153FB4}" srcOrd="2" destOrd="0" parTransId="{011260CC-EC1C-4BCA-8964-1A7C44C2FEC5}" sibTransId="{F8DFCECF-0C87-4572-AC48-DAB3E4591443}"/>
    <dgm:cxn modelId="{239017BC-4206-41E9-A11A-E3CFDA0C6CD7}" srcId="{1486FB73-6C4C-48E3-B0B2-8628F00B654A}" destId="{7B69E051-7737-46A5-B9B4-74EB313F5C13}" srcOrd="0" destOrd="0" parTransId="{E47D6CED-E968-48CE-87D7-E67A0CB00984}" sibTransId="{29E841D2-6A0F-45CC-8413-02F7E8D36D2A}"/>
    <dgm:cxn modelId="{0D57EB3E-2D56-4A15-9795-C36E49B50175}" srcId="{1486FB73-6C4C-48E3-B0B2-8628F00B654A}" destId="{CC447249-2E81-4832-A127-72CFD5315F97}" srcOrd="2" destOrd="0" parTransId="{9BEE1ADB-E8D0-4724-A795-B80475DEF25F}" sibTransId="{44DC5D8D-3200-4B85-85B5-7FBD7F8A4DD7}"/>
    <dgm:cxn modelId="{556575A8-6D06-4257-B7DF-20754ACAA128}" type="presOf" srcId="{7B69E051-7737-46A5-B9B4-74EB313F5C13}" destId="{1E819FDA-7466-48C2-BB0B-ECE0055E6AFF}" srcOrd="0" destOrd="0" presId="urn:microsoft.com/office/officeart/2005/8/layout/hList1"/>
    <dgm:cxn modelId="{0C5E5329-7D38-439C-B360-AB5511B1E4A2}" srcId="{CC447249-2E81-4832-A127-72CFD5315F97}" destId="{A5458458-2804-4A28-855F-BA6862B0C457}" srcOrd="1" destOrd="0" parTransId="{BBDE015A-1395-4D5D-88AF-1B46AC698EA7}" sibTransId="{46201C27-FA63-4029-BAC9-3AC1894C33F2}"/>
    <dgm:cxn modelId="{1E10EFD4-CFE1-47B4-8A7C-E4A7BD794E55}" type="presOf" srcId="{3CEDDB85-8F56-43A7-9D50-AD11786C4373}" destId="{BE8560C3-48D1-4025-B51C-773DC7D74078}" srcOrd="0" destOrd="0" presId="urn:microsoft.com/office/officeart/2005/8/layout/hList1"/>
    <dgm:cxn modelId="{1EE4F8A1-BB49-497D-9E4C-9F3FD4C4CAA3}" type="presOf" srcId="{14FFD544-EAEF-488B-8030-763AF1B8D25B}" destId="{DE3429A1-2733-4BE7-B03B-1FCFC10E4D60}" srcOrd="0" destOrd="0" presId="urn:microsoft.com/office/officeart/2005/8/layout/hList1"/>
    <dgm:cxn modelId="{3F99773B-0D44-4194-BBDE-E3E17E13E4D0}" srcId="{CC447249-2E81-4832-A127-72CFD5315F97}" destId="{476204A8-6E8B-4869-9C4D-BDA83D00D3A7}" srcOrd="0" destOrd="0" parTransId="{A56322C7-4F57-4FEF-AA73-081E213907B0}" sibTransId="{A01EA10F-7C24-433B-9CAB-CC5E98A3742E}"/>
    <dgm:cxn modelId="{2591B083-C118-4173-A041-8A011281EF63}" type="presOf" srcId="{613DDBCF-423A-4A42-A249-B0B288E41749}" destId="{DE3429A1-2733-4BE7-B03B-1FCFC10E4D60}" srcOrd="0" destOrd="1" presId="urn:microsoft.com/office/officeart/2005/8/layout/hList1"/>
    <dgm:cxn modelId="{38295305-0ADC-4AEB-A15C-1FA11CF2D851}" type="presOf" srcId="{E498C835-68B4-408E-8246-27EA1A153FB4}" destId="{C546312F-7405-4DB3-8AC7-664DF6D002B8}" srcOrd="0" destOrd="2" presId="urn:microsoft.com/office/officeart/2005/8/layout/hList1"/>
    <dgm:cxn modelId="{99F32976-B3C0-4D2A-8AEE-983AEA97A456}" type="presOf" srcId="{A5458458-2804-4A28-855F-BA6862B0C457}" destId="{C546312F-7405-4DB3-8AC7-664DF6D002B8}" srcOrd="0" destOrd="1" presId="urn:microsoft.com/office/officeart/2005/8/layout/hList1"/>
    <dgm:cxn modelId="{19E732F3-DCE9-40A6-8481-19A2C3CB73A5}" srcId="{3CEDDB85-8F56-43A7-9D50-AD11786C4373}" destId="{1A994F9F-B310-4605-AA0F-CA643A460DAE}" srcOrd="3" destOrd="0" parTransId="{9CFF2B71-F7BA-4DC0-9F51-F88DBC45A94E}" sibTransId="{7D06924C-AF68-4B29-B580-6EFEEAE0E1DF}"/>
    <dgm:cxn modelId="{3043E895-30DA-4BD6-A081-DF337682537B}" srcId="{7B69E051-7737-46A5-B9B4-74EB313F5C13}" destId="{CC09B58F-0DBF-456D-9F64-E1EF09574257}" srcOrd="0" destOrd="0" parTransId="{0409CEFD-7C72-4DF7-9B65-C1063BBC0DE0}" sibTransId="{CFA8FCCE-66FF-4C59-B32B-A06F8E41DE59}"/>
    <dgm:cxn modelId="{0E24553A-CE65-4466-A597-3C726D7B2D3C}" srcId="{7B69E051-7737-46A5-B9B4-74EB313F5C13}" destId="{F216EFDC-9DFE-4E6F-B110-130FB1B8D7B9}" srcOrd="2" destOrd="0" parTransId="{C2D66248-CB6F-4D9A-9534-20B7352670D5}" sibTransId="{61ABC5A8-06F6-49D5-BB31-AB012E263F0B}"/>
    <dgm:cxn modelId="{FF1FE3F4-B6B7-4575-AA7D-C4CB6AAC1B62}" type="presOf" srcId="{B81271CF-17EA-4CBE-B5BD-DEA1AC071FEA}" destId="{DE3429A1-2733-4BE7-B03B-1FCFC10E4D60}" srcOrd="0" destOrd="2" presId="urn:microsoft.com/office/officeart/2005/8/layout/hList1"/>
    <dgm:cxn modelId="{1E926486-5611-4296-A66B-2CD4BA25F613}" type="presOf" srcId="{CC09B58F-0DBF-456D-9F64-E1EF09574257}" destId="{89DA9827-C8C8-438C-BF62-F631EF4A34B0}" srcOrd="0" destOrd="0" presId="urn:microsoft.com/office/officeart/2005/8/layout/hList1"/>
    <dgm:cxn modelId="{3B41A144-E309-4DDD-9F4C-19BDAE3130EB}" type="presOf" srcId="{476204A8-6E8B-4869-9C4D-BDA83D00D3A7}" destId="{C546312F-7405-4DB3-8AC7-664DF6D002B8}" srcOrd="0" destOrd="0" presId="urn:microsoft.com/office/officeart/2005/8/layout/hList1"/>
    <dgm:cxn modelId="{C8E4C39E-BA59-43AF-98D6-B028D4D0E7C1}" type="presOf" srcId="{C9F405C8-3AF2-4984-A374-827881648941}" destId="{89DA9827-C8C8-438C-BF62-F631EF4A34B0}" srcOrd="0" destOrd="1" presId="urn:microsoft.com/office/officeart/2005/8/layout/hList1"/>
    <dgm:cxn modelId="{E623B376-D827-4696-8C5C-E37A119F5FF1}" type="presOf" srcId="{1A994F9F-B310-4605-AA0F-CA643A460DAE}" destId="{DE3429A1-2733-4BE7-B03B-1FCFC10E4D60}" srcOrd="0" destOrd="3" presId="urn:microsoft.com/office/officeart/2005/8/layout/hList1"/>
    <dgm:cxn modelId="{5E71ABEC-2D21-45ED-9FF4-10B321393EAC}" srcId="{3CEDDB85-8F56-43A7-9D50-AD11786C4373}" destId="{14FFD544-EAEF-488B-8030-763AF1B8D25B}" srcOrd="0" destOrd="0" parTransId="{250F0A0D-3E0C-4724-9286-AB11753D4B4A}" sibTransId="{366B0490-B16C-4211-A149-3879A97C3BCD}"/>
    <dgm:cxn modelId="{D2E17689-750D-4EB4-881A-E1AC429BEBFB}" type="presOf" srcId="{CC447249-2E81-4832-A127-72CFD5315F97}" destId="{5B1793E0-9E37-4AC9-9AD7-C4A758C88AF5}" srcOrd="0" destOrd="0" presId="urn:microsoft.com/office/officeart/2005/8/layout/hList1"/>
    <dgm:cxn modelId="{C9830BAE-04D3-4C14-A847-9862E879A528}" srcId="{3CEDDB85-8F56-43A7-9D50-AD11786C4373}" destId="{B81271CF-17EA-4CBE-B5BD-DEA1AC071FEA}" srcOrd="2" destOrd="0" parTransId="{9B434B1F-5AF8-4479-89C7-A468D731BB7A}" sibTransId="{A84868B1-8C2B-42C6-B91B-9D386891B1D4}"/>
    <dgm:cxn modelId="{68003498-7A8D-4766-81A1-B1F7E45EDD60}" type="presOf" srcId="{1486FB73-6C4C-48E3-B0B2-8628F00B654A}" destId="{546DC550-96F5-4DCE-98C3-4F21A271CFB1}" srcOrd="0" destOrd="0" presId="urn:microsoft.com/office/officeart/2005/8/layout/hList1"/>
    <dgm:cxn modelId="{A73BAED1-6616-41D7-8EDE-D694DD5DE068}" type="presParOf" srcId="{546DC550-96F5-4DCE-98C3-4F21A271CFB1}" destId="{BC5F933D-D1F8-4C68-9198-63DDE97A5657}" srcOrd="0" destOrd="0" presId="urn:microsoft.com/office/officeart/2005/8/layout/hList1"/>
    <dgm:cxn modelId="{5918E950-7B4E-46AC-9C14-E58E49DFDDF7}" type="presParOf" srcId="{BC5F933D-D1F8-4C68-9198-63DDE97A5657}" destId="{1E819FDA-7466-48C2-BB0B-ECE0055E6AFF}" srcOrd="0" destOrd="0" presId="urn:microsoft.com/office/officeart/2005/8/layout/hList1"/>
    <dgm:cxn modelId="{6783FA2C-4ABE-40B3-AB86-1D50B46F3B28}" type="presParOf" srcId="{BC5F933D-D1F8-4C68-9198-63DDE97A5657}" destId="{89DA9827-C8C8-438C-BF62-F631EF4A34B0}" srcOrd="1" destOrd="0" presId="urn:microsoft.com/office/officeart/2005/8/layout/hList1"/>
    <dgm:cxn modelId="{1DA337DE-EF4D-4251-B1A8-04F8A97B4952}" type="presParOf" srcId="{546DC550-96F5-4DCE-98C3-4F21A271CFB1}" destId="{0D031B5B-E227-49B0-A542-609D1ED3E3D0}" srcOrd="1" destOrd="0" presId="urn:microsoft.com/office/officeart/2005/8/layout/hList1"/>
    <dgm:cxn modelId="{42EE36FA-F701-4ACD-BB15-CEAAB01BB57A}" type="presParOf" srcId="{546DC550-96F5-4DCE-98C3-4F21A271CFB1}" destId="{641882F3-C9C9-488B-ACEC-B6A0C5E401D8}" srcOrd="2" destOrd="0" presId="urn:microsoft.com/office/officeart/2005/8/layout/hList1"/>
    <dgm:cxn modelId="{669F3309-C417-46B7-8E8D-5204648C6EC6}" type="presParOf" srcId="{641882F3-C9C9-488B-ACEC-B6A0C5E401D8}" destId="{BE8560C3-48D1-4025-B51C-773DC7D74078}" srcOrd="0" destOrd="0" presId="urn:microsoft.com/office/officeart/2005/8/layout/hList1"/>
    <dgm:cxn modelId="{BE7851D9-B3B2-4952-B1DC-5A0F1095CEFC}" type="presParOf" srcId="{641882F3-C9C9-488B-ACEC-B6A0C5E401D8}" destId="{DE3429A1-2733-4BE7-B03B-1FCFC10E4D60}" srcOrd="1" destOrd="0" presId="urn:microsoft.com/office/officeart/2005/8/layout/hList1"/>
    <dgm:cxn modelId="{C5029CC7-CF63-4B50-98CC-0F59C103DD58}" type="presParOf" srcId="{546DC550-96F5-4DCE-98C3-4F21A271CFB1}" destId="{3A5462D3-CC70-4745-8EAB-D2BE92069D82}" srcOrd="3" destOrd="0" presId="urn:microsoft.com/office/officeart/2005/8/layout/hList1"/>
    <dgm:cxn modelId="{EDE23864-91FE-445A-8BA8-A0B07B5B4A92}" type="presParOf" srcId="{546DC550-96F5-4DCE-98C3-4F21A271CFB1}" destId="{FDC83CE3-E77A-42FC-B864-F8F44E48CBC6}" srcOrd="4" destOrd="0" presId="urn:microsoft.com/office/officeart/2005/8/layout/hList1"/>
    <dgm:cxn modelId="{10DE5944-C71D-46E1-BE7C-FEE0DBD42C4C}" type="presParOf" srcId="{FDC83CE3-E77A-42FC-B864-F8F44E48CBC6}" destId="{5B1793E0-9E37-4AC9-9AD7-C4A758C88AF5}" srcOrd="0" destOrd="0" presId="urn:microsoft.com/office/officeart/2005/8/layout/hList1"/>
    <dgm:cxn modelId="{E7ECD49A-A53C-4F28-8E9A-415435114665}" type="presParOf" srcId="{FDC83CE3-E77A-42FC-B864-F8F44E48CBC6}" destId="{C546312F-7405-4DB3-8AC7-664DF6D002B8}"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486FB73-6C4C-48E3-B0B2-8628F00B654A}" type="doc">
      <dgm:prSet loTypeId="urn:microsoft.com/office/officeart/2005/8/layout/hList1" loCatId="list" qsTypeId="urn:microsoft.com/office/officeart/2005/8/quickstyle/simple1" qsCatId="simple" csTypeId="urn:microsoft.com/office/officeart/2005/8/colors/accent4_1" csCatId="accent4" phldr="1"/>
      <dgm:spPr/>
      <dgm:t>
        <a:bodyPr/>
        <a:lstStyle/>
        <a:p>
          <a:endParaRPr lang="en-US"/>
        </a:p>
      </dgm:t>
    </dgm:pt>
    <dgm:pt modelId="{2D09CCFD-732D-4534-B1A6-ABF699AEF5E0}">
      <dgm:prSet phldrT="[Text]" custT="1"/>
      <dgm:spPr>
        <a:solidFill>
          <a:srgbClr val="A22A12"/>
        </a:solidFill>
        <a:ln>
          <a:solidFill>
            <a:srgbClr val="87230F"/>
          </a:solidFill>
        </a:ln>
      </dgm:spPr>
      <dgm:t>
        <a:bodyPr/>
        <a:lstStyle/>
        <a:p>
          <a:r>
            <a:rPr lang="en-US" sz="1200" b="1" dirty="0" smtClean="0">
              <a:solidFill>
                <a:schemeClr val="bg1"/>
              </a:solidFill>
              <a:latin typeface="Arial" pitchFamily="34" charset="0"/>
              <a:cs typeface="Arial" pitchFamily="34" charset="0"/>
            </a:rPr>
            <a:t>job situation</a:t>
          </a:r>
        </a:p>
      </dgm:t>
    </dgm:pt>
    <dgm:pt modelId="{48692B73-0DF8-44B9-BE6D-38BFDC83CFD6}" type="parTrans" cxnId="{AFD849F1-E2F5-4E8D-B270-0C4EA0FF2C27}">
      <dgm:prSet/>
      <dgm:spPr/>
      <dgm:t>
        <a:bodyPr/>
        <a:lstStyle/>
        <a:p>
          <a:endParaRPr lang="en-US" sz="1200"/>
        </a:p>
      </dgm:t>
    </dgm:pt>
    <dgm:pt modelId="{35E86CC5-B2BB-4000-B696-4B5B5FDF0BAD}" type="sibTrans" cxnId="{AFD849F1-E2F5-4E8D-B270-0C4EA0FF2C27}">
      <dgm:prSet/>
      <dgm:spPr/>
      <dgm:t>
        <a:bodyPr/>
        <a:lstStyle/>
        <a:p>
          <a:endParaRPr lang="en-US" sz="1200"/>
        </a:p>
      </dgm:t>
    </dgm:pt>
    <dgm:pt modelId="{F8B7ABA1-44D3-4221-9543-6C526644AB26}">
      <dgm:prSet phldrT="[Text]" custT="1"/>
      <dgm:spPr>
        <a:solidFill>
          <a:srgbClr val="A22A12"/>
        </a:solidFill>
        <a:ln>
          <a:solidFill>
            <a:srgbClr val="87230F"/>
          </a:solidFill>
        </a:ln>
      </dgm:spPr>
      <dgm:t>
        <a:bodyPr/>
        <a:lstStyle/>
        <a:p>
          <a:r>
            <a:rPr lang="en-US" sz="1200" b="1" dirty="0" smtClean="0">
              <a:solidFill>
                <a:schemeClr val="bg1"/>
              </a:solidFill>
              <a:latin typeface="Arial" pitchFamily="34" charset="0"/>
              <a:cs typeface="Arial" pitchFamily="34" charset="0"/>
            </a:rPr>
            <a:t>professional experience</a:t>
          </a:r>
        </a:p>
      </dgm:t>
    </dgm:pt>
    <dgm:pt modelId="{14805E9D-E6C4-463A-A8E9-75B3AEA165F4}" type="parTrans" cxnId="{8712E4E1-8F4A-485F-AE56-9D121A5E5892}">
      <dgm:prSet/>
      <dgm:spPr/>
      <dgm:t>
        <a:bodyPr/>
        <a:lstStyle/>
        <a:p>
          <a:endParaRPr lang="en-US"/>
        </a:p>
      </dgm:t>
    </dgm:pt>
    <dgm:pt modelId="{FF064168-6A12-49BD-800C-7AE644155B7C}" type="sibTrans" cxnId="{8712E4E1-8F4A-485F-AE56-9D121A5E5892}">
      <dgm:prSet/>
      <dgm:spPr/>
      <dgm:t>
        <a:bodyPr/>
        <a:lstStyle/>
        <a:p>
          <a:endParaRPr lang="en-US"/>
        </a:p>
      </dgm:t>
    </dgm:pt>
    <dgm:pt modelId="{D823EA4F-B512-4150-A5F1-ACB5CD553A63}">
      <dgm:prSet phldrT="[Text]" custT="1"/>
      <dgm:spPr>
        <a:solidFill>
          <a:srgbClr val="A22A12"/>
        </a:solidFill>
        <a:ln>
          <a:solidFill>
            <a:srgbClr val="87230F"/>
          </a:solidFill>
        </a:ln>
      </dgm:spPr>
      <dgm:t>
        <a:bodyPr/>
        <a:lstStyle/>
        <a:p>
          <a:r>
            <a:rPr lang="en-US" sz="1200" b="1" dirty="0" smtClean="0">
              <a:solidFill>
                <a:schemeClr val="bg1"/>
              </a:solidFill>
              <a:latin typeface="Arial" pitchFamily="34" charset="0"/>
              <a:cs typeface="Arial" pitchFamily="34" charset="0"/>
            </a:rPr>
            <a:t>situation on the </a:t>
          </a:r>
          <a:r>
            <a:rPr lang="en-US" sz="1200" b="1" dirty="0" err="1" smtClean="0">
              <a:solidFill>
                <a:schemeClr val="bg1"/>
              </a:solidFill>
              <a:latin typeface="Arial" pitchFamily="34" charset="0"/>
              <a:cs typeface="Arial" pitchFamily="34" charset="0"/>
            </a:rPr>
            <a:t>labour</a:t>
          </a:r>
          <a:r>
            <a:rPr lang="en-US" sz="1200" b="1" dirty="0" smtClean="0">
              <a:solidFill>
                <a:schemeClr val="bg1"/>
              </a:solidFill>
              <a:latin typeface="Arial" pitchFamily="34" charset="0"/>
              <a:cs typeface="Arial" pitchFamily="34" charset="0"/>
            </a:rPr>
            <a:t> market</a:t>
          </a:r>
        </a:p>
      </dgm:t>
    </dgm:pt>
    <dgm:pt modelId="{31F5FFA7-BB28-4AE5-AFC3-9A3BD81EF3CD}" type="parTrans" cxnId="{A7B9E3BC-57E4-4906-B581-B33B346FD0B9}">
      <dgm:prSet/>
      <dgm:spPr/>
      <dgm:t>
        <a:bodyPr/>
        <a:lstStyle/>
        <a:p>
          <a:endParaRPr lang="en-US"/>
        </a:p>
      </dgm:t>
    </dgm:pt>
    <dgm:pt modelId="{0F02030C-CD69-4A23-AB60-B337860A7710}" type="sibTrans" cxnId="{A7B9E3BC-57E4-4906-B581-B33B346FD0B9}">
      <dgm:prSet/>
      <dgm:spPr/>
      <dgm:t>
        <a:bodyPr/>
        <a:lstStyle/>
        <a:p>
          <a:endParaRPr lang="en-US"/>
        </a:p>
      </dgm:t>
    </dgm:pt>
    <dgm:pt modelId="{759EC266-A45A-416E-A221-4904B8101BD4}">
      <dgm:prSet custT="1"/>
      <dgm:spPr>
        <a:noFill/>
        <a:ln>
          <a:solidFill>
            <a:srgbClr val="87230F">
              <a:alpha val="90000"/>
            </a:srgbClr>
          </a:solidFill>
        </a:ln>
      </dgm:spPr>
      <dgm:t>
        <a:bodyPr/>
        <a:lstStyle/>
        <a:p>
          <a:r>
            <a:rPr lang="en-US" sz="1200" dirty="0" smtClean="0">
              <a:latin typeface="Arial" pitchFamily="34" charset="0"/>
              <a:cs typeface="Arial" pitchFamily="34" charset="0"/>
            </a:rPr>
            <a:t>People  who have been unemployed for a long time</a:t>
          </a:r>
          <a:endParaRPr lang="en-US" sz="1200" dirty="0">
            <a:latin typeface="Arial" pitchFamily="34" charset="0"/>
            <a:cs typeface="Arial" pitchFamily="34" charset="0"/>
          </a:endParaRPr>
        </a:p>
      </dgm:t>
    </dgm:pt>
    <dgm:pt modelId="{3E5E39BC-FBD4-4485-88EE-85FB4C4142A2}" type="parTrans" cxnId="{6CA9C722-5C52-4BAA-870C-A47B5340A791}">
      <dgm:prSet/>
      <dgm:spPr/>
      <dgm:t>
        <a:bodyPr/>
        <a:lstStyle/>
        <a:p>
          <a:endParaRPr lang="en-US"/>
        </a:p>
      </dgm:t>
    </dgm:pt>
    <dgm:pt modelId="{D591B9DA-F71B-4E0E-A00F-4A210FB5D55D}" type="sibTrans" cxnId="{6CA9C722-5C52-4BAA-870C-A47B5340A791}">
      <dgm:prSet/>
      <dgm:spPr/>
      <dgm:t>
        <a:bodyPr/>
        <a:lstStyle/>
        <a:p>
          <a:endParaRPr lang="en-US"/>
        </a:p>
      </dgm:t>
    </dgm:pt>
    <dgm:pt modelId="{C30BEF03-A39C-4C87-AD18-AFBBA0337048}">
      <dgm:prSet phldrT="[Text]" custT="1"/>
      <dgm:spPr>
        <a:noFill/>
        <a:ln>
          <a:solidFill>
            <a:srgbClr val="87230F">
              <a:alpha val="90000"/>
            </a:srgbClr>
          </a:solidFill>
        </a:ln>
      </dgm:spPr>
      <dgm:t>
        <a:bodyPr/>
        <a:lstStyle/>
        <a:p>
          <a:r>
            <a:rPr lang="en-US" sz="1200" dirty="0" smtClean="0">
              <a:latin typeface="Arial" pitchFamily="34" charset="0"/>
              <a:cs typeface="Arial" pitchFamily="34" charset="0"/>
            </a:rPr>
            <a:t>Some people with disabilities; most of them are in the </a:t>
          </a:r>
          <a:r>
            <a:rPr lang="pl-PL" sz="1200" dirty="0" err="1" smtClean="0">
              <a:latin typeface="Arial" pitchFamily="34" charset="0"/>
              <a:cs typeface="Arial" pitchFamily="34" charset="0"/>
            </a:rPr>
            <a:t>provi</a:t>
          </a:r>
          <a:r>
            <a:rPr lang="en-US" sz="1200" dirty="0" err="1" smtClean="0">
              <a:latin typeface="Arial" pitchFamily="34" charset="0"/>
              <a:cs typeface="Arial" pitchFamily="34" charset="0"/>
            </a:rPr>
            <a:t>nce</a:t>
          </a:r>
          <a:r>
            <a:rPr lang="en-US" sz="1200" dirty="0" smtClean="0">
              <a:latin typeface="Arial" pitchFamily="34" charset="0"/>
              <a:cs typeface="Arial" pitchFamily="34" charset="0"/>
            </a:rPr>
            <a:t> of </a:t>
          </a:r>
          <a:r>
            <a:rPr lang="en-US" sz="1200" dirty="0" err="1" smtClean="0">
              <a:latin typeface="Arial" pitchFamily="34" charset="0"/>
              <a:cs typeface="Arial" pitchFamily="34" charset="0"/>
            </a:rPr>
            <a:t>bielsk</a:t>
          </a:r>
          <a:r>
            <a:rPr lang="pl-PL" sz="1200" dirty="0" smtClean="0">
              <a:latin typeface="Arial" pitchFamily="34" charset="0"/>
              <a:cs typeface="Arial" pitchFamily="34" charset="0"/>
            </a:rPr>
            <a:t>o (17%), </a:t>
          </a:r>
          <a:r>
            <a:rPr lang="en-US" sz="1200" dirty="0" smtClean="0">
              <a:latin typeface="Arial" pitchFamily="34" charset="0"/>
              <a:cs typeface="Arial" pitchFamily="34" charset="0"/>
            </a:rPr>
            <a:t>least in the </a:t>
          </a:r>
          <a:r>
            <a:rPr lang="pl-PL" sz="1200" dirty="0" err="1" smtClean="0">
              <a:latin typeface="Arial" pitchFamily="34" charset="0"/>
              <a:cs typeface="Arial" pitchFamily="34" charset="0"/>
            </a:rPr>
            <a:t>province</a:t>
          </a:r>
          <a:r>
            <a:rPr lang="en-US" sz="1200" dirty="0" smtClean="0">
              <a:latin typeface="Arial" pitchFamily="34" charset="0"/>
              <a:cs typeface="Arial" pitchFamily="34" charset="0"/>
            </a:rPr>
            <a:t> of w</a:t>
          </a:r>
          <a:r>
            <a:rPr lang="pl-PL" sz="1200" dirty="0" err="1" smtClean="0">
              <a:latin typeface="Arial" pitchFamily="34" charset="0"/>
              <a:cs typeface="Arial" pitchFamily="34" charset="0"/>
            </a:rPr>
            <a:t>ysokomazowiecki</a:t>
          </a:r>
          <a:r>
            <a:rPr lang="en-US" sz="1200" dirty="0" smtClean="0">
              <a:latin typeface="Arial" pitchFamily="34" charset="0"/>
              <a:cs typeface="Arial" pitchFamily="34" charset="0"/>
            </a:rPr>
            <a:t>e</a:t>
          </a:r>
          <a:r>
            <a:rPr lang="pl-PL" sz="1200" dirty="0" smtClean="0">
              <a:latin typeface="Arial" pitchFamily="34" charset="0"/>
              <a:cs typeface="Arial" pitchFamily="34" charset="0"/>
            </a:rPr>
            <a:t> (0%)</a:t>
          </a:r>
          <a:endParaRPr lang="en-US" sz="1200" dirty="0" smtClean="0">
            <a:latin typeface="Arial" pitchFamily="34" charset="0"/>
            <a:cs typeface="Arial" pitchFamily="34" charset="0"/>
          </a:endParaRPr>
        </a:p>
      </dgm:t>
    </dgm:pt>
    <dgm:pt modelId="{F08091CC-8433-42CB-9DC7-916D438A6A68}" type="parTrans" cxnId="{33AE5BE4-99D5-4809-BC4B-8FE82DE16E04}">
      <dgm:prSet/>
      <dgm:spPr/>
      <dgm:t>
        <a:bodyPr/>
        <a:lstStyle/>
        <a:p>
          <a:endParaRPr lang="en-US"/>
        </a:p>
      </dgm:t>
    </dgm:pt>
    <dgm:pt modelId="{A72847EB-62F1-42CA-B7F7-0968B819742A}" type="sibTrans" cxnId="{33AE5BE4-99D5-4809-BC4B-8FE82DE16E04}">
      <dgm:prSet/>
      <dgm:spPr/>
      <dgm:t>
        <a:bodyPr/>
        <a:lstStyle/>
        <a:p>
          <a:endParaRPr lang="en-US"/>
        </a:p>
      </dgm:t>
    </dgm:pt>
    <dgm:pt modelId="{85E8FA5A-AFF6-45EB-98E5-9342B1A850A2}">
      <dgm:prSet custT="1"/>
      <dgm:spPr>
        <a:noFill/>
        <a:ln>
          <a:solidFill>
            <a:srgbClr val="87230F">
              <a:alpha val="90000"/>
            </a:srgbClr>
          </a:solidFill>
        </a:ln>
      </dgm:spPr>
      <dgm:t>
        <a:bodyPr/>
        <a:lstStyle/>
        <a:p>
          <a:endParaRPr lang="en-US" sz="1200" dirty="0">
            <a:latin typeface="Arial" pitchFamily="34" charset="0"/>
            <a:cs typeface="Arial" pitchFamily="34" charset="0"/>
          </a:endParaRPr>
        </a:p>
      </dgm:t>
    </dgm:pt>
    <dgm:pt modelId="{FE8F2DB1-5AE2-422B-A5D8-3DAD4F8E66EC}" type="parTrans" cxnId="{61DF9CD6-2161-4B23-8388-F908DBF0893B}">
      <dgm:prSet/>
      <dgm:spPr/>
      <dgm:t>
        <a:bodyPr/>
        <a:lstStyle/>
        <a:p>
          <a:endParaRPr lang="en-US"/>
        </a:p>
      </dgm:t>
    </dgm:pt>
    <dgm:pt modelId="{A6F24970-3CBD-4303-AA83-A2D4DC90D38C}" type="sibTrans" cxnId="{61DF9CD6-2161-4B23-8388-F908DBF0893B}">
      <dgm:prSet/>
      <dgm:spPr/>
      <dgm:t>
        <a:bodyPr/>
        <a:lstStyle/>
        <a:p>
          <a:endParaRPr lang="en-US"/>
        </a:p>
      </dgm:t>
    </dgm:pt>
    <dgm:pt modelId="{1C973894-21B0-43F6-8506-A6CBFFFD7134}">
      <dgm:prSet phldrT="[Text]" custT="1"/>
      <dgm:spPr>
        <a:noFill/>
        <a:ln>
          <a:solidFill>
            <a:srgbClr val="87230F">
              <a:alpha val="90000"/>
            </a:srgbClr>
          </a:solidFill>
        </a:ln>
      </dgm:spPr>
      <dgm:t>
        <a:bodyPr/>
        <a:lstStyle/>
        <a:p>
          <a:r>
            <a:rPr lang="en-US" sz="1200" dirty="0" smtClean="0">
              <a:latin typeface="Arial" pitchFamily="34" charset="0"/>
              <a:cs typeface="Arial" pitchFamily="34" charset="0"/>
            </a:rPr>
            <a:t>People who did low-skill jobs  but currently unemployed</a:t>
          </a:r>
        </a:p>
      </dgm:t>
    </dgm:pt>
    <dgm:pt modelId="{477B8058-67C5-468E-9AD7-953436628C07}" type="sibTrans" cxnId="{70C21D9F-E012-4B9D-9B22-4581E14594D8}">
      <dgm:prSet/>
      <dgm:spPr/>
      <dgm:t>
        <a:bodyPr/>
        <a:lstStyle/>
        <a:p>
          <a:endParaRPr lang="en-US"/>
        </a:p>
      </dgm:t>
    </dgm:pt>
    <dgm:pt modelId="{E944814E-CAF8-4DE9-A7A6-E2B8BF27C121}" type="parTrans" cxnId="{70C21D9F-E012-4B9D-9B22-4581E14594D8}">
      <dgm:prSet/>
      <dgm:spPr/>
      <dgm:t>
        <a:bodyPr/>
        <a:lstStyle/>
        <a:p>
          <a:endParaRPr lang="en-US"/>
        </a:p>
      </dgm:t>
    </dgm:pt>
    <dgm:pt modelId="{183BAE06-334B-4647-AAEF-7E971DA8FF15}">
      <dgm:prSet custT="1"/>
      <dgm:spPr/>
      <dgm:t>
        <a:bodyPr/>
        <a:lstStyle/>
        <a:p>
          <a:r>
            <a:rPr lang="en-US" sz="1200" dirty="0" smtClean="0">
              <a:latin typeface="Arial" pitchFamily="34" charset="0"/>
              <a:cs typeface="Arial" pitchFamily="34" charset="0"/>
            </a:rPr>
            <a:t>Before many alcoholics but currently after</a:t>
          </a:r>
          <a:r>
            <a:rPr lang="pl-PL" sz="1200" dirty="0" smtClean="0">
              <a:latin typeface="Arial" pitchFamily="34" charset="0"/>
              <a:cs typeface="Arial" pitchFamily="34" charset="0"/>
            </a:rPr>
            <a:t> </a:t>
          </a:r>
          <a:r>
            <a:rPr lang="pl-PL" sz="1200" dirty="0" err="1" smtClean="0">
              <a:latin typeface="Arial" pitchFamily="34" charset="0"/>
              <a:cs typeface="Arial" pitchFamily="34" charset="0"/>
            </a:rPr>
            <a:t>people</a:t>
          </a:r>
          <a:r>
            <a:rPr lang="pl-PL" sz="1200" dirty="0" smtClean="0">
              <a:latin typeface="Arial" pitchFamily="34" charset="0"/>
              <a:cs typeface="Arial" pitchFamily="34" charset="0"/>
            </a:rPr>
            <a:t> </a:t>
          </a:r>
          <a:r>
            <a:rPr lang="pl-PL" sz="1200" dirty="0" err="1" smtClean="0">
              <a:latin typeface="Arial" pitchFamily="34" charset="0"/>
              <a:cs typeface="Arial" pitchFamily="34" charset="0"/>
            </a:rPr>
            <a:t>after</a:t>
          </a:r>
          <a:r>
            <a:rPr lang="en-US" sz="1200" dirty="0" smtClean="0">
              <a:latin typeface="Arial" pitchFamily="34" charset="0"/>
              <a:cs typeface="Arial" pitchFamily="34" charset="0"/>
            </a:rPr>
            <a:t> the treatment</a:t>
          </a:r>
        </a:p>
      </dgm:t>
    </dgm:pt>
    <dgm:pt modelId="{EA49C6AA-2ED9-4461-A1E5-02F9C9A3F1A7}" type="parTrans" cxnId="{1D0D63D3-C4FA-41F5-978D-3A2460CFA12F}">
      <dgm:prSet/>
      <dgm:spPr/>
      <dgm:t>
        <a:bodyPr/>
        <a:lstStyle/>
        <a:p>
          <a:endParaRPr lang="en-US"/>
        </a:p>
      </dgm:t>
    </dgm:pt>
    <dgm:pt modelId="{CFE42764-53D7-416B-8CC3-B2BE2AA0C2D3}" type="sibTrans" cxnId="{1D0D63D3-C4FA-41F5-978D-3A2460CFA12F}">
      <dgm:prSet/>
      <dgm:spPr/>
      <dgm:t>
        <a:bodyPr/>
        <a:lstStyle/>
        <a:p>
          <a:endParaRPr lang="en-US"/>
        </a:p>
      </dgm:t>
    </dgm:pt>
    <dgm:pt modelId="{04D7D83C-DE96-4289-B303-90FDB305CB8D}">
      <dgm:prSet custT="1"/>
      <dgm:spPr/>
      <dgm:t>
        <a:bodyPr/>
        <a:lstStyle/>
        <a:p>
          <a:r>
            <a:rPr lang="en-US" sz="1200" dirty="0" smtClean="0">
              <a:latin typeface="Arial" pitchFamily="34" charset="0"/>
              <a:cs typeface="Arial" pitchFamily="34" charset="0"/>
            </a:rPr>
            <a:t>People without any professional experience</a:t>
          </a:r>
        </a:p>
      </dgm:t>
    </dgm:pt>
    <dgm:pt modelId="{9D38EAD8-A755-42B3-B53E-2C8D4D323F30}" type="parTrans" cxnId="{2E9D10CB-2438-4958-A646-AA27D00B1CA6}">
      <dgm:prSet/>
      <dgm:spPr/>
      <dgm:t>
        <a:bodyPr/>
        <a:lstStyle/>
        <a:p>
          <a:endParaRPr lang="en-US"/>
        </a:p>
      </dgm:t>
    </dgm:pt>
    <dgm:pt modelId="{E5C87376-5342-4A5C-AB8C-3D2B127D69C8}" type="sibTrans" cxnId="{2E9D10CB-2438-4958-A646-AA27D00B1CA6}">
      <dgm:prSet/>
      <dgm:spPr/>
      <dgm:t>
        <a:bodyPr/>
        <a:lstStyle/>
        <a:p>
          <a:endParaRPr lang="en-US"/>
        </a:p>
      </dgm:t>
    </dgm:pt>
    <dgm:pt modelId="{EEB3044C-B22F-4BDD-9081-D209C2E00577}">
      <dgm:prSet custT="1"/>
      <dgm:spPr/>
      <dgm:t>
        <a:bodyPr/>
        <a:lstStyle/>
        <a:p>
          <a:r>
            <a:rPr lang="en-US" sz="1200" dirty="0" smtClean="0">
              <a:latin typeface="Arial" pitchFamily="34" charset="0"/>
              <a:cs typeface="Arial" pitchFamily="34" charset="0"/>
            </a:rPr>
            <a:t>People seeking any employment </a:t>
          </a:r>
          <a:r>
            <a:rPr lang="pl-PL" sz="1200" dirty="0" smtClean="0">
              <a:latin typeface="Arial" pitchFamily="34" charset="0"/>
              <a:cs typeface="Arial" pitchFamily="34" charset="0"/>
            </a:rPr>
            <a:t>(</a:t>
          </a:r>
          <a:r>
            <a:rPr lang="en-US" sz="1200" dirty="0" smtClean="0">
              <a:latin typeface="Arial" pitchFamily="34" charset="0"/>
              <a:cs typeface="Arial" pitchFamily="34" charset="0"/>
            </a:rPr>
            <a:t>mostly women)</a:t>
          </a:r>
          <a:endParaRPr lang="en-US" sz="1200" dirty="0">
            <a:latin typeface="Arial" pitchFamily="34" charset="0"/>
            <a:cs typeface="Arial" pitchFamily="34" charset="0"/>
          </a:endParaRPr>
        </a:p>
      </dgm:t>
    </dgm:pt>
    <dgm:pt modelId="{5E0AC752-51D8-4AC1-9CDA-B5FCB9FFFE0D}" type="parTrans" cxnId="{96150A5B-D3C9-452D-A5A9-25763F5C23E1}">
      <dgm:prSet/>
      <dgm:spPr/>
      <dgm:t>
        <a:bodyPr/>
        <a:lstStyle/>
        <a:p>
          <a:endParaRPr lang="en-US"/>
        </a:p>
      </dgm:t>
    </dgm:pt>
    <dgm:pt modelId="{90673AB9-F0AC-4FD8-B880-AA1243E14DD7}" type="sibTrans" cxnId="{96150A5B-D3C9-452D-A5A9-25763F5C23E1}">
      <dgm:prSet/>
      <dgm:spPr/>
      <dgm:t>
        <a:bodyPr/>
        <a:lstStyle/>
        <a:p>
          <a:endParaRPr lang="en-US"/>
        </a:p>
      </dgm:t>
    </dgm:pt>
    <dgm:pt modelId="{546DC550-96F5-4DCE-98C3-4F21A271CFB1}" type="pres">
      <dgm:prSet presAssocID="{1486FB73-6C4C-48E3-B0B2-8628F00B654A}" presName="Name0" presStyleCnt="0">
        <dgm:presLayoutVars>
          <dgm:dir/>
          <dgm:animLvl val="lvl"/>
          <dgm:resizeHandles val="exact"/>
        </dgm:presLayoutVars>
      </dgm:prSet>
      <dgm:spPr/>
      <dgm:t>
        <a:bodyPr/>
        <a:lstStyle/>
        <a:p>
          <a:endParaRPr lang="en-US"/>
        </a:p>
      </dgm:t>
    </dgm:pt>
    <dgm:pt modelId="{20BD39D0-B925-472E-96C7-BDDA9E0167A3}" type="pres">
      <dgm:prSet presAssocID="{2D09CCFD-732D-4534-B1A6-ABF699AEF5E0}" presName="composite" presStyleCnt="0"/>
      <dgm:spPr/>
      <dgm:t>
        <a:bodyPr/>
        <a:lstStyle/>
        <a:p>
          <a:endParaRPr lang="en-US"/>
        </a:p>
      </dgm:t>
    </dgm:pt>
    <dgm:pt modelId="{BA5EC6C1-BA96-4AA7-9A89-4B26444CCED2}" type="pres">
      <dgm:prSet presAssocID="{2D09CCFD-732D-4534-B1A6-ABF699AEF5E0}" presName="parTx" presStyleLbl="alignNode1" presStyleIdx="0" presStyleCnt="3" custLinFactNeighborX="-2714" custLinFactNeighborY="-42">
        <dgm:presLayoutVars>
          <dgm:chMax val="0"/>
          <dgm:chPref val="0"/>
          <dgm:bulletEnabled val="1"/>
        </dgm:presLayoutVars>
      </dgm:prSet>
      <dgm:spPr/>
      <dgm:t>
        <a:bodyPr/>
        <a:lstStyle/>
        <a:p>
          <a:endParaRPr lang="en-US"/>
        </a:p>
      </dgm:t>
    </dgm:pt>
    <dgm:pt modelId="{1CE30C93-257C-49C8-B2B8-1AB01C2F9D2C}" type="pres">
      <dgm:prSet presAssocID="{2D09CCFD-732D-4534-B1A6-ABF699AEF5E0}" presName="desTx" presStyleLbl="alignAccFollowNode1" presStyleIdx="0" presStyleCnt="3">
        <dgm:presLayoutVars>
          <dgm:bulletEnabled val="1"/>
        </dgm:presLayoutVars>
      </dgm:prSet>
      <dgm:spPr/>
      <dgm:t>
        <a:bodyPr/>
        <a:lstStyle/>
        <a:p>
          <a:endParaRPr lang="en-US"/>
        </a:p>
      </dgm:t>
    </dgm:pt>
    <dgm:pt modelId="{C86FAEC4-1375-4EE1-B09E-3F3308672682}" type="pres">
      <dgm:prSet presAssocID="{35E86CC5-B2BB-4000-B696-4B5B5FDF0BAD}" presName="space" presStyleCnt="0"/>
      <dgm:spPr/>
      <dgm:t>
        <a:bodyPr/>
        <a:lstStyle/>
        <a:p>
          <a:endParaRPr lang="en-US"/>
        </a:p>
      </dgm:t>
    </dgm:pt>
    <dgm:pt modelId="{9DC02689-0640-4049-B403-26EA89A0B7C1}" type="pres">
      <dgm:prSet presAssocID="{F8B7ABA1-44D3-4221-9543-6C526644AB26}" presName="composite" presStyleCnt="0"/>
      <dgm:spPr/>
      <dgm:t>
        <a:bodyPr/>
        <a:lstStyle/>
        <a:p>
          <a:endParaRPr lang="en-US"/>
        </a:p>
      </dgm:t>
    </dgm:pt>
    <dgm:pt modelId="{DEADFBBA-0BD6-4FD8-B3A8-8E6FC408E24B}" type="pres">
      <dgm:prSet presAssocID="{F8B7ABA1-44D3-4221-9543-6C526644AB26}" presName="parTx" presStyleLbl="alignNode1" presStyleIdx="1" presStyleCnt="3">
        <dgm:presLayoutVars>
          <dgm:chMax val="0"/>
          <dgm:chPref val="0"/>
          <dgm:bulletEnabled val="1"/>
        </dgm:presLayoutVars>
      </dgm:prSet>
      <dgm:spPr/>
      <dgm:t>
        <a:bodyPr/>
        <a:lstStyle/>
        <a:p>
          <a:endParaRPr lang="en-US"/>
        </a:p>
      </dgm:t>
    </dgm:pt>
    <dgm:pt modelId="{3873A791-3116-4AAA-81AD-2FF7B3B2D4DB}" type="pres">
      <dgm:prSet presAssocID="{F8B7ABA1-44D3-4221-9543-6C526644AB26}" presName="desTx" presStyleLbl="alignAccFollowNode1" presStyleIdx="1" presStyleCnt="3">
        <dgm:presLayoutVars>
          <dgm:bulletEnabled val="1"/>
        </dgm:presLayoutVars>
      </dgm:prSet>
      <dgm:spPr/>
      <dgm:t>
        <a:bodyPr/>
        <a:lstStyle/>
        <a:p>
          <a:endParaRPr lang="en-US"/>
        </a:p>
      </dgm:t>
    </dgm:pt>
    <dgm:pt modelId="{5DF686A1-A750-4CE5-A2E3-4D0A5F7FA7B2}" type="pres">
      <dgm:prSet presAssocID="{FF064168-6A12-49BD-800C-7AE644155B7C}" presName="space" presStyleCnt="0"/>
      <dgm:spPr/>
      <dgm:t>
        <a:bodyPr/>
        <a:lstStyle/>
        <a:p>
          <a:endParaRPr lang="en-US"/>
        </a:p>
      </dgm:t>
    </dgm:pt>
    <dgm:pt modelId="{99D3ABD5-8771-434D-ACBF-8FF301C8AB81}" type="pres">
      <dgm:prSet presAssocID="{D823EA4F-B512-4150-A5F1-ACB5CD553A63}" presName="composite" presStyleCnt="0"/>
      <dgm:spPr/>
      <dgm:t>
        <a:bodyPr/>
        <a:lstStyle/>
        <a:p>
          <a:endParaRPr lang="en-US"/>
        </a:p>
      </dgm:t>
    </dgm:pt>
    <dgm:pt modelId="{48757970-DCE5-4072-9C6F-DF467C2D831D}" type="pres">
      <dgm:prSet presAssocID="{D823EA4F-B512-4150-A5F1-ACB5CD553A63}" presName="parTx" presStyleLbl="alignNode1" presStyleIdx="2" presStyleCnt="3">
        <dgm:presLayoutVars>
          <dgm:chMax val="0"/>
          <dgm:chPref val="0"/>
          <dgm:bulletEnabled val="1"/>
        </dgm:presLayoutVars>
      </dgm:prSet>
      <dgm:spPr/>
      <dgm:t>
        <a:bodyPr/>
        <a:lstStyle/>
        <a:p>
          <a:endParaRPr lang="en-US"/>
        </a:p>
      </dgm:t>
    </dgm:pt>
    <dgm:pt modelId="{09B1DAE2-2BF8-427F-B7CD-2F656A644BE7}" type="pres">
      <dgm:prSet presAssocID="{D823EA4F-B512-4150-A5F1-ACB5CD553A63}" presName="desTx" presStyleLbl="alignAccFollowNode1" presStyleIdx="2" presStyleCnt="3">
        <dgm:presLayoutVars>
          <dgm:bulletEnabled val="1"/>
        </dgm:presLayoutVars>
      </dgm:prSet>
      <dgm:spPr/>
      <dgm:t>
        <a:bodyPr/>
        <a:lstStyle/>
        <a:p>
          <a:endParaRPr lang="en-US"/>
        </a:p>
      </dgm:t>
    </dgm:pt>
  </dgm:ptLst>
  <dgm:cxnLst>
    <dgm:cxn modelId="{61DF9CD6-2161-4B23-8388-F908DBF0893B}" srcId="{D823EA4F-B512-4150-A5F1-ACB5CD553A63}" destId="{85E8FA5A-AFF6-45EB-98E5-9342B1A850A2}" srcOrd="2" destOrd="0" parTransId="{FE8F2DB1-5AE2-422B-A5D8-3DAD4F8E66EC}" sibTransId="{A6F24970-3CBD-4303-AA83-A2D4DC90D38C}"/>
    <dgm:cxn modelId="{33AE5BE4-99D5-4809-BC4B-8FE82DE16E04}" srcId="{2D09CCFD-732D-4534-B1A6-ABF699AEF5E0}" destId="{C30BEF03-A39C-4C87-AD18-AFBBA0337048}" srcOrd="0" destOrd="0" parTransId="{F08091CC-8433-42CB-9DC7-916D438A6A68}" sibTransId="{A72847EB-62F1-42CA-B7F7-0968B819742A}"/>
    <dgm:cxn modelId="{94A1E240-B2DB-4E21-B1FD-DF4A514C338C}" type="presOf" srcId="{F8B7ABA1-44D3-4221-9543-6C526644AB26}" destId="{DEADFBBA-0BD6-4FD8-B3A8-8E6FC408E24B}" srcOrd="0" destOrd="0" presId="urn:microsoft.com/office/officeart/2005/8/layout/hList1"/>
    <dgm:cxn modelId="{50E07A4B-9042-48D2-9550-AFDC8B75D002}" type="presOf" srcId="{1486FB73-6C4C-48E3-B0B2-8628F00B654A}" destId="{546DC550-96F5-4DCE-98C3-4F21A271CFB1}" srcOrd="0" destOrd="0" presId="urn:microsoft.com/office/officeart/2005/8/layout/hList1"/>
    <dgm:cxn modelId="{4974A6D9-E8DE-49AB-89DE-DBD30473D77F}" type="presOf" srcId="{183BAE06-334B-4647-AAEF-7E971DA8FF15}" destId="{1CE30C93-257C-49C8-B2B8-1AB01C2F9D2C}" srcOrd="0" destOrd="1" presId="urn:microsoft.com/office/officeart/2005/8/layout/hList1"/>
    <dgm:cxn modelId="{75EDC53C-3B84-41C0-A5E3-DDB473A1DEBD}" type="presOf" srcId="{2D09CCFD-732D-4534-B1A6-ABF699AEF5E0}" destId="{BA5EC6C1-BA96-4AA7-9A89-4B26444CCED2}" srcOrd="0" destOrd="0" presId="urn:microsoft.com/office/officeart/2005/8/layout/hList1"/>
    <dgm:cxn modelId="{1D0D63D3-C4FA-41F5-978D-3A2460CFA12F}" srcId="{2D09CCFD-732D-4534-B1A6-ABF699AEF5E0}" destId="{183BAE06-334B-4647-AAEF-7E971DA8FF15}" srcOrd="1" destOrd="0" parTransId="{EA49C6AA-2ED9-4461-A1E5-02F9C9A3F1A7}" sibTransId="{CFE42764-53D7-416B-8CC3-B2BE2AA0C2D3}"/>
    <dgm:cxn modelId="{A7B9E3BC-57E4-4906-B581-B33B346FD0B9}" srcId="{1486FB73-6C4C-48E3-B0B2-8628F00B654A}" destId="{D823EA4F-B512-4150-A5F1-ACB5CD553A63}" srcOrd="2" destOrd="0" parTransId="{31F5FFA7-BB28-4AE5-AFC3-9A3BD81EF3CD}" sibTransId="{0F02030C-CD69-4A23-AB60-B337860A7710}"/>
    <dgm:cxn modelId="{4D33A4F4-E8B5-4CDD-A2CE-088B4AEA7B23}" type="presOf" srcId="{1C973894-21B0-43F6-8506-A6CBFFFD7134}" destId="{3873A791-3116-4AAA-81AD-2FF7B3B2D4DB}" srcOrd="0" destOrd="0" presId="urn:microsoft.com/office/officeart/2005/8/layout/hList1"/>
    <dgm:cxn modelId="{96150A5B-D3C9-452D-A5A9-25763F5C23E1}" srcId="{D823EA4F-B512-4150-A5F1-ACB5CD553A63}" destId="{EEB3044C-B22F-4BDD-9081-D209C2E00577}" srcOrd="1" destOrd="0" parTransId="{5E0AC752-51D8-4AC1-9CDA-B5FCB9FFFE0D}" sibTransId="{90673AB9-F0AC-4FD8-B880-AA1243E14DD7}"/>
    <dgm:cxn modelId="{1EADD99E-2D48-48EE-B6EE-D80F6E8D8640}" type="presOf" srcId="{04D7D83C-DE96-4289-B303-90FDB305CB8D}" destId="{3873A791-3116-4AAA-81AD-2FF7B3B2D4DB}" srcOrd="0" destOrd="1" presId="urn:microsoft.com/office/officeart/2005/8/layout/hList1"/>
    <dgm:cxn modelId="{24A4FF5D-9D6D-422F-B65C-9E1F2E61E855}" type="presOf" srcId="{EEB3044C-B22F-4BDD-9081-D209C2E00577}" destId="{09B1DAE2-2BF8-427F-B7CD-2F656A644BE7}" srcOrd="0" destOrd="1" presId="urn:microsoft.com/office/officeart/2005/8/layout/hList1"/>
    <dgm:cxn modelId="{576A99F0-7706-4B18-97EF-667C81797E49}" type="presOf" srcId="{C30BEF03-A39C-4C87-AD18-AFBBA0337048}" destId="{1CE30C93-257C-49C8-B2B8-1AB01C2F9D2C}" srcOrd="0" destOrd="0" presId="urn:microsoft.com/office/officeart/2005/8/layout/hList1"/>
    <dgm:cxn modelId="{8712E4E1-8F4A-485F-AE56-9D121A5E5892}" srcId="{1486FB73-6C4C-48E3-B0B2-8628F00B654A}" destId="{F8B7ABA1-44D3-4221-9543-6C526644AB26}" srcOrd="1" destOrd="0" parTransId="{14805E9D-E6C4-463A-A8E9-75B3AEA165F4}" sibTransId="{FF064168-6A12-49BD-800C-7AE644155B7C}"/>
    <dgm:cxn modelId="{6CA9C722-5C52-4BAA-870C-A47B5340A791}" srcId="{D823EA4F-B512-4150-A5F1-ACB5CD553A63}" destId="{759EC266-A45A-416E-A221-4904B8101BD4}" srcOrd="0" destOrd="0" parTransId="{3E5E39BC-FBD4-4485-88EE-85FB4C4142A2}" sibTransId="{D591B9DA-F71B-4E0E-A00F-4A210FB5D55D}"/>
    <dgm:cxn modelId="{2E9D10CB-2438-4958-A646-AA27D00B1CA6}" srcId="{F8B7ABA1-44D3-4221-9543-6C526644AB26}" destId="{04D7D83C-DE96-4289-B303-90FDB305CB8D}" srcOrd="1" destOrd="0" parTransId="{9D38EAD8-A755-42B3-B53E-2C8D4D323F30}" sibTransId="{E5C87376-5342-4A5C-AB8C-3D2B127D69C8}"/>
    <dgm:cxn modelId="{C379A5DA-42C5-470C-A887-3ED24707ED64}" type="presOf" srcId="{85E8FA5A-AFF6-45EB-98E5-9342B1A850A2}" destId="{09B1DAE2-2BF8-427F-B7CD-2F656A644BE7}" srcOrd="0" destOrd="2" presId="urn:microsoft.com/office/officeart/2005/8/layout/hList1"/>
    <dgm:cxn modelId="{AFD849F1-E2F5-4E8D-B270-0C4EA0FF2C27}" srcId="{1486FB73-6C4C-48E3-B0B2-8628F00B654A}" destId="{2D09CCFD-732D-4534-B1A6-ABF699AEF5E0}" srcOrd="0" destOrd="0" parTransId="{48692B73-0DF8-44B9-BE6D-38BFDC83CFD6}" sibTransId="{35E86CC5-B2BB-4000-B696-4B5B5FDF0BAD}"/>
    <dgm:cxn modelId="{70C21D9F-E012-4B9D-9B22-4581E14594D8}" srcId="{F8B7ABA1-44D3-4221-9543-6C526644AB26}" destId="{1C973894-21B0-43F6-8506-A6CBFFFD7134}" srcOrd="0" destOrd="0" parTransId="{E944814E-CAF8-4DE9-A7A6-E2B8BF27C121}" sibTransId="{477B8058-67C5-468E-9AD7-953436628C07}"/>
    <dgm:cxn modelId="{2CE36D3C-C805-4382-9507-A507C0C06009}" type="presOf" srcId="{759EC266-A45A-416E-A221-4904B8101BD4}" destId="{09B1DAE2-2BF8-427F-B7CD-2F656A644BE7}" srcOrd="0" destOrd="0" presId="urn:microsoft.com/office/officeart/2005/8/layout/hList1"/>
    <dgm:cxn modelId="{1B56AAFC-354F-4415-B990-33180CF34D88}" type="presOf" srcId="{D823EA4F-B512-4150-A5F1-ACB5CD553A63}" destId="{48757970-DCE5-4072-9C6F-DF467C2D831D}" srcOrd="0" destOrd="0" presId="urn:microsoft.com/office/officeart/2005/8/layout/hList1"/>
    <dgm:cxn modelId="{39D4033B-5097-4550-949B-79147AF42CBC}" type="presParOf" srcId="{546DC550-96F5-4DCE-98C3-4F21A271CFB1}" destId="{20BD39D0-B925-472E-96C7-BDDA9E0167A3}" srcOrd="0" destOrd="0" presId="urn:microsoft.com/office/officeart/2005/8/layout/hList1"/>
    <dgm:cxn modelId="{D779FDBB-CB6D-4B47-8AFE-57A4EDD4719F}" type="presParOf" srcId="{20BD39D0-B925-472E-96C7-BDDA9E0167A3}" destId="{BA5EC6C1-BA96-4AA7-9A89-4B26444CCED2}" srcOrd="0" destOrd="0" presId="urn:microsoft.com/office/officeart/2005/8/layout/hList1"/>
    <dgm:cxn modelId="{0AD81AAE-2EA6-457C-9E40-A01BF67BB3FB}" type="presParOf" srcId="{20BD39D0-B925-472E-96C7-BDDA9E0167A3}" destId="{1CE30C93-257C-49C8-B2B8-1AB01C2F9D2C}" srcOrd="1" destOrd="0" presId="urn:microsoft.com/office/officeart/2005/8/layout/hList1"/>
    <dgm:cxn modelId="{5C35D09B-4027-4581-99BF-1654A7C311FE}" type="presParOf" srcId="{546DC550-96F5-4DCE-98C3-4F21A271CFB1}" destId="{C86FAEC4-1375-4EE1-B09E-3F3308672682}" srcOrd="1" destOrd="0" presId="urn:microsoft.com/office/officeart/2005/8/layout/hList1"/>
    <dgm:cxn modelId="{9420AC37-4F2E-4B52-888E-9B4AE712BD70}" type="presParOf" srcId="{546DC550-96F5-4DCE-98C3-4F21A271CFB1}" destId="{9DC02689-0640-4049-B403-26EA89A0B7C1}" srcOrd="2" destOrd="0" presId="urn:microsoft.com/office/officeart/2005/8/layout/hList1"/>
    <dgm:cxn modelId="{79ECE865-27C1-43B3-8A53-932223B28D65}" type="presParOf" srcId="{9DC02689-0640-4049-B403-26EA89A0B7C1}" destId="{DEADFBBA-0BD6-4FD8-B3A8-8E6FC408E24B}" srcOrd="0" destOrd="0" presId="urn:microsoft.com/office/officeart/2005/8/layout/hList1"/>
    <dgm:cxn modelId="{46FF8FA3-48DC-41C7-A239-4106D350B136}" type="presParOf" srcId="{9DC02689-0640-4049-B403-26EA89A0B7C1}" destId="{3873A791-3116-4AAA-81AD-2FF7B3B2D4DB}" srcOrd="1" destOrd="0" presId="urn:microsoft.com/office/officeart/2005/8/layout/hList1"/>
    <dgm:cxn modelId="{ECB5FD0A-6148-4280-BE07-4D866FCBE833}" type="presParOf" srcId="{546DC550-96F5-4DCE-98C3-4F21A271CFB1}" destId="{5DF686A1-A750-4CE5-A2E3-4D0A5F7FA7B2}" srcOrd="3" destOrd="0" presId="urn:microsoft.com/office/officeart/2005/8/layout/hList1"/>
    <dgm:cxn modelId="{B674C585-D5E5-4B86-A823-929E8E1A4A98}" type="presParOf" srcId="{546DC550-96F5-4DCE-98C3-4F21A271CFB1}" destId="{99D3ABD5-8771-434D-ACBF-8FF301C8AB81}" srcOrd="4" destOrd="0" presId="urn:microsoft.com/office/officeart/2005/8/layout/hList1"/>
    <dgm:cxn modelId="{A2A7C63D-AD25-4C80-B730-4E8B087B01D4}" type="presParOf" srcId="{99D3ABD5-8771-434D-ACBF-8FF301C8AB81}" destId="{48757970-DCE5-4072-9C6F-DF467C2D831D}" srcOrd="0" destOrd="0" presId="urn:microsoft.com/office/officeart/2005/8/layout/hList1"/>
    <dgm:cxn modelId="{FCCE7CA1-EAEA-4728-A180-3CDB469E5634}" type="presParOf" srcId="{99D3ABD5-8771-434D-ACBF-8FF301C8AB81}" destId="{09B1DAE2-2BF8-427F-B7CD-2F656A644BE7}" srcOrd="1" destOrd="0" presId="urn:microsoft.com/office/officeart/2005/8/layout/hList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4FFCBC-F7E0-4C80-8FAD-5F9E6C6F4720}"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US"/>
        </a:p>
      </dgm:t>
    </dgm:pt>
    <dgm:pt modelId="{2D552934-6012-4488-BC0F-B53444051810}">
      <dgm:prSet/>
      <dgm:spPr>
        <a:solidFill>
          <a:srgbClr val="A22A12"/>
        </a:solidFill>
        <a:ln>
          <a:noFill/>
        </a:ln>
      </dgm:spPr>
      <dgm:t>
        <a:bodyPr/>
        <a:lstStyle/>
        <a:p>
          <a:pPr rtl="0"/>
          <a:r>
            <a:rPr lang="en-US" i="1" dirty="0" smtClean="0">
              <a:latin typeface="Arial" pitchFamily="34" charset="0"/>
              <a:cs typeface="Arial" pitchFamily="34" charset="0"/>
            </a:rPr>
            <a:t>While distributing works for social profits the following are taken into consideration: age, person's ability to do the work and </a:t>
          </a:r>
          <a:r>
            <a:rPr lang="pl-PL" i="1" dirty="0" smtClean="0">
              <a:latin typeface="Arial" pitchFamily="34" charset="0"/>
              <a:cs typeface="Arial" pitchFamily="34" charset="0"/>
            </a:rPr>
            <a:t> </a:t>
          </a:r>
          <a:r>
            <a:rPr lang="en-US" i="1" dirty="0" smtClean="0">
              <a:latin typeface="Arial" pitchFamily="34" charset="0"/>
              <a:cs typeface="Arial" pitchFamily="34" charset="0"/>
            </a:rPr>
            <a:t>his/her qualifications.</a:t>
          </a:r>
          <a:endParaRPr lang="pl-PL" dirty="0">
            <a:latin typeface="Arial" pitchFamily="34" charset="0"/>
            <a:cs typeface="Arial" pitchFamily="34" charset="0"/>
          </a:endParaRPr>
        </a:p>
      </dgm:t>
    </dgm:pt>
    <dgm:pt modelId="{BB1C88D9-DB23-4D74-89A6-D7DF9605D245}" type="parTrans" cxnId="{3931445A-8FF1-41D2-8C7A-BA267FCBB679}">
      <dgm:prSet/>
      <dgm:spPr/>
      <dgm:t>
        <a:bodyPr/>
        <a:lstStyle/>
        <a:p>
          <a:endParaRPr lang="en-US"/>
        </a:p>
      </dgm:t>
    </dgm:pt>
    <dgm:pt modelId="{1E434DB5-28DF-41F3-9264-10ABB7AB45DE}" type="sibTrans" cxnId="{3931445A-8FF1-41D2-8C7A-BA267FCBB679}">
      <dgm:prSet/>
      <dgm:spPr/>
      <dgm:t>
        <a:bodyPr/>
        <a:lstStyle/>
        <a:p>
          <a:endParaRPr lang="en-US"/>
        </a:p>
      </dgm:t>
    </dgm:pt>
    <dgm:pt modelId="{43360F5B-FD25-478E-B9AE-86667D8095A8}">
      <dgm:prSet/>
      <dgm:spPr/>
      <dgm:t>
        <a:bodyPr/>
        <a:lstStyle/>
        <a:p>
          <a:pPr rtl="0"/>
          <a:r>
            <a:rPr lang="pl-PL" i="1" dirty="0" smtClean="0">
              <a:latin typeface="Arial" pitchFamily="34" charset="0"/>
              <a:cs typeface="Arial" pitchFamily="34" charset="0"/>
            </a:rPr>
            <a:t>§ 4. 2. </a:t>
          </a:r>
          <a:r>
            <a:rPr lang="en-US" i="1" dirty="0" smtClean="0">
              <a:latin typeface="Arial" pitchFamily="34" charset="0"/>
              <a:cs typeface="Arial" pitchFamily="34" charset="0"/>
            </a:rPr>
            <a:t>act on organizing the pro</a:t>
          </a:r>
          <a:r>
            <a:rPr lang="pl-PL" i="1" dirty="0" smtClean="0">
              <a:latin typeface="Arial" pitchFamily="34" charset="0"/>
              <a:cs typeface="Arial" pitchFamily="34" charset="0"/>
            </a:rPr>
            <a:t>gram</a:t>
          </a:r>
          <a:r>
            <a:rPr lang="en-US" i="1" dirty="0" smtClean="0">
              <a:latin typeface="Arial" pitchFamily="34" charset="0"/>
              <a:cs typeface="Arial" pitchFamily="34" charset="0"/>
            </a:rPr>
            <a:t> for social profit </a:t>
          </a:r>
          <a:r>
            <a:rPr lang="pl-PL" i="1" dirty="0" smtClean="0">
              <a:latin typeface="Arial" pitchFamily="34" charset="0"/>
              <a:cs typeface="Arial" pitchFamily="34" charset="0"/>
            </a:rPr>
            <a:t>(</a:t>
          </a:r>
          <a:r>
            <a:rPr lang="pl-PL" i="1" dirty="0" err="1" smtClean="0">
              <a:latin typeface="Arial" pitchFamily="34" charset="0"/>
              <a:cs typeface="Arial" pitchFamily="34" charset="0"/>
            </a:rPr>
            <a:t>Dz.U</a:t>
          </a:r>
          <a:r>
            <a:rPr lang="pl-PL" i="1" dirty="0" smtClean="0">
              <a:latin typeface="Arial" pitchFamily="34" charset="0"/>
              <a:cs typeface="Arial" pitchFamily="34" charset="0"/>
            </a:rPr>
            <a:t>. Nr 155, poz. 921).</a:t>
          </a:r>
          <a:endParaRPr lang="en-US" i="1" dirty="0">
            <a:latin typeface="Arial" pitchFamily="34" charset="0"/>
            <a:cs typeface="Arial" pitchFamily="34" charset="0"/>
          </a:endParaRPr>
        </a:p>
      </dgm:t>
    </dgm:pt>
    <dgm:pt modelId="{4044B930-1256-40B9-B958-0015DCFBA8AE}" type="parTrans" cxnId="{B42DA9DD-B2EB-4FA1-AD60-7CE97129A8D9}">
      <dgm:prSet/>
      <dgm:spPr/>
      <dgm:t>
        <a:bodyPr/>
        <a:lstStyle/>
        <a:p>
          <a:endParaRPr lang="en-US"/>
        </a:p>
      </dgm:t>
    </dgm:pt>
    <dgm:pt modelId="{A9165A84-7031-485D-B226-407D8572C94D}" type="sibTrans" cxnId="{B42DA9DD-B2EB-4FA1-AD60-7CE97129A8D9}">
      <dgm:prSet/>
      <dgm:spPr/>
      <dgm:t>
        <a:bodyPr/>
        <a:lstStyle/>
        <a:p>
          <a:endParaRPr lang="en-US"/>
        </a:p>
      </dgm:t>
    </dgm:pt>
    <dgm:pt modelId="{93767FDC-E93A-414B-A76E-00B43F2795C9}" type="pres">
      <dgm:prSet presAssocID="{B34FFCBC-F7E0-4C80-8FAD-5F9E6C6F4720}" presName="Name0" presStyleCnt="0">
        <dgm:presLayoutVars>
          <dgm:dir/>
          <dgm:animLvl val="lvl"/>
          <dgm:resizeHandles val="exact"/>
        </dgm:presLayoutVars>
      </dgm:prSet>
      <dgm:spPr/>
      <dgm:t>
        <a:bodyPr/>
        <a:lstStyle/>
        <a:p>
          <a:endParaRPr lang="en-US"/>
        </a:p>
      </dgm:t>
    </dgm:pt>
    <dgm:pt modelId="{C0A1FF4C-9BE8-47B4-A92C-7A5AE62E55EB}" type="pres">
      <dgm:prSet presAssocID="{2D552934-6012-4488-BC0F-B53444051810}" presName="composite" presStyleCnt="0"/>
      <dgm:spPr/>
    </dgm:pt>
    <dgm:pt modelId="{579DC058-2606-4D49-8802-348B08542B36}" type="pres">
      <dgm:prSet presAssocID="{2D552934-6012-4488-BC0F-B53444051810}" presName="parTx" presStyleLbl="alignNode1" presStyleIdx="0" presStyleCnt="1" custScaleY="120401">
        <dgm:presLayoutVars>
          <dgm:chMax val="0"/>
          <dgm:chPref val="0"/>
          <dgm:bulletEnabled val="1"/>
        </dgm:presLayoutVars>
      </dgm:prSet>
      <dgm:spPr/>
      <dgm:t>
        <a:bodyPr/>
        <a:lstStyle/>
        <a:p>
          <a:endParaRPr lang="en-US"/>
        </a:p>
      </dgm:t>
    </dgm:pt>
    <dgm:pt modelId="{38B7D370-4354-4437-8E49-A1738B4B307A}" type="pres">
      <dgm:prSet presAssocID="{2D552934-6012-4488-BC0F-B53444051810}" presName="desTx" presStyleLbl="alignAccFollowNode1" presStyleIdx="0" presStyleCnt="1" custScaleY="62006">
        <dgm:presLayoutVars>
          <dgm:bulletEnabled val="1"/>
        </dgm:presLayoutVars>
      </dgm:prSet>
      <dgm:spPr/>
      <dgm:t>
        <a:bodyPr/>
        <a:lstStyle/>
        <a:p>
          <a:endParaRPr lang="en-US"/>
        </a:p>
      </dgm:t>
    </dgm:pt>
  </dgm:ptLst>
  <dgm:cxnLst>
    <dgm:cxn modelId="{96BEBF32-3B9B-4E74-8650-F34D95B9DD31}" type="presOf" srcId="{B34FFCBC-F7E0-4C80-8FAD-5F9E6C6F4720}" destId="{93767FDC-E93A-414B-A76E-00B43F2795C9}" srcOrd="0" destOrd="0" presId="urn:microsoft.com/office/officeart/2005/8/layout/hList1"/>
    <dgm:cxn modelId="{389273D0-2D8D-487E-843F-8B65C649475D}" type="presOf" srcId="{2D552934-6012-4488-BC0F-B53444051810}" destId="{579DC058-2606-4D49-8802-348B08542B36}" srcOrd="0" destOrd="0" presId="urn:microsoft.com/office/officeart/2005/8/layout/hList1"/>
    <dgm:cxn modelId="{DF5B7CFB-CEBA-4C74-8BCB-54DBD3C38F1B}" type="presOf" srcId="{43360F5B-FD25-478E-B9AE-86667D8095A8}" destId="{38B7D370-4354-4437-8E49-A1738B4B307A}" srcOrd="0" destOrd="0" presId="urn:microsoft.com/office/officeart/2005/8/layout/hList1"/>
    <dgm:cxn modelId="{B42DA9DD-B2EB-4FA1-AD60-7CE97129A8D9}" srcId="{2D552934-6012-4488-BC0F-B53444051810}" destId="{43360F5B-FD25-478E-B9AE-86667D8095A8}" srcOrd="0" destOrd="0" parTransId="{4044B930-1256-40B9-B958-0015DCFBA8AE}" sibTransId="{A9165A84-7031-485D-B226-407D8572C94D}"/>
    <dgm:cxn modelId="{3931445A-8FF1-41D2-8C7A-BA267FCBB679}" srcId="{B34FFCBC-F7E0-4C80-8FAD-5F9E6C6F4720}" destId="{2D552934-6012-4488-BC0F-B53444051810}" srcOrd="0" destOrd="0" parTransId="{BB1C88D9-DB23-4D74-89A6-D7DF9605D245}" sibTransId="{1E434DB5-28DF-41F3-9264-10ABB7AB45DE}"/>
    <dgm:cxn modelId="{5F686D21-57EA-4DFE-A47D-E6756C8ED358}" type="presParOf" srcId="{93767FDC-E93A-414B-A76E-00B43F2795C9}" destId="{C0A1FF4C-9BE8-47B4-A92C-7A5AE62E55EB}" srcOrd="0" destOrd="0" presId="urn:microsoft.com/office/officeart/2005/8/layout/hList1"/>
    <dgm:cxn modelId="{72B632B5-5C0E-4ABC-9487-2C6B18155C74}" type="presParOf" srcId="{C0A1FF4C-9BE8-47B4-A92C-7A5AE62E55EB}" destId="{579DC058-2606-4D49-8802-348B08542B36}" srcOrd="0" destOrd="0" presId="urn:microsoft.com/office/officeart/2005/8/layout/hList1"/>
    <dgm:cxn modelId="{5F240B91-74D1-44DD-9824-B443DE756313}" type="presParOf" srcId="{C0A1FF4C-9BE8-47B4-A92C-7A5AE62E55EB}" destId="{38B7D370-4354-4437-8E49-A1738B4B307A}"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E2D5E46-34D6-41F1-9A48-F7B5CD4DCD0F}"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en-US"/>
        </a:p>
      </dgm:t>
    </dgm:pt>
    <dgm:pt modelId="{03C96FDF-0602-4E1F-BF6F-90103C2EEF30}">
      <dgm:prSet custT="1"/>
      <dgm:spPr>
        <a:noFill/>
        <a:ln>
          <a:solidFill>
            <a:srgbClr val="87230F"/>
          </a:solidFill>
        </a:ln>
      </dgm:spPr>
      <dgm:t>
        <a:bodyPr/>
        <a:lstStyle/>
        <a:p>
          <a:pPr rtl="0"/>
          <a:r>
            <a:rPr lang="en-US" sz="1400" dirty="0" smtClean="0">
              <a:solidFill>
                <a:sysClr val="windowText" lastClr="000000"/>
              </a:solidFill>
              <a:latin typeface="Arial" pitchFamily="34" charset="0"/>
              <a:cs typeface="Arial" pitchFamily="34" charset="0"/>
            </a:rPr>
            <a:t>Final decision who is entitled to participate in projects for social profit depends on: </a:t>
          </a:r>
          <a:endParaRPr lang="pl-PL" sz="1400" dirty="0">
            <a:solidFill>
              <a:sysClr val="windowText" lastClr="000000"/>
            </a:solidFill>
            <a:latin typeface="Arial" pitchFamily="34" charset="0"/>
            <a:cs typeface="Arial" pitchFamily="34" charset="0"/>
          </a:endParaRPr>
        </a:p>
      </dgm:t>
    </dgm:pt>
    <dgm:pt modelId="{FFB08448-1F3C-467F-A398-FA7CB0F81B51}" type="parTrans" cxnId="{2B088DE8-6F60-48FB-8FE5-0F169696E29B}">
      <dgm:prSet/>
      <dgm:spPr/>
      <dgm:t>
        <a:bodyPr/>
        <a:lstStyle/>
        <a:p>
          <a:endParaRPr lang="en-US" sz="1400">
            <a:latin typeface="Arial" pitchFamily="34" charset="0"/>
            <a:cs typeface="Arial" pitchFamily="34" charset="0"/>
          </a:endParaRPr>
        </a:p>
      </dgm:t>
    </dgm:pt>
    <dgm:pt modelId="{E138E4DE-AC5A-45C7-AEAA-FCFEB2C3AB04}" type="sibTrans" cxnId="{2B088DE8-6F60-48FB-8FE5-0F169696E29B}">
      <dgm:prSet/>
      <dgm:spPr/>
      <dgm:t>
        <a:bodyPr/>
        <a:lstStyle/>
        <a:p>
          <a:endParaRPr lang="en-US" sz="1400">
            <a:latin typeface="Arial" pitchFamily="34" charset="0"/>
            <a:cs typeface="Arial" pitchFamily="34" charset="0"/>
          </a:endParaRPr>
        </a:p>
      </dgm:t>
    </dgm:pt>
    <dgm:pt modelId="{0450729E-5877-4442-8157-061B91F56D28}">
      <dgm:prSet custT="1"/>
      <dgm:spPr>
        <a:noFill/>
        <a:ln>
          <a:solidFill>
            <a:srgbClr val="87230F"/>
          </a:solidFill>
        </a:ln>
      </dgm:spPr>
      <dgm:t>
        <a:bodyPr/>
        <a:lstStyle/>
        <a:p>
          <a:pPr rtl="0"/>
          <a:r>
            <a:rPr lang="en-US" sz="1400" dirty="0" smtClean="0">
              <a:solidFill>
                <a:sysClr val="windowText" lastClr="000000"/>
              </a:solidFill>
              <a:latin typeface="Arial" pitchFamily="34" charset="0"/>
              <a:cs typeface="Arial" pitchFamily="34" charset="0"/>
            </a:rPr>
            <a:t>Institutions’ demand to carry works for social profit</a:t>
          </a:r>
          <a:endParaRPr lang="pl-PL" sz="1400" dirty="0">
            <a:solidFill>
              <a:sysClr val="windowText" lastClr="000000"/>
            </a:solidFill>
            <a:latin typeface="Arial" pitchFamily="34" charset="0"/>
            <a:cs typeface="Arial" pitchFamily="34" charset="0"/>
          </a:endParaRPr>
        </a:p>
      </dgm:t>
    </dgm:pt>
    <dgm:pt modelId="{F461978A-D3DD-472B-B1AD-F7BE3B248DEA}" type="parTrans" cxnId="{D016769E-B973-4977-B9AA-A8B5135E75D5}">
      <dgm:prSet/>
      <dgm:spPr/>
      <dgm:t>
        <a:bodyPr/>
        <a:lstStyle/>
        <a:p>
          <a:endParaRPr lang="en-US" sz="1400">
            <a:latin typeface="Arial" pitchFamily="34" charset="0"/>
            <a:cs typeface="Arial" pitchFamily="34" charset="0"/>
          </a:endParaRPr>
        </a:p>
      </dgm:t>
    </dgm:pt>
    <dgm:pt modelId="{C56527AA-6892-4279-A131-1C4B1AAA8C30}" type="sibTrans" cxnId="{D016769E-B973-4977-B9AA-A8B5135E75D5}">
      <dgm:prSet/>
      <dgm:spPr/>
      <dgm:t>
        <a:bodyPr/>
        <a:lstStyle/>
        <a:p>
          <a:endParaRPr lang="en-US" sz="1400">
            <a:latin typeface="Arial" pitchFamily="34" charset="0"/>
            <a:cs typeface="Arial" pitchFamily="34" charset="0"/>
          </a:endParaRPr>
        </a:p>
      </dgm:t>
    </dgm:pt>
    <dgm:pt modelId="{0DD4D936-1581-44E3-BB14-F1FF2CDCBBB9}">
      <dgm:prSet custT="1"/>
      <dgm:spPr>
        <a:noFill/>
        <a:ln>
          <a:solidFill>
            <a:srgbClr val="87230F"/>
          </a:solidFill>
        </a:ln>
      </dgm:spPr>
      <dgm:t>
        <a:bodyPr/>
        <a:lstStyle/>
        <a:p>
          <a:pPr rtl="0"/>
          <a:r>
            <a:rPr lang="en-US" sz="1400" dirty="0" smtClean="0">
              <a:solidFill>
                <a:sysClr val="windowText" lastClr="000000"/>
              </a:solidFill>
              <a:latin typeface="Arial" pitchFamily="34" charset="0"/>
              <a:cs typeface="Arial" pitchFamily="34" charset="0"/>
            </a:rPr>
            <a:t>Preferences of the social workers who select candidates among its clients</a:t>
          </a:r>
          <a:endParaRPr lang="pl-PL" sz="1400" dirty="0">
            <a:solidFill>
              <a:sysClr val="windowText" lastClr="000000"/>
            </a:solidFill>
            <a:latin typeface="Arial" pitchFamily="34" charset="0"/>
            <a:cs typeface="Arial" pitchFamily="34" charset="0"/>
          </a:endParaRPr>
        </a:p>
      </dgm:t>
    </dgm:pt>
    <dgm:pt modelId="{B8DBF3AD-7FFD-4C86-974F-393AA3F42544}" type="parTrans" cxnId="{C055CAA0-EECD-40B4-B366-3BEE52F2BBFA}">
      <dgm:prSet/>
      <dgm:spPr/>
      <dgm:t>
        <a:bodyPr/>
        <a:lstStyle/>
        <a:p>
          <a:endParaRPr lang="en-US" sz="1400">
            <a:latin typeface="Arial" pitchFamily="34" charset="0"/>
            <a:cs typeface="Arial" pitchFamily="34" charset="0"/>
          </a:endParaRPr>
        </a:p>
      </dgm:t>
    </dgm:pt>
    <dgm:pt modelId="{6C93B4EF-2263-4093-8679-A93E75768949}" type="sibTrans" cxnId="{C055CAA0-EECD-40B4-B366-3BEE52F2BBFA}">
      <dgm:prSet/>
      <dgm:spPr/>
      <dgm:t>
        <a:bodyPr/>
        <a:lstStyle/>
        <a:p>
          <a:endParaRPr lang="en-US" sz="1400">
            <a:latin typeface="Arial" pitchFamily="34" charset="0"/>
            <a:cs typeface="Arial" pitchFamily="34" charset="0"/>
          </a:endParaRPr>
        </a:p>
      </dgm:t>
    </dgm:pt>
    <dgm:pt modelId="{C2F9AE45-E37A-4F64-A68B-83FC86E654EF}" type="pres">
      <dgm:prSet presAssocID="{EE2D5E46-34D6-41F1-9A48-F7B5CD4DCD0F}" presName="hierChild1" presStyleCnt="0">
        <dgm:presLayoutVars>
          <dgm:orgChart val="1"/>
          <dgm:chPref val="1"/>
          <dgm:dir/>
          <dgm:animOne val="branch"/>
          <dgm:animLvl val="lvl"/>
          <dgm:resizeHandles/>
        </dgm:presLayoutVars>
      </dgm:prSet>
      <dgm:spPr/>
      <dgm:t>
        <a:bodyPr/>
        <a:lstStyle/>
        <a:p>
          <a:endParaRPr lang="en-US"/>
        </a:p>
      </dgm:t>
    </dgm:pt>
    <dgm:pt modelId="{D933F839-EBB3-4852-B91B-5A72419F1849}" type="pres">
      <dgm:prSet presAssocID="{03C96FDF-0602-4E1F-BF6F-90103C2EEF30}" presName="hierRoot1" presStyleCnt="0">
        <dgm:presLayoutVars>
          <dgm:hierBranch val="init"/>
        </dgm:presLayoutVars>
      </dgm:prSet>
      <dgm:spPr/>
    </dgm:pt>
    <dgm:pt modelId="{3282F738-ABC1-4A7B-9232-37E574671E09}" type="pres">
      <dgm:prSet presAssocID="{03C96FDF-0602-4E1F-BF6F-90103C2EEF30}" presName="rootComposite1" presStyleCnt="0"/>
      <dgm:spPr/>
    </dgm:pt>
    <dgm:pt modelId="{0D0F7234-92D2-4D48-B2AF-855998BD3E4E}" type="pres">
      <dgm:prSet presAssocID="{03C96FDF-0602-4E1F-BF6F-90103C2EEF30}" presName="rootText1" presStyleLbl="node0" presStyleIdx="0" presStyleCnt="1" custScaleX="277867" custScaleY="46901">
        <dgm:presLayoutVars>
          <dgm:chPref val="3"/>
        </dgm:presLayoutVars>
      </dgm:prSet>
      <dgm:spPr/>
      <dgm:t>
        <a:bodyPr/>
        <a:lstStyle/>
        <a:p>
          <a:endParaRPr lang="en-US"/>
        </a:p>
      </dgm:t>
    </dgm:pt>
    <dgm:pt modelId="{DB5CBDF4-7517-4EB2-8A71-CF24B10389B6}" type="pres">
      <dgm:prSet presAssocID="{03C96FDF-0602-4E1F-BF6F-90103C2EEF30}" presName="rootConnector1" presStyleLbl="node1" presStyleIdx="0" presStyleCnt="0"/>
      <dgm:spPr/>
      <dgm:t>
        <a:bodyPr/>
        <a:lstStyle/>
        <a:p>
          <a:endParaRPr lang="en-US"/>
        </a:p>
      </dgm:t>
    </dgm:pt>
    <dgm:pt modelId="{89EB1984-BC09-4A26-B616-AC4577839118}" type="pres">
      <dgm:prSet presAssocID="{03C96FDF-0602-4E1F-BF6F-90103C2EEF30}" presName="hierChild2" presStyleCnt="0"/>
      <dgm:spPr/>
    </dgm:pt>
    <dgm:pt modelId="{A0EE6470-05CE-45DF-8814-19160C69E6B9}" type="pres">
      <dgm:prSet presAssocID="{F461978A-D3DD-472B-B1AD-F7BE3B248DEA}" presName="Name37" presStyleLbl="parChTrans1D2" presStyleIdx="0" presStyleCnt="2"/>
      <dgm:spPr/>
      <dgm:t>
        <a:bodyPr/>
        <a:lstStyle/>
        <a:p>
          <a:endParaRPr lang="en-US"/>
        </a:p>
      </dgm:t>
    </dgm:pt>
    <dgm:pt modelId="{CB35E089-4BE4-46C0-8811-3C04836AF87D}" type="pres">
      <dgm:prSet presAssocID="{0450729E-5877-4442-8157-061B91F56D28}" presName="hierRoot2" presStyleCnt="0">
        <dgm:presLayoutVars>
          <dgm:hierBranch val="init"/>
        </dgm:presLayoutVars>
      </dgm:prSet>
      <dgm:spPr/>
    </dgm:pt>
    <dgm:pt modelId="{91EAB7AB-5015-42D2-BE83-97F6D9E55267}" type="pres">
      <dgm:prSet presAssocID="{0450729E-5877-4442-8157-061B91F56D28}" presName="rootComposite" presStyleCnt="0"/>
      <dgm:spPr/>
    </dgm:pt>
    <dgm:pt modelId="{B830F424-8B0A-43A2-A935-AD1C5DF9AC29}" type="pres">
      <dgm:prSet presAssocID="{0450729E-5877-4442-8157-061B91F56D28}" presName="rootText" presStyleLbl="node2" presStyleIdx="0" presStyleCnt="2">
        <dgm:presLayoutVars>
          <dgm:chPref val="3"/>
        </dgm:presLayoutVars>
      </dgm:prSet>
      <dgm:spPr/>
      <dgm:t>
        <a:bodyPr/>
        <a:lstStyle/>
        <a:p>
          <a:endParaRPr lang="en-US"/>
        </a:p>
      </dgm:t>
    </dgm:pt>
    <dgm:pt modelId="{DE5CE634-8099-42DB-947B-BB88DE5A12D7}" type="pres">
      <dgm:prSet presAssocID="{0450729E-5877-4442-8157-061B91F56D28}" presName="rootConnector" presStyleLbl="node2" presStyleIdx="0" presStyleCnt="2"/>
      <dgm:spPr/>
      <dgm:t>
        <a:bodyPr/>
        <a:lstStyle/>
        <a:p>
          <a:endParaRPr lang="en-US"/>
        </a:p>
      </dgm:t>
    </dgm:pt>
    <dgm:pt modelId="{3689DC03-DEB5-4542-9A18-52AA6D90033A}" type="pres">
      <dgm:prSet presAssocID="{0450729E-5877-4442-8157-061B91F56D28}" presName="hierChild4" presStyleCnt="0"/>
      <dgm:spPr/>
    </dgm:pt>
    <dgm:pt modelId="{EE2A93E5-D9BB-4459-95F6-5C084C15A51E}" type="pres">
      <dgm:prSet presAssocID="{0450729E-5877-4442-8157-061B91F56D28}" presName="hierChild5" presStyleCnt="0"/>
      <dgm:spPr/>
    </dgm:pt>
    <dgm:pt modelId="{4F15B165-66E7-4E88-90B6-75A42DE34705}" type="pres">
      <dgm:prSet presAssocID="{B8DBF3AD-7FFD-4C86-974F-393AA3F42544}" presName="Name37" presStyleLbl="parChTrans1D2" presStyleIdx="1" presStyleCnt="2"/>
      <dgm:spPr/>
      <dgm:t>
        <a:bodyPr/>
        <a:lstStyle/>
        <a:p>
          <a:endParaRPr lang="en-US"/>
        </a:p>
      </dgm:t>
    </dgm:pt>
    <dgm:pt modelId="{477E59B9-3FE0-49ED-8A98-E28E421A9E51}" type="pres">
      <dgm:prSet presAssocID="{0DD4D936-1581-44E3-BB14-F1FF2CDCBBB9}" presName="hierRoot2" presStyleCnt="0">
        <dgm:presLayoutVars>
          <dgm:hierBranch val="init"/>
        </dgm:presLayoutVars>
      </dgm:prSet>
      <dgm:spPr/>
    </dgm:pt>
    <dgm:pt modelId="{F64732B2-16C1-43E6-B952-935D0AE4B73E}" type="pres">
      <dgm:prSet presAssocID="{0DD4D936-1581-44E3-BB14-F1FF2CDCBBB9}" presName="rootComposite" presStyleCnt="0"/>
      <dgm:spPr/>
    </dgm:pt>
    <dgm:pt modelId="{92E24C17-6C41-496A-BB05-AAF36F7C54E4}" type="pres">
      <dgm:prSet presAssocID="{0DD4D936-1581-44E3-BB14-F1FF2CDCBBB9}" presName="rootText" presStyleLbl="node2" presStyleIdx="1" presStyleCnt="2">
        <dgm:presLayoutVars>
          <dgm:chPref val="3"/>
        </dgm:presLayoutVars>
      </dgm:prSet>
      <dgm:spPr/>
      <dgm:t>
        <a:bodyPr/>
        <a:lstStyle/>
        <a:p>
          <a:endParaRPr lang="en-US"/>
        </a:p>
      </dgm:t>
    </dgm:pt>
    <dgm:pt modelId="{6DEC996E-9A54-4D39-82F3-EC96B92B5C65}" type="pres">
      <dgm:prSet presAssocID="{0DD4D936-1581-44E3-BB14-F1FF2CDCBBB9}" presName="rootConnector" presStyleLbl="node2" presStyleIdx="1" presStyleCnt="2"/>
      <dgm:spPr/>
      <dgm:t>
        <a:bodyPr/>
        <a:lstStyle/>
        <a:p>
          <a:endParaRPr lang="en-US"/>
        </a:p>
      </dgm:t>
    </dgm:pt>
    <dgm:pt modelId="{2D66446B-CE88-4245-B5A1-1483EE7ABDA7}" type="pres">
      <dgm:prSet presAssocID="{0DD4D936-1581-44E3-BB14-F1FF2CDCBBB9}" presName="hierChild4" presStyleCnt="0"/>
      <dgm:spPr/>
    </dgm:pt>
    <dgm:pt modelId="{9F60F34B-DA75-4114-B4AB-8108CD891067}" type="pres">
      <dgm:prSet presAssocID="{0DD4D936-1581-44E3-BB14-F1FF2CDCBBB9}" presName="hierChild5" presStyleCnt="0"/>
      <dgm:spPr/>
    </dgm:pt>
    <dgm:pt modelId="{00D9113F-E69E-4A57-A7D8-7AC0623B34CD}" type="pres">
      <dgm:prSet presAssocID="{03C96FDF-0602-4E1F-BF6F-90103C2EEF30}" presName="hierChild3" presStyleCnt="0"/>
      <dgm:spPr/>
    </dgm:pt>
  </dgm:ptLst>
  <dgm:cxnLst>
    <dgm:cxn modelId="{75037DE7-19AA-4188-B31F-2D3EAD277014}" type="presOf" srcId="{0DD4D936-1581-44E3-BB14-F1FF2CDCBBB9}" destId="{92E24C17-6C41-496A-BB05-AAF36F7C54E4}" srcOrd="0" destOrd="0" presId="urn:microsoft.com/office/officeart/2005/8/layout/orgChart1"/>
    <dgm:cxn modelId="{D4F0B1A0-F52D-49B3-91F7-7A0141AF4C91}" type="presOf" srcId="{B8DBF3AD-7FFD-4C86-974F-393AA3F42544}" destId="{4F15B165-66E7-4E88-90B6-75A42DE34705}" srcOrd="0" destOrd="0" presId="urn:microsoft.com/office/officeart/2005/8/layout/orgChart1"/>
    <dgm:cxn modelId="{A020561D-80F3-4CA7-A8F9-4CCDE91E874B}" type="presOf" srcId="{03C96FDF-0602-4E1F-BF6F-90103C2EEF30}" destId="{DB5CBDF4-7517-4EB2-8A71-CF24B10389B6}" srcOrd="1" destOrd="0" presId="urn:microsoft.com/office/officeart/2005/8/layout/orgChart1"/>
    <dgm:cxn modelId="{2B088DE8-6F60-48FB-8FE5-0F169696E29B}" srcId="{EE2D5E46-34D6-41F1-9A48-F7B5CD4DCD0F}" destId="{03C96FDF-0602-4E1F-BF6F-90103C2EEF30}" srcOrd="0" destOrd="0" parTransId="{FFB08448-1F3C-467F-A398-FA7CB0F81B51}" sibTransId="{E138E4DE-AC5A-45C7-AEAA-FCFEB2C3AB04}"/>
    <dgm:cxn modelId="{74C4884F-A306-484A-8275-81FDEEAA2B0F}" type="presOf" srcId="{0450729E-5877-4442-8157-061B91F56D28}" destId="{B830F424-8B0A-43A2-A935-AD1C5DF9AC29}" srcOrd="0" destOrd="0" presId="urn:microsoft.com/office/officeart/2005/8/layout/orgChart1"/>
    <dgm:cxn modelId="{C055CAA0-EECD-40B4-B366-3BEE52F2BBFA}" srcId="{03C96FDF-0602-4E1F-BF6F-90103C2EEF30}" destId="{0DD4D936-1581-44E3-BB14-F1FF2CDCBBB9}" srcOrd="1" destOrd="0" parTransId="{B8DBF3AD-7FFD-4C86-974F-393AA3F42544}" sibTransId="{6C93B4EF-2263-4093-8679-A93E75768949}"/>
    <dgm:cxn modelId="{A61E6EBF-4AD9-4047-88DB-570026404978}" type="presOf" srcId="{F461978A-D3DD-472B-B1AD-F7BE3B248DEA}" destId="{A0EE6470-05CE-45DF-8814-19160C69E6B9}" srcOrd="0" destOrd="0" presId="urn:microsoft.com/office/officeart/2005/8/layout/orgChart1"/>
    <dgm:cxn modelId="{D016769E-B973-4977-B9AA-A8B5135E75D5}" srcId="{03C96FDF-0602-4E1F-BF6F-90103C2EEF30}" destId="{0450729E-5877-4442-8157-061B91F56D28}" srcOrd="0" destOrd="0" parTransId="{F461978A-D3DD-472B-B1AD-F7BE3B248DEA}" sibTransId="{C56527AA-6892-4279-A131-1C4B1AAA8C30}"/>
    <dgm:cxn modelId="{84B3DC79-0D01-430D-B66A-AF47C99C9C71}" type="presOf" srcId="{0450729E-5877-4442-8157-061B91F56D28}" destId="{DE5CE634-8099-42DB-947B-BB88DE5A12D7}" srcOrd="1" destOrd="0" presId="urn:microsoft.com/office/officeart/2005/8/layout/orgChart1"/>
    <dgm:cxn modelId="{C6BE8708-0A4A-4103-87A5-8910FFC599F2}" type="presOf" srcId="{0DD4D936-1581-44E3-BB14-F1FF2CDCBBB9}" destId="{6DEC996E-9A54-4D39-82F3-EC96B92B5C65}" srcOrd="1" destOrd="0" presId="urn:microsoft.com/office/officeart/2005/8/layout/orgChart1"/>
    <dgm:cxn modelId="{3A1D8D59-FA80-41AC-B852-8A468290D15E}" type="presOf" srcId="{03C96FDF-0602-4E1F-BF6F-90103C2EEF30}" destId="{0D0F7234-92D2-4D48-B2AF-855998BD3E4E}" srcOrd="0" destOrd="0" presId="urn:microsoft.com/office/officeart/2005/8/layout/orgChart1"/>
    <dgm:cxn modelId="{B871EB5C-6DF4-451A-95CA-A2F1ECE9D29E}" type="presOf" srcId="{EE2D5E46-34D6-41F1-9A48-F7B5CD4DCD0F}" destId="{C2F9AE45-E37A-4F64-A68B-83FC86E654EF}" srcOrd="0" destOrd="0" presId="urn:microsoft.com/office/officeart/2005/8/layout/orgChart1"/>
    <dgm:cxn modelId="{FAB72C6D-4ABA-4CC7-8E65-C99E865A4020}" type="presParOf" srcId="{C2F9AE45-E37A-4F64-A68B-83FC86E654EF}" destId="{D933F839-EBB3-4852-B91B-5A72419F1849}" srcOrd="0" destOrd="0" presId="urn:microsoft.com/office/officeart/2005/8/layout/orgChart1"/>
    <dgm:cxn modelId="{54AB550D-8B81-4E43-AC5A-7B00383C82EE}" type="presParOf" srcId="{D933F839-EBB3-4852-B91B-5A72419F1849}" destId="{3282F738-ABC1-4A7B-9232-37E574671E09}" srcOrd="0" destOrd="0" presId="urn:microsoft.com/office/officeart/2005/8/layout/orgChart1"/>
    <dgm:cxn modelId="{415FB14F-305C-40F1-BEB9-1EE4F0C683F9}" type="presParOf" srcId="{3282F738-ABC1-4A7B-9232-37E574671E09}" destId="{0D0F7234-92D2-4D48-B2AF-855998BD3E4E}" srcOrd="0" destOrd="0" presId="urn:microsoft.com/office/officeart/2005/8/layout/orgChart1"/>
    <dgm:cxn modelId="{A6890281-EEA7-4A7D-BA26-8BAD84B260DE}" type="presParOf" srcId="{3282F738-ABC1-4A7B-9232-37E574671E09}" destId="{DB5CBDF4-7517-4EB2-8A71-CF24B10389B6}" srcOrd="1" destOrd="0" presId="urn:microsoft.com/office/officeart/2005/8/layout/orgChart1"/>
    <dgm:cxn modelId="{36A27293-B631-44EB-8E96-43F2D5B1C1DB}" type="presParOf" srcId="{D933F839-EBB3-4852-B91B-5A72419F1849}" destId="{89EB1984-BC09-4A26-B616-AC4577839118}" srcOrd="1" destOrd="0" presId="urn:microsoft.com/office/officeart/2005/8/layout/orgChart1"/>
    <dgm:cxn modelId="{B6DAECB7-E5DF-49B5-A88F-148058844B35}" type="presParOf" srcId="{89EB1984-BC09-4A26-B616-AC4577839118}" destId="{A0EE6470-05CE-45DF-8814-19160C69E6B9}" srcOrd="0" destOrd="0" presId="urn:microsoft.com/office/officeart/2005/8/layout/orgChart1"/>
    <dgm:cxn modelId="{32C083F7-69F3-4378-BCE8-7CA5C0C64DCA}" type="presParOf" srcId="{89EB1984-BC09-4A26-B616-AC4577839118}" destId="{CB35E089-4BE4-46C0-8811-3C04836AF87D}" srcOrd="1" destOrd="0" presId="urn:microsoft.com/office/officeart/2005/8/layout/orgChart1"/>
    <dgm:cxn modelId="{BF5029AE-CA13-47CB-9371-74CA4FCB08CD}" type="presParOf" srcId="{CB35E089-4BE4-46C0-8811-3C04836AF87D}" destId="{91EAB7AB-5015-42D2-BE83-97F6D9E55267}" srcOrd="0" destOrd="0" presId="urn:microsoft.com/office/officeart/2005/8/layout/orgChart1"/>
    <dgm:cxn modelId="{6659965B-F981-4BAD-B192-7A857A78EE0B}" type="presParOf" srcId="{91EAB7AB-5015-42D2-BE83-97F6D9E55267}" destId="{B830F424-8B0A-43A2-A935-AD1C5DF9AC29}" srcOrd="0" destOrd="0" presId="urn:microsoft.com/office/officeart/2005/8/layout/orgChart1"/>
    <dgm:cxn modelId="{2F11441F-0EAC-4871-AD9C-FEDF7ED8ED9C}" type="presParOf" srcId="{91EAB7AB-5015-42D2-BE83-97F6D9E55267}" destId="{DE5CE634-8099-42DB-947B-BB88DE5A12D7}" srcOrd="1" destOrd="0" presId="urn:microsoft.com/office/officeart/2005/8/layout/orgChart1"/>
    <dgm:cxn modelId="{B3D1C7FC-8328-49A7-B1F0-88781AC1CD8D}" type="presParOf" srcId="{CB35E089-4BE4-46C0-8811-3C04836AF87D}" destId="{3689DC03-DEB5-4542-9A18-52AA6D90033A}" srcOrd="1" destOrd="0" presId="urn:microsoft.com/office/officeart/2005/8/layout/orgChart1"/>
    <dgm:cxn modelId="{9E7914A9-4C4D-44B9-A029-5B1CCBC57AE9}" type="presParOf" srcId="{CB35E089-4BE4-46C0-8811-3C04836AF87D}" destId="{EE2A93E5-D9BB-4459-95F6-5C084C15A51E}" srcOrd="2" destOrd="0" presId="urn:microsoft.com/office/officeart/2005/8/layout/orgChart1"/>
    <dgm:cxn modelId="{08221E66-365C-4672-B5C2-240611BED9DC}" type="presParOf" srcId="{89EB1984-BC09-4A26-B616-AC4577839118}" destId="{4F15B165-66E7-4E88-90B6-75A42DE34705}" srcOrd="2" destOrd="0" presId="urn:microsoft.com/office/officeart/2005/8/layout/orgChart1"/>
    <dgm:cxn modelId="{952F8F9F-2581-44A1-929A-B6C79DA010F7}" type="presParOf" srcId="{89EB1984-BC09-4A26-B616-AC4577839118}" destId="{477E59B9-3FE0-49ED-8A98-E28E421A9E51}" srcOrd="3" destOrd="0" presId="urn:microsoft.com/office/officeart/2005/8/layout/orgChart1"/>
    <dgm:cxn modelId="{A02A8241-ABA3-4497-BA89-878F2ADD678C}" type="presParOf" srcId="{477E59B9-3FE0-49ED-8A98-E28E421A9E51}" destId="{F64732B2-16C1-43E6-B952-935D0AE4B73E}" srcOrd="0" destOrd="0" presId="urn:microsoft.com/office/officeart/2005/8/layout/orgChart1"/>
    <dgm:cxn modelId="{B1D1B6BA-B89B-4F44-8CE1-A0B66A98523A}" type="presParOf" srcId="{F64732B2-16C1-43E6-B952-935D0AE4B73E}" destId="{92E24C17-6C41-496A-BB05-AAF36F7C54E4}" srcOrd="0" destOrd="0" presId="urn:microsoft.com/office/officeart/2005/8/layout/orgChart1"/>
    <dgm:cxn modelId="{AC040067-69EA-4B5F-A0C4-ACD49EC7DBDE}" type="presParOf" srcId="{F64732B2-16C1-43E6-B952-935D0AE4B73E}" destId="{6DEC996E-9A54-4D39-82F3-EC96B92B5C65}" srcOrd="1" destOrd="0" presId="urn:microsoft.com/office/officeart/2005/8/layout/orgChart1"/>
    <dgm:cxn modelId="{C057F8CC-F210-44F9-AAB1-670F7CF3FB64}" type="presParOf" srcId="{477E59B9-3FE0-49ED-8A98-E28E421A9E51}" destId="{2D66446B-CE88-4245-B5A1-1483EE7ABDA7}" srcOrd="1" destOrd="0" presId="urn:microsoft.com/office/officeart/2005/8/layout/orgChart1"/>
    <dgm:cxn modelId="{BCD5EF17-400E-4597-8046-7AB6D5DC035E}" type="presParOf" srcId="{477E59B9-3FE0-49ED-8A98-E28E421A9E51}" destId="{9F60F34B-DA75-4114-B4AB-8108CD891067}" srcOrd="2" destOrd="0" presId="urn:microsoft.com/office/officeart/2005/8/layout/orgChart1"/>
    <dgm:cxn modelId="{076BB2D1-EC30-48CE-B72A-45786179541B}" type="presParOf" srcId="{D933F839-EBB3-4852-B91B-5A72419F1849}" destId="{00D9113F-E69E-4A57-A7D8-7AC0623B34CD}" srcOrd="2" destOrd="0" presId="urn:microsoft.com/office/officeart/2005/8/layout/orgChart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3992C59-8BAA-4C91-B1B7-FF10AF57BC1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905CBD0-2443-4C3A-B1E1-3A7038B7EF9B}">
      <dgm:prSet custT="1"/>
      <dgm:spPr>
        <a:solidFill>
          <a:srgbClr val="A22A12"/>
        </a:solidFill>
      </dgm:spPr>
      <dgm:t>
        <a:bodyPr/>
        <a:lstStyle/>
        <a:p>
          <a:pPr rtl="0"/>
          <a:r>
            <a:rPr lang="en-US" sz="1000" i="0" baseline="0" dirty="0" smtClean="0">
              <a:latin typeface="Arial" pitchFamily="34" charset="0"/>
              <a:cs typeface="Arial" pitchFamily="34" charset="0"/>
            </a:rPr>
            <a:t>The interest in projects for social profit vary from very low to very high</a:t>
          </a:r>
          <a:endParaRPr lang="pl-PL" sz="1000" dirty="0">
            <a:latin typeface="Arial" pitchFamily="34" charset="0"/>
            <a:cs typeface="Arial" pitchFamily="34" charset="0"/>
          </a:endParaRPr>
        </a:p>
      </dgm:t>
    </dgm:pt>
    <dgm:pt modelId="{FC6DF7B4-D1CA-4CAE-A78C-E5F36F5CA28D}" type="parTrans" cxnId="{B0AE2230-FB5E-4A06-A60F-2C035F85EF27}">
      <dgm:prSet/>
      <dgm:spPr/>
      <dgm:t>
        <a:bodyPr/>
        <a:lstStyle/>
        <a:p>
          <a:endParaRPr lang="en-US" sz="1000"/>
        </a:p>
      </dgm:t>
    </dgm:pt>
    <dgm:pt modelId="{CB3200FF-8D28-41E1-A569-81DF47EF2358}" type="sibTrans" cxnId="{B0AE2230-FB5E-4A06-A60F-2C035F85EF27}">
      <dgm:prSet/>
      <dgm:spPr/>
      <dgm:t>
        <a:bodyPr/>
        <a:lstStyle/>
        <a:p>
          <a:endParaRPr lang="en-US" sz="1000"/>
        </a:p>
      </dgm:t>
    </dgm:pt>
    <dgm:pt modelId="{3E175FCA-679A-4871-B9E1-2D1EA010B70A}">
      <dgm:prSet custT="1"/>
      <dgm:spPr>
        <a:solidFill>
          <a:srgbClr val="A22A12"/>
        </a:solidFill>
      </dgm:spPr>
      <dgm:t>
        <a:bodyPr/>
        <a:lstStyle/>
        <a:p>
          <a:pPr rtl="0"/>
          <a:r>
            <a:rPr lang="en-US" sz="1000" dirty="0" smtClean="0">
              <a:latin typeface="Arial" pitchFamily="34" charset="0"/>
              <a:cs typeface="Arial" pitchFamily="34" charset="0"/>
            </a:rPr>
            <a:t>Local authorities prefer to spend their budget on other forms of social security</a:t>
          </a:r>
          <a:endParaRPr lang="pl-PL" sz="1000" dirty="0">
            <a:latin typeface="Arial" pitchFamily="34" charset="0"/>
            <a:cs typeface="Arial" pitchFamily="34" charset="0"/>
          </a:endParaRPr>
        </a:p>
      </dgm:t>
    </dgm:pt>
    <dgm:pt modelId="{562C823E-B638-4571-AE1E-FB5D171DD8D8}" type="parTrans" cxnId="{B4560FC6-9B6A-4D27-AF87-07F16E7A0032}">
      <dgm:prSet/>
      <dgm:spPr/>
      <dgm:t>
        <a:bodyPr/>
        <a:lstStyle/>
        <a:p>
          <a:endParaRPr lang="en-US" sz="1000"/>
        </a:p>
      </dgm:t>
    </dgm:pt>
    <dgm:pt modelId="{F592080B-DA8C-45ED-AA61-4E573C3DC1CD}" type="sibTrans" cxnId="{B4560FC6-9B6A-4D27-AF87-07F16E7A0032}">
      <dgm:prSet/>
      <dgm:spPr/>
      <dgm:t>
        <a:bodyPr/>
        <a:lstStyle/>
        <a:p>
          <a:endParaRPr lang="en-US" sz="1000"/>
        </a:p>
      </dgm:t>
    </dgm:pt>
    <dgm:pt modelId="{20F3F108-ADA0-4911-9CAB-0E23B536B3C5}" type="pres">
      <dgm:prSet presAssocID="{83992C59-8BAA-4C91-B1B7-FF10AF57BC14}" presName="diagram" presStyleCnt="0">
        <dgm:presLayoutVars>
          <dgm:dir/>
          <dgm:resizeHandles val="exact"/>
        </dgm:presLayoutVars>
      </dgm:prSet>
      <dgm:spPr/>
      <dgm:t>
        <a:bodyPr/>
        <a:lstStyle/>
        <a:p>
          <a:endParaRPr lang="en-US"/>
        </a:p>
      </dgm:t>
    </dgm:pt>
    <dgm:pt modelId="{164C7E3A-9A1F-49CE-891B-A85A00FCF73B}" type="pres">
      <dgm:prSet presAssocID="{F905CBD0-2443-4C3A-B1E1-3A7038B7EF9B}" presName="node" presStyleLbl="node1" presStyleIdx="0" presStyleCnt="2" custScaleX="136866">
        <dgm:presLayoutVars>
          <dgm:bulletEnabled val="1"/>
        </dgm:presLayoutVars>
      </dgm:prSet>
      <dgm:spPr/>
      <dgm:t>
        <a:bodyPr/>
        <a:lstStyle/>
        <a:p>
          <a:endParaRPr lang="en-US"/>
        </a:p>
      </dgm:t>
    </dgm:pt>
    <dgm:pt modelId="{FB8C69B4-621F-446A-9A0A-95DEE82317F6}" type="pres">
      <dgm:prSet presAssocID="{CB3200FF-8D28-41E1-A569-81DF47EF2358}" presName="sibTrans" presStyleCnt="0"/>
      <dgm:spPr/>
    </dgm:pt>
    <dgm:pt modelId="{9739E3CB-AA81-4136-AD7B-7C8C4CB1B480}" type="pres">
      <dgm:prSet presAssocID="{3E175FCA-679A-4871-B9E1-2D1EA010B70A}" presName="node" presStyleLbl="node1" presStyleIdx="1" presStyleCnt="2" custScaleX="136866">
        <dgm:presLayoutVars>
          <dgm:bulletEnabled val="1"/>
        </dgm:presLayoutVars>
      </dgm:prSet>
      <dgm:spPr/>
      <dgm:t>
        <a:bodyPr/>
        <a:lstStyle/>
        <a:p>
          <a:endParaRPr lang="en-US"/>
        </a:p>
      </dgm:t>
    </dgm:pt>
  </dgm:ptLst>
  <dgm:cxnLst>
    <dgm:cxn modelId="{50CE0B60-86F8-4408-A753-38CD1C14DE24}" type="presOf" srcId="{3E175FCA-679A-4871-B9E1-2D1EA010B70A}" destId="{9739E3CB-AA81-4136-AD7B-7C8C4CB1B480}" srcOrd="0" destOrd="0" presId="urn:microsoft.com/office/officeart/2005/8/layout/default"/>
    <dgm:cxn modelId="{B0AE2230-FB5E-4A06-A60F-2C035F85EF27}" srcId="{83992C59-8BAA-4C91-B1B7-FF10AF57BC14}" destId="{F905CBD0-2443-4C3A-B1E1-3A7038B7EF9B}" srcOrd="0" destOrd="0" parTransId="{FC6DF7B4-D1CA-4CAE-A78C-E5F36F5CA28D}" sibTransId="{CB3200FF-8D28-41E1-A569-81DF47EF2358}"/>
    <dgm:cxn modelId="{60FD705F-CE99-43BE-96C3-46E36844670C}" type="presOf" srcId="{83992C59-8BAA-4C91-B1B7-FF10AF57BC14}" destId="{20F3F108-ADA0-4911-9CAB-0E23B536B3C5}" srcOrd="0" destOrd="0" presId="urn:microsoft.com/office/officeart/2005/8/layout/default"/>
    <dgm:cxn modelId="{B4560FC6-9B6A-4D27-AF87-07F16E7A0032}" srcId="{83992C59-8BAA-4C91-B1B7-FF10AF57BC14}" destId="{3E175FCA-679A-4871-B9E1-2D1EA010B70A}" srcOrd="1" destOrd="0" parTransId="{562C823E-B638-4571-AE1E-FB5D171DD8D8}" sibTransId="{F592080B-DA8C-45ED-AA61-4E573C3DC1CD}"/>
    <dgm:cxn modelId="{89E2028E-A34B-45A4-A4A3-A9FAA26F6169}" type="presOf" srcId="{F905CBD0-2443-4C3A-B1E1-3A7038B7EF9B}" destId="{164C7E3A-9A1F-49CE-891B-A85A00FCF73B}" srcOrd="0" destOrd="0" presId="urn:microsoft.com/office/officeart/2005/8/layout/default"/>
    <dgm:cxn modelId="{30E84B1E-9EEA-41CF-A5ED-DD1F9B9C422D}" type="presParOf" srcId="{20F3F108-ADA0-4911-9CAB-0E23B536B3C5}" destId="{164C7E3A-9A1F-49CE-891B-A85A00FCF73B}" srcOrd="0" destOrd="0" presId="urn:microsoft.com/office/officeart/2005/8/layout/default"/>
    <dgm:cxn modelId="{7C3B6733-4A5E-4AAB-B9AB-AD6AA2693101}" type="presParOf" srcId="{20F3F108-ADA0-4911-9CAB-0E23B536B3C5}" destId="{FB8C69B4-621F-446A-9A0A-95DEE82317F6}" srcOrd="1" destOrd="0" presId="urn:microsoft.com/office/officeart/2005/8/layout/default"/>
    <dgm:cxn modelId="{15B14DF6-7295-4E05-840F-88F1953F9BCB}" type="presParOf" srcId="{20F3F108-ADA0-4911-9CAB-0E23B536B3C5}" destId="{9739E3CB-AA81-4136-AD7B-7C8C4CB1B480}" srcOrd="2" destOrd="0" presId="urn:microsoft.com/office/officeart/2005/8/layout/default"/>
  </dgm:cxnLst>
  <dgm:bg>
    <a:noFill/>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3992C59-8BAA-4C91-B1B7-FF10AF57BC1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905CBD0-2443-4C3A-B1E1-3A7038B7EF9B}">
      <dgm:prSet custT="1"/>
      <dgm:spPr>
        <a:solidFill>
          <a:srgbClr val="A22A12"/>
        </a:solidFill>
      </dgm:spPr>
      <dgm:t>
        <a:bodyPr/>
        <a:lstStyle/>
        <a:p>
          <a:pPr rtl="0"/>
          <a:r>
            <a:rPr lang="en-US" sz="1000" i="0" baseline="0" dirty="0" smtClean="0">
              <a:latin typeface="Arial" pitchFamily="34" charset="0"/>
              <a:cs typeface="Arial" pitchFamily="34" charset="0"/>
            </a:rPr>
            <a:t>County Public Employment Services do not notice high level of interests for </a:t>
          </a:r>
          <a:r>
            <a:rPr lang="pl-PL" sz="1000" i="0" baseline="0" dirty="0" smtClean="0">
              <a:latin typeface="Arial" pitchFamily="34" charset="0"/>
              <a:cs typeface="Arial" pitchFamily="34" charset="0"/>
            </a:rPr>
            <a:t>WSB:</a:t>
          </a:r>
          <a:endParaRPr lang="pl-PL" sz="1000" dirty="0">
            <a:latin typeface="Arial" pitchFamily="34" charset="0"/>
            <a:cs typeface="Arial" pitchFamily="34" charset="0"/>
          </a:endParaRPr>
        </a:p>
      </dgm:t>
    </dgm:pt>
    <dgm:pt modelId="{FC6DF7B4-D1CA-4CAE-A78C-E5F36F5CA28D}" type="parTrans" cxnId="{B0AE2230-FB5E-4A06-A60F-2C035F85EF27}">
      <dgm:prSet/>
      <dgm:spPr/>
      <dgm:t>
        <a:bodyPr/>
        <a:lstStyle/>
        <a:p>
          <a:endParaRPr lang="en-US" sz="1000"/>
        </a:p>
      </dgm:t>
    </dgm:pt>
    <dgm:pt modelId="{CB3200FF-8D28-41E1-A569-81DF47EF2358}" type="sibTrans" cxnId="{B0AE2230-FB5E-4A06-A60F-2C035F85EF27}">
      <dgm:prSet/>
      <dgm:spPr/>
      <dgm:t>
        <a:bodyPr/>
        <a:lstStyle/>
        <a:p>
          <a:endParaRPr lang="en-US" sz="1000"/>
        </a:p>
      </dgm:t>
    </dgm:pt>
    <dgm:pt modelId="{B0922779-3B1A-4232-AB16-168393B06C0C}">
      <dgm:prSet custT="1"/>
      <dgm:spPr>
        <a:solidFill>
          <a:srgbClr val="A22A12"/>
        </a:solidFill>
      </dgm:spPr>
      <dgm:t>
        <a:bodyPr/>
        <a:lstStyle/>
        <a:p>
          <a:pPr rtl="0"/>
          <a:r>
            <a:rPr lang="en-US" sz="1000" i="0" baseline="0" dirty="0" smtClean="0">
              <a:latin typeface="Arial" pitchFamily="34" charset="0"/>
              <a:cs typeface="Arial" pitchFamily="34" charset="0"/>
            </a:rPr>
            <a:t>Amongst their clients</a:t>
          </a:r>
          <a:endParaRPr lang="pl-PL" sz="1000" dirty="0">
            <a:latin typeface="Arial" pitchFamily="34" charset="0"/>
            <a:cs typeface="Arial" pitchFamily="34" charset="0"/>
          </a:endParaRPr>
        </a:p>
      </dgm:t>
    </dgm:pt>
    <dgm:pt modelId="{FFAEF543-879C-40EA-B3A9-C5543F867653}" type="parTrans" cxnId="{71E4F4EA-6AF4-425D-BDA4-BAA99E8EA13B}">
      <dgm:prSet/>
      <dgm:spPr>
        <a:solidFill>
          <a:srgbClr val="87230F"/>
        </a:solidFill>
        <a:ln>
          <a:solidFill>
            <a:srgbClr val="87230F"/>
          </a:solidFill>
        </a:ln>
      </dgm:spPr>
      <dgm:t>
        <a:bodyPr/>
        <a:lstStyle/>
        <a:p>
          <a:endParaRPr lang="en-US"/>
        </a:p>
      </dgm:t>
    </dgm:pt>
    <dgm:pt modelId="{9DDB573F-67FD-44C0-A7D7-7A5A4C31016F}" type="sibTrans" cxnId="{71E4F4EA-6AF4-425D-BDA4-BAA99E8EA13B}">
      <dgm:prSet/>
      <dgm:spPr/>
      <dgm:t>
        <a:bodyPr/>
        <a:lstStyle/>
        <a:p>
          <a:endParaRPr lang="en-US"/>
        </a:p>
      </dgm:t>
    </dgm:pt>
    <dgm:pt modelId="{90AB897C-EA27-4CB3-A5C7-707B39863C82}">
      <dgm:prSet custT="1"/>
      <dgm:spPr>
        <a:solidFill>
          <a:srgbClr val="A22A12"/>
        </a:solidFill>
      </dgm:spPr>
      <dgm:t>
        <a:bodyPr/>
        <a:lstStyle/>
        <a:p>
          <a:pPr rtl="0"/>
          <a:r>
            <a:rPr lang="en-US" sz="1000" i="0" baseline="0" dirty="0" smtClean="0">
              <a:latin typeface="Arial" pitchFamily="34" charset="0"/>
              <a:cs typeface="Arial" pitchFamily="34" charset="0"/>
            </a:rPr>
            <a:t>Amongst local authorities</a:t>
          </a:r>
          <a:endParaRPr lang="pl-PL" sz="1000" dirty="0">
            <a:latin typeface="Arial" pitchFamily="34" charset="0"/>
            <a:cs typeface="Arial" pitchFamily="34" charset="0"/>
          </a:endParaRPr>
        </a:p>
      </dgm:t>
    </dgm:pt>
    <dgm:pt modelId="{FE04B8C4-30FF-40D3-B3D2-4E5CC434E6D6}" type="parTrans" cxnId="{7C72E4D9-8F53-412B-BE1F-D441A90A383B}">
      <dgm:prSet/>
      <dgm:spPr>
        <a:ln>
          <a:solidFill>
            <a:srgbClr val="87230F"/>
          </a:solidFill>
        </a:ln>
      </dgm:spPr>
      <dgm:t>
        <a:bodyPr/>
        <a:lstStyle/>
        <a:p>
          <a:endParaRPr lang="en-US"/>
        </a:p>
      </dgm:t>
    </dgm:pt>
    <dgm:pt modelId="{2730B5FE-AF48-402D-9795-AF4D44E61BF4}" type="sibTrans" cxnId="{7C72E4D9-8F53-412B-BE1F-D441A90A383B}">
      <dgm:prSet/>
      <dgm:spPr/>
      <dgm:t>
        <a:bodyPr/>
        <a:lstStyle/>
        <a:p>
          <a:endParaRPr lang="en-US"/>
        </a:p>
      </dgm:t>
    </dgm:pt>
    <dgm:pt modelId="{A45E842A-55DE-4FB5-B70F-494CBB2947E8}" type="pres">
      <dgm:prSet presAssocID="{83992C59-8BAA-4C91-B1B7-FF10AF57BC14}" presName="hierChild1" presStyleCnt="0">
        <dgm:presLayoutVars>
          <dgm:orgChart val="1"/>
          <dgm:chPref val="1"/>
          <dgm:dir/>
          <dgm:animOne val="branch"/>
          <dgm:animLvl val="lvl"/>
          <dgm:resizeHandles/>
        </dgm:presLayoutVars>
      </dgm:prSet>
      <dgm:spPr/>
      <dgm:t>
        <a:bodyPr/>
        <a:lstStyle/>
        <a:p>
          <a:endParaRPr lang="en-US"/>
        </a:p>
      </dgm:t>
    </dgm:pt>
    <dgm:pt modelId="{F50E8FBD-0BA0-492A-A27E-94CFF7E85C5C}" type="pres">
      <dgm:prSet presAssocID="{F905CBD0-2443-4C3A-B1E1-3A7038B7EF9B}" presName="hierRoot1" presStyleCnt="0">
        <dgm:presLayoutVars>
          <dgm:hierBranch val="init"/>
        </dgm:presLayoutVars>
      </dgm:prSet>
      <dgm:spPr/>
    </dgm:pt>
    <dgm:pt modelId="{7D62302D-091A-4ADC-A52A-EF5D7D78B334}" type="pres">
      <dgm:prSet presAssocID="{F905CBD0-2443-4C3A-B1E1-3A7038B7EF9B}" presName="rootComposite1" presStyleCnt="0"/>
      <dgm:spPr/>
    </dgm:pt>
    <dgm:pt modelId="{50C5C96E-9681-43B6-AFCA-BACF096F8B5E}" type="pres">
      <dgm:prSet presAssocID="{F905CBD0-2443-4C3A-B1E1-3A7038B7EF9B}" presName="rootText1" presStyleLbl="node0" presStyleIdx="0" presStyleCnt="1" custScaleX="132605">
        <dgm:presLayoutVars>
          <dgm:chPref val="3"/>
        </dgm:presLayoutVars>
      </dgm:prSet>
      <dgm:spPr/>
      <dgm:t>
        <a:bodyPr/>
        <a:lstStyle/>
        <a:p>
          <a:endParaRPr lang="en-US"/>
        </a:p>
      </dgm:t>
    </dgm:pt>
    <dgm:pt modelId="{B76056A7-21BE-4247-B00C-D2FCA8917A81}" type="pres">
      <dgm:prSet presAssocID="{F905CBD0-2443-4C3A-B1E1-3A7038B7EF9B}" presName="rootConnector1" presStyleLbl="node1" presStyleIdx="0" presStyleCnt="0"/>
      <dgm:spPr/>
      <dgm:t>
        <a:bodyPr/>
        <a:lstStyle/>
        <a:p>
          <a:endParaRPr lang="en-US"/>
        </a:p>
      </dgm:t>
    </dgm:pt>
    <dgm:pt modelId="{BFA11F55-A8C8-407E-A247-AEA6BDC0AB85}" type="pres">
      <dgm:prSet presAssocID="{F905CBD0-2443-4C3A-B1E1-3A7038B7EF9B}" presName="hierChild2" presStyleCnt="0"/>
      <dgm:spPr/>
    </dgm:pt>
    <dgm:pt modelId="{9707E883-8DBF-4334-AA94-5F8968711719}" type="pres">
      <dgm:prSet presAssocID="{FFAEF543-879C-40EA-B3A9-C5543F867653}" presName="Name37" presStyleLbl="parChTrans1D2" presStyleIdx="0" presStyleCnt="2"/>
      <dgm:spPr/>
      <dgm:t>
        <a:bodyPr/>
        <a:lstStyle/>
        <a:p>
          <a:endParaRPr lang="en-US"/>
        </a:p>
      </dgm:t>
    </dgm:pt>
    <dgm:pt modelId="{8D093392-2939-4260-A73D-C3E79113D67A}" type="pres">
      <dgm:prSet presAssocID="{B0922779-3B1A-4232-AB16-168393B06C0C}" presName="hierRoot2" presStyleCnt="0">
        <dgm:presLayoutVars>
          <dgm:hierBranch val="init"/>
        </dgm:presLayoutVars>
      </dgm:prSet>
      <dgm:spPr/>
    </dgm:pt>
    <dgm:pt modelId="{01B586DB-01D2-4F22-B835-C2FB810926AA}" type="pres">
      <dgm:prSet presAssocID="{B0922779-3B1A-4232-AB16-168393B06C0C}" presName="rootComposite" presStyleCnt="0"/>
      <dgm:spPr/>
    </dgm:pt>
    <dgm:pt modelId="{90B5ADEC-4D81-4483-8731-2A4326437E50}" type="pres">
      <dgm:prSet presAssocID="{B0922779-3B1A-4232-AB16-168393B06C0C}" presName="rootText" presStyleLbl="node2" presStyleIdx="0" presStyleCnt="2">
        <dgm:presLayoutVars>
          <dgm:chPref val="3"/>
        </dgm:presLayoutVars>
      </dgm:prSet>
      <dgm:spPr/>
      <dgm:t>
        <a:bodyPr/>
        <a:lstStyle/>
        <a:p>
          <a:endParaRPr lang="en-US"/>
        </a:p>
      </dgm:t>
    </dgm:pt>
    <dgm:pt modelId="{C7BDAFBA-3F61-440C-93D7-48B4A106DCE9}" type="pres">
      <dgm:prSet presAssocID="{B0922779-3B1A-4232-AB16-168393B06C0C}" presName="rootConnector" presStyleLbl="node2" presStyleIdx="0" presStyleCnt="2"/>
      <dgm:spPr/>
      <dgm:t>
        <a:bodyPr/>
        <a:lstStyle/>
        <a:p>
          <a:endParaRPr lang="en-US"/>
        </a:p>
      </dgm:t>
    </dgm:pt>
    <dgm:pt modelId="{4980BEB9-1118-49A6-AF37-FD174DD1B88F}" type="pres">
      <dgm:prSet presAssocID="{B0922779-3B1A-4232-AB16-168393B06C0C}" presName="hierChild4" presStyleCnt="0"/>
      <dgm:spPr/>
    </dgm:pt>
    <dgm:pt modelId="{514F8552-BB9D-45F9-B1A0-B85014990F75}" type="pres">
      <dgm:prSet presAssocID="{B0922779-3B1A-4232-AB16-168393B06C0C}" presName="hierChild5" presStyleCnt="0"/>
      <dgm:spPr/>
    </dgm:pt>
    <dgm:pt modelId="{4754B569-2384-4636-8019-EEC63B9F7877}" type="pres">
      <dgm:prSet presAssocID="{FE04B8C4-30FF-40D3-B3D2-4E5CC434E6D6}" presName="Name37" presStyleLbl="parChTrans1D2" presStyleIdx="1" presStyleCnt="2"/>
      <dgm:spPr/>
      <dgm:t>
        <a:bodyPr/>
        <a:lstStyle/>
        <a:p>
          <a:endParaRPr lang="en-US"/>
        </a:p>
      </dgm:t>
    </dgm:pt>
    <dgm:pt modelId="{9A475ABA-3C18-49C5-8B09-14CC8D86AFB1}" type="pres">
      <dgm:prSet presAssocID="{90AB897C-EA27-4CB3-A5C7-707B39863C82}" presName="hierRoot2" presStyleCnt="0">
        <dgm:presLayoutVars>
          <dgm:hierBranch val="init"/>
        </dgm:presLayoutVars>
      </dgm:prSet>
      <dgm:spPr/>
    </dgm:pt>
    <dgm:pt modelId="{1AC3BF17-D92F-4F97-899F-B58AF4EB2D25}" type="pres">
      <dgm:prSet presAssocID="{90AB897C-EA27-4CB3-A5C7-707B39863C82}" presName="rootComposite" presStyleCnt="0"/>
      <dgm:spPr/>
    </dgm:pt>
    <dgm:pt modelId="{9A034055-7692-4EB9-8D65-954CAD98A060}" type="pres">
      <dgm:prSet presAssocID="{90AB897C-EA27-4CB3-A5C7-707B39863C82}" presName="rootText" presStyleLbl="node2" presStyleIdx="1" presStyleCnt="2">
        <dgm:presLayoutVars>
          <dgm:chPref val="3"/>
        </dgm:presLayoutVars>
      </dgm:prSet>
      <dgm:spPr/>
      <dgm:t>
        <a:bodyPr/>
        <a:lstStyle/>
        <a:p>
          <a:endParaRPr lang="en-US"/>
        </a:p>
      </dgm:t>
    </dgm:pt>
    <dgm:pt modelId="{31FA9081-3CE6-464D-8E4A-09AA1C75C8CC}" type="pres">
      <dgm:prSet presAssocID="{90AB897C-EA27-4CB3-A5C7-707B39863C82}" presName="rootConnector" presStyleLbl="node2" presStyleIdx="1" presStyleCnt="2"/>
      <dgm:spPr/>
      <dgm:t>
        <a:bodyPr/>
        <a:lstStyle/>
        <a:p>
          <a:endParaRPr lang="en-US"/>
        </a:p>
      </dgm:t>
    </dgm:pt>
    <dgm:pt modelId="{3F6EDCDF-D32A-4106-A66C-C4008B9F05C5}" type="pres">
      <dgm:prSet presAssocID="{90AB897C-EA27-4CB3-A5C7-707B39863C82}" presName="hierChild4" presStyleCnt="0"/>
      <dgm:spPr/>
    </dgm:pt>
    <dgm:pt modelId="{E27AA06C-8469-4F8C-86CC-4668716E1940}" type="pres">
      <dgm:prSet presAssocID="{90AB897C-EA27-4CB3-A5C7-707B39863C82}" presName="hierChild5" presStyleCnt="0"/>
      <dgm:spPr/>
    </dgm:pt>
    <dgm:pt modelId="{08E6D464-BF03-4F1D-8FAA-588AFB5D7B00}" type="pres">
      <dgm:prSet presAssocID="{F905CBD0-2443-4C3A-B1E1-3A7038B7EF9B}" presName="hierChild3" presStyleCnt="0"/>
      <dgm:spPr/>
    </dgm:pt>
  </dgm:ptLst>
  <dgm:cxnLst>
    <dgm:cxn modelId="{9B9218C4-E52C-43AA-8938-465901774A75}" type="presOf" srcId="{B0922779-3B1A-4232-AB16-168393B06C0C}" destId="{C7BDAFBA-3F61-440C-93D7-48B4A106DCE9}" srcOrd="1" destOrd="0" presId="urn:microsoft.com/office/officeart/2005/8/layout/orgChart1"/>
    <dgm:cxn modelId="{732DC689-8534-4ED9-B019-FCB65AEFFBD2}" type="presOf" srcId="{F905CBD0-2443-4C3A-B1E1-3A7038B7EF9B}" destId="{B76056A7-21BE-4247-B00C-D2FCA8917A81}" srcOrd="1" destOrd="0" presId="urn:microsoft.com/office/officeart/2005/8/layout/orgChart1"/>
    <dgm:cxn modelId="{7C72E4D9-8F53-412B-BE1F-D441A90A383B}" srcId="{F905CBD0-2443-4C3A-B1E1-3A7038B7EF9B}" destId="{90AB897C-EA27-4CB3-A5C7-707B39863C82}" srcOrd="1" destOrd="0" parTransId="{FE04B8C4-30FF-40D3-B3D2-4E5CC434E6D6}" sibTransId="{2730B5FE-AF48-402D-9795-AF4D44E61BF4}"/>
    <dgm:cxn modelId="{71E4F4EA-6AF4-425D-BDA4-BAA99E8EA13B}" srcId="{F905CBD0-2443-4C3A-B1E1-3A7038B7EF9B}" destId="{B0922779-3B1A-4232-AB16-168393B06C0C}" srcOrd="0" destOrd="0" parTransId="{FFAEF543-879C-40EA-B3A9-C5543F867653}" sibTransId="{9DDB573F-67FD-44C0-A7D7-7A5A4C31016F}"/>
    <dgm:cxn modelId="{B0AE2230-FB5E-4A06-A60F-2C035F85EF27}" srcId="{83992C59-8BAA-4C91-B1B7-FF10AF57BC14}" destId="{F905CBD0-2443-4C3A-B1E1-3A7038B7EF9B}" srcOrd="0" destOrd="0" parTransId="{FC6DF7B4-D1CA-4CAE-A78C-E5F36F5CA28D}" sibTransId="{CB3200FF-8D28-41E1-A569-81DF47EF2358}"/>
    <dgm:cxn modelId="{D34E69DF-61D1-42C6-B8E4-7BCC73BD55F2}" type="presOf" srcId="{90AB897C-EA27-4CB3-A5C7-707B39863C82}" destId="{31FA9081-3CE6-464D-8E4A-09AA1C75C8CC}" srcOrd="1" destOrd="0" presId="urn:microsoft.com/office/officeart/2005/8/layout/orgChart1"/>
    <dgm:cxn modelId="{1B8C02D4-A979-4207-94BF-0E7AAADC2FC8}" type="presOf" srcId="{F905CBD0-2443-4C3A-B1E1-3A7038B7EF9B}" destId="{50C5C96E-9681-43B6-AFCA-BACF096F8B5E}" srcOrd="0" destOrd="0" presId="urn:microsoft.com/office/officeart/2005/8/layout/orgChart1"/>
    <dgm:cxn modelId="{0D45C256-3488-40B3-BC20-0186A005A9F5}" type="presOf" srcId="{83992C59-8BAA-4C91-B1B7-FF10AF57BC14}" destId="{A45E842A-55DE-4FB5-B70F-494CBB2947E8}" srcOrd="0" destOrd="0" presId="urn:microsoft.com/office/officeart/2005/8/layout/orgChart1"/>
    <dgm:cxn modelId="{31495524-5923-48D8-9679-FAB55D8DCF90}" type="presOf" srcId="{90AB897C-EA27-4CB3-A5C7-707B39863C82}" destId="{9A034055-7692-4EB9-8D65-954CAD98A060}" srcOrd="0" destOrd="0" presId="urn:microsoft.com/office/officeart/2005/8/layout/orgChart1"/>
    <dgm:cxn modelId="{761A14BC-6739-46F1-9666-112DDA0492DB}" type="presOf" srcId="{FE04B8C4-30FF-40D3-B3D2-4E5CC434E6D6}" destId="{4754B569-2384-4636-8019-EEC63B9F7877}" srcOrd="0" destOrd="0" presId="urn:microsoft.com/office/officeart/2005/8/layout/orgChart1"/>
    <dgm:cxn modelId="{CFA3C993-A4E1-4009-A390-5FC8C25F193E}" type="presOf" srcId="{FFAEF543-879C-40EA-B3A9-C5543F867653}" destId="{9707E883-8DBF-4334-AA94-5F8968711719}" srcOrd="0" destOrd="0" presId="urn:microsoft.com/office/officeart/2005/8/layout/orgChart1"/>
    <dgm:cxn modelId="{C28CFD56-7BD2-4DD2-853A-E67AD9954B9C}" type="presOf" srcId="{B0922779-3B1A-4232-AB16-168393B06C0C}" destId="{90B5ADEC-4D81-4483-8731-2A4326437E50}" srcOrd="0" destOrd="0" presId="urn:microsoft.com/office/officeart/2005/8/layout/orgChart1"/>
    <dgm:cxn modelId="{6442AB91-D527-4F7D-8099-5B5BFE6D095B}" type="presParOf" srcId="{A45E842A-55DE-4FB5-B70F-494CBB2947E8}" destId="{F50E8FBD-0BA0-492A-A27E-94CFF7E85C5C}" srcOrd="0" destOrd="0" presId="urn:microsoft.com/office/officeart/2005/8/layout/orgChart1"/>
    <dgm:cxn modelId="{E663F874-6105-4CE5-9D53-C2C1FB75C27E}" type="presParOf" srcId="{F50E8FBD-0BA0-492A-A27E-94CFF7E85C5C}" destId="{7D62302D-091A-4ADC-A52A-EF5D7D78B334}" srcOrd="0" destOrd="0" presId="urn:microsoft.com/office/officeart/2005/8/layout/orgChart1"/>
    <dgm:cxn modelId="{8915E1AF-7FD5-437B-9BB9-BB44D1289BAD}" type="presParOf" srcId="{7D62302D-091A-4ADC-A52A-EF5D7D78B334}" destId="{50C5C96E-9681-43B6-AFCA-BACF096F8B5E}" srcOrd="0" destOrd="0" presId="urn:microsoft.com/office/officeart/2005/8/layout/orgChart1"/>
    <dgm:cxn modelId="{117282B3-F8CC-43E7-9284-E57F75FA33F8}" type="presParOf" srcId="{7D62302D-091A-4ADC-A52A-EF5D7D78B334}" destId="{B76056A7-21BE-4247-B00C-D2FCA8917A81}" srcOrd="1" destOrd="0" presId="urn:microsoft.com/office/officeart/2005/8/layout/orgChart1"/>
    <dgm:cxn modelId="{65861A39-45E0-42AF-AD39-0DD630680A75}" type="presParOf" srcId="{F50E8FBD-0BA0-492A-A27E-94CFF7E85C5C}" destId="{BFA11F55-A8C8-407E-A247-AEA6BDC0AB85}" srcOrd="1" destOrd="0" presId="urn:microsoft.com/office/officeart/2005/8/layout/orgChart1"/>
    <dgm:cxn modelId="{005122D7-DAB7-436D-8F5F-41EC6AE506B3}" type="presParOf" srcId="{BFA11F55-A8C8-407E-A247-AEA6BDC0AB85}" destId="{9707E883-8DBF-4334-AA94-5F8968711719}" srcOrd="0" destOrd="0" presId="urn:microsoft.com/office/officeart/2005/8/layout/orgChart1"/>
    <dgm:cxn modelId="{FF68F1F1-F6FC-4210-9BDF-ED88F4763F28}" type="presParOf" srcId="{BFA11F55-A8C8-407E-A247-AEA6BDC0AB85}" destId="{8D093392-2939-4260-A73D-C3E79113D67A}" srcOrd="1" destOrd="0" presId="urn:microsoft.com/office/officeart/2005/8/layout/orgChart1"/>
    <dgm:cxn modelId="{0BAFE048-ACB4-4A9D-9E9C-B2786B0A0E9D}" type="presParOf" srcId="{8D093392-2939-4260-A73D-C3E79113D67A}" destId="{01B586DB-01D2-4F22-B835-C2FB810926AA}" srcOrd="0" destOrd="0" presId="urn:microsoft.com/office/officeart/2005/8/layout/orgChart1"/>
    <dgm:cxn modelId="{C8ACCF4A-D6A1-4B9F-860B-93EA9A04A877}" type="presParOf" srcId="{01B586DB-01D2-4F22-B835-C2FB810926AA}" destId="{90B5ADEC-4D81-4483-8731-2A4326437E50}" srcOrd="0" destOrd="0" presId="urn:microsoft.com/office/officeart/2005/8/layout/orgChart1"/>
    <dgm:cxn modelId="{19B6A455-71F4-4D26-83FC-7A026207F529}" type="presParOf" srcId="{01B586DB-01D2-4F22-B835-C2FB810926AA}" destId="{C7BDAFBA-3F61-440C-93D7-48B4A106DCE9}" srcOrd="1" destOrd="0" presId="urn:microsoft.com/office/officeart/2005/8/layout/orgChart1"/>
    <dgm:cxn modelId="{161E1C46-60BA-473E-91FC-CE164A6905F2}" type="presParOf" srcId="{8D093392-2939-4260-A73D-C3E79113D67A}" destId="{4980BEB9-1118-49A6-AF37-FD174DD1B88F}" srcOrd="1" destOrd="0" presId="urn:microsoft.com/office/officeart/2005/8/layout/orgChart1"/>
    <dgm:cxn modelId="{D85854A4-1550-4213-B52D-3C305E0B6CEF}" type="presParOf" srcId="{8D093392-2939-4260-A73D-C3E79113D67A}" destId="{514F8552-BB9D-45F9-B1A0-B85014990F75}" srcOrd="2" destOrd="0" presId="urn:microsoft.com/office/officeart/2005/8/layout/orgChart1"/>
    <dgm:cxn modelId="{3E2C9A90-4750-4D39-A56A-8704FAE963F5}" type="presParOf" srcId="{BFA11F55-A8C8-407E-A247-AEA6BDC0AB85}" destId="{4754B569-2384-4636-8019-EEC63B9F7877}" srcOrd="2" destOrd="0" presId="urn:microsoft.com/office/officeart/2005/8/layout/orgChart1"/>
    <dgm:cxn modelId="{EEE11B1E-E5AC-4F59-9F28-915174CEB55C}" type="presParOf" srcId="{BFA11F55-A8C8-407E-A247-AEA6BDC0AB85}" destId="{9A475ABA-3C18-49C5-8B09-14CC8D86AFB1}" srcOrd="3" destOrd="0" presId="urn:microsoft.com/office/officeart/2005/8/layout/orgChart1"/>
    <dgm:cxn modelId="{666EA3BB-343D-4348-AB6A-DBCD3513B2AB}" type="presParOf" srcId="{9A475ABA-3C18-49C5-8B09-14CC8D86AFB1}" destId="{1AC3BF17-D92F-4F97-899F-B58AF4EB2D25}" srcOrd="0" destOrd="0" presId="urn:microsoft.com/office/officeart/2005/8/layout/orgChart1"/>
    <dgm:cxn modelId="{81A902E6-8E88-4A9A-80A6-BE9F9D79D152}" type="presParOf" srcId="{1AC3BF17-D92F-4F97-899F-B58AF4EB2D25}" destId="{9A034055-7692-4EB9-8D65-954CAD98A060}" srcOrd="0" destOrd="0" presId="urn:microsoft.com/office/officeart/2005/8/layout/orgChart1"/>
    <dgm:cxn modelId="{50AA9E4C-26EE-4EEC-8325-7BC97C6BA604}" type="presParOf" srcId="{1AC3BF17-D92F-4F97-899F-B58AF4EB2D25}" destId="{31FA9081-3CE6-464D-8E4A-09AA1C75C8CC}" srcOrd="1" destOrd="0" presId="urn:microsoft.com/office/officeart/2005/8/layout/orgChart1"/>
    <dgm:cxn modelId="{F13CB853-EB50-4C2F-BD83-BAE67170C573}" type="presParOf" srcId="{9A475ABA-3C18-49C5-8B09-14CC8D86AFB1}" destId="{3F6EDCDF-D32A-4106-A66C-C4008B9F05C5}" srcOrd="1" destOrd="0" presId="urn:microsoft.com/office/officeart/2005/8/layout/orgChart1"/>
    <dgm:cxn modelId="{2911FA5D-C1F6-4C51-A76C-3AB79854776D}" type="presParOf" srcId="{9A475ABA-3C18-49C5-8B09-14CC8D86AFB1}" destId="{E27AA06C-8469-4F8C-86CC-4668716E1940}" srcOrd="2" destOrd="0" presId="urn:microsoft.com/office/officeart/2005/8/layout/orgChart1"/>
    <dgm:cxn modelId="{B578E9B6-A18D-43DD-95D9-F60A47F3C582}" type="presParOf" srcId="{F50E8FBD-0BA0-492A-A27E-94CFF7E85C5C}" destId="{08E6D464-BF03-4F1D-8FAA-588AFB5D7B00}" srcOrd="2" destOrd="0" presId="urn:microsoft.com/office/officeart/2005/8/layout/orgChart1"/>
  </dgm:cxnLst>
  <dgm:bg>
    <a:noFill/>
  </dgm:bg>
  <dgm:whole>
    <a:ln>
      <a:noFill/>
    </a:ln>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F1E684-D8C7-464C-9924-19E5125FA11D}">
      <dsp:nvSpPr>
        <dsp:cNvPr id="0" name=""/>
        <dsp:cNvSpPr/>
      </dsp:nvSpPr>
      <dsp:spPr>
        <a:xfrm>
          <a:off x="0" y="181916"/>
          <a:ext cx="8424936" cy="739543"/>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3869" tIns="124968" rIns="653869"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analysis of documents regulating  institutions’ legal framework  and implementation of  programs for the social profit</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reports and other papers related  to works for social profit (country level and regional level)</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reports from various research and publications related to institutions of the Polish </a:t>
          </a:r>
          <a:r>
            <a:rPr lang="en-US" sz="1100" kern="1200" dirty="0" err="1" smtClean="0">
              <a:latin typeface="Arial" pitchFamily="34" charset="0"/>
              <a:cs typeface="Arial" pitchFamily="34" charset="0"/>
            </a:rPr>
            <a:t>labour</a:t>
          </a:r>
          <a:r>
            <a:rPr lang="en-US" sz="1100" kern="1200" dirty="0" smtClean="0">
              <a:latin typeface="Arial" pitchFamily="34" charset="0"/>
              <a:cs typeface="Arial" pitchFamily="34" charset="0"/>
            </a:rPr>
            <a:t> market and social support system</a:t>
          </a:r>
          <a:endParaRPr lang="en-US" sz="1100" kern="1200" dirty="0">
            <a:latin typeface="Arial" pitchFamily="34" charset="0"/>
            <a:cs typeface="Arial" pitchFamily="34" charset="0"/>
          </a:endParaRPr>
        </a:p>
      </dsp:txBody>
      <dsp:txXfrm>
        <a:off x="0" y="181916"/>
        <a:ext cx="8424936" cy="739543"/>
      </dsp:txXfrm>
    </dsp:sp>
    <dsp:sp modelId="{A2F3DC79-8AFA-493A-82AA-A9D2A694D9AF}">
      <dsp:nvSpPr>
        <dsp:cNvPr id="0" name=""/>
        <dsp:cNvSpPr/>
      </dsp:nvSpPr>
      <dsp:spPr>
        <a:xfrm>
          <a:off x="421246" y="78596"/>
          <a:ext cx="5897455" cy="20664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910" tIns="0" rIns="222910" bIns="0" numCol="1" spcCol="1270" anchor="ctr" anchorCtr="0">
          <a:noAutofit/>
        </a:bodyPr>
        <a:lstStyle/>
        <a:p>
          <a:pPr lvl="0" algn="l" defTabSz="488950">
            <a:lnSpc>
              <a:spcPct val="90000"/>
            </a:lnSpc>
            <a:spcBef>
              <a:spcPct val="0"/>
            </a:spcBef>
            <a:spcAft>
              <a:spcPct val="35000"/>
            </a:spcAft>
          </a:pPr>
          <a:r>
            <a:rPr lang="en-US" sz="1100" b="1" kern="1200" dirty="0" smtClean="0">
              <a:latin typeface="Arial" pitchFamily="34" charset="0"/>
              <a:cs typeface="Arial" pitchFamily="34" charset="0"/>
            </a:rPr>
            <a:t>D</a:t>
          </a:r>
          <a:r>
            <a:rPr lang="x-none" sz="1100" b="1" kern="1200" smtClean="0">
              <a:latin typeface="Arial" pitchFamily="34" charset="0"/>
              <a:cs typeface="Arial" pitchFamily="34" charset="0"/>
            </a:rPr>
            <a:t>esk research </a:t>
          </a:r>
          <a:endParaRPr lang="en-US" sz="1100" kern="1200" dirty="0">
            <a:latin typeface="Arial" pitchFamily="34" charset="0"/>
            <a:cs typeface="Arial" pitchFamily="34" charset="0"/>
          </a:endParaRPr>
        </a:p>
      </dsp:txBody>
      <dsp:txXfrm>
        <a:off x="421246" y="78596"/>
        <a:ext cx="5897455" cy="206640"/>
      </dsp:txXfrm>
    </dsp:sp>
    <dsp:sp modelId="{E5D13E01-3470-4650-955C-111D016C9C02}">
      <dsp:nvSpPr>
        <dsp:cNvPr id="0" name=""/>
        <dsp:cNvSpPr/>
      </dsp:nvSpPr>
      <dsp:spPr>
        <a:xfrm>
          <a:off x="0" y="1062580"/>
          <a:ext cx="8424936" cy="686632"/>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3869" tIns="124968" rIns="653869" bIns="78232" numCol="1" spcCol="1270" anchor="t" anchorCtr="0">
          <a:noAutofit/>
        </a:bodyPr>
        <a:lstStyle/>
        <a:p>
          <a:pPr marL="57150" lvl="1" indent="-57150" algn="l" defTabSz="488950">
            <a:lnSpc>
              <a:spcPct val="90000"/>
            </a:lnSpc>
            <a:spcBef>
              <a:spcPct val="0"/>
            </a:spcBef>
            <a:spcAft>
              <a:spcPct val="15000"/>
            </a:spcAft>
            <a:buChar char="••"/>
          </a:pPr>
          <a:r>
            <a:rPr lang="pl-PL" sz="1100" kern="1200" dirty="0" smtClean="0">
              <a:latin typeface="Arial" pitchFamily="34" charset="0"/>
              <a:cs typeface="Arial" pitchFamily="34" charset="0"/>
            </a:rPr>
            <a:t>Region</a:t>
          </a:r>
          <a:r>
            <a:rPr lang="en-US" sz="1100" kern="1200" dirty="0" smtClean="0">
              <a:latin typeface="Arial" pitchFamily="34" charset="0"/>
              <a:cs typeface="Arial" pitchFamily="34" charset="0"/>
            </a:rPr>
            <a:t>al Centre of Social </a:t>
          </a:r>
          <a:r>
            <a:rPr lang="pl-PL" sz="1100" kern="1200" dirty="0" smtClean="0">
              <a:latin typeface="Arial" pitchFamily="34" charset="0"/>
              <a:cs typeface="Arial" pitchFamily="34" charset="0"/>
            </a:rPr>
            <a:t>Policy (RCSP)</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pl-PL" sz="1100" kern="1200" dirty="0" err="1" smtClean="0">
              <a:latin typeface="Arial" pitchFamily="34" charset="0"/>
              <a:cs typeface="Arial" pitchFamily="34" charset="0"/>
            </a:rPr>
            <a:t>Voivodeship</a:t>
          </a:r>
          <a:r>
            <a:rPr lang="pl-PL" sz="1100" kern="1200" dirty="0" smtClean="0">
              <a:latin typeface="Arial" pitchFamily="34" charset="0"/>
              <a:cs typeface="Arial" pitchFamily="34" charset="0"/>
            </a:rPr>
            <a:t> </a:t>
          </a:r>
          <a:r>
            <a:rPr lang="pl-PL" sz="1100" kern="1200" dirty="0" err="1" smtClean="0">
              <a:latin typeface="Arial" pitchFamily="34" charset="0"/>
              <a:cs typeface="Arial" pitchFamily="34" charset="0"/>
            </a:rPr>
            <a:t>Labour</a:t>
          </a:r>
          <a:r>
            <a:rPr lang="pl-PL" sz="1100" kern="1200" dirty="0" smtClean="0">
              <a:latin typeface="Arial" pitchFamily="34" charset="0"/>
              <a:cs typeface="Arial" pitchFamily="34" charset="0"/>
            </a:rPr>
            <a:t> Office</a:t>
          </a:r>
          <a:r>
            <a:rPr lang="en-US" sz="1100" kern="1200" dirty="0" smtClean="0">
              <a:latin typeface="Arial" pitchFamily="34" charset="0"/>
              <a:cs typeface="Arial" pitchFamily="34" charset="0"/>
            </a:rPr>
            <a:t> </a:t>
          </a:r>
          <a:r>
            <a:rPr lang="pl-PL" sz="1100" kern="1200" dirty="0" smtClean="0">
              <a:latin typeface="Arial" pitchFamily="34" charset="0"/>
              <a:cs typeface="Arial" pitchFamily="34" charset="0"/>
            </a:rPr>
            <a:t>(VLO)</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Ministry of </a:t>
          </a:r>
          <a:r>
            <a:rPr lang="en-US" sz="1100" kern="1200" dirty="0" err="1" smtClean="0">
              <a:latin typeface="Arial" pitchFamily="34" charset="0"/>
              <a:cs typeface="Arial" pitchFamily="34" charset="0"/>
            </a:rPr>
            <a:t>Labour</a:t>
          </a:r>
          <a:r>
            <a:rPr lang="en-US" sz="1100" kern="1200" dirty="0" smtClean="0">
              <a:latin typeface="Arial" pitchFamily="34" charset="0"/>
              <a:cs typeface="Arial" pitchFamily="34" charset="0"/>
            </a:rPr>
            <a:t> and Social Policy</a:t>
          </a:r>
          <a:endParaRPr lang="en-US" sz="1100" kern="1200" dirty="0">
            <a:latin typeface="Arial" pitchFamily="34" charset="0"/>
            <a:cs typeface="Arial" pitchFamily="34" charset="0"/>
          </a:endParaRPr>
        </a:p>
      </dsp:txBody>
      <dsp:txXfrm>
        <a:off x="0" y="1062580"/>
        <a:ext cx="8424936" cy="686632"/>
      </dsp:txXfrm>
    </dsp:sp>
    <dsp:sp modelId="{5DFE8C8A-0491-4C00-AFC2-0C5CC8BF5586}">
      <dsp:nvSpPr>
        <dsp:cNvPr id="0" name=""/>
        <dsp:cNvSpPr/>
      </dsp:nvSpPr>
      <dsp:spPr>
        <a:xfrm>
          <a:off x="421246" y="959260"/>
          <a:ext cx="5897455" cy="20664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910" tIns="0" rIns="222910" bIns="0" numCol="1" spcCol="1270" anchor="ctr" anchorCtr="0">
          <a:noAutofit/>
        </a:bodyPr>
        <a:lstStyle/>
        <a:p>
          <a:pPr lvl="0" algn="l" defTabSz="488950">
            <a:lnSpc>
              <a:spcPct val="90000"/>
            </a:lnSpc>
            <a:spcBef>
              <a:spcPct val="0"/>
            </a:spcBef>
            <a:spcAft>
              <a:spcPct val="35000"/>
            </a:spcAft>
          </a:pPr>
          <a:r>
            <a:rPr lang="en-US" sz="1100" b="1" kern="1200" dirty="0" smtClean="0">
              <a:latin typeface="Arial" pitchFamily="34" charset="0"/>
              <a:cs typeface="Arial" pitchFamily="34" charset="0"/>
            </a:rPr>
            <a:t>In depth interviews with key representatives</a:t>
          </a:r>
          <a:r>
            <a:rPr lang="pl-PL" sz="1100" b="1" kern="1200" dirty="0" smtClean="0">
              <a:latin typeface="Arial" pitchFamily="34" charset="0"/>
              <a:cs typeface="Arial" pitchFamily="34" charset="0"/>
            </a:rPr>
            <a:t> of:</a:t>
          </a:r>
          <a:endParaRPr lang="en-US" sz="1100" kern="1200" dirty="0">
            <a:latin typeface="Arial" pitchFamily="34" charset="0"/>
            <a:cs typeface="Arial" pitchFamily="34" charset="0"/>
          </a:endParaRPr>
        </a:p>
      </dsp:txBody>
      <dsp:txXfrm>
        <a:off x="421246" y="959260"/>
        <a:ext cx="5897455" cy="206640"/>
      </dsp:txXfrm>
    </dsp:sp>
    <dsp:sp modelId="{8EC4FFFB-D5CC-461A-B14B-5DD0998FA7D2}">
      <dsp:nvSpPr>
        <dsp:cNvPr id="0" name=""/>
        <dsp:cNvSpPr/>
      </dsp:nvSpPr>
      <dsp:spPr>
        <a:xfrm>
          <a:off x="0" y="1890332"/>
          <a:ext cx="8424936" cy="727649"/>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3869" tIns="124968" rIns="653869"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Part I:  data for projects related to projects for social profit</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Part II: cooperation  VLO with CSA </a:t>
          </a:r>
        </a:p>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Part III: analyzing opinion on the projects for social profit</a:t>
          </a:r>
        </a:p>
      </dsp:txBody>
      <dsp:txXfrm>
        <a:off x="0" y="1890332"/>
        <a:ext cx="8424936" cy="727649"/>
      </dsp:txXfrm>
    </dsp:sp>
    <dsp:sp modelId="{6299F999-40D6-42F2-88F8-AA9E8F21BF5C}">
      <dsp:nvSpPr>
        <dsp:cNvPr id="0" name=""/>
        <dsp:cNvSpPr/>
      </dsp:nvSpPr>
      <dsp:spPr>
        <a:xfrm>
          <a:off x="421246" y="1787012"/>
          <a:ext cx="5897455" cy="20664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910" tIns="0" rIns="222910" bIns="0" numCol="1" spcCol="1270" anchor="ctr" anchorCtr="0">
          <a:noAutofit/>
        </a:bodyPr>
        <a:lstStyle/>
        <a:p>
          <a:pPr lvl="0" algn="l" defTabSz="488950">
            <a:lnSpc>
              <a:spcPct val="90000"/>
            </a:lnSpc>
            <a:spcBef>
              <a:spcPct val="0"/>
            </a:spcBef>
            <a:spcAft>
              <a:spcPct val="35000"/>
            </a:spcAft>
          </a:pPr>
          <a:r>
            <a:rPr lang="pl-PL" sz="1100" b="1" kern="1200" dirty="0" err="1" smtClean="0">
              <a:latin typeface="Arial" pitchFamily="34" charset="0"/>
              <a:cs typeface="Arial" pitchFamily="34" charset="0"/>
            </a:rPr>
            <a:t>Questionnaire</a:t>
          </a:r>
          <a:r>
            <a:rPr lang="pl-PL" sz="1100" b="1" kern="1200" dirty="0" smtClean="0">
              <a:latin typeface="Arial" pitchFamily="34" charset="0"/>
              <a:cs typeface="Arial" pitchFamily="34" charset="0"/>
            </a:rPr>
            <a:t> to </a:t>
          </a:r>
          <a:r>
            <a:rPr lang="pl-PL" sz="1100" b="1" kern="1200" dirty="0" err="1" smtClean="0">
              <a:latin typeface="Arial" pitchFamily="34" charset="0"/>
              <a:cs typeface="Arial" pitchFamily="34" charset="0"/>
            </a:rPr>
            <a:t>Local</a:t>
          </a:r>
          <a:r>
            <a:rPr lang="pl-PL" sz="1100" b="1" kern="1200" dirty="0" smtClean="0">
              <a:latin typeface="Arial" pitchFamily="34" charset="0"/>
              <a:cs typeface="Arial" pitchFamily="34" charset="0"/>
            </a:rPr>
            <a:t> </a:t>
          </a:r>
          <a:r>
            <a:rPr lang="pl-PL" sz="1100" b="1" kern="1200" dirty="0" err="1" smtClean="0">
              <a:latin typeface="Arial" pitchFamily="34" charset="0"/>
              <a:cs typeface="Arial" pitchFamily="34" charset="0"/>
            </a:rPr>
            <a:t>Labour</a:t>
          </a:r>
          <a:r>
            <a:rPr lang="pl-PL" sz="1100" b="1" kern="1200" dirty="0" smtClean="0">
              <a:latin typeface="Arial" pitchFamily="34" charset="0"/>
              <a:cs typeface="Arial" pitchFamily="34" charset="0"/>
            </a:rPr>
            <a:t> Office (LLO) and Centre for </a:t>
          </a:r>
          <a:r>
            <a:rPr lang="pl-PL" sz="1100" b="1" kern="1200" dirty="0" err="1" smtClean="0">
              <a:latin typeface="Arial" pitchFamily="34" charset="0"/>
              <a:cs typeface="Arial" pitchFamily="34" charset="0"/>
            </a:rPr>
            <a:t>Social</a:t>
          </a:r>
          <a:r>
            <a:rPr lang="pl-PL" sz="1100" b="1" kern="1200" dirty="0" smtClean="0">
              <a:latin typeface="Arial" pitchFamily="34" charset="0"/>
              <a:cs typeface="Arial" pitchFamily="34" charset="0"/>
            </a:rPr>
            <a:t> Assistance</a:t>
          </a:r>
          <a:endParaRPr lang="en-US" sz="1100" b="1" kern="1200" dirty="0">
            <a:latin typeface="Arial" pitchFamily="34" charset="0"/>
            <a:cs typeface="Arial" pitchFamily="34" charset="0"/>
          </a:endParaRPr>
        </a:p>
      </dsp:txBody>
      <dsp:txXfrm>
        <a:off x="421246" y="1787012"/>
        <a:ext cx="5897455" cy="206640"/>
      </dsp:txXfrm>
    </dsp:sp>
    <dsp:sp modelId="{CB445B5F-5F7C-48D7-80AF-49B7FCD19E92}">
      <dsp:nvSpPr>
        <dsp:cNvPr id="0" name=""/>
        <dsp:cNvSpPr/>
      </dsp:nvSpPr>
      <dsp:spPr>
        <a:xfrm>
          <a:off x="0" y="2759102"/>
          <a:ext cx="8424936" cy="540225"/>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3869" tIns="124968" rIns="653869"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characteristics of PS</a:t>
          </a:r>
          <a:r>
            <a:rPr lang="pl-PL" sz="1100" kern="1200" dirty="0" smtClean="0">
              <a:latin typeface="Arial" pitchFamily="34" charset="0"/>
              <a:cs typeface="Arial" pitchFamily="34" charset="0"/>
            </a:rPr>
            <a:t>P</a:t>
          </a:r>
          <a:r>
            <a:rPr lang="en-US" sz="1100" kern="1200" dirty="0" smtClean="0">
              <a:latin typeface="Arial" pitchFamily="34" charset="0"/>
              <a:cs typeface="Arial" pitchFamily="34" charset="0"/>
            </a:rPr>
            <a:t> </a:t>
          </a:r>
          <a:r>
            <a:rPr lang="pl-PL" sz="1100" kern="1200" dirty="0" err="1" smtClean="0">
              <a:latin typeface="Arial" pitchFamily="34" charset="0"/>
              <a:cs typeface="Arial" pitchFamily="34" charset="0"/>
            </a:rPr>
            <a:t>participants</a:t>
          </a:r>
          <a:endParaRPr lang="en-US" sz="11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situation of  the employed and unemployed</a:t>
          </a:r>
          <a:endParaRPr lang="en-US" sz="1100" kern="1200" dirty="0">
            <a:latin typeface="Arial" pitchFamily="34" charset="0"/>
            <a:cs typeface="Arial" pitchFamily="34" charset="0"/>
          </a:endParaRPr>
        </a:p>
      </dsp:txBody>
      <dsp:txXfrm>
        <a:off x="0" y="2759102"/>
        <a:ext cx="8424936" cy="540225"/>
      </dsp:txXfrm>
    </dsp:sp>
    <dsp:sp modelId="{E5F7DD95-555E-4E87-A7F0-D63DF5220666}">
      <dsp:nvSpPr>
        <dsp:cNvPr id="0" name=""/>
        <dsp:cNvSpPr/>
      </dsp:nvSpPr>
      <dsp:spPr>
        <a:xfrm>
          <a:off x="421246" y="2655782"/>
          <a:ext cx="5897455" cy="20664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910" tIns="0" rIns="222910" bIns="0" numCol="1" spcCol="1270" anchor="ctr" anchorCtr="0">
          <a:noAutofit/>
        </a:bodyPr>
        <a:lstStyle/>
        <a:p>
          <a:pPr lvl="0" algn="l" defTabSz="488950">
            <a:lnSpc>
              <a:spcPct val="90000"/>
            </a:lnSpc>
            <a:spcBef>
              <a:spcPct val="0"/>
            </a:spcBef>
            <a:spcAft>
              <a:spcPct val="35000"/>
            </a:spcAft>
          </a:pPr>
          <a:r>
            <a:rPr lang="x-none" sz="1100" b="1" kern="1200" smtClean="0">
              <a:latin typeface="Arial" pitchFamily="34" charset="0"/>
              <a:cs typeface="Arial" pitchFamily="34" charset="0"/>
            </a:rPr>
            <a:t>Anal</a:t>
          </a:r>
          <a:r>
            <a:rPr lang="en-US" sz="1100" b="1" kern="1200" dirty="0" err="1" smtClean="0">
              <a:latin typeface="Arial" pitchFamily="34" charset="0"/>
              <a:cs typeface="Arial" pitchFamily="34" charset="0"/>
            </a:rPr>
            <a:t>yzing</a:t>
          </a:r>
          <a:r>
            <a:rPr lang="en-US" sz="1100" b="1" kern="1200" dirty="0" smtClean="0">
              <a:latin typeface="Arial" pitchFamily="34" charset="0"/>
              <a:cs typeface="Arial" pitchFamily="34" charset="0"/>
            </a:rPr>
            <a:t> data from</a:t>
          </a:r>
          <a:r>
            <a:rPr lang="x-none" sz="1100" b="1" kern="1200" smtClean="0">
              <a:latin typeface="Arial" pitchFamily="34" charset="0"/>
              <a:cs typeface="Arial" pitchFamily="34" charset="0"/>
            </a:rPr>
            <a:t> I</a:t>
          </a:r>
          <a:r>
            <a:rPr lang="pl-PL" sz="1100" b="1" kern="1200" dirty="0" err="1" smtClean="0">
              <a:latin typeface="Arial" pitchFamily="34" charset="0"/>
              <a:cs typeface="Arial" pitchFamily="34" charset="0"/>
            </a:rPr>
            <a:t>nformation</a:t>
          </a:r>
          <a:r>
            <a:rPr lang="pl-PL" sz="1100" b="1" kern="1200" dirty="0" smtClean="0">
              <a:latin typeface="Arial" pitchFamily="34" charset="0"/>
              <a:cs typeface="Arial" pitchFamily="34" charset="0"/>
            </a:rPr>
            <a:t> System</a:t>
          </a:r>
          <a:r>
            <a:rPr lang="x-none" sz="1100" b="1" kern="1200" smtClean="0">
              <a:latin typeface="Arial" pitchFamily="34" charset="0"/>
              <a:cs typeface="Arial" pitchFamily="34" charset="0"/>
            </a:rPr>
            <a:t> Syriusz</a:t>
          </a:r>
          <a:endParaRPr lang="en-US" sz="1100" kern="1200" dirty="0">
            <a:latin typeface="Arial" pitchFamily="34" charset="0"/>
            <a:cs typeface="Arial" pitchFamily="34" charset="0"/>
          </a:endParaRPr>
        </a:p>
      </dsp:txBody>
      <dsp:txXfrm>
        <a:off x="421246" y="2655782"/>
        <a:ext cx="5897455" cy="206640"/>
      </dsp:txXfrm>
    </dsp:sp>
    <dsp:sp modelId="{0D50F2AA-5FE1-43B2-B685-72946A0C3D95}">
      <dsp:nvSpPr>
        <dsp:cNvPr id="0" name=""/>
        <dsp:cNvSpPr/>
      </dsp:nvSpPr>
      <dsp:spPr>
        <a:xfrm>
          <a:off x="0" y="3440447"/>
          <a:ext cx="8424936" cy="540225"/>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3869" tIns="124968" rIns="653869"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 representatives of 4 CSA: management team and social workers </a:t>
          </a:r>
          <a:endParaRPr lang="en-US" sz="1100" b="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 representatives of 4 LLO: management team and  employment counselor </a:t>
          </a:r>
        </a:p>
      </dsp:txBody>
      <dsp:txXfrm>
        <a:off x="0" y="3440447"/>
        <a:ext cx="8424936" cy="540225"/>
      </dsp:txXfrm>
    </dsp:sp>
    <dsp:sp modelId="{5202B0C9-B929-4C55-9E47-08F6F58EB603}">
      <dsp:nvSpPr>
        <dsp:cNvPr id="0" name=""/>
        <dsp:cNvSpPr/>
      </dsp:nvSpPr>
      <dsp:spPr>
        <a:xfrm>
          <a:off x="421246" y="3337127"/>
          <a:ext cx="5897455" cy="20664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910" tIns="0" rIns="222910" bIns="0" numCol="1" spcCol="1270" anchor="ctr" anchorCtr="0">
          <a:noAutofit/>
        </a:bodyPr>
        <a:lstStyle/>
        <a:p>
          <a:pPr lvl="0" algn="l" defTabSz="488950">
            <a:lnSpc>
              <a:spcPct val="90000"/>
            </a:lnSpc>
            <a:spcBef>
              <a:spcPct val="0"/>
            </a:spcBef>
            <a:spcAft>
              <a:spcPct val="35000"/>
            </a:spcAft>
          </a:pPr>
          <a:r>
            <a:rPr lang="en-US" sz="1100" b="1" kern="1200" dirty="0" smtClean="0">
              <a:latin typeface="Arial" pitchFamily="34" charset="0"/>
              <a:cs typeface="Arial" pitchFamily="34" charset="0"/>
            </a:rPr>
            <a:t>In depth interviews with the representatives of LLO and CSA</a:t>
          </a:r>
        </a:p>
      </dsp:txBody>
      <dsp:txXfrm>
        <a:off x="421246" y="3337127"/>
        <a:ext cx="5897455" cy="206640"/>
      </dsp:txXfrm>
    </dsp:sp>
    <dsp:sp modelId="{54327508-F800-47DF-90B5-0CF3F09E557B}">
      <dsp:nvSpPr>
        <dsp:cNvPr id="0" name=""/>
        <dsp:cNvSpPr/>
      </dsp:nvSpPr>
      <dsp:spPr>
        <a:xfrm>
          <a:off x="0" y="4121792"/>
          <a:ext cx="8424936" cy="540225"/>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3869" tIns="124968" rIns="653869"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Presentation of individual cases participating in projects for social profit</a:t>
          </a:r>
          <a:endParaRPr lang="en-US" sz="1100" b="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r>
            <a:rPr lang="en-US" sz="1100" kern="1200" dirty="0" smtClean="0">
              <a:latin typeface="Arial" pitchFamily="34" charset="0"/>
              <a:cs typeface="Arial" pitchFamily="34" charset="0"/>
            </a:rPr>
            <a:t>Analyzing their motivations  and opinions on the project </a:t>
          </a:r>
        </a:p>
      </dsp:txBody>
      <dsp:txXfrm>
        <a:off x="0" y="4121792"/>
        <a:ext cx="8424936" cy="540225"/>
      </dsp:txXfrm>
    </dsp:sp>
    <dsp:sp modelId="{CD0C079A-80DF-4CCA-A054-C2EB9ACDA6E8}">
      <dsp:nvSpPr>
        <dsp:cNvPr id="0" name=""/>
        <dsp:cNvSpPr/>
      </dsp:nvSpPr>
      <dsp:spPr>
        <a:xfrm>
          <a:off x="421246" y="4018472"/>
          <a:ext cx="5897455" cy="20664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910" tIns="0" rIns="222910" bIns="0" numCol="1" spcCol="1270" anchor="ctr" anchorCtr="0">
          <a:noAutofit/>
        </a:bodyPr>
        <a:lstStyle/>
        <a:p>
          <a:pPr lvl="0" algn="l" defTabSz="488950">
            <a:lnSpc>
              <a:spcPct val="90000"/>
            </a:lnSpc>
            <a:spcBef>
              <a:spcPct val="0"/>
            </a:spcBef>
            <a:spcAft>
              <a:spcPct val="35000"/>
            </a:spcAft>
          </a:pPr>
          <a:r>
            <a:rPr lang="en-US" sz="1100" b="1" kern="1200" dirty="0" smtClean="0">
              <a:latin typeface="Arial" pitchFamily="34" charset="0"/>
              <a:cs typeface="Arial" pitchFamily="34" charset="0"/>
            </a:rPr>
            <a:t>Case studies with participants of projects for social </a:t>
          </a:r>
          <a:r>
            <a:rPr lang="pl-PL" sz="1100" b="1" kern="1200" dirty="0" smtClean="0">
              <a:latin typeface="Arial" pitchFamily="34" charset="0"/>
              <a:cs typeface="Arial" pitchFamily="34" charset="0"/>
            </a:rPr>
            <a:t>benefit</a:t>
          </a:r>
          <a:endParaRPr lang="en-US" sz="1100" b="1" kern="1200" dirty="0" smtClean="0">
            <a:latin typeface="Arial" pitchFamily="34" charset="0"/>
            <a:cs typeface="Arial" pitchFamily="34" charset="0"/>
          </a:endParaRPr>
        </a:p>
      </dsp:txBody>
      <dsp:txXfrm>
        <a:off x="421246" y="4018472"/>
        <a:ext cx="5897455" cy="206640"/>
      </dsp:txXfrm>
    </dsp:sp>
    <dsp:sp modelId="{E9764459-C993-4759-9359-1096FF512CEE}">
      <dsp:nvSpPr>
        <dsp:cNvPr id="0" name=""/>
        <dsp:cNvSpPr/>
      </dsp:nvSpPr>
      <dsp:spPr>
        <a:xfrm>
          <a:off x="0" y="4803137"/>
          <a:ext cx="8424936" cy="37485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3869" tIns="124968" rIns="653869" bIns="78232" numCol="1" spcCol="1270" anchor="t" anchorCtr="0">
          <a:noAutofit/>
        </a:bodyPr>
        <a:lstStyle/>
        <a:p>
          <a:pPr marL="57150" lvl="1" indent="-57150" algn="l" defTabSz="488950">
            <a:lnSpc>
              <a:spcPct val="90000"/>
            </a:lnSpc>
            <a:spcBef>
              <a:spcPct val="0"/>
            </a:spcBef>
            <a:spcAft>
              <a:spcPct val="15000"/>
            </a:spcAft>
            <a:buChar char="••"/>
          </a:pPr>
          <a:r>
            <a:rPr lang="en-US" sz="1100" b="0" kern="1200" dirty="0" smtClean="0">
              <a:latin typeface="Arial" pitchFamily="34" charset="0"/>
              <a:cs typeface="Arial" pitchFamily="34" charset="0"/>
            </a:rPr>
            <a:t>With the representatives of the institutions for which projects for social profit were run  </a:t>
          </a:r>
          <a:endParaRPr lang="en-US" sz="1100" b="0" kern="1200" dirty="0">
            <a:latin typeface="Arial" pitchFamily="34" charset="0"/>
            <a:cs typeface="Arial" pitchFamily="34" charset="0"/>
          </a:endParaRPr>
        </a:p>
      </dsp:txBody>
      <dsp:txXfrm>
        <a:off x="0" y="4803137"/>
        <a:ext cx="8424936" cy="374850"/>
      </dsp:txXfrm>
    </dsp:sp>
    <dsp:sp modelId="{D697A931-C3A9-4DEA-86B0-F798C4194906}">
      <dsp:nvSpPr>
        <dsp:cNvPr id="0" name=""/>
        <dsp:cNvSpPr/>
      </dsp:nvSpPr>
      <dsp:spPr>
        <a:xfrm>
          <a:off x="421246" y="4699817"/>
          <a:ext cx="5897455" cy="20664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910" tIns="0" rIns="222910" bIns="0" numCol="1" spcCol="1270" anchor="ctr" anchorCtr="0">
          <a:noAutofit/>
        </a:bodyPr>
        <a:lstStyle/>
        <a:p>
          <a:pPr lvl="0" algn="l" defTabSz="488950">
            <a:lnSpc>
              <a:spcPct val="90000"/>
            </a:lnSpc>
            <a:spcBef>
              <a:spcPct val="0"/>
            </a:spcBef>
            <a:spcAft>
              <a:spcPct val="35000"/>
            </a:spcAft>
          </a:pPr>
          <a:r>
            <a:rPr lang="en-US" sz="1100" b="1" kern="1200" noProof="0" dirty="0" smtClean="0">
              <a:latin typeface="Arial" pitchFamily="34" charset="0"/>
              <a:cs typeface="Arial" pitchFamily="34" charset="0"/>
            </a:rPr>
            <a:t>In depth interviews with </a:t>
          </a:r>
          <a:r>
            <a:rPr lang="pl-PL" sz="1100" b="1" kern="1200" noProof="0" dirty="0" smtClean="0">
              <a:latin typeface="Arial" pitchFamily="34" charset="0"/>
              <a:cs typeface="Arial" pitchFamily="34" charset="0"/>
            </a:rPr>
            <a:t>WSB </a:t>
          </a:r>
          <a:r>
            <a:rPr lang="en-US" sz="1100" b="1" kern="1200" noProof="0" dirty="0" smtClean="0">
              <a:latin typeface="Arial" pitchFamily="34" charset="0"/>
              <a:cs typeface="Arial" pitchFamily="34" charset="0"/>
            </a:rPr>
            <a:t>organizers</a:t>
          </a:r>
        </a:p>
      </dsp:txBody>
      <dsp:txXfrm>
        <a:off x="421246" y="4699817"/>
        <a:ext cx="5897455" cy="20664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367952-0A7D-4702-A33D-D32D8DD5EBD7}">
      <dsp:nvSpPr>
        <dsp:cNvPr id="0" name=""/>
        <dsp:cNvSpPr/>
      </dsp:nvSpPr>
      <dsp:spPr>
        <a:xfrm>
          <a:off x="0" y="204421"/>
          <a:ext cx="5976663" cy="277200"/>
        </a:xfrm>
        <a:prstGeom prst="rect">
          <a:avLst/>
        </a:prstGeom>
        <a:solidFill>
          <a:schemeClr val="lt1">
            <a:alpha val="90000"/>
            <a:hueOff val="0"/>
            <a:satOff val="0"/>
            <a:lumOff val="0"/>
            <a:alphaOff val="0"/>
          </a:schemeClr>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sp>
    <dsp:sp modelId="{90FEC20B-65AF-4837-A262-F065D0CBD7A2}">
      <dsp:nvSpPr>
        <dsp:cNvPr id="0" name=""/>
        <dsp:cNvSpPr/>
      </dsp:nvSpPr>
      <dsp:spPr>
        <a:xfrm>
          <a:off x="298833" y="42061"/>
          <a:ext cx="4584167" cy="324720"/>
        </a:xfrm>
        <a:prstGeom prst="roundRect">
          <a:avLst/>
        </a:prstGeom>
        <a:solidFill>
          <a:srgbClr val="CF3617"/>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133" tIns="0" rIns="158133" bIns="0" numCol="1" spcCol="1270" anchor="ctr" anchorCtr="0">
          <a:noAutofit/>
        </a:bodyPr>
        <a:lstStyle/>
        <a:p>
          <a:pPr lvl="0" algn="l" defTabSz="533400" rtl="0">
            <a:lnSpc>
              <a:spcPct val="90000"/>
            </a:lnSpc>
            <a:spcBef>
              <a:spcPct val="0"/>
            </a:spcBef>
            <a:spcAft>
              <a:spcPct val="35000"/>
            </a:spcAft>
          </a:pPr>
          <a:r>
            <a:rPr lang="pl-PL" sz="1200" kern="1200" dirty="0" smtClean="0">
              <a:latin typeface="Arial" pitchFamily="34" charset="0"/>
              <a:cs typeface="Arial" pitchFamily="34" charset="0"/>
            </a:rPr>
            <a:t>1. </a:t>
          </a:r>
          <a:r>
            <a:rPr lang="en-US" sz="1200" kern="1200" dirty="0" smtClean="0">
              <a:latin typeface="Arial" pitchFamily="34" charset="0"/>
              <a:cs typeface="Arial" pitchFamily="34" charset="0"/>
            </a:rPr>
            <a:t>Improving family material conditions of the person participating in WSB</a:t>
          </a:r>
          <a:endParaRPr lang="pl-PL" sz="1200" kern="1200" dirty="0">
            <a:latin typeface="Arial" pitchFamily="34" charset="0"/>
            <a:cs typeface="Arial" pitchFamily="34" charset="0"/>
          </a:endParaRPr>
        </a:p>
      </dsp:txBody>
      <dsp:txXfrm>
        <a:off x="298833" y="42061"/>
        <a:ext cx="4584167" cy="324720"/>
      </dsp:txXfrm>
    </dsp:sp>
    <dsp:sp modelId="{C50F2719-E29B-4068-A787-EBE647F4FD4C}">
      <dsp:nvSpPr>
        <dsp:cNvPr id="0" name=""/>
        <dsp:cNvSpPr/>
      </dsp:nvSpPr>
      <dsp:spPr>
        <a:xfrm>
          <a:off x="0" y="703381"/>
          <a:ext cx="5976663" cy="848925"/>
        </a:xfrm>
        <a:prstGeom prst="rect">
          <a:avLst/>
        </a:prstGeom>
        <a:solidFill>
          <a:schemeClr val="lt1">
            <a:alpha val="90000"/>
            <a:hueOff val="0"/>
            <a:satOff val="0"/>
            <a:lumOff val="0"/>
            <a:alphaOff val="0"/>
          </a:schemeClr>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txBody>
        <a:bodyPr spcFirstLastPara="0" vert="horz" wrap="square" lIns="463856" tIns="229108" rIns="463856" bIns="85344" numCol="1" spcCol="1270" anchor="t" anchorCtr="0">
          <a:noAutofit/>
        </a:bodyPr>
        <a:lstStyle/>
        <a:p>
          <a:pPr marL="114300" lvl="1" indent="-114300" algn="l" defTabSz="533400" rtl="0">
            <a:lnSpc>
              <a:spcPct val="90000"/>
            </a:lnSpc>
            <a:spcBef>
              <a:spcPct val="0"/>
            </a:spcBef>
            <a:spcAft>
              <a:spcPct val="15000"/>
            </a:spcAft>
            <a:buChar char="••"/>
          </a:pPr>
          <a:r>
            <a:rPr lang="en-US" sz="1200" kern="1200" dirty="0" smtClean="0">
              <a:latin typeface="Arial" pitchFamily="34" charset="0"/>
              <a:cs typeface="Arial" pitchFamily="34" charset="0"/>
            </a:rPr>
            <a:t>Making new social contacts</a:t>
          </a:r>
          <a:endParaRPr lang="pl-PL" sz="1200" kern="1200" dirty="0">
            <a:latin typeface="Arial" pitchFamily="34" charset="0"/>
            <a:cs typeface="Arial" pitchFamily="34" charset="0"/>
          </a:endParaRPr>
        </a:p>
        <a:p>
          <a:pPr marL="114300" lvl="1" indent="-114300" algn="l" defTabSz="533400" rtl="0">
            <a:lnSpc>
              <a:spcPct val="90000"/>
            </a:lnSpc>
            <a:spcBef>
              <a:spcPct val="0"/>
            </a:spcBef>
            <a:spcAft>
              <a:spcPct val="15000"/>
            </a:spcAft>
            <a:buChar char="••"/>
          </a:pPr>
          <a:r>
            <a:rPr lang="en-US" sz="1200" kern="1200" dirty="0" smtClean="0">
              <a:latin typeface="Arial" pitchFamily="34" charset="0"/>
              <a:cs typeface="Arial" pitchFamily="34" charset="0"/>
            </a:rPr>
            <a:t>Increased level of responsibility and self discipline</a:t>
          </a:r>
          <a:endParaRPr lang="pl-PL" sz="1200" kern="1200" dirty="0">
            <a:latin typeface="Arial" pitchFamily="34" charset="0"/>
            <a:cs typeface="Arial" pitchFamily="34" charset="0"/>
          </a:endParaRPr>
        </a:p>
        <a:p>
          <a:pPr marL="114300" lvl="1" indent="-114300" algn="l" defTabSz="533400" rtl="0">
            <a:lnSpc>
              <a:spcPct val="90000"/>
            </a:lnSpc>
            <a:spcBef>
              <a:spcPct val="0"/>
            </a:spcBef>
            <a:spcAft>
              <a:spcPct val="15000"/>
            </a:spcAft>
            <a:buChar char="••"/>
          </a:pPr>
          <a:r>
            <a:rPr lang="en-US" sz="1200" kern="1200" dirty="0" smtClean="0">
              <a:latin typeface="Arial" pitchFamily="34" charset="0"/>
              <a:cs typeface="Arial" pitchFamily="34" charset="0"/>
            </a:rPr>
            <a:t>Activities outside the house</a:t>
          </a:r>
          <a:endParaRPr lang="pl-PL" sz="1200" kern="1200" dirty="0">
            <a:latin typeface="Arial" pitchFamily="34" charset="0"/>
            <a:cs typeface="Arial" pitchFamily="34" charset="0"/>
          </a:endParaRPr>
        </a:p>
      </dsp:txBody>
      <dsp:txXfrm>
        <a:off x="0" y="703381"/>
        <a:ext cx="5976663" cy="848925"/>
      </dsp:txXfrm>
    </dsp:sp>
    <dsp:sp modelId="{C7FBEFD5-0FB3-41E0-9BDD-2523ECC98BAB}">
      <dsp:nvSpPr>
        <dsp:cNvPr id="0" name=""/>
        <dsp:cNvSpPr/>
      </dsp:nvSpPr>
      <dsp:spPr>
        <a:xfrm>
          <a:off x="298833" y="541021"/>
          <a:ext cx="4584167" cy="324720"/>
        </a:xfrm>
        <a:prstGeom prst="roundRect">
          <a:avLst/>
        </a:prstGeom>
        <a:solidFill>
          <a:srgbClr val="CF3617"/>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133" tIns="0" rIns="158133" bIns="0" numCol="1" spcCol="1270" anchor="ctr" anchorCtr="0">
          <a:noAutofit/>
        </a:bodyPr>
        <a:lstStyle/>
        <a:p>
          <a:pPr lvl="0" algn="l" defTabSz="533400" rtl="0">
            <a:lnSpc>
              <a:spcPct val="90000"/>
            </a:lnSpc>
            <a:spcBef>
              <a:spcPct val="0"/>
            </a:spcBef>
            <a:spcAft>
              <a:spcPct val="35000"/>
            </a:spcAft>
          </a:pPr>
          <a:r>
            <a:rPr lang="pl-PL" sz="1200" kern="1200" dirty="0" smtClean="0">
              <a:latin typeface="Arial" pitchFamily="34" charset="0"/>
              <a:cs typeface="Arial" pitchFamily="34" charset="0"/>
            </a:rPr>
            <a:t>2. </a:t>
          </a:r>
          <a:r>
            <a:rPr lang="en-US" sz="1200" kern="1200" dirty="0" smtClean="0">
              <a:latin typeface="Arial" pitchFamily="34" charset="0"/>
              <a:cs typeface="Arial" pitchFamily="34" charset="0"/>
            </a:rPr>
            <a:t>Social integration, including:</a:t>
          </a:r>
          <a:endParaRPr lang="pl-PL" sz="1200" kern="1200" dirty="0">
            <a:latin typeface="Arial" pitchFamily="34" charset="0"/>
            <a:cs typeface="Arial" pitchFamily="34" charset="0"/>
          </a:endParaRPr>
        </a:p>
      </dsp:txBody>
      <dsp:txXfrm>
        <a:off x="298833" y="541021"/>
        <a:ext cx="4584167" cy="324720"/>
      </dsp:txXfrm>
    </dsp:sp>
    <dsp:sp modelId="{82D346B7-B352-4D7A-911A-22BCB4E1BF45}">
      <dsp:nvSpPr>
        <dsp:cNvPr id="0" name=""/>
        <dsp:cNvSpPr/>
      </dsp:nvSpPr>
      <dsp:spPr>
        <a:xfrm>
          <a:off x="0" y="1774066"/>
          <a:ext cx="5976663" cy="277200"/>
        </a:xfrm>
        <a:prstGeom prst="rect">
          <a:avLst/>
        </a:prstGeom>
        <a:solidFill>
          <a:schemeClr val="lt1">
            <a:alpha val="90000"/>
            <a:hueOff val="0"/>
            <a:satOff val="0"/>
            <a:lumOff val="0"/>
            <a:alphaOff val="0"/>
          </a:schemeClr>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sp>
    <dsp:sp modelId="{C8330CDA-2C0C-4D43-8998-19EE0ED1B2AA}">
      <dsp:nvSpPr>
        <dsp:cNvPr id="0" name=""/>
        <dsp:cNvSpPr/>
      </dsp:nvSpPr>
      <dsp:spPr>
        <a:xfrm>
          <a:off x="298833" y="1611706"/>
          <a:ext cx="4584167" cy="324720"/>
        </a:xfrm>
        <a:prstGeom prst="roundRect">
          <a:avLst/>
        </a:prstGeom>
        <a:solidFill>
          <a:srgbClr val="CF3617"/>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133" tIns="0" rIns="158133" bIns="0" numCol="1" spcCol="1270" anchor="ctr" anchorCtr="0">
          <a:noAutofit/>
        </a:bodyPr>
        <a:lstStyle/>
        <a:p>
          <a:pPr lvl="0" algn="l" defTabSz="533400" rtl="0">
            <a:lnSpc>
              <a:spcPct val="90000"/>
            </a:lnSpc>
            <a:spcBef>
              <a:spcPct val="0"/>
            </a:spcBef>
            <a:spcAft>
              <a:spcPct val="35000"/>
            </a:spcAft>
          </a:pPr>
          <a:r>
            <a:rPr lang="pl-PL" sz="1200" kern="1200" dirty="0" smtClean="0">
              <a:latin typeface="Arial" pitchFamily="34" charset="0"/>
              <a:cs typeface="Arial" pitchFamily="34" charset="0"/>
            </a:rPr>
            <a:t>3. </a:t>
          </a:r>
          <a:r>
            <a:rPr lang="en-US" sz="1200" kern="1200" dirty="0" smtClean="0">
              <a:latin typeface="Arial" pitchFamily="34" charset="0"/>
              <a:cs typeface="Arial" pitchFamily="34" charset="0"/>
            </a:rPr>
            <a:t>Increased self-esteem</a:t>
          </a:r>
          <a:endParaRPr lang="pl-PL" sz="1200" kern="1200" dirty="0">
            <a:latin typeface="Arial" pitchFamily="34" charset="0"/>
            <a:cs typeface="Arial" pitchFamily="34" charset="0"/>
          </a:endParaRPr>
        </a:p>
      </dsp:txBody>
      <dsp:txXfrm>
        <a:off x="298833" y="1611706"/>
        <a:ext cx="4584167" cy="324720"/>
      </dsp:txXfrm>
    </dsp:sp>
    <dsp:sp modelId="{1963D588-48C0-440F-993B-0479F1DBFF8A}">
      <dsp:nvSpPr>
        <dsp:cNvPr id="0" name=""/>
        <dsp:cNvSpPr/>
      </dsp:nvSpPr>
      <dsp:spPr>
        <a:xfrm>
          <a:off x="0" y="2273026"/>
          <a:ext cx="5976663" cy="277200"/>
        </a:xfrm>
        <a:prstGeom prst="rect">
          <a:avLst/>
        </a:prstGeom>
        <a:solidFill>
          <a:schemeClr val="lt1">
            <a:alpha val="90000"/>
            <a:hueOff val="0"/>
            <a:satOff val="0"/>
            <a:lumOff val="0"/>
            <a:alphaOff val="0"/>
          </a:schemeClr>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sp>
    <dsp:sp modelId="{813E3F3F-B807-4BC0-A774-00CDBDF6E5A1}">
      <dsp:nvSpPr>
        <dsp:cNvPr id="0" name=""/>
        <dsp:cNvSpPr/>
      </dsp:nvSpPr>
      <dsp:spPr>
        <a:xfrm>
          <a:off x="298833" y="2110666"/>
          <a:ext cx="4584167" cy="324720"/>
        </a:xfrm>
        <a:prstGeom prst="roundRect">
          <a:avLst/>
        </a:prstGeom>
        <a:solidFill>
          <a:srgbClr val="CF3617"/>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133" tIns="0" rIns="158133" bIns="0" numCol="1" spcCol="1270" anchor="ctr" anchorCtr="0">
          <a:noAutofit/>
        </a:bodyPr>
        <a:lstStyle/>
        <a:p>
          <a:pPr lvl="0" algn="l" defTabSz="533400" rtl="0">
            <a:lnSpc>
              <a:spcPct val="90000"/>
            </a:lnSpc>
            <a:spcBef>
              <a:spcPct val="0"/>
            </a:spcBef>
            <a:spcAft>
              <a:spcPct val="35000"/>
            </a:spcAft>
          </a:pPr>
          <a:r>
            <a:rPr lang="pl-PL" sz="1200" kern="1200" dirty="0" smtClean="0">
              <a:latin typeface="Arial" pitchFamily="34" charset="0"/>
              <a:cs typeface="Arial" pitchFamily="34" charset="0"/>
            </a:rPr>
            <a:t>4. </a:t>
          </a:r>
          <a:r>
            <a:rPr lang="en-US" sz="1200" kern="1200" dirty="0" smtClean="0">
              <a:latin typeface="Arial" pitchFamily="34" charset="0"/>
              <a:cs typeface="Arial" pitchFamily="34" charset="0"/>
            </a:rPr>
            <a:t>Increased motivation to act and seek a job</a:t>
          </a:r>
          <a:endParaRPr lang="en-US" sz="1200" kern="1200" dirty="0">
            <a:latin typeface="Arial" pitchFamily="34" charset="0"/>
            <a:cs typeface="Arial" pitchFamily="34" charset="0"/>
          </a:endParaRPr>
        </a:p>
      </dsp:txBody>
      <dsp:txXfrm>
        <a:off x="298833" y="2110666"/>
        <a:ext cx="4584167" cy="32472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0C00057-3411-431F-A06B-862E99507EE9}">
      <dsp:nvSpPr>
        <dsp:cNvPr id="0" name=""/>
        <dsp:cNvSpPr/>
      </dsp:nvSpPr>
      <dsp:spPr>
        <a:xfrm>
          <a:off x="3510" y="0"/>
          <a:ext cx="924008" cy="1512167"/>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dirty="0" smtClean="0">
              <a:solidFill>
                <a:schemeClr val="tx1"/>
              </a:solidFill>
              <a:latin typeface="Arial" pitchFamily="34" charset="0"/>
              <a:cs typeface="Arial" pitchFamily="34" charset="0"/>
            </a:rPr>
            <a:t>Acts against social exclusion</a:t>
          </a:r>
          <a:endParaRPr lang="pl-PL" sz="1000" kern="1200" dirty="0">
            <a:solidFill>
              <a:schemeClr val="tx1"/>
            </a:solidFill>
            <a:latin typeface="Arial" pitchFamily="34" charset="0"/>
            <a:cs typeface="Arial" pitchFamily="34" charset="0"/>
          </a:endParaRPr>
        </a:p>
      </dsp:txBody>
      <dsp:txXfrm>
        <a:off x="3510" y="0"/>
        <a:ext cx="924008" cy="1512167"/>
      </dsp:txXfrm>
    </dsp:sp>
    <dsp:sp modelId="{FA274F3F-D19A-4CDF-A7AF-C2221831B889}">
      <dsp:nvSpPr>
        <dsp:cNvPr id="0" name=""/>
        <dsp:cNvSpPr/>
      </dsp:nvSpPr>
      <dsp:spPr>
        <a:xfrm>
          <a:off x="1082752" y="0"/>
          <a:ext cx="924008" cy="1512167"/>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dirty="0" smtClean="0">
              <a:solidFill>
                <a:schemeClr val="tx1"/>
              </a:solidFill>
              <a:latin typeface="Arial" pitchFamily="34" charset="0"/>
              <a:cs typeface="Arial" pitchFamily="34" charset="0"/>
            </a:rPr>
            <a:t>Limits level of social benefits</a:t>
          </a:r>
          <a:endParaRPr lang="pl-PL" sz="1000" kern="1200" dirty="0">
            <a:solidFill>
              <a:schemeClr val="tx1"/>
            </a:solidFill>
            <a:latin typeface="Arial" pitchFamily="34" charset="0"/>
            <a:cs typeface="Arial" pitchFamily="34" charset="0"/>
          </a:endParaRPr>
        </a:p>
      </dsp:txBody>
      <dsp:txXfrm>
        <a:off x="1082752" y="0"/>
        <a:ext cx="924008" cy="1512167"/>
      </dsp:txXfrm>
    </dsp:sp>
    <dsp:sp modelId="{691B2915-B545-4FA1-8373-762DCDE30A32}">
      <dsp:nvSpPr>
        <dsp:cNvPr id="0" name=""/>
        <dsp:cNvSpPr/>
      </dsp:nvSpPr>
      <dsp:spPr>
        <a:xfrm>
          <a:off x="2161995" y="0"/>
          <a:ext cx="924008" cy="1512167"/>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dirty="0" smtClean="0">
              <a:solidFill>
                <a:schemeClr val="tx1"/>
              </a:solidFill>
              <a:latin typeface="Arial" pitchFamily="34" charset="0"/>
              <a:cs typeface="Arial" pitchFamily="34" charset="0"/>
            </a:rPr>
            <a:t>Develops awareness of the environmental issues</a:t>
          </a:r>
          <a:endParaRPr lang="pl-PL" sz="1000" kern="1200" dirty="0">
            <a:solidFill>
              <a:schemeClr val="tx1"/>
            </a:solidFill>
            <a:latin typeface="Arial" pitchFamily="34" charset="0"/>
            <a:cs typeface="Arial" pitchFamily="34" charset="0"/>
          </a:endParaRPr>
        </a:p>
      </dsp:txBody>
      <dsp:txXfrm>
        <a:off x="2161995" y="0"/>
        <a:ext cx="924008" cy="1512167"/>
      </dsp:txXfrm>
    </dsp:sp>
    <dsp:sp modelId="{408A025A-AB2D-4264-846D-A21923EE3AAF}">
      <dsp:nvSpPr>
        <dsp:cNvPr id="0" name=""/>
        <dsp:cNvSpPr/>
      </dsp:nvSpPr>
      <dsp:spPr>
        <a:xfrm>
          <a:off x="3241237" y="0"/>
          <a:ext cx="1079242" cy="1512167"/>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dirty="0" smtClean="0">
              <a:solidFill>
                <a:schemeClr val="tx1"/>
              </a:solidFill>
              <a:latin typeface="Arial" pitchFamily="34" charset="0"/>
              <a:cs typeface="Arial" pitchFamily="34" charset="0"/>
            </a:rPr>
            <a:t>Moderates the  side effects of local unemployment</a:t>
          </a:r>
          <a:endParaRPr lang="pl-PL" sz="1000" kern="1200" dirty="0">
            <a:solidFill>
              <a:schemeClr val="tx1"/>
            </a:solidFill>
            <a:latin typeface="Arial" pitchFamily="34" charset="0"/>
            <a:cs typeface="Arial" pitchFamily="34" charset="0"/>
          </a:endParaRPr>
        </a:p>
      </dsp:txBody>
      <dsp:txXfrm>
        <a:off x="3241237" y="0"/>
        <a:ext cx="1079242" cy="1512167"/>
      </dsp:txXfrm>
    </dsp:sp>
    <dsp:sp modelId="{18F10F1B-1605-4125-A46F-C1714143D474}">
      <dsp:nvSpPr>
        <dsp:cNvPr id="0" name=""/>
        <dsp:cNvSpPr/>
      </dsp:nvSpPr>
      <dsp:spPr>
        <a:xfrm>
          <a:off x="4475713" y="0"/>
          <a:ext cx="924008" cy="1512167"/>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dirty="0" smtClean="0">
              <a:solidFill>
                <a:schemeClr val="tx1"/>
              </a:solidFill>
              <a:latin typeface="Arial" pitchFamily="34" charset="0"/>
              <a:cs typeface="Arial" pitchFamily="34" charset="0"/>
            </a:rPr>
            <a:t>Temporary active on the </a:t>
          </a:r>
          <a:r>
            <a:rPr lang="en-US" sz="1000" kern="1200" dirty="0" err="1" smtClean="0">
              <a:solidFill>
                <a:schemeClr val="tx1"/>
              </a:solidFill>
              <a:latin typeface="Arial" pitchFamily="34" charset="0"/>
              <a:cs typeface="Arial" pitchFamily="34" charset="0"/>
            </a:rPr>
            <a:t>labour</a:t>
          </a:r>
          <a:r>
            <a:rPr lang="en-US" sz="1000" kern="1200" dirty="0" smtClean="0">
              <a:solidFill>
                <a:schemeClr val="tx1"/>
              </a:solidFill>
              <a:latin typeface="Arial" pitchFamily="34" charset="0"/>
              <a:cs typeface="Arial" pitchFamily="34" charset="0"/>
            </a:rPr>
            <a:t> market</a:t>
          </a:r>
          <a:endParaRPr lang="pl-PL" sz="1000" kern="1200" dirty="0">
            <a:solidFill>
              <a:schemeClr val="tx1"/>
            </a:solidFill>
            <a:latin typeface="Arial" pitchFamily="34" charset="0"/>
            <a:cs typeface="Arial" pitchFamily="34" charset="0"/>
          </a:endParaRPr>
        </a:p>
      </dsp:txBody>
      <dsp:txXfrm>
        <a:off x="4475713" y="0"/>
        <a:ext cx="924008" cy="1512167"/>
      </dsp:txXfrm>
    </dsp:sp>
    <dsp:sp modelId="{F00D604C-4890-41C3-9A80-20935278C3BE}">
      <dsp:nvSpPr>
        <dsp:cNvPr id="0" name=""/>
        <dsp:cNvSpPr/>
      </dsp:nvSpPr>
      <dsp:spPr>
        <a:xfrm>
          <a:off x="5554955" y="0"/>
          <a:ext cx="924008" cy="1512167"/>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dirty="0" smtClean="0">
              <a:solidFill>
                <a:schemeClr val="tx1"/>
              </a:solidFill>
              <a:latin typeface="Arial" pitchFamily="34" charset="0"/>
              <a:cs typeface="Arial" pitchFamily="34" charset="0"/>
            </a:rPr>
            <a:t>Verification of social and professional skills</a:t>
          </a:r>
          <a:endParaRPr lang="pl-PL" sz="1000" kern="1200" dirty="0">
            <a:solidFill>
              <a:schemeClr val="tx1"/>
            </a:solidFill>
            <a:latin typeface="Arial" pitchFamily="34" charset="0"/>
            <a:cs typeface="Arial" pitchFamily="34" charset="0"/>
          </a:endParaRPr>
        </a:p>
      </dsp:txBody>
      <dsp:txXfrm>
        <a:off x="5554955" y="0"/>
        <a:ext cx="924008" cy="1512167"/>
      </dsp:txXfrm>
    </dsp:sp>
    <dsp:sp modelId="{864DA7C5-A7A9-468D-967B-385611A43F16}">
      <dsp:nvSpPr>
        <dsp:cNvPr id="0" name=""/>
        <dsp:cNvSpPr/>
      </dsp:nvSpPr>
      <dsp:spPr>
        <a:xfrm>
          <a:off x="6634198" y="0"/>
          <a:ext cx="924008" cy="1512167"/>
        </a:xfrm>
        <a:prstGeom prst="roundRect">
          <a:avLst>
            <a:gd name="adj" fmla="val 10000"/>
          </a:avLst>
        </a:prstGeom>
        <a:solidFill>
          <a:srgbClr val="F6B8AC"/>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dirty="0" smtClean="0">
              <a:solidFill>
                <a:schemeClr val="tx1"/>
              </a:solidFill>
              <a:latin typeface="Arial" pitchFamily="34" charset="0"/>
              <a:cs typeface="Arial" pitchFamily="34" charset="0"/>
            </a:rPr>
            <a:t>Enabling the organizers to undertake simple and urgent tasks  without employing new people</a:t>
          </a:r>
          <a:endParaRPr lang="pl-PL" sz="1000" kern="1200" dirty="0">
            <a:solidFill>
              <a:schemeClr val="tx1"/>
            </a:solidFill>
            <a:latin typeface="Arial" pitchFamily="34" charset="0"/>
            <a:cs typeface="Arial" pitchFamily="34" charset="0"/>
          </a:endParaRPr>
        </a:p>
      </dsp:txBody>
      <dsp:txXfrm>
        <a:off x="6634198" y="0"/>
        <a:ext cx="924008" cy="1512167"/>
      </dsp:txXfrm>
    </dsp:sp>
    <dsp:sp modelId="{F4FA1A00-A070-4328-A4F6-B3F5CD3D628B}">
      <dsp:nvSpPr>
        <dsp:cNvPr id="0" name=""/>
        <dsp:cNvSpPr/>
      </dsp:nvSpPr>
      <dsp:spPr>
        <a:xfrm>
          <a:off x="7713440" y="0"/>
          <a:ext cx="924008" cy="1512167"/>
        </a:xfrm>
        <a:prstGeom prst="roundRect">
          <a:avLst>
            <a:gd name="adj" fmla="val 10000"/>
          </a:avLst>
        </a:prstGeom>
        <a:solidFill>
          <a:srgbClr val="F6B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dirty="0" smtClean="0">
              <a:solidFill>
                <a:schemeClr val="tx1"/>
              </a:solidFill>
              <a:latin typeface="Arial" pitchFamily="34" charset="0"/>
              <a:cs typeface="Arial" pitchFamily="34" charset="0"/>
            </a:rPr>
            <a:t>Closer cooperation between CSA’s workers and project participants in planning, organizing and realizing the projects</a:t>
          </a:r>
          <a:endParaRPr lang="pl-PL" sz="1000" kern="1200" dirty="0">
            <a:solidFill>
              <a:schemeClr val="tx1"/>
            </a:solidFill>
            <a:latin typeface="Arial" pitchFamily="34" charset="0"/>
            <a:cs typeface="Arial" pitchFamily="34" charset="0"/>
          </a:endParaRPr>
        </a:p>
      </dsp:txBody>
      <dsp:txXfrm>
        <a:off x="7713440" y="0"/>
        <a:ext cx="924008" cy="1512167"/>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CA11691-3E36-4F92-9B5A-FA1F53DF5A82}">
      <dsp:nvSpPr>
        <dsp:cNvPr id="0" name=""/>
        <dsp:cNvSpPr/>
      </dsp:nvSpPr>
      <dsp:spPr>
        <a:xfrm>
          <a:off x="0" y="325730"/>
          <a:ext cx="8496944" cy="43758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1. </a:t>
          </a:r>
          <a:r>
            <a:rPr lang="en-US" sz="1900" b="1" i="0" kern="1200" dirty="0" smtClean="0">
              <a:solidFill>
                <a:schemeClr val="bg1"/>
              </a:solidFill>
              <a:latin typeface="Arial" pitchFamily="34" charset="0"/>
              <a:cs typeface="Arial" pitchFamily="34" charset="0"/>
            </a:rPr>
            <a:t>Lack of clear definition of the goals of WSB</a:t>
          </a:r>
          <a:endParaRPr lang="en-US" sz="1900" b="1" i="0" kern="1200" dirty="0">
            <a:solidFill>
              <a:schemeClr val="bg1"/>
            </a:solidFill>
            <a:latin typeface="Arial" pitchFamily="34" charset="0"/>
            <a:cs typeface="Arial" pitchFamily="34" charset="0"/>
          </a:endParaRPr>
        </a:p>
      </dsp:txBody>
      <dsp:txXfrm>
        <a:off x="0" y="325730"/>
        <a:ext cx="8496944" cy="437580"/>
      </dsp:txXfrm>
    </dsp:sp>
    <dsp:sp modelId="{B513E5F4-762A-47C6-BFB1-0D05DDC86AF3}">
      <dsp:nvSpPr>
        <dsp:cNvPr id="0" name=""/>
        <dsp:cNvSpPr/>
      </dsp:nvSpPr>
      <dsp:spPr>
        <a:xfrm>
          <a:off x="0" y="763310"/>
          <a:ext cx="8496944" cy="191268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9778" tIns="27940" rIns="156464" bIns="27940" numCol="1" spcCol="1270" anchor="t" anchorCtr="0">
          <a:noAutofit/>
        </a:bodyPr>
        <a:lstStyle/>
        <a:p>
          <a:pPr marL="171450" lvl="1" indent="-171450" algn="just" defTabSz="755650" rtl="0">
            <a:lnSpc>
              <a:spcPct val="90000"/>
            </a:lnSpc>
            <a:spcBef>
              <a:spcPct val="0"/>
            </a:spcBef>
            <a:spcAft>
              <a:spcPct val="20000"/>
            </a:spcAft>
            <a:buChar char="••"/>
          </a:pPr>
          <a:r>
            <a:rPr lang="en-US" sz="1700" i="0" kern="1200" dirty="0" smtClean="0">
              <a:solidFill>
                <a:sysClr val="windowText" lastClr="000000"/>
              </a:solidFill>
              <a:latin typeface="Arial" pitchFamily="34" charset="0"/>
              <a:cs typeface="Arial" pitchFamily="34" charset="0"/>
            </a:rPr>
            <a:t>It is necessary to carefully plan WSB on the country and regional level. It seems to be necessary to create a body of representatives of institutions engaged in coordinating WSB, issues related to </a:t>
          </a:r>
          <a:r>
            <a:rPr lang="en-US" sz="1700" i="0" kern="1200" dirty="0" err="1" smtClean="0">
              <a:solidFill>
                <a:sysClr val="windowText" lastClr="000000"/>
              </a:solidFill>
              <a:latin typeface="Arial" pitchFamily="34" charset="0"/>
              <a:cs typeface="Arial" pitchFamily="34" charset="0"/>
            </a:rPr>
            <a:t>labour</a:t>
          </a:r>
          <a:r>
            <a:rPr lang="en-US" sz="1700" i="0" kern="1200" dirty="0" smtClean="0">
              <a:solidFill>
                <a:sysClr val="windowText" lastClr="000000"/>
              </a:solidFill>
              <a:latin typeface="Arial" pitchFamily="34" charset="0"/>
              <a:cs typeface="Arial" pitchFamily="34" charset="0"/>
            </a:rPr>
            <a:t> market and social security on the </a:t>
          </a:r>
          <a:r>
            <a:rPr lang="en-US" sz="1700" i="0" kern="1200" dirty="0" err="1" smtClean="0">
              <a:solidFill>
                <a:sysClr val="windowText" lastClr="000000"/>
              </a:solidFill>
              <a:latin typeface="Arial" pitchFamily="34" charset="0"/>
              <a:cs typeface="Arial" pitchFamily="34" charset="0"/>
            </a:rPr>
            <a:t>voivodeship</a:t>
          </a:r>
          <a:r>
            <a:rPr lang="en-US" sz="1700" i="0" kern="1200" dirty="0" smtClean="0">
              <a:solidFill>
                <a:sysClr val="windowText" lastClr="000000"/>
              </a:solidFill>
              <a:latin typeface="Arial" pitchFamily="34" charset="0"/>
              <a:cs typeface="Arial" pitchFamily="34" charset="0"/>
            </a:rPr>
            <a:t> level. Member of that body should be: regional representatives</a:t>
          </a:r>
          <a:r>
            <a:rPr lang="pl-PL" sz="1700" i="0" kern="1200" dirty="0" smtClean="0">
              <a:solidFill>
                <a:sysClr val="windowText" lastClr="000000"/>
              </a:solidFill>
              <a:latin typeface="Arial" pitchFamily="34" charset="0"/>
              <a:cs typeface="Arial" pitchFamily="34" charset="0"/>
            </a:rPr>
            <a:t> </a:t>
          </a:r>
          <a:r>
            <a:rPr lang="en-US" sz="1700" i="0" kern="1200" dirty="0" smtClean="0">
              <a:solidFill>
                <a:sysClr val="windowText" lastClr="000000"/>
              </a:solidFill>
              <a:latin typeface="Arial" pitchFamily="34" charset="0"/>
              <a:cs typeface="Arial" pitchFamily="34" charset="0"/>
            </a:rPr>
            <a:t>of VLO, Regional Centre for Social Policy,</a:t>
          </a:r>
          <a:r>
            <a:rPr lang="pl-PL" sz="1700" i="0" kern="1200" dirty="0" smtClean="0">
              <a:solidFill>
                <a:sysClr val="windowText" lastClr="000000"/>
              </a:solidFill>
              <a:latin typeface="Arial" pitchFamily="34" charset="0"/>
              <a:cs typeface="Arial" pitchFamily="34" charset="0"/>
            </a:rPr>
            <a:t> </a:t>
          </a:r>
          <a:r>
            <a:rPr lang="en-US" sz="1700" i="0" kern="1200" dirty="0" smtClean="0">
              <a:solidFill>
                <a:sysClr val="windowText" lastClr="000000"/>
              </a:solidFill>
              <a:latin typeface="Arial" pitchFamily="34" charset="0"/>
              <a:cs typeface="Arial" pitchFamily="34" charset="0"/>
            </a:rPr>
            <a:t>LLO and CSA  as well as other institutions engaged in social programs</a:t>
          </a:r>
          <a:r>
            <a:rPr lang="pl-PL" sz="1700" i="0" kern="1200" dirty="0" smtClean="0">
              <a:solidFill>
                <a:sysClr val="windowText" lastClr="000000"/>
              </a:solidFill>
              <a:latin typeface="Arial" pitchFamily="34" charset="0"/>
              <a:cs typeface="Arial" pitchFamily="34" charset="0"/>
            </a:rPr>
            <a:t>, </a:t>
          </a:r>
          <a:r>
            <a:rPr lang="en-US" sz="1700" i="0" kern="1200" dirty="0" smtClean="0">
              <a:solidFill>
                <a:sysClr val="windowText" lastClr="000000"/>
              </a:solidFill>
              <a:latin typeface="Arial" pitchFamily="34" charset="0"/>
              <a:cs typeface="Arial" pitchFamily="34" charset="0"/>
            </a:rPr>
            <a:t>NGOs and local authorities. </a:t>
          </a:r>
          <a:r>
            <a:rPr lang="pl-PL" sz="1700" i="0" kern="1200" dirty="0" smtClean="0">
              <a:solidFill>
                <a:sysClr val="windowText" lastClr="000000"/>
              </a:solidFill>
              <a:latin typeface="Arial" pitchFamily="34" charset="0"/>
              <a:cs typeface="Arial" pitchFamily="34" charset="0"/>
            </a:rPr>
            <a:t> </a:t>
          </a:r>
          <a:endParaRPr lang="en-US" sz="1700" i="0" kern="1200" dirty="0">
            <a:solidFill>
              <a:sysClr val="windowText" lastClr="000000"/>
            </a:solidFill>
            <a:latin typeface="Arial" pitchFamily="34" charset="0"/>
            <a:cs typeface="Arial" pitchFamily="34" charset="0"/>
          </a:endParaRPr>
        </a:p>
        <a:p>
          <a:pPr marL="171450" lvl="1" indent="-171450" algn="just" defTabSz="755650" rtl="0">
            <a:lnSpc>
              <a:spcPct val="90000"/>
            </a:lnSpc>
            <a:spcBef>
              <a:spcPct val="0"/>
            </a:spcBef>
            <a:spcAft>
              <a:spcPct val="20000"/>
            </a:spcAft>
            <a:buChar char="••"/>
          </a:pPr>
          <a:r>
            <a:rPr lang="en-US" sz="1700" i="0" kern="1200" dirty="0" smtClean="0">
              <a:solidFill>
                <a:sysClr val="windowText" lastClr="000000"/>
              </a:solidFill>
              <a:latin typeface="Arial" pitchFamily="34" charset="0"/>
              <a:cs typeface="Arial" pitchFamily="34" charset="0"/>
            </a:rPr>
            <a:t>This body should  focus their work with the representatives of local authorities which do not run WSB.</a:t>
          </a:r>
          <a:r>
            <a:rPr lang="pl-PL" sz="1700" i="0" kern="1200" dirty="0" smtClean="0">
              <a:solidFill>
                <a:sysClr val="windowText" lastClr="000000"/>
              </a:solidFill>
              <a:latin typeface="Arial" pitchFamily="34" charset="0"/>
              <a:cs typeface="Arial" pitchFamily="34" charset="0"/>
            </a:rPr>
            <a:t> </a:t>
          </a:r>
          <a:endParaRPr lang="en-US" sz="1700" i="0" kern="1200" dirty="0">
            <a:solidFill>
              <a:sysClr val="windowText" lastClr="000000"/>
            </a:solidFill>
            <a:latin typeface="Arial" pitchFamily="34" charset="0"/>
            <a:cs typeface="Arial" pitchFamily="34" charset="0"/>
          </a:endParaRPr>
        </a:p>
      </dsp:txBody>
      <dsp:txXfrm>
        <a:off x="0" y="763310"/>
        <a:ext cx="8496944" cy="1912680"/>
      </dsp:txXfrm>
    </dsp:sp>
    <dsp:sp modelId="{B4C84AEC-3427-4068-B4C7-FABB1F3C7684}">
      <dsp:nvSpPr>
        <dsp:cNvPr id="0" name=""/>
        <dsp:cNvSpPr/>
      </dsp:nvSpPr>
      <dsp:spPr>
        <a:xfrm>
          <a:off x="0" y="2675990"/>
          <a:ext cx="8496944" cy="437580"/>
        </a:xfrm>
        <a:prstGeom prst="roundRect">
          <a:avLst/>
        </a:prstGeom>
        <a:solidFill>
          <a:srgbClr val="A22A1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2. </a:t>
          </a:r>
          <a:r>
            <a:rPr lang="en-US" sz="1900" b="1" i="0" kern="1200" dirty="0" smtClean="0">
              <a:solidFill>
                <a:schemeClr val="bg1"/>
              </a:solidFill>
              <a:latin typeface="Arial" pitchFamily="34" charset="0"/>
              <a:cs typeface="Arial" pitchFamily="34" charset="0"/>
            </a:rPr>
            <a:t>Low level of utilization</a:t>
          </a:r>
          <a:endParaRPr lang="pl-PL" sz="1900" b="1" i="0" kern="1200" dirty="0">
            <a:solidFill>
              <a:schemeClr val="bg1"/>
            </a:solidFill>
            <a:latin typeface="Arial" pitchFamily="34" charset="0"/>
            <a:cs typeface="Arial" pitchFamily="34" charset="0"/>
          </a:endParaRPr>
        </a:p>
      </dsp:txBody>
      <dsp:txXfrm>
        <a:off x="0" y="2675990"/>
        <a:ext cx="8496944" cy="437580"/>
      </dsp:txXfrm>
    </dsp:sp>
    <dsp:sp modelId="{1952BE75-3C04-46A1-B14F-2D72AE5EA189}">
      <dsp:nvSpPr>
        <dsp:cNvPr id="0" name=""/>
        <dsp:cNvSpPr/>
      </dsp:nvSpPr>
      <dsp:spPr>
        <a:xfrm>
          <a:off x="0" y="3113570"/>
          <a:ext cx="8496944" cy="168498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9778" tIns="27940" rIns="156464" bIns="27940" numCol="1" spcCol="1270" anchor="t" anchorCtr="0">
          <a:noAutofit/>
        </a:bodyPr>
        <a:lstStyle/>
        <a:p>
          <a:pPr marL="171450" lvl="1" indent="-171450" algn="just" defTabSz="755650" rtl="0">
            <a:lnSpc>
              <a:spcPct val="90000"/>
            </a:lnSpc>
            <a:spcBef>
              <a:spcPct val="0"/>
            </a:spcBef>
            <a:spcAft>
              <a:spcPct val="20000"/>
            </a:spcAft>
            <a:buChar char="••"/>
          </a:pPr>
          <a:r>
            <a:rPr lang="en-US" sz="1700" i="0" kern="1200" dirty="0" smtClean="0">
              <a:solidFill>
                <a:sysClr val="windowText" lastClr="000000"/>
              </a:solidFill>
              <a:latin typeface="Arial" pitchFamily="34" charset="0"/>
              <a:cs typeface="Arial" pitchFamily="34" charset="0"/>
            </a:rPr>
            <a:t>Level of WSB utilization should be the focus of discussion to establish  WSB aims, local authorities budget for the projects and funds from the </a:t>
          </a:r>
          <a:r>
            <a:rPr lang="en-US" sz="1700" i="0" kern="1200" dirty="0" err="1" smtClean="0">
              <a:solidFill>
                <a:sysClr val="windowText" lastClr="000000"/>
              </a:solidFill>
              <a:latin typeface="Arial" pitchFamily="34" charset="0"/>
              <a:cs typeface="Arial" pitchFamily="34" charset="0"/>
            </a:rPr>
            <a:t>Labour</a:t>
          </a:r>
          <a:r>
            <a:rPr lang="en-US" sz="1700" i="0" kern="1200" dirty="0" smtClean="0">
              <a:solidFill>
                <a:sysClr val="windowText" lastClr="000000"/>
              </a:solidFill>
              <a:latin typeface="Arial" pitchFamily="34" charset="0"/>
              <a:cs typeface="Arial" pitchFamily="34" charset="0"/>
            </a:rPr>
            <a:t> Fund</a:t>
          </a:r>
          <a:r>
            <a:rPr lang="pl-PL" sz="1700" i="0" kern="1200" dirty="0" smtClean="0">
              <a:solidFill>
                <a:sysClr val="windowText" lastClr="000000"/>
              </a:solidFill>
              <a:latin typeface="Arial" pitchFamily="34" charset="0"/>
              <a:cs typeface="Arial" pitchFamily="34" charset="0"/>
            </a:rPr>
            <a:t>. </a:t>
          </a:r>
          <a:endParaRPr lang="pl-PL" sz="1700" i="0" kern="1200" dirty="0">
            <a:solidFill>
              <a:sysClr val="windowText" lastClr="000000"/>
            </a:solidFill>
            <a:latin typeface="Arial" pitchFamily="34" charset="0"/>
            <a:cs typeface="Arial" pitchFamily="34" charset="0"/>
          </a:endParaRPr>
        </a:p>
        <a:p>
          <a:pPr marL="171450" lvl="1" indent="-171450" algn="l" defTabSz="755650" rtl="0">
            <a:lnSpc>
              <a:spcPct val="90000"/>
            </a:lnSpc>
            <a:spcBef>
              <a:spcPct val="0"/>
            </a:spcBef>
            <a:spcAft>
              <a:spcPct val="20000"/>
            </a:spcAft>
            <a:buChar char="••"/>
          </a:pPr>
          <a:r>
            <a:rPr lang="pl-PL" sz="1700" i="0" kern="1200" dirty="0" smtClean="0">
              <a:solidFill>
                <a:sysClr val="windowText" lastClr="000000"/>
              </a:solidFill>
              <a:latin typeface="Arial" pitchFamily="34" charset="0"/>
              <a:cs typeface="Arial" pitchFamily="34" charset="0"/>
            </a:rPr>
            <a:t>WSB </a:t>
          </a:r>
          <a:r>
            <a:rPr lang="en-US" sz="1700" i="0" kern="1200" dirty="0" smtClean="0">
              <a:solidFill>
                <a:sysClr val="windowText" lastClr="000000"/>
              </a:solidFill>
              <a:latin typeface="Arial" pitchFamily="34" charset="0"/>
              <a:cs typeface="Arial" pitchFamily="34" charset="0"/>
            </a:rPr>
            <a:t>can become an important tool, next to institutions for addressing social security and </a:t>
          </a:r>
          <a:r>
            <a:rPr lang="en-US" sz="1700" i="0" kern="1200" dirty="0" err="1" smtClean="0">
              <a:solidFill>
                <a:sysClr val="windowText" lastClr="000000"/>
              </a:solidFill>
              <a:latin typeface="Arial" pitchFamily="34" charset="0"/>
              <a:cs typeface="Arial" pitchFamily="34" charset="0"/>
            </a:rPr>
            <a:t>labour</a:t>
          </a:r>
          <a:r>
            <a:rPr lang="en-US" sz="1700" i="0" kern="1200" dirty="0" smtClean="0">
              <a:solidFill>
                <a:sysClr val="windowText" lastClr="000000"/>
              </a:solidFill>
              <a:latin typeface="Arial" pitchFamily="34" charset="0"/>
              <a:cs typeface="Arial" pitchFamily="34" charset="0"/>
            </a:rPr>
            <a:t> market issues. It is crucial to customize the program to the needs of people and local environment. Smartly combined with other social and </a:t>
          </a:r>
          <a:r>
            <a:rPr lang="en-US" sz="1700" i="0" kern="1200" dirty="0" err="1" smtClean="0">
              <a:solidFill>
                <a:sysClr val="windowText" lastClr="000000"/>
              </a:solidFill>
              <a:latin typeface="Arial" pitchFamily="34" charset="0"/>
              <a:cs typeface="Arial" pitchFamily="34" charset="0"/>
            </a:rPr>
            <a:t>labour</a:t>
          </a:r>
          <a:r>
            <a:rPr lang="en-US" sz="1700" i="0" kern="1200" dirty="0" smtClean="0">
              <a:solidFill>
                <a:sysClr val="windowText" lastClr="000000"/>
              </a:solidFill>
              <a:latin typeface="Arial" pitchFamily="34" charset="0"/>
              <a:cs typeface="Arial" pitchFamily="34" charset="0"/>
            </a:rPr>
            <a:t> market institutions WSB can significantly improve the situation of those struggling to improve their position on the </a:t>
          </a:r>
          <a:r>
            <a:rPr lang="en-US" sz="1700" i="0" kern="1200" dirty="0" err="1" smtClean="0">
              <a:solidFill>
                <a:sysClr val="windowText" lastClr="000000"/>
              </a:solidFill>
              <a:latin typeface="Arial" pitchFamily="34" charset="0"/>
              <a:cs typeface="Arial" pitchFamily="34" charset="0"/>
            </a:rPr>
            <a:t>labour</a:t>
          </a:r>
          <a:r>
            <a:rPr lang="en-US" sz="1700" i="0" kern="1200" dirty="0" smtClean="0">
              <a:solidFill>
                <a:sysClr val="windowText" lastClr="000000"/>
              </a:solidFill>
              <a:latin typeface="Arial" pitchFamily="34" charset="0"/>
              <a:cs typeface="Arial" pitchFamily="34" charset="0"/>
            </a:rPr>
            <a:t> market. </a:t>
          </a:r>
          <a:endParaRPr lang="pl-PL" sz="1700" i="0" kern="1200" dirty="0">
            <a:solidFill>
              <a:sysClr val="windowText" lastClr="000000"/>
            </a:solidFill>
            <a:latin typeface="Arial" pitchFamily="34" charset="0"/>
            <a:cs typeface="Arial" pitchFamily="34" charset="0"/>
          </a:endParaRPr>
        </a:p>
      </dsp:txBody>
      <dsp:txXfrm>
        <a:off x="0" y="3113570"/>
        <a:ext cx="8496944" cy="1684980"/>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3C6BE0-9E55-45CE-BE94-238135A93C9C}">
      <dsp:nvSpPr>
        <dsp:cNvPr id="0" name=""/>
        <dsp:cNvSpPr/>
      </dsp:nvSpPr>
      <dsp:spPr>
        <a:xfrm>
          <a:off x="0" y="114742"/>
          <a:ext cx="8496944" cy="486719"/>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3. </a:t>
          </a:r>
          <a:r>
            <a:rPr lang="en-US" sz="1900" b="1" i="0" kern="1200" dirty="0" smtClean="0">
              <a:solidFill>
                <a:schemeClr val="bg1"/>
              </a:solidFill>
              <a:latin typeface="Arial" pitchFamily="34" charset="0"/>
              <a:cs typeface="Arial" pitchFamily="34" charset="0"/>
            </a:rPr>
            <a:t>Miscellaneous level of utilization</a:t>
          </a:r>
          <a:endParaRPr lang="pl-PL" sz="1900" b="1" i="0" kern="1200" dirty="0">
            <a:solidFill>
              <a:schemeClr val="bg1"/>
            </a:solidFill>
            <a:latin typeface="Arial" pitchFamily="34" charset="0"/>
            <a:cs typeface="Arial" pitchFamily="34" charset="0"/>
          </a:endParaRPr>
        </a:p>
      </dsp:txBody>
      <dsp:txXfrm>
        <a:off x="0" y="114742"/>
        <a:ext cx="8496944" cy="486719"/>
      </dsp:txXfrm>
    </dsp:sp>
    <dsp:sp modelId="{5A45EA1E-31D4-4A51-AC93-D01D00432A0E}">
      <dsp:nvSpPr>
        <dsp:cNvPr id="0" name=""/>
        <dsp:cNvSpPr/>
      </dsp:nvSpPr>
      <dsp:spPr>
        <a:xfrm>
          <a:off x="0" y="601462"/>
          <a:ext cx="8496944" cy="193752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9778" tIns="33020" rIns="184912" bIns="33020" numCol="1" spcCol="1270" anchor="t" anchorCtr="0">
          <a:noAutofit/>
        </a:bodyPr>
        <a:lstStyle/>
        <a:p>
          <a:pPr marL="228600" lvl="1" indent="-228600" algn="just" defTabSz="889000" rtl="0">
            <a:lnSpc>
              <a:spcPct val="90000"/>
            </a:lnSpc>
            <a:spcBef>
              <a:spcPct val="0"/>
            </a:spcBef>
            <a:spcAft>
              <a:spcPct val="20000"/>
            </a:spcAft>
            <a:buChar char="••"/>
          </a:pPr>
          <a:r>
            <a:rPr lang="en-US" sz="2000" i="0" kern="1200" dirty="0" smtClean="0">
              <a:solidFill>
                <a:sysClr val="windowText" lastClr="000000"/>
              </a:solidFill>
              <a:latin typeface="Arial" pitchFamily="34" charset="0"/>
              <a:cs typeface="Arial" pitchFamily="34" charset="0"/>
            </a:rPr>
            <a:t>It is important to change the attitudes towards WSB among representatives of commune (local authorities), LLO and CSA by  promoting good practice in order to implement WSB on a </a:t>
          </a:r>
          <a:r>
            <a:rPr lang="en-US" sz="2000" i="0" kern="1200" dirty="0" err="1" smtClean="0">
              <a:solidFill>
                <a:sysClr val="windowText" lastClr="000000"/>
              </a:solidFill>
              <a:latin typeface="Arial" pitchFamily="34" charset="0"/>
              <a:cs typeface="Arial" pitchFamily="34" charset="0"/>
            </a:rPr>
            <a:t>voivodeship</a:t>
          </a:r>
          <a:r>
            <a:rPr lang="en-US" sz="2000" i="0" kern="1200" dirty="0" smtClean="0">
              <a:solidFill>
                <a:sysClr val="windowText" lastClr="000000"/>
              </a:solidFill>
              <a:latin typeface="Arial" pitchFamily="34" charset="0"/>
              <a:cs typeface="Arial" pitchFamily="34" charset="0"/>
            </a:rPr>
            <a:t> level. Available data should be based on good practices in order to promote benefits from </a:t>
          </a:r>
          <a:r>
            <a:rPr lang="pl-PL" sz="2000" i="0" kern="1200" dirty="0" smtClean="0">
              <a:solidFill>
                <a:sysClr val="windowText" lastClr="000000"/>
              </a:solidFill>
              <a:latin typeface="Arial" pitchFamily="34" charset="0"/>
              <a:cs typeface="Arial" pitchFamily="34" charset="0"/>
            </a:rPr>
            <a:t>WSB </a:t>
          </a:r>
          <a:r>
            <a:rPr lang="en-US" sz="2000" i="0" kern="1200" dirty="0" smtClean="0">
              <a:solidFill>
                <a:sysClr val="windowText" lastClr="000000"/>
              </a:solidFill>
              <a:latin typeface="Arial" pitchFamily="34" charset="0"/>
              <a:cs typeface="Arial" pitchFamily="34" charset="0"/>
            </a:rPr>
            <a:t>to all stakeholders. Good practices should be described in research projects  and calls for proposals. It is advised to implement suitable research for each region.</a:t>
          </a:r>
          <a:endParaRPr lang="pl-PL" sz="2000" i="0" kern="1200" dirty="0">
            <a:solidFill>
              <a:sysClr val="windowText" lastClr="000000"/>
            </a:solidFill>
            <a:latin typeface="Arial" pitchFamily="34" charset="0"/>
            <a:cs typeface="Arial" pitchFamily="34" charset="0"/>
          </a:endParaRPr>
        </a:p>
      </dsp:txBody>
      <dsp:txXfrm>
        <a:off x="0" y="601462"/>
        <a:ext cx="8496944" cy="1937520"/>
      </dsp:txXfrm>
    </dsp:sp>
    <dsp:sp modelId="{51307419-C11B-4922-977A-4EF7B70C8715}">
      <dsp:nvSpPr>
        <dsp:cNvPr id="0" name=""/>
        <dsp:cNvSpPr/>
      </dsp:nvSpPr>
      <dsp:spPr>
        <a:xfrm>
          <a:off x="0" y="2538982"/>
          <a:ext cx="8496944" cy="486719"/>
        </a:xfrm>
        <a:prstGeom prst="roundRect">
          <a:avLst/>
        </a:prstGeom>
        <a:solidFill>
          <a:srgbClr val="A22A1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4. </a:t>
          </a:r>
          <a:r>
            <a:rPr lang="en-US" sz="1900" b="1" i="0" kern="1200" dirty="0" smtClean="0">
              <a:solidFill>
                <a:schemeClr val="bg1"/>
              </a:solidFill>
              <a:latin typeface="Arial" pitchFamily="34" charset="0"/>
              <a:cs typeface="Arial" pitchFamily="34" charset="0"/>
            </a:rPr>
            <a:t>Program directed towards two groups of clients</a:t>
          </a:r>
          <a:r>
            <a:rPr lang="en-US" sz="1900" i="0" kern="1200" dirty="0" smtClean="0">
              <a:solidFill>
                <a:srgbClr val="FFC000"/>
              </a:solidFill>
              <a:latin typeface="Arial" pitchFamily="34" charset="0"/>
              <a:cs typeface="Arial" pitchFamily="34" charset="0"/>
            </a:rPr>
            <a:t>.</a:t>
          </a:r>
          <a:endParaRPr lang="pl-PL" sz="1900" i="0" kern="1200" dirty="0">
            <a:solidFill>
              <a:schemeClr val="bg1"/>
            </a:solidFill>
            <a:latin typeface="Arial" pitchFamily="34" charset="0"/>
            <a:cs typeface="Arial" pitchFamily="34" charset="0"/>
          </a:endParaRPr>
        </a:p>
      </dsp:txBody>
      <dsp:txXfrm>
        <a:off x="0" y="2538982"/>
        <a:ext cx="8496944" cy="486719"/>
      </dsp:txXfrm>
    </dsp:sp>
    <dsp:sp modelId="{46D75225-D316-4D6F-82F0-DE043CB3DDB1}">
      <dsp:nvSpPr>
        <dsp:cNvPr id="0" name=""/>
        <dsp:cNvSpPr/>
      </dsp:nvSpPr>
      <dsp:spPr>
        <a:xfrm>
          <a:off x="0" y="3025702"/>
          <a:ext cx="8496944" cy="1668419"/>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9778" tIns="33020" rIns="184912" bIns="33020" numCol="1" spcCol="1270" anchor="t" anchorCtr="0">
          <a:noAutofit/>
        </a:bodyPr>
        <a:lstStyle/>
        <a:p>
          <a:pPr marL="228600" lvl="1" indent="-228600" algn="just" defTabSz="889000" rtl="0">
            <a:lnSpc>
              <a:spcPct val="90000"/>
            </a:lnSpc>
            <a:spcBef>
              <a:spcPct val="0"/>
            </a:spcBef>
            <a:spcAft>
              <a:spcPct val="20000"/>
            </a:spcAft>
            <a:buChar char="••"/>
          </a:pPr>
          <a:r>
            <a:rPr lang="en-US" sz="2000" i="0" kern="1200" dirty="0" smtClean="0">
              <a:solidFill>
                <a:sysClr val="windowText" lastClr="000000"/>
              </a:solidFill>
              <a:latin typeface="Arial" pitchFamily="34" charset="0"/>
              <a:cs typeface="Arial" pitchFamily="34" charset="0"/>
            </a:rPr>
            <a:t>The support should be aimed at people who are most likely to use it best (having highest level of effectiveness) or people in most need to improve their material conditions.  Precisely established aims enable to identify people who should use WSB in the first place.  Alcoholics undertaking treatment should be given different type of support and should be directed to </a:t>
          </a:r>
          <a:r>
            <a:rPr lang="pl-PL" sz="2000" i="0" kern="1200" dirty="0" smtClean="0">
              <a:solidFill>
                <a:sysClr val="windowText" lastClr="000000"/>
              </a:solidFill>
              <a:latin typeface="Arial" pitchFamily="34" charset="0"/>
              <a:cs typeface="Arial" pitchFamily="34" charset="0"/>
            </a:rPr>
            <a:t>WSB </a:t>
          </a:r>
          <a:r>
            <a:rPr lang="en-US" sz="2000" i="0" kern="1200" dirty="0" smtClean="0">
              <a:solidFill>
                <a:sysClr val="windowText" lastClr="000000"/>
              </a:solidFill>
              <a:latin typeface="Arial" pitchFamily="34" charset="0"/>
              <a:cs typeface="Arial" pitchFamily="34" charset="0"/>
            </a:rPr>
            <a:t>after the treatment. </a:t>
          </a:r>
          <a:endParaRPr lang="pl-PL" sz="2000" i="0" kern="1200" dirty="0">
            <a:solidFill>
              <a:sysClr val="windowText" lastClr="000000"/>
            </a:solidFill>
            <a:latin typeface="Arial" pitchFamily="34" charset="0"/>
            <a:cs typeface="Arial" pitchFamily="34" charset="0"/>
          </a:endParaRPr>
        </a:p>
      </dsp:txBody>
      <dsp:txXfrm>
        <a:off x="0" y="3025702"/>
        <a:ext cx="8496944" cy="1668419"/>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7A072D8-223A-4824-87F3-CE1EF888A621}">
      <dsp:nvSpPr>
        <dsp:cNvPr id="0" name=""/>
        <dsp:cNvSpPr/>
      </dsp:nvSpPr>
      <dsp:spPr>
        <a:xfrm>
          <a:off x="0" y="89814"/>
          <a:ext cx="8424936" cy="50544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5. </a:t>
          </a:r>
          <a:r>
            <a:rPr lang="en-US" sz="1900" b="1" i="0" kern="1200" dirty="0" smtClean="0">
              <a:solidFill>
                <a:schemeClr val="bg1"/>
              </a:solidFill>
              <a:latin typeface="Arial" pitchFamily="34" charset="0"/>
              <a:cs typeface="Arial" pitchFamily="34" charset="0"/>
            </a:rPr>
            <a:t>Changes in the recruitment system to the WSB</a:t>
          </a:r>
          <a:endParaRPr lang="en-US" sz="1900" b="1" i="0" kern="1200" dirty="0">
            <a:solidFill>
              <a:schemeClr val="bg1"/>
            </a:solidFill>
            <a:latin typeface="Arial" pitchFamily="34" charset="0"/>
            <a:cs typeface="Arial" pitchFamily="34" charset="0"/>
          </a:endParaRPr>
        </a:p>
      </dsp:txBody>
      <dsp:txXfrm>
        <a:off x="0" y="89814"/>
        <a:ext cx="8424936" cy="505440"/>
      </dsp:txXfrm>
    </dsp:sp>
    <dsp:sp modelId="{93300677-950A-4E93-99CD-35C23AA4A674}">
      <dsp:nvSpPr>
        <dsp:cNvPr id="0" name=""/>
        <dsp:cNvSpPr/>
      </dsp:nvSpPr>
      <dsp:spPr>
        <a:xfrm>
          <a:off x="0" y="595254"/>
          <a:ext cx="8424936" cy="930759"/>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7492" tIns="30480" rIns="170688" bIns="30480" numCol="1" spcCol="1270" anchor="t" anchorCtr="0">
          <a:noAutofit/>
        </a:bodyPr>
        <a:lstStyle/>
        <a:p>
          <a:pPr marL="171450" lvl="1" indent="-171450" algn="just" defTabSz="844550" rtl="0">
            <a:lnSpc>
              <a:spcPct val="90000"/>
            </a:lnSpc>
            <a:spcBef>
              <a:spcPct val="0"/>
            </a:spcBef>
            <a:spcAft>
              <a:spcPct val="20000"/>
            </a:spcAft>
            <a:buChar char="••"/>
          </a:pPr>
          <a:r>
            <a:rPr lang="en-US" sz="1900" i="0" kern="1200" dirty="0" smtClean="0">
              <a:solidFill>
                <a:sysClr val="windowText" lastClr="000000"/>
              </a:solidFill>
              <a:latin typeface="Arial" pitchFamily="34" charset="0"/>
              <a:cs typeface="Arial" pitchFamily="34" charset="0"/>
            </a:rPr>
            <a:t>Selecting people entitled to WSB, CSA be guided by their experience which vary form region to region depending on: the local conditions, local problems, interest from the local authorities and people’s needs. </a:t>
          </a:r>
          <a:endParaRPr lang="en-US" sz="1900" i="0" kern="1200" dirty="0">
            <a:solidFill>
              <a:sysClr val="windowText" lastClr="000000"/>
            </a:solidFill>
            <a:latin typeface="Arial" pitchFamily="34" charset="0"/>
            <a:cs typeface="Arial" pitchFamily="34" charset="0"/>
          </a:endParaRPr>
        </a:p>
      </dsp:txBody>
      <dsp:txXfrm>
        <a:off x="0" y="595254"/>
        <a:ext cx="8424936" cy="930759"/>
      </dsp:txXfrm>
    </dsp:sp>
    <dsp:sp modelId="{F5EABA6C-28E2-476B-9099-4497DB9AD4B8}">
      <dsp:nvSpPr>
        <dsp:cNvPr id="0" name=""/>
        <dsp:cNvSpPr/>
      </dsp:nvSpPr>
      <dsp:spPr>
        <a:xfrm>
          <a:off x="0" y="1526014"/>
          <a:ext cx="8424936" cy="505440"/>
        </a:xfrm>
        <a:prstGeom prst="roundRect">
          <a:avLst/>
        </a:prstGeom>
        <a:solidFill>
          <a:srgbClr val="A22A1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6. </a:t>
          </a:r>
          <a:r>
            <a:rPr lang="en-US" sz="1900" b="1" i="0" kern="1200" dirty="0" smtClean="0">
              <a:solidFill>
                <a:schemeClr val="bg1"/>
              </a:solidFill>
              <a:latin typeface="Arial" pitchFamily="34" charset="0"/>
              <a:cs typeface="Arial" pitchFamily="34" charset="0"/>
            </a:rPr>
            <a:t>WSB routinely organized </a:t>
          </a:r>
          <a:endParaRPr lang="en-US" sz="1900" b="1" i="0" kern="1200" dirty="0">
            <a:solidFill>
              <a:schemeClr val="bg1"/>
            </a:solidFill>
            <a:latin typeface="Arial" pitchFamily="34" charset="0"/>
            <a:cs typeface="Arial" pitchFamily="34" charset="0"/>
          </a:endParaRPr>
        </a:p>
      </dsp:txBody>
      <dsp:txXfrm>
        <a:off x="0" y="1526014"/>
        <a:ext cx="8424936" cy="505440"/>
      </dsp:txXfrm>
    </dsp:sp>
    <dsp:sp modelId="{14602327-ABF6-4A54-B7A2-820DDAB21D60}">
      <dsp:nvSpPr>
        <dsp:cNvPr id="0" name=""/>
        <dsp:cNvSpPr/>
      </dsp:nvSpPr>
      <dsp:spPr>
        <a:xfrm>
          <a:off x="0" y="2031454"/>
          <a:ext cx="8424936" cy="2415234"/>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67492"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i="0" kern="1200" dirty="0" smtClean="0">
              <a:solidFill>
                <a:sysClr val="windowText" lastClr="000000"/>
              </a:solidFill>
              <a:latin typeface="Arial" pitchFamily="34" charset="0"/>
              <a:cs typeface="Arial" pitchFamily="34" charset="0"/>
            </a:rPr>
            <a:t>WSB need promotion on among local authorities which has not participated in them so far. Information abut them should be directed towards mayors who have the capacity to introduce them in their communities ( it is advised that the information campaign should be initiated by the Ministry of </a:t>
          </a:r>
          <a:r>
            <a:rPr lang="en-US" sz="1900" i="0" kern="1200" dirty="0" err="1" smtClean="0">
              <a:solidFill>
                <a:sysClr val="windowText" lastClr="000000"/>
              </a:solidFill>
              <a:latin typeface="Arial" pitchFamily="34" charset="0"/>
              <a:cs typeface="Arial" pitchFamily="34" charset="0"/>
            </a:rPr>
            <a:t>Labour</a:t>
          </a:r>
          <a:r>
            <a:rPr lang="en-US" sz="1900" i="0" kern="1200" dirty="0" smtClean="0">
              <a:solidFill>
                <a:sysClr val="windowText" lastClr="000000"/>
              </a:solidFill>
              <a:latin typeface="Arial" pitchFamily="34" charset="0"/>
              <a:cs typeface="Arial" pitchFamily="34" charset="0"/>
            </a:rPr>
            <a:t> and Social Policy).</a:t>
          </a:r>
        </a:p>
        <a:p>
          <a:pPr marL="171450" lvl="1" indent="-171450" algn="l" defTabSz="844550">
            <a:lnSpc>
              <a:spcPct val="90000"/>
            </a:lnSpc>
            <a:spcBef>
              <a:spcPct val="0"/>
            </a:spcBef>
            <a:spcAft>
              <a:spcPct val="20000"/>
            </a:spcAft>
            <a:buChar char="••"/>
          </a:pPr>
          <a:r>
            <a:rPr lang="en-US" sz="1900" i="0" kern="1200" dirty="0" smtClean="0">
              <a:solidFill>
                <a:sysClr val="windowText" lastClr="000000"/>
              </a:solidFill>
              <a:latin typeface="Arial" pitchFamily="34" charset="0"/>
              <a:cs typeface="Arial" pitchFamily="34" charset="0"/>
            </a:rPr>
            <a:t>It is necessary to carry a discussion on the results of WSB, its effectiveness and future improvements. To achieve this, it is necessary to organize a public debate with all interested actors and participants. </a:t>
          </a:r>
          <a:endParaRPr lang="en-US" sz="1900" i="0" kern="1200" dirty="0">
            <a:solidFill>
              <a:sysClr val="windowText" lastClr="000000"/>
            </a:solidFill>
            <a:latin typeface="Arial" pitchFamily="34" charset="0"/>
            <a:cs typeface="Arial" pitchFamily="34" charset="0"/>
          </a:endParaRPr>
        </a:p>
      </dsp:txBody>
      <dsp:txXfrm>
        <a:off x="0" y="2031454"/>
        <a:ext cx="8424936" cy="2415234"/>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DB65EC8-3CAD-476C-81BC-7369A0EB2494}">
      <dsp:nvSpPr>
        <dsp:cNvPr id="0" name=""/>
        <dsp:cNvSpPr/>
      </dsp:nvSpPr>
      <dsp:spPr>
        <a:xfrm>
          <a:off x="0" y="61119"/>
          <a:ext cx="8640960" cy="72657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7. WSB </a:t>
          </a:r>
          <a:r>
            <a:rPr lang="en-US" sz="1900" b="1" i="0" kern="1200" dirty="0" smtClean="0">
              <a:solidFill>
                <a:schemeClr val="bg1"/>
              </a:solidFill>
              <a:latin typeface="Arial" pitchFamily="34" charset="0"/>
              <a:cs typeface="Arial" pitchFamily="34" charset="0"/>
            </a:rPr>
            <a:t>is outside Active </a:t>
          </a:r>
          <a:r>
            <a:rPr lang="en-US" sz="1900" b="1" i="0" kern="1200" dirty="0" err="1" smtClean="0">
              <a:solidFill>
                <a:schemeClr val="bg1"/>
              </a:solidFill>
              <a:latin typeface="Arial" pitchFamily="34" charset="0"/>
              <a:cs typeface="Arial" pitchFamily="34" charset="0"/>
            </a:rPr>
            <a:t>Labour</a:t>
          </a:r>
          <a:r>
            <a:rPr lang="en-US" sz="1900" b="1" i="0" kern="1200" dirty="0" smtClean="0">
              <a:solidFill>
                <a:schemeClr val="bg1"/>
              </a:solidFill>
              <a:latin typeface="Arial" pitchFamily="34" charset="0"/>
              <a:cs typeface="Arial" pitchFamily="34" charset="0"/>
            </a:rPr>
            <a:t> Market Policy and other forms of social security. </a:t>
          </a:r>
          <a:endParaRPr lang="pl-PL" sz="1900" b="1" i="0" kern="1200" dirty="0">
            <a:solidFill>
              <a:schemeClr val="bg1"/>
            </a:solidFill>
            <a:latin typeface="Arial" pitchFamily="34" charset="0"/>
            <a:cs typeface="Arial" pitchFamily="34" charset="0"/>
          </a:endParaRPr>
        </a:p>
      </dsp:txBody>
      <dsp:txXfrm>
        <a:off x="0" y="61119"/>
        <a:ext cx="8640960" cy="726570"/>
      </dsp:txXfrm>
    </dsp:sp>
    <dsp:sp modelId="{E378F168-9BCD-42B4-B964-2EF95D88600D}">
      <dsp:nvSpPr>
        <dsp:cNvPr id="0" name=""/>
        <dsp:cNvSpPr/>
      </dsp:nvSpPr>
      <dsp:spPr>
        <a:xfrm>
          <a:off x="0" y="787689"/>
          <a:ext cx="8640960" cy="1732589"/>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74350" tIns="34290" rIns="192024" bIns="34290" numCol="1" spcCol="1270" anchor="t" anchorCtr="0">
          <a:noAutofit/>
        </a:bodyPr>
        <a:lstStyle/>
        <a:p>
          <a:pPr marL="228600" lvl="1" indent="-228600" algn="just" defTabSz="933450" rtl="0">
            <a:lnSpc>
              <a:spcPct val="90000"/>
            </a:lnSpc>
            <a:spcBef>
              <a:spcPct val="0"/>
            </a:spcBef>
            <a:spcAft>
              <a:spcPct val="20000"/>
            </a:spcAft>
            <a:buChar char="••"/>
          </a:pPr>
          <a:r>
            <a:rPr lang="en-US" sz="2100" i="0" kern="1200" dirty="0" smtClean="0">
              <a:solidFill>
                <a:sysClr val="windowText" lastClr="000000"/>
              </a:solidFill>
              <a:latin typeface="Arial" pitchFamily="34" charset="0"/>
              <a:cs typeface="Arial" pitchFamily="34" charset="0"/>
            </a:rPr>
            <a:t>WSB are planned on an annual basis and directed towards people unemployed for a long time. Thus, when preparing a social contract, a client can be pointed to WSB. In the case of Individual Action Plan it is necessary to ensure that LLO fulfill their legal duties to prepare Action Plan no longer than 90 days after the completion of the program. </a:t>
          </a:r>
          <a:endParaRPr lang="pl-PL" sz="2100" i="0" kern="1200" dirty="0">
            <a:solidFill>
              <a:sysClr val="windowText" lastClr="000000"/>
            </a:solidFill>
            <a:latin typeface="Arial" pitchFamily="34" charset="0"/>
            <a:cs typeface="Arial" pitchFamily="34" charset="0"/>
          </a:endParaRPr>
        </a:p>
      </dsp:txBody>
      <dsp:txXfrm>
        <a:off x="0" y="787689"/>
        <a:ext cx="8640960" cy="1732589"/>
      </dsp:txXfrm>
    </dsp:sp>
    <dsp:sp modelId="{FA67648B-F914-4375-B28D-3452338FB660}">
      <dsp:nvSpPr>
        <dsp:cNvPr id="0" name=""/>
        <dsp:cNvSpPr/>
      </dsp:nvSpPr>
      <dsp:spPr>
        <a:xfrm>
          <a:off x="0" y="2520279"/>
          <a:ext cx="8640960" cy="72657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8. WSB </a:t>
          </a:r>
          <a:r>
            <a:rPr lang="en-US" sz="1900" b="1" i="0" kern="1200" dirty="0" smtClean="0">
              <a:solidFill>
                <a:schemeClr val="bg1"/>
              </a:solidFill>
              <a:latin typeface="Arial" pitchFamily="34" charset="0"/>
              <a:cs typeface="Arial" pitchFamily="34" charset="0"/>
            </a:rPr>
            <a:t>supports actions against inefficacy</a:t>
          </a:r>
          <a:endParaRPr lang="pl-PL" sz="1900" b="1" i="0" kern="1200" dirty="0">
            <a:solidFill>
              <a:schemeClr val="bg1"/>
            </a:solidFill>
            <a:latin typeface="Arial" pitchFamily="34" charset="0"/>
            <a:cs typeface="Arial" pitchFamily="34" charset="0"/>
          </a:endParaRPr>
        </a:p>
      </dsp:txBody>
      <dsp:txXfrm>
        <a:off x="0" y="2520279"/>
        <a:ext cx="8640960" cy="726570"/>
      </dsp:txXfrm>
    </dsp:sp>
    <dsp:sp modelId="{74CD15EC-84BE-4D01-8C79-08990FF4ED6E}">
      <dsp:nvSpPr>
        <dsp:cNvPr id="0" name=""/>
        <dsp:cNvSpPr/>
      </dsp:nvSpPr>
      <dsp:spPr>
        <a:xfrm>
          <a:off x="0" y="3246850"/>
          <a:ext cx="8640960" cy="1732589"/>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74350" tIns="34290" rIns="192024" bIns="34290" numCol="1" spcCol="1270" anchor="t" anchorCtr="0">
          <a:noAutofit/>
        </a:bodyPr>
        <a:lstStyle/>
        <a:p>
          <a:pPr marL="228600" lvl="1" indent="-228600" algn="just" defTabSz="933450" rtl="0">
            <a:lnSpc>
              <a:spcPct val="90000"/>
            </a:lnSpc>
            <a:spcBef>
              <a:spcPct val="0"/>
            </a:spcBef>
            <a:spcAft>
              <a:spcPct val="20000"/>
            </a:spcAft>
            <a:buChar char="••"/>
          </a:pPr>
          <a:r>
            <a:rPr lang="en-US" sz="2100" i="0" kern="1200" dirty="0" smtClean="0">
              <a:solidFill>
                <a:sysClr val="windowText" lastClr="000000"/>
              </a:solidFill>
              <a:latin typeface="Arial" pitchFamily="34" charset="0"/>
              <a:cs typeface="Arial" pitchFamily="34" charset="0"/>
            </a:rPr>
            <a:t> To maintain participants activity in the WSB and their positive image among family members, it is necessary to support their adaptability. At the end of the participation in the program it is advised for the clients to move to other social support schemes. This could be discussed with career counselors in advance, before the program ends. </a:t>
          </a:r>
          <a:endParaRPr lang="pl-PL" sz="2100" i="0" kern="1200" dirty="0">
            <a:solidFill>
              <a:sysClr val="windowText" lastClr="000000"/>
            </a:solidFill>
            <a:latin typeface="Arial" pitchFamily="34" charset="0"/>
            <a:cs typeface="Arial" pitchFamily="34" charset="0"/>
          </a:endParaRPr>
        </a:p>
      </dsp:txBody>
      <dsp:txXfrm>
        <a:off x="0" y="3246850"/>
        <a:ext cx="8640960" cy="1732589"/>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DB65EC8-3CAD-476C-81BC-7369A0EB2494}">
      <dsp:nvSpPr>
        <dsp:cNvPr id="0" name=""/>
        <dsp:cNvSpPr/>
      </dsp:nvSpPr>
      <dsp:spPr>
        <a:xfrm>
          <a:off x="0" y="300789"/>
          <a:ext cx="8640960" cy="52416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9. WSB </a:t>
          </a:r>
          <a:r>
            <a:rPr lang="en-US" sz="1900" b="1" i="0" kern="1200" dirty="0" smtClean="0">
              <a:solidFill>
                <a:schemeClr val="bg1"/>
              </a:solidFill>
              <a:latin typeface="Arial" pitchFamily="34" charset="0"/>
              <a:cs typeface="Arial" pitchFamily="34" charset="0"/>
            </a:rPr>
            <a:t>are not related to the development of social economy.</a:t>
          </a:r>
          <a:endParaRPr lang="pl-PL" sz="1900" b="1" i="0" kern="1200" dirty="0">
            <a:solidFill>
              <a:schemeClr val="bg1"/>
            </a:solidFill>
            <a:latin typeface="Arial" pitchFamily="34" charset="0"/>
            <a:cs typeface="Arial" pitchFamily="34" charset="0"/>
          </a:endParaRPr>
        </a:p>
      </dsp:txBody>
      <dsp:txXfrm>
        <a:off x="0" y="300789"/>
        <a:ext cx="8640960" cy="524160"/>
      </dsp:txXfrm>
    </dsp:sp>
    <dsp:sp modelId="{E378F168-9BCD-42B4-B964-2EF95D88600D}">
      <dsp:nvSpPr>
        <dsp:cNvPr id="0" name=""/>
        <dsp:cNvSpPr/>
      </dsp:nvSpPr>
      <dsp:spPr>
        <a:xfrm>
          <a:off x="0" y="824949"/>
          <a:ext cx="8640960" cy="243432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74350" tIns="35560" rIns="199136" bIns="35560" numCol="1" spcCol="1270" anchor="t" anchorCtr="0">
          <a:noAutofit/>
        </a:bodyPr>
        <a:lstStyle/>
        <a:p>
          <a:pPr marL="228600" lvl="1" indent="-228600" algn="just" defTabSz="977900" rtl="0">
            <a:lnSpc>
              <a:spcPct val="90000"/>
            </a:lnSpc>
            <a:spcBef>
              <a:spcPct val="0"/>
            </a:spcBef>
            <a:spcAft>
              <a:spcPct val="20000"/>
            </a:spcAft>
            <a:buChar char="••"/>
          </a:pPr>
          <a:r>
            <a:rPr lang="en-US" sz="2200" i="0" kern="1200" dirty="0" smtClean="0">
              <a:solidFill>
                <a:sysClr val="windowText" lastClr="000000"/>
              </a:solidFill>
              <a:latin typeface="Arial" pitchFamily="34" charset="0"/>
              <a:cs typeface="Arial" pitchFamily="34" charset="0"/>
            </a:rPr>
            <a:t>It is advised to combine WSB with directing clients to the centers of social integration,  clubs for social integration and programs supporting unemployed to open social cooperatives (or other forms of social enterprises). Career counselors and social workers should inform WSB participants about available workshops and trainings related to social economy. Those actions are taking place in the Regional Centre for Social Policy in the </a:t>
          </a:r>
          <a:r>
            <a:rPr lang="en-US" sz="2200" i="0" kern="1200" dirty="0" err="1" smtClean="0">
              <a:solidFill>
                <a:sysClr val="windowText" lastClr="000000"/>
              </a:solidFill>
              <a:latin typeface="Arial" pitchFamily="34" charset="0"/>
              <a:cs typeface="Arial" pitchFamily="34" charset="0"/>
            </a:rPr>
            <a:t>voivodeship</a:t>
          </a:r>
          <a:r>
            <a:rPr lang="en-US" sz="2200" i="0" kern="1200" dirty="0" smtClean="0">
              <a:solidFill>
                <a:sysClr val="windowText" lastClr="000000"/>
              </a:solidFill>
              <a:latin typeface="Arial" pitchFamily="34" charset="0"/>
              <a:cs typeface="Arial" pitchFamily="34" charset="0"/>
            </a:rPr>
            <a:t> of </a:t>
          </a:r>
          <a:r>
            <a:rPr lang="en-US" sz="2200" i="0" kern="1200" dirty="0" err="1" smtClean="0">
              <a:solidFill>
                <a:sysClr val="windowText" lastClr="000000"/>
              </a:solidFill>
              <a:latin typeface="Arial" pitchFamily="34" charset="0"/>
              <a:cs typeface="Arial" pitchFamily="34" charset="0"/>
            </a:rPr>
            <a:t>podlaskie</a:t>
          </a:r>
          <a:r>
            <a:rPr lang="en-US" sz="2200" i="0" kern="1200" dirty="0" smtClean="0">
              <a:solidFill>
                <a:sysClr val="windowText" lastClr="000000"/>
              </a:solidFill>
              <a:latin typeface="Arial" pitchFamily="34" charset="0"/>
              <a:cs typeface="Arial" pitchFamily="34" charset="0"/>
            </a:rPr>
            <a:t>. </a:t>
          </a:r>
          <a:endParaRPr lang="pl-PL" sz="2200" i="0" kern="1200" dirty="0">
            <a:solidFill>
              <a:sysClr val="windowText" lastClr="000000"/>
            </a:solidFill>
            <a:latin typeface="Arial" pitchFamily="34" charset="0"/>
            <a:cs typeface="Arial" pitchFamily="34" charset="0"/>
          </a:endParaRPr>
        </a:p>
      </dsp:txBody>
      <dsp:txXfrm>
        <a:off x="0" y="824949"/>
        <a:ext cx="8640960" cy="2434320"/>
      </dsp:txXfrm>
    </dsp:sp>
    <dsp:sp modelId="{FA67648B-F914-4375-B28D-3452338FB660}">
      <dsp:nvSpPr>
        <dsp:cNvPr id="0" name=""/>
        <dsp:cNvSpPr/>
      </dsp:nvSpPr>
      <dsp:spPr>
        <a:xfrm>
          <a:off x="0" y="3259270"/>
          <a:ext cx="8640960" cy="524160"/>
        </a:xfrm>
        <a:prstGeom prst="roundRect">
          <a:avLst/>
        </a:prstGeom>
        <a:solidFill>
          <a:srgbClr val="A22A1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i="0" kern="1200" dirty="0" smtClean="0">
              <a:solidFill>
                <a:schemeClr val="bg1"/>
              </a:solidFill>
              <a:latin typeface="Arial" pitchFamily="34" charset="0"/>
              <a:cs typeface="Arial" pitchFamily="34" charset="0"/>
            </a:rPr>
            <a:t>10. WSB </a:t>
          </a:r>
          <a:r>
            <a:rPr lang="en-US" sz="1900" b="1" i="0" kern="1200" dirty="0" smtClean="0">
              <a:solidFill>
                <a:schemeClr val="bg1"/>
              </a:solidFill>
              <a:latin typeface="Arial" pitchFamily="34" charset="0"/>
              <a:cs typeface="Arial" pitchFamily="34" charset="0"/>
            </a:rPr>
            <a:t>maintains the segregation of female and male jobs.</a:t>
          </a:r>
          <a:endParaRPr lang="pl-PL" sz="1900" b="1" i="0" kern="1200" dirty="0">
            <a:solidFill>
              <a:schemeClr val="bg1"/>
            </a:solidFill>
            <a:latin typeface="Arial" pitchFamily="34" charset="0"/>
            <a:cs typeface="Arial" pitchFamily="34" charset="0"/>
          </a:endParaRPr>
        </a:p>
      </dsp:txBody>
      <dsp:txXfrm>
        <a:off x="0" y="3259270"/>
        <a:ext cx="8640960" cy="524160"/>
      </dsp:txXfrm>
    </dsp:sp>
    <dsp:sp modelId="{74CD15EC-84BE-4D01-8C79-08990FF4ED6E}">
      <dsp:nvSpPr>
        <dsp:cNvPr id="0" name=""/>
        <dsp:cNvSpPr/>
      </dsp:nvSpPr>
      <dsp:spPr>
        <a:xfrm>
          <a:off x="0" y="3783430"/>
          <a:ext cx="8640960" cy="95634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74350" tIns="35560" rIns="199136" bIns="35560" numCol="1" spcCol="1270" anchor="t" anchorCtr="0">
          <a:noAutofit/>
        </a:bodyPr>
        <a:lstStyle/>
        <a:p>
          <a:pPr marL="228600" lvl="1" indent="-228600" algn="just" defTabSz="977900" rtl="0">
            <a:lnSpc>
              <a:spcPct val="90000"/>
            </a:lnSpc>
            <a:spcBef>
              <a:spcPct val="0"/>
            </a:spcBef>
            <a:spcAft>
              <a:spcPct val="20000"/>
            </a:spcAft>
            <a:buChar char="••"/>
          </a:pPr>
          <a:r>
            <a:rPr lang="en-US" sz="2200" i="0" kern="1200" dirty="0" smtClean="0">
              <a:solidFill>
                <a:sysClr val="windowText" lastClr="000000"/>
              </a:solidFill>
              <a:latin typeface="Arial" pitchFamily="34" charset="0"/>
              <a:cs typeface="Arial" pitchFamily="34" charset="0"/>
            </a:rPr>
            <a:t>In the application forms to the organizers of WSB and CSA it is advised to remove information on gender in the jobs description and focus on the person specification and job requirements.</a:t>
          </a:r>
          <a:endParaRPr lang="pl-PL" sz="2200" i="0" kern="1200" dirty="0">
            <a:solidFill>
              <a:sysClr val="windowText" lastClr="000000"/>
            </a:solidFill>
            <a:latin typeface="Arial" pitchFamily="34" charset="0"/>
            <a:cs typeface="Arial" pitchFamily="34" charset="0"/>
          </a:endParaRPr>
        </a:p>
      </dsp:txBody>
      <dsp:txXfrm>
        <a:off x="0" y="3783430"/>
        <a:ext cx="8640960" cy="956340"/>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9411FD-AD4A-41FF-AD56-610AB56783A5}">
      <dsp:nvSpPr>
        <dsp:cNvPr id="0" name=""/>
        <dsp:cNvSpPr/>
      </dsp:nvSpPr>
      <dsp:spPr>
        <a:xfrm>
          <a:off x="0" y="59867"/>
          <a:ext cx="8856983" cy="437580"/>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i="0" kern="1200" noProof="0" dirty="0" smtClean="0">
              <a:solidFill>
                <a:schemeClr val="bg1"/>
              </a:solidFill>
              <a:latin typeface="Arial" pitchFamily="34" charset="0"/>
              <a:cs typeface="Arial" pitchFamily="34" charset="0"/>
            </a:rPr>
            <a:t>11. WSB does not enhance cooperation between LLO and CSA</a:t>
          </a:r>
          <a:endParaRPr lang="en-US" sz="1900" b="1" i="0" kern="1200" noProof="0" dirty="0">
            <a:solidFill>
              <a:schemeClr val="bg1"/>
            </a:solidFill>
            <a:latin typeface="Arial" pitchFamily="34" charset="0"/>
            <a:cs typeface="Arial" pitchFamily="34" charset="0"/>
          </a:endParaRPr>
        </a:p>
      </dsp:txBody>
      <dsp:txXfrm>
        <a:off x="0" y="59867"/>
        <a:ext cx="8856983" cy="437580"/>
      </dsp:txXfrm>
    </dsp:sp>
    <dsp:sp modelId="{A3D6D460-EAFC-44CA-BA56-F37E608034C6}">
      <dsp:nvSpPr>
        <dsp:cNvPr id="0" name=""/>
        <dsp:cNvSpPr/>
      </dsp:nvSpPr>
      <dsp:spPr>
        <a:xfrm>
          <a:off x="0" y="497448"/>
          <a:ext cx="8856983" cy="232254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81209" tIns="27940" rIns="156464" bIns="27940" numCol="1" spcCol="1270" anchor="t" anchorCtr="0">
          <a:noAutofit/>
        </a:bodyPr>
        <a:lstStyle/>
        <a:p>
          <a:pPr marL="171450" lvl="1" indent="-171450" algn="just" defTabSz="755650" rtl="0">
            <a:lnSpc>
              <a:spcPct val="90000"/>
            </a:lnSpc>
            <a:spcBef>
              <a:spcPct val="0"/>
            </a:spcBef>
            <a:spcAft>
              <a:spcPct val="20000"/>
            </a:spcAft>
            <a:buChar char="••"/>
          </a:pPr>
          <a:r>
            <a:rPr lang="en-US" sz="1700" i="0" kern="1200" dirty="0" smtClean="0">
              <a:solidFill>
                <a:sysClr val="windowText" lastClr="000000"/>
              </a:solidFill>
              <a:latin typeface="Arial" pitchFamily="34" charset="0"/>
              <a:cs typeface="Arial" pitchFamily="34" charset="0"/>
            </a:rPr>
            <a:t>It is advised to promote partnership between CSA and LLO in the </a:t>
          </a:r>
          <a:r>
            <a:rPr lang="en-US" sz="1700" i="0" kern="1200" dirty="0" err="1" smtClean="0">
              <a:solidFill>
                <a:sysClr val="windowText" lastClr="000000"/>
              </a:solidFill>
              <a:latin typeface="Arial" pitchFamily="34" charset="0"/>
              <a:cs typeface="Arial" pitchFamily="34" charset="0"/>
            </a:rPr>
            <a:t>voivodeship</a:t>
          </a:r>
          <a:r>
            <a:rPr lang="en-US" sz="1700" i="0" kern="1200" dirty="0" smtClean="0">
              <a:solidFill>
                <a:sysClr val="windowText" lastClr="000000"/>
              </a:solidFill>
              <a:latin typeface="Arial" pitchFamily="34" charset="0"/>
              <a:cs typeface="Arial" pitchFamily="34" charset="0"/>
            </a:rPr>
            <a:t> of </a:t>
          </a:r>
          <a:r>
            <a:rPr lang="en-US" sz="1700" i="0" kern="1200" dirty="0" err="1" smtClean="0">
              <a:solidFill>
                <a:sysClr val="windowText" lastClr="000000"/>
              </a:solidFill>
              <a:latin typeface="Arial" pitchFamily="34" charset="0"/>
              <a:cs typeface="Arial" pitchFamily="34" charset="0"/>
            </a:rPr>
            <a:t>podlaskie</a:t>
          </a:r>
          <a:r>
            <a:rPr lang="en-US" sz="1700" i="0" kern="1200" dirty="0" smtClean="0">
              <a:solidFill>
                <a:sysClr val="windowText" lastClr="000000"/>
              </a:solidFill>
              <a:latin typeface="Arial" pitchFamily="34" charset="0"/>
              <a:cs typeface="Arial" pitchFamily="34" charset="0"/>
            </a:rPr>
            <a:t>. Actions such as under the project „Be Active, Be the Best – workshops and professional consultancy for the employees of the social support institutions” (project run by Regional Centre for Social Policy in Białystok</a:t>
          </a:r>
          <a:r>
            <a:rPr lang="pl-PL" sz="1700" i="0" kern="1200" dirty="0" smtClean="0">
              <a:solidFill>
                <a:sysClr val="windowText" lastClr="000000"/>
              </a:solidFill>
              <a:latin typeface="Arial" pitchFamily="34" charset="0"/>
              <a:cs typeface="Arial" pitchFamily="34" charset="0"/>
            </a:rPr>
            <a:t> </a:t>
          </a:r>
          <a:r>
            <a:rPr lang="en-US" sz="1700" i="0" kern="1200" dirty="0" smtClean="0">
              <a:solidFill>
                <a:sysClr val="windowText" lastClr="000000"/>
              </a:solidFill>
              <a:latin typeface="Arial" pitchFamily="34" charset="0"/>
              <a:cs typeface="Arial" pitchFamily="34" charset="0"/>
            </a:rPr>
            <a:t>should be undertaken more frequently – especially where the partnership is limited. Cooperation among institutions is necessary also upon the project completion – it is advised to undertake similar schemes after 2012. In the meetings between LLO and CSA should participate not only the management teams of those institutions but also employees of internal units who should work together in organizing support for the people in danger of social exclusion.</a:t>
          </a:r>
          <a:endParaRPr lang="pl-PL" sz="1700" i="0" kern="1200" dirty="0">
            <a:solidFill>
              <a:sysClr val="windowText" lastClr="000000"/>
            </a:solidFill>
            <a:latin typeface="Arial" pitchFamily="34" charset="0"/>
            <a:cs typeface="Arial" pitchFamily="34" charset="0"/>
          </a:endParaRPr>
        </a:p>
      </dsp:txBody>
      <dsp:txXfrm>
        <a:off x="0" y="497448"/>
        <a:ext cx="8856983" cy="2322540"/>
      </dsp:txXfrm>
    </dsp:sp>
    <dsp:sp modelId="{6F236E21-A0F6-44D5-B051-289C9370592B}">
      <dsp:nvSpPr>
        <dsp:cNvPr id="0" name=""/>
        <dsp:cNvSpPr/>
      </dsp:nvSpPr>
      <dsp:spPr>
        <a:xfrm>
          <a:off x="0" y="2819987"/>
          <a:ext cx="8856983" cy="437580"/>
        </a:xfrm>
        <a:prstGeom prst="roundRect">
          <a:avLst/>
        </a:prstGeom>
        <a:solidFill>
          <a:srgbClr val="A22A1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i="0" kern="1200" noProof="0" dirty="0" smtClean="0">
              <a:solidFill>
                <a:schemeClr val="bg1"/>
              </a:solidFill>
              <a:latin typeface="Arial" pitchFamily="34" charset="0"/>
              <a:cs typeface="Arial" pitchFamily="34" charset="0"/>
            </a:rPr>
            <a:t>12. Process of organizing WSB  is overregulated</a:t>
          </a:r>
          <a:endParaRPr lang="en-US" sz="1900" b="1" i="0" kern="1200" noProof="0" dirty="0">
            <a:solidFill>
              <a:schemeClr val="bg1"/>
            </a:solidFill>
            <a:latin typeface="Arial" pitchFamily="34" charset="0"/>
            <a:cs typeface="Arial" pitchFamily="34" charset="0"/>
          </a:endParaRPr>
        </a:p>
      </dsp:txBody>
      <dsp:txXfrm>
        <a:off x="0" y="2819987"/>
        <a:ext cx="8856983" cy="437580"/>
      </dsp:txXfrm>
    </dsp:sp>
    <dsp:sp modelId="{D30057F7-225B-4FC1-ACCD-8F4DC8F11D10}">
      <dsp:nvSpPr>
        <dsp:cNvPr id="0" name=""/>
        <dsp:cNvSpPr/>
      </dsp:nvSpPr>
      <dsp:spPr>
        <a:xfrm>
          <a:off x="0" y="3235597"/>
          <a:ext cx="8856983" cy="1867140"/>
        </a:xfrm>
        <a:prstGeom prst="rect">
          <a:avLst/>
        </a:prstGeom>
        <a:noFill/>
        <a:ln>
          <a:solidFill>
            <a:srgbClr val="6A1C0C"/>
          </a:solidFill>
        </a:ln>
        <a:effectLst/>
      </dsp:spPr>
      <dsp:style>
        <a:lnRef idx="0">
          <a:scrgbClr r="0" g="0" b="0"/>
        </a:lnRef>
        <a:fillRef idx="0">
          <a:scrgbClr r="0" g="0" b="0"/>
        </a:fillRef>
        <a:effectRef idx="0">
          <a:scrgbClr r="0" g="0" b="0"/>
        </a:effectRef>
        <a:fontRef idx="minor"/>
      </dsp:style>
      <dsp:txBody>
        <a:bodyPr spcFirstLastPara="0" vert="horz" wrap="square" lIns="281209" tIns="27940" rIns="156464" bIns="27940" numCol="1" spcCol="1270" anchor="t" anchorCtr="0">
          <a:noAutofit/>
        </a:bodyPr>
        <a:lstStyle/>
        <a:p>
          <a:pPr marL="171450" lvl="1" indent="-171450" algn="just" defTabSz="755650" rtl="0">
            <a:lnSpc>
              <a:spcPct val="90000"/>
            </a:lnSpc>
            <a:spcBef>
              <a:spcPct val="0"/>
            </a:spcBef>
            <a:spcAft>
              <a:spcPct val="20000"/>
            </a:spcAft>
            <a:buChar char="••"/>
          </a:pPr>
          <a:r>
            <a:rPr lang="en-US" sz="1700" i="0" kern="1200" dirty="0" smtClean="0">
              <a:solidFill>
                <a:sysClr val="windowText" lastClr="000000"/>
              </a:solidFill>
              <a:latin typeface="Arial" pitchFamily="34" charset="0"/>
              <a:cs typeface="Arial" pitchFamily="34" charset="0"/>
            </a:rPr>
            <a:t>It is advised to introduce changes at the system level. Legislator requires from institutions involved in the organization of WSB, to run very detailed documentation in three bodies engaged in the organization of WSB (organizers, CSA and LLO) and require from them hour settlements on the weekly basis. Those rules should be soften by moving to reporting and doing hour settlements on the monthly basis. This would make the organization of WSB easier and lighten CSA and LLO workers load and help to plan participation of the WSB organizers according to the needs of the institution in the sector in which they provide their services.</a:t>
          </a:r>
          <a:endParaRPr lang="pl-PL" sz="1700" i="0" kern="1200" dirty="0">
            <a:solidFill>
              <a:sysClr val="windowText" lastClr="000000"/>
            </a:solidFill>
            <a:latin typeface="Arial" pitchFamily="34" charset="0"/>
            <a:cs typeface="Arial" pitchFamily="34" charset="0"/>
          </a:endParaRPr>
        </a:p>
      </dsp:txBody>
      <dsp:txXfrm>
        <a:off x="0" y="3235597"/>
        <a:ext cx="8856983" cy="186714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C0E6011-49A9-4732-89AB-CC568C0B2092}">
      <dsp:nvSpPr>
        <dsp:cNvPr id="0" name=""/>
        <dsp:cNvSpPr/>
      </dsp:nvSpPr>
      <dsp:spPr>
        <a:xfrm>
          <a:off x="0" y="11063"/>
          <a:ext cx="8136904" cy="842400"/>
        </a:xfrm>
        <a:prstGeom prst="round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kern="1200" dirty="0" smtClean="0">
              <a:latin typeface="Arial" pitchFamily="34" charset="0"/>
              <a:cs typeface="Arial" pitchFamily="34" charset="0"/>
            </a:rPr>
            <a:t>Introduced on November</a:t>
          </a:r>
          <a:r>
            <a:rPr lang="pl-PL" sz="1100" kern="1200" dirty="0" smtClean="0">
              <a:latin typeface="Arial" pitchFamily="34" charset="0"/>
              <a:cs typeface="Arial" pitchFamily="34" charset="0"/>
            </a:rPr>
            <a:t> 1</a:t>
          </a:r>
          <a:r>
            <a:rPr lang="en-US" sz="1100" kern="1200" baseline="30000" dirty="0" err="1" smtClean="0">
              <a:latin typeface="Arial" pitchFamily="34" charset="0"/>
              <a:cs typeface="Arial" pitchFamily="34" charset="0"/>
            </a:rPr>
            <a:t>st</a:t>
          </a:r>
          <a:r>
            <a:rPr lang="en-US" sz="1100" kern="1200" dirty="0" smtClean="0">
              <a:latin typeface="Arial" pitchFamily="34" charset="0"/>
              <a:cs typeface="Arial" pitchFamily="34" charset="0"/>
            </a:rPr>
            <a:t>, </a:t>
          </a:r>
          <a:r>
            <a:rPr lang="pl-PL" sz="1100" kern="1200" dirty="0" smtClean="0">
              <a:latin typeface="Arial" pitchFamily="34" charset="0"/>
              <a:cs typeface="Arial" pitchFamily="34" charset="0"/>
            </a:rPr>
            <a:t>2005 </a:t>
          </a:r>
          <a:r>
            <a:rPr lang="en-US" sz="1100" kern="1200" dirty="0" smtClean="0">
              <a:latin typeface="Arial" pitchFamily="34" charset="0"/>
              <a:cs typeface="Arial" pitchFamily="34" charset="0"/>
            </a:rPr>
            <a:t> on the basis of Act from July</a:t>
          </a:r>
          <a:r>
            <a:rPr lang="pl-PL" sz="1100" kern="1200" dirty="0" smtClean="0">
              <a:latin typeface="Arial" pitchFamily="34" charset="0"/>
              <a:cs typeface="Arial" pitchFamily="34" charset="0"/>
            </a:rPr>
            <a:t> 28</a:t>
          </a:r>
          <a:r>
            <a:rPr lang="en-US" sz="1100" kern="1200" baseline="30000" dirty="0" err="1" smtClean="0">
              <a:latin typeface="Arial" pitchFamily="34" charset="0"/>
              <a:cs typeface="Arial" pitchFamily="34" charset="0"/>
            </a:rPr>
            <a:t>th</a:t>
          </a:r>
          <a:r>
            <a:rPr lang="en-US" sz="1100" kern="1200" baseline="30000" dirty="0" smtClean="0">
              <a:latin typeface="Arial" pitchFamily="34" charset="0"/>
              <a:cs typeface="Arial" pitchFamily="34" charset="0"/>
            </a:rPr>
            <a:t>, </a:t>
          </a:r>
          <a:r>
            <a:rPr lang="pl-PL" sz="1100" kern="1200" dirty="0" smtClean="0">
              <a:latin typeface="Arial" pitchFamily="34" charset="0"/>
              <a:cs typeface="Arial" pitchFamily="34" charset="0"/>
            </a:rPr>
            <a:t>2005 r. o</a:t>
          </a:r>
          <a:r>
            <a:rPr lang="en-US" sz="1100" kern="1200" dirty="0" smtClean="0">
              <a:latin typeface="Arial" pitchFamily="34" charset="0"/>
              <a:cs typeface="Arial" pitchFamily="34" charset="0"/>
            </a:rPr>
            <a:t>n changes in promoting  employment  and </a:t>
          </a:r>
          <a:r>
            <a:rPr lang="en-US" sz="1100" kern="1200" dirty="0" err="1" smtClean="0">
              <a:latin typeface="Arial" pitchFamily="34" charset="0"/>
              <a:cs typeface="Arial" pitchFamily="34" charset="0"/>
            </a:rPr>
            <a:t>labour</a:t>
          </a:r>
          <a:r>
            <a:rPr lang="en-US" sz="1100" kern="1200" dirty="0" smtClean="0">
              <a:latin typeface="Arial" pitchFamily="34" charset="0"/>
              <a:cs typeface="Arial" pitchFamily="34" charset="0"/>
            </a:rPr>
            <a:t> market institutions  and other related, legal changes</a:t>
          </a:r>
          <a:r>
            <a:rPr lang="pl-PL" sz="1100" kern="1200" dirty="0" smtClean="0">
              <a:latin typeface="Arial" pitchFamily="34" charset="0"/>
              <a:cs typeface="Arial" pitchFamily="34" charset="0"/>
            </a:rPr>
            <a:t>.</a:t>
          </a:r>
          <a:endParaRPr lang="en-US" sz="1100" kern="1200" dirty="0">
            <a:latin typeface="Arial" pitchFamily="34" charset="0"/>
            <a:cs typeface="Arial" pitchFamily="34" charset="0"/>
          </a:endParaRPr>
        </a:p>
      </dsp:txBody>
      <dsp:txXfrm>
        <a:off x="0" y="11063"/>
        <a:ext cx="8136904" cy="842400"/>
      </dsp:txXfrm>
    </dsp:sp>
    <dsp:sp modelId="{5CD98DAF-D9D3-40B9-B172-B0509DAFBC19}">
      <dsp:nvSpPr>
        <dsp:cNvPr id="0" name=""/>
        <dsp:cNvSpPr/>
      </dsp:nvSpPr>
      <dsp:spPr>
        <a:xfrm>
          <a:off x="0" y="983064"/>
          <a:ext cx="8136904" cy="842400"/>
        </a:xfrm>
        <a:prstGeom prst="round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kern="1200" dirty="0" smtClean="0">
              <a:latin typeface="Arial" pitchFamily="34" charset="0"/>
              <a:cs typeface="Arial" pitchFamily="34" charset="0"/>
            </a:rPr>
            <a:t>They are works deputed by the county office (</a:t>
          </a:r>
          <a:r>
            <a:rPr lang="pl-PL" sz="1100" kern="1200" dirty="0" smtClean="0">
              <a:latin typeface="Arial" pitchFamily="34" charset="0"/>
              <a:cs typeface="Arial" pitchFamily="34" charset="0"/>
            </a:rPr>
            <a:t>LLO</a:t>
          </a:r>
          <a:r>
            <a:rPr lang="en-US" sz="1100" kern="1200" dirty="0" smtClean="0">
              <a:latin typeface="Arial" pitchFamily="34" charset="0"/>
              <a:cs typeface="Arial" pitchFamily="34" charset="0"/>
            </a:rPr>
            <a:t>)</a:t>
          </a:r>
          <a:r>
            <a:rPr lang="pl-PL" sz="1100" kern="1200" dirty="0" smtClean="0">
              <a:latin typeface="Arial" pitchFamily="34" charset="0"/>
              <a:cs typeface="Arial" pitchFamily="34" charset="0"/>
            </a:rPr>
            <a:t>,</a:t>
          </a:r>
          <a:r>
            <a:rPr lang="en-US" sz="1100" kern="1200" dirty="0" smtClean="0">
              <a:latin typeface="Arial" pitchFamily="34" charset="0"/>
              <a:cs typeface="Arial" pitchFamily="34" charset="0"/>
            </a:rPr>
            <a:t> run by </a:t>
          </a:r>
          <a:r>
            <a:rPr lang="pl-PL" sz="1100" kern="1200" dirty="0" smtClean="0">
              <a:latin typeface="Arial" pitchFamily="34" charset="0"/>
              <a:cs typeface="Arial" pitchFamily="34" charset="0"/>
            </a:rPr>
            <a:t>CSA, </a:t>
          </a:r>
          <a:r>
            <a:rPr lang="en-US" sz="1100" kern="1200" dirty="0" smtClean="0">
              <a:latin typeface="Arial" pitchFamily="34" charset="0"/>
              <a:cs typeface="Arial" pitchFamily="34" charset="0"/>
            </a:rPr>
            <a:t> other organizations and institutions involved in charity works and in the projects for social profit</a:t>
          </a:r>
          <a:r>
            <a:rPr lang="pl-PL" sz="1100" kern="1200" dirty="0" smtClean="0">
              <a:latin typeface="Arial" pitchFamily="34" charset="0"/>
              <a:cs typeface="Arial" pitchFamily="34" charset="0"/>
            </a:rPr>
            <a:t>s.</a:t>
          </a:r>
          <a:endParaRPr lang="en-US" sz="1100" kern="1200" dirty="0">
            <a:latin typeface="Arial" pitchFamily="34" charset="0"/>
            <a:cs typeface="Arial" pitchFamily="34" charset="0"/>
          </a:endParaRPr>
        </a:p>
      </dsp:txBody>
      <dsp:txXfrm>
        <a:off x="0" y="983064"/>
        <a:ext cx="8136904" cy="842400"/>
      </dsp:txXfrm>
    </dsp:sp>
    <dsp:sp modelId="{75F9D18F-01D5-4F6E-AD57-68251E2B90DF}">
      <dsp:nvSpPr>
        <dsp:cNvPr id="0" name=""/>
        <dsp:cNvSpPr/>
      </dsp:nvSpPr>
      <dsp:spPr>
        <a:xfrm>
          <a:off x="0" y="1955064"/>
          <a:ext cx="8136904" cy="842400"/>
        </a:xfrm>
        <a:prstGeom prst="round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kern="1200" dirty="0" smtClean="0">
              <a:latin typeface="Arial" pitchFamily="34" charset="0"/>
              <a:cs typeface="Arial" pitchFamily="34" charset="0"/>
            </a:rPr>
            <a:t>People who can participate in the program are those without the right to </a:t>
          </a:r>
          <a:r>
            <a:rPr lang="pl-PL" sz="1100" kern="1200" dirty="0" err="1" smtClean="0">
              <a:latin typeface="Arial" pitchFamily="34" charset="0"/>
              <a:cs typeface="Arial" pitchFamily="34" charset="0"/>
            </a:rPr>
            <a:t>unemployment</a:t>
          </a:r>
          <a:r>
            <a:rPr lang="en-US" sz="1100" kern="1200" dirty="0" smtClean="0">
              <a:latin typeface="Arial" pitchFamily="34" charset="0"/>
              <a:cs typeface="Arial" pitchFamily="34" charset="0"/>
            </a:rPr>
            <a:t> benefits but having social </a:t>
          </a:r>
          <a:r>
            <a:rPr lang="pl-PL" sz="1100" kern="1200" dirty="0" err="1" smtClean="0">
              <a:latin typeface="Arial" pitchFamily="34" charset="0"/>
              <a:cs typeface="Arial" pitchFamily="34" charset="0"/>
            </a:rPr>
            <a:t>assistance</a:t>
          </a:r>
          <a:r>
            <a:rPr lang="en-US" sz="1100" kern="1200" dirty="0" smtClean="0">
              <a:latin typeface="Arial" pitchFamily="34" charset="0"/>
              <a:cs typeface="Arial" pitchFamily="34" charset="0"/>
            </a:rPr>
            <a:t>, participating in social contracts, scheme</a:t>
          </a:r>
          <a:r>
            <a:rPr lang="pl-PL" sz="1100" kern="1200" dirty="0" smtClean="0">
              <a:latin typeface="Arial" pitchFamily="34" charset="0"/>
              <a:cs typeface="Arial" pitchFamily="34" charset="0"/>
            </a:rPr>
            <a:t>s</a:t>
          </a:r>
          <a:r>
            <a:rPr lang="en-US" sz="1100" kern="1200" dirty="0" smtClean="0">
              <a:latin typeface="Arial" pitchFamily="34" charset="0"/>
              <a:cs typeface="Arial" pitchFamily="34" charset="0"/>
            </a:rPr>
            <a:t> for self reliance, local pr</a:t>
          </a:r>
          <a:r>
            <a:rPr lang="pl-PL" sz="1100" kern="1200" dirty="0" err="1" smtClean="0">
              <a:latin typeface="Arial" pitchFamily="34" charset="0"/>
              <a:cs typeface="Arial" pitchFamily="34" charset="0"/>
            </a:rPr>
            <a:t>ogr</a:t>
          </a:r>
          <a:r>
            <a:rPr lang="en-US" sz="1100" kern="1200" dirty="0" smtClean="0">
              <a:latin typeface="Arial" pitchFamily="34" charset="0"/>
              <a:cs typeface="Arial" pitchFamily="34" charset="0"/>
            </a:rPr>
            <a:t>am</a:t>
          </a:r>
          <a:r>
            <a:rPr lang="pl-PL" sz="1100" kern="1200" dirty="0" smtClean="0">
              <a:latin typeface="Arial" pitchFamily="34" charset="0"/>
              <a:cs typeface="Arial" pitchFamily="34" charset="0"/>
            </a:rPr>
            <a:t>s</a:t>
          </a:r>
          <a:r>
            <a:rPr lang="en-US" sz="1100" kern="1200" dirty="0" smtClean="0">
              <a:latin typeface="Arial" pitchFamily="34" charset="0"/>
              <a:cs typeface="Arial" pitchFamily="34" charset="0"/>
            </a:rPr>
            <a:t> for social security  or scheme</a:t>
          </a:r>
          <a:r>
            <a:rPr lang="pl-PL" sz="1100" kern="1200" dirty="0" smtClean="0">
              <a:latin typeface="Arial" pitchFamily="34" charset="0"/>
              <a:cs typeface="Arial" pitchFamily="34" charset="0"/>
            </a:rPr>
            <a:t>s</a:t>
          </a:r>
          <a:r>
            <a:rPr lang="en-US" sz="1100" kern="1200" dirty="0" smtClean="0">
              <a:latin typeface="Arial" pitchFamily="34" charset="0"/>
              <a:cs typeface="Arial" pitchFamily="34" charset="0"/>
            </a:rPr>
            <a:t> for social s</a:t>
          </a:r>
          <a:r>
            <a:rPr lang="pl-PL" sz="1100" kern="1200" dirty="0" err="1" smtClean="0">
              <a:latin typeface="Arial" pitchFamily="34" charset="0"/>
              <a:cs typeface="Arial" pitchFamily="34" charset="0"/>
            </a:rPr>
            <a:t>upport</a:t>
          </a:r>
          <a:r>
            <a:rPr lang="pl-PL" sz="1100" kern="1200" dirty="0" smtClean="0">
              <a:latin typeface="Arial" pitchFamily="34" charset="0"/>
              <a:cs typeface="Arial" pitchFamily="34" charset="0"/>
            </a:rPr>
            <a:t>,</a:t>
          </a:r>
          <a:r>
            <a:rPr lang="en-US" sz="1100" kern="1200" dirty="0" smtClean="0">
              <a:latin typeface="Arial" pitchFamily="34" charset="0"/>
              <a:cs typeface="Arial" pitchFamily="34" charset="0"/>
            </a:rPr>
            <a:t> </a:t>
          </a:r>
          <a:r>
            <a:rPr lang="pl-PL" sz="1100" kern="1200" dirty="0" smtClean="0">
              <a:latin typeface="Arial" pitchFamily="34" charset="0"/>
              <a:cs typeface="Arial" pitchFamily="34" charset="0"/>
            </a:rPr>
            <a:t> </a:t>
          </a:r>
          <a:r>
            <a:rPr lang="en-US" sz="1100" kern="1200" dirty="0" smtClean="0">
              <a:latin typeface="Arial" pitchFamily="34" charset="0"/>
              <a:cs typeface="Arial" pitchFamily="34" charset="0"/>
            </a:rPr>
            <a:t>if they are directed by the </a:t>
          </a:r>
          <a:r>
            <a:rPr lang="pl-PL" sz="1100" kern="1200" dirty="0" smtClean="0">
              <a:latin typeface="Arial" pitchFamily="34" charset="0"/>
              <a:cs typeface="Arial" pitchFamily="34" charset="0"/>
            </a:rPr>
            <a:t>LLO</a:t>
          </a:r>
          <a:r>
            <a:rPr lang="en-US" sz="1100" kern="1200" dirty="0" smtClean="0">
              <a:latin typeface="Arial" pitchFamily="34" charset="0"/>
              <a:cs typeface="Arial" pitchFamily="34" charset="0"/>
            </a:rPr>
            <a:t>.</a:t>
          </a:r>
          <a:endParaRPr lang="en-US" sz="1100" kern="1200" dirty="0">
            <a:latin typeface="Arial" pitchFamily="34" charset="0"/>
            <a:cs typeface="Arial" pitchFamily="34" charset="0"/>
          </a:endParaRPr>
        </a:p>
      </dsp:txBody>
      <dsp:txXfrm>
        <a:off x="0" y="1955064"/>
        <a:ext cx="8136904" cy="842400"/>
      </dsp:txXfrm>
    </dsp:sp>
    <dsp:sp modelId="{755F0274-4570-4A56-BBBF-C3C1DA56AC0B}">
      <dsp:nvSpPr>
        <dsp:cNvPr id="0" name=""/>
        <dsp:cNvSpPr/>
      </dsp:nvSpPr>
      <dsp:spPr>
        <a:xfrm>
          <a:off x="0" y="2927064"/>
          <a:ext cx="8136904" cy="842400"/>
        </a:xfrm>
        <a:prstGeom prst="round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kern="1200" dirty="0" smtClean="0">
              <a:latin typeface="Arial" pitchFamily="34" charset="0"/>
              <a:cs typeface="Arial" pitchFamily="34" charset="0"/>
            </a:rPr>
            <a:t>Programs’ org</a:t>
          </a:r>
          <a:r>
            <a:rPr lang="pl-PL" sz="1100" kern="1200" dirty="0" smtClean="0">
              <a:latin typeface="Arial" pitchFamily="34" charset="0"/>
              <a:cs typeface="Arial" pitchFamily="34" charset="0"/>
            </a:rPr>
            <a:t>a</a:t>
          </a:r>
          <a:r>
            <a:rPr lang="en-US" sz="1100" kern="1200" dirty="0" smtClean="0">
              <a:latin typeface="Arial" pitchFamily="34" charset="0"/>
              <a:cs typeface="Arial" pitchFamily="34" charset="0"/>
            </a:rPr>
            <a:t>n</a:t>
          </a:r>
          <a:r>
            <a:rPr lang="pl-PL" sz="1100" kern="1200" dirty="0" err="1" smtClean="0">
              <a:latin typeface="Arial" pitchFamily="34" charset="0"/>
              <a:cs typeface="Arial" pitchFamily="34" charset="0"/>
            </a:rPr>
            <a:t>iz</a:t>
          </a:r>
          <a:r>
            <a:rPr lang="en-US" sz="1100" kern="1200" dirty="0" err="1" smtClean="0">
              <a:latin typeface="Arial" pitchFamily="34" charset="0"/>
              <a:cs typeface="Arial" pitchFamily="34" charset="0"/>
            </a:rPr>
            <a:t>ator</a:t>
          </a:r>
          <a:r>
            <a:rPr lang="en-US" sz="1100" kern="1200" dirty="0" smtClean="0">
              <a:latin typeface="Arial" pitchFamily="34" charset="0"/>
              <a:cs typeface="Arial" pitchFamily="34" charset="0"/>
            </a:rPr>
            <a:t> is commune (local authority)  which organizes works for the local community after the agreement with the recipients of the projects and </a:t>
          </a:r>
          <a:r>
            <a:rPr lang="pl-PL" sz="1100" kern="1200" dirty="0" smtClean="0">
              <a:latin typeface="Arial" pitchFamily="34" charset="0"/>
              <a:cs typeface="Arial" pitchFamily="34" charset="0"/>
            </a:rPr>
            <a:t>LLO. </a:t>
          </a:r>
          <a:endParaRPr lang="en-US" sz="1100" kern="1200" dirty="0">
            <a:latin typeface="Arial" pitchFamily="34" charset="0"/>
            <a:cs typeface="Arial" pitchFamily="34" charset="0"/>
          </a:endParaRPr>
        </a:p>
      </dsp:txBody>
      <dsp:txXfrm>
        <a:off x="0" y="2927064"/>
        <a:ext cx="8136904" cy="842400"/>
      </dsp:txXfrm>
    </dsp:sp>
    <dsp:sp modelId="{8869FA55-537C-444B-9839-7004EAE1EF25}">
      <dsp:nvSpPr>
        <dsp:cNvPr id="0" name=""/>
        <dsp:cNvSpPr/>
      </dsp:nvSpPr>
      <dsp:spPr>
        <a:xfrm>
          <a:off x="0" y="3899064"/>
          <a:ext cx="8136904" cy="842400"/>
        </a:xfrm>
        <a:prstGeom prst="round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kern="1200" dirty="0" smtClean="0">
              <a:latin typeface="Arial" pitchFamily="34" charset="0"/>
              <a:cs typeface="Arial" pitchFamily="34" charset="0"/>
            </a:rPr>
            <a:t>Person who is unemployed and directed to participate in </a:t>
          </a:r>
          <a:r>
            <a:rPr lang="pl-PL" sz="1100" kern="1200" dirty="0" smtClean="0">
              <a:latin typeface="Arial" pitchFamily="34" charset="0"/>
              <a:cs typeface="Arial" pitchFamily="34" charset="0"/>
            </a:rPr>
            <a:t>WSB</a:t>
          </a:r>
          <a:r>
            <a:rPr lang="en-US" sz="1100" kern="1200" dirty="0" smtClean="0">
              <a:latin typeface="Arial" pitchFamily="34" charset="0"/>
              <a:cs typeface="Arial" pitchFamily="34" charset="0"/>
            </a:rPr>
            <a:t>, can do 10 hours a week upon agree</a:t>
          </a:r>
          <a:r>
            <a:rPr lang="pl-PL" sz="1100" kern="1200" dirty="0" err="1" smtClean="0">
              <a:latin typeface="Arial" pitchFamily="34" charset="0"/>
              <a:cs typeface="Arial" pitchFamily="34" charset="0"/>
            </a:rPr>
            <a:t>ment</a:t>
          </a:r>
          <a:r>
            <a:rPr lang="pl-PL" sz="1100" kern="1200" dirty="0" smtClean="0">
              <a:latin typeface="Arial" pitchFamily="34" charset="0"/>
              <a:cs typeface="Arial" pitchFamily="34" charset="0"/>
            </a:rPr>
            <a:t> on </a:t>
          </a:r>
          <a:r>
            <a:rPr lang="pl-PL" sz="1100" kern="1200" dirty="0" err="1" smtClean="0">
              <a:latin typeface="Arial" pitchFamily="34" charset="0"/>
              <a:cs typeface="Arial" pitchFamily="34" charset="0"/>
            </a:rPr>
            <a:t>the</a:t>
          </a:r>
          <a:r>
            <a:rPr lang="pl-PL" sz="1100" kern="1200" dirty="0" smtClean="0">
              <a:latin typeface="Arial" pitchFamily="34" charset="0"/>
              <a:cs typeface="Arial" pitchFamily="34" charset="0"/>
            </a:rPr>
            <a:t> </a:t>
          </a:r>
          <a:r>
            <a:rPr lang="pl-PL" sz="1100" kern="1200" dirty="0" err="1" smtClean="0">
              <a:latin typeface="Arial" pitchFamily="34" charset="0"/>
              <a:cs typeface="Arial" pitchFamily="34" charset="0"/>
            </a:rPr>
            <a:t>r</a:t>
          </a:r>
          <a:r>
            <a:rPr lang="en-US" sz="1100" kern="1200" dirty="0" err="1" smtClean="0">
              <a:latin typeface="Arial" pitchFamily="34" charset="0"/>
              <a:cs typeface="Arial" pitchFamily="34" charset="0"/>
            </a:rPr>
            <a:t>eward</a:t>
          </a:r>
          <a:r>
            <a:rPr lang="en-US" sz="1100" kern="1200" dirty="0" smtClean="0">
              <a:latin typeface="Arial" pitchFamily="34" charset="0"/>
              <a:cs typeface="Arial" pitchFamily="34" charset="0"/>
            </a:rPr>
            <a:t> per hour</a:t>
          </a:r>
          <a:r>
            <a:rPr lang="pl-PL" sz="1100" kern="1200" dirty="0" smtClean="0">
              <a:latin typeface="Arial" pitchFamily="34" charset="0"/>
              <a:cs typeface="Arial" pitchFamily="34" charset="0"/>
            </a:rPr>
            <a:t>.</a:t>
          </a:r>
          <a:r>
            <a:rPr lang="en-US" sz="1100" kern="1200" dirty="0" smtClean="0">
              <a:latin typeface="Arial" pitchFamily="34" charset="0"/>
              <a:cs typeface="Arial" pitchFamily="34" charset="0"/>
            </a:rPr>
            <a:t> Works for the social profit are funded from the </a:t>
          </a:r>
          <a:r>
            <a:rPr lang="pl-PL" sz="1100" kern="1200" dirty="0" err="1" smtClean="0">
              <a:latin typeface="Arial" pitchFamily="34" charset="0"/>
              <a:cs typeface="Arial" pitchFamily="34" charset="0"/>
            </a:rPr>
            <a:t>commune</a:t>
          </a:r>
          <a:r>
            <a:rPr lang="en-US" sz="1100" kern="1200" dirty="0" smtClean="0">
              <a:latin typeface="Arial" pitchFamily="34" charset="0"/>
              <a:cs typeface="Arial" pitchFamily="34" charset="0"/>
            </a:rPr>
            <a:t>’s budget and </a:t>
          </a:r>
          <a:r>
            <a:rPr lang="pl-PL" sz="1100" kern="1200" dirty="0" err="1" smtClean="0">
              <a:latin typeface="Arial" pitchFamily="34" charset="0"/>
              <a:cs typeface="Arial" pitchFamily="34" charset="0"/>
            </a:rPr>
            <a:t>Labour</a:t>
          </a:r>
          <a:r>
            <a:rPr lang="en-US" sz="1100" kern="1200" dirty="0" smtClean="0">
              <a:latin typeface="Arial" pitchFamily="34" charset="0"/>
              <a:cs typeface="Arial" pitchFamily="34" charset="0"/>
            </a:rPr>
            <a:t> Fund </a:t>
          </a:r>
          <a:r>
            <a:rPr lang="pl-PL" sz="1100" kern="1200" dirty="0" err="1" smtClean="0">
              <a:latin typeface="Arial" pitchFamily="34" charset="0"/>
              <a:cs typeface="Arial" pitchFamily="34" charset="0"/>
            </a:rPr>
            <a:t>(</a:t>
          </a:r>
          <a:r>
            <a:rPr lang="pl-PL" sz="1100" i="0" kern="1200" dirty="0" err="1" smtClean="0">
              <a:latin typeface="Arial" pitchFamily="34" charset="0"/>
              <a:cs typeface="Arial" pitchFamily="34" charset="0"/>
            </a:rPr>
            <a:t>staros</a:t>
          </a:r>
          <a:r>
            <a:rPr lang="pl-PL" sz="1100" i="0" kern="1200" dirty="0" smtClean="0">
              <a:latin typeface="Arial" pitchFamily="34" charset="0"/>
              <a:cs typeface="Arial" pitchFamily="34" charset="0"/>
            </a:rPr>
            <a:t>t</a:t>
          </a:r>
          <a:r>
            <a:rPr lang="pl-PL" sz="1100" i="1" kern="1200" dirty="0" smtClean="0">
              <a:latin typeface="Arial" pitchFamily="34" charset="0"/>
              <a:cs typeface="Arial" pitchFamily="34" charset="0"/>
            </a:rPr>
            <a:t> </a:t>
          </a:r>
          <a:r>
            <a:rPr lang="en-US" sz="1100" i="0" kern="1200" dirty="0" smtClean="0">
              <a:latin typeface="Arial" pitchFamily="34" charset="0"/>
              <a:cs typeface="Arial" pitchFamily="34" charset="0"/>
            </a:rPr>
            <a:t>refunds </a:t>
          </a:r>
          <a:r>
            <a:rPr lang="pl-PL" sz="1100" i="0" kern="1200" dirty="0" err="1" smtClean="0">
              <a:latin typeface="Arial" pitchFamily="34" charset="0"/>
              <a:cs typeface="Arial" pitchFamily="34" charset="0"/>
            </a:rPr>
            <a:t>commune</a:t>
          </a:r>
          <a:r>
            <a:rPr lang="pl-PL" sz="1100" i="0" kern="1200" dirty="0" smtClean="0">
              <a:latin typeface="Arial" pitchFamily="34" charset="0"/>
              <a:cs typeface="Arial" pitchFamily="34" charset="0"/>
            </a:rPr>
            <a:t> </a:t>
          </a:r>
          <a:r>
            <a:rPr lang="en-US" sz="1100" i="0" kern="1200" dirty="0" smtClean="0">
              <a:latin typeface="Arial" pitchFamily="34" charset="0"/>
              <a:cs typeface="Arial" pitchFamily="34" charset="0"/>
            </a:rPr>
            <a:t>from the </a:t>
          </a:r>
          <a:r>
            <a:rPr lang="pl-PL" sz="1100" i="0" kern="1200" dirty="0" err="1" smtClean="0">
              <a:latin typeface="Arial" pitchFamily="34" charset="0"/>
              <a:cs typeface="Arial" pitchFamily="34" charset="0"/>
            </a:rPr>
            <a:t>Labour</a:t>
          </a:r>
          <a:r>
            <a:rPr lang="en-US" sz="1100" i="0" kern="1200" dirty="0" smtClean="0">
              <a:latin typeface="Arial" pitchFamily="34" charset="0"/>
              <a:cs typeface="Arial" pitchFamily="34" charset="0"/>
            </a:rPr>
            <a:t> Fund budget  up to </a:t>
          </a:r>
          <a:r>
            <a:rPr lang="pl-PL" sz="1100" kern="1200" dirty="0" smtClean="0">
              <a:latin typeface="Arial" pitchFamily="34" charset="0"/>
              <a:cs typeface="Arial" pitchFamily="34" charset="0"/>
            </a:rPr>
            <a:t>60% </a:t>
          </a:r>
          <a:r>
            <a:rPr lang="en-US" sz="1100" kern="1200" dirty="0" smtClean="0">
              <a:latin typeface="Arial" pitchFamily="34" charset="0"/>
              <a:cs typeface="Arial" pitchFamily="34" charset="0"/>
            </a:rPr>
            <a:t>of the minimum service cost</a:t>
          </a:r>
          <a:r>
            <a:rPr lang="pl-PL" sz="1100" kern="1200" dirty="0" smtClean="0">
              <a:latin typeface="Arial" pitchFamily="34" charset="0"/>
              <a:cs typeface="Arial" pitchFamily="34" charset="0"/>
            </a:rPr>
            <a:t>).</a:t>
          </a:r>
          <a:endParaRPr lang="en-US" sz="1100" kern="1200" dirty="0">
            <a:latin typeface="Arial" pitchFamily="34" charset="0"/>
            <a:cs typeface="Arial" pitchFamily="34" charset="0"/>
          </a:endParaRPr>
        </a:p>
      </dsp:txBody>
      <dsp:txXfrm>
        <a:off x="0" y="3899064"/>
        <a:ext cx="8136904" cy="8424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06A319-9376-4918-8B90-05956299B393}">
      <dsp:nvSpPr>
        <dsp:cNvPr id="0" name=""/>
        <dsp:cNvSpPr/>
      </dsp:nvSpPr>
      <dsp:spPr>
        <a:xfrm rot="5400000">
          <a:off x="5496695" y="-1874466"/>
          <a:ext cx="741036" cy="4679079"/>
        </a:xfrm>
        <a:prstGeom prst="round2SameRect">
          <a:avLst/>
        </a:prstGeom>
        <a:noFill/>
        <a:ln w="25400" cap="flat" cmpd="sng" algn="ctr">
          <a:solidFill>
            <a:srgbClr val="A22A12">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pl-PL" sz="1400" kern="1200" dirty="0" smtClean="0">
              <a:solidFill>
                <a:sysClr val="windowText" lastClr="000000"/>
              </a:solidFill>
              <a:latin typeface="Arial" pitchFamily="34" charset="0"/>
              <a:cs typeface="Arial" pitchFamily="34" charset="0"/>
            </a:rPr>
            <a:t>WSB </a:t>
          </a:r>
          <a:r>
            <a:rPr lang="en-US" sz="1400" kern="1200" dirty="0" smtClean="0">
              <a:solidFill>
                <a:sysClr val="windowText" lastClr="000000"/>
              </a:solidFill>
              <a:latin typeface="Arial" pitchFamily="34" charset="0"/>
              <a:cs typeface="Arial" pitchFamily="34" charset="0"/>
            </a:rPr>
            <a:t> should aim to find employment for people</a:t>
          </a:r>
          <a:endParaRPr lang="en-US" sz="1400" kern="1200" dirty="0">
            <a:solidFill>
              <a:sysClr val="windowText" lastClr="000000"/>
            </a:solidFill>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pl-PL"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LLO</a:t>
          </a:r>
          <a:r>
            <a:rPr lang="en-US"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’s perspective </a:t>
          </a:r>
          <a:endParaRPr lang="en-US" sz="1400" b="1" kern="1200" cap="none" spc="150" dirty="0">
            <a:ln w="11430"/>
            <a:solidFill>
              <a:srgbClr val="6A1C0C"/>
            </a:solidFill>
            <a:effectLst>
              <a:outerShdw blurRad="25400" algn="tl" rotWithShape="0">
                <a:srgbClr val="000000">
                  <a:alpha val="43000"/>
                </a:srgbClr>
              </a:outerShdw>
            </a:effectLst>
            <a:latin typeface="Arial" pitchFamily="34" charset="0"/>
            <a:cs typeface="Arial" pitchFamily="34" charset="0"/>
          </a:endParaRPr>
        </a:p>
      </dsp:txBody>
      <dsp:txXfrm rot="5400000">
        <a:off x="5496695" y="-1874466"/>
        <a:ext cx="741036" cy="4679079"/>
      </dsp:txXfrm>
    </dsp:sp>
    <dsp:sp modelId="{31D6417D-F97D-4D57-8525-868AA9019CC9}">
      <dsp:nvSpPr>
        <dsp:cNvPr id="0" name=""/>
        <dsp:cNvSpPr/>
      </dsp:nvSpPr>
      <dsp:spPr>
        <a:xfrm>
          <a:off x="2159" y="1925"/>
          <a:ext cx="3525514" cy="926295"/>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smtClean="0">
              <a:latin typeface="Arial" pitchFamily="34" charset="0"/>
              <a:cs typeface="Arial" pitchFamily="34" charset="0"/>
            </a:rPr>
            <a:t>Enhancing the adaptability of the employees</a:t>
          </a:r>
          <a:endParaRPr lang="en-US" sz="2200" kern="1200" dirty="0">
            <a:latin typeface="Arial" pitchFamily="34" charset="0"/>
            <a:cs typeface="Arial" pitchFamily="34" charset="0"/>
          </a:endParaRPr>
        </a:p>
      </dsp:txBody>
      <dsp:txXfrm>
        <a:off x="2159" y="1925"/>
        <a:ext cx="3525514" cy="926295"/>
      </dsp:txXfrm>
    </dsp:sp>
    <dsp:sp modelId="{F320D7F5-CEE5-443D-A961-540274F2129C}">
      <dsp:nvSpPr>
        <dsp:cNvPr id="0" name=""/>
        <dsp:cNvSpPr/>
      </dsp:nvSpPr>
      <dsp:spPr>
        <a:xfrm rot="5400000">
          <a:off x="5496695" y="-901856"/>
          <a:ext cx="741036" cy="4679079"/>
        </a:xfrm>
        <a:prstGeom prst="round2SameRect">
          <a:avLst/>
        </a:prstGeom>
        <a:noFill/>
        <a:ln w="25400" cap="flat" cmpd="sng" algn="ctr">
          <a:solidFill>
            <a:srgbClr val="A22A12">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pl-PL" sz="1400" kern="1200" dirty="0" smtClean="0">
              <a:solidFill>
                <a:sysClr val="windowText" lastClr="000000"/>
              </a:solidFill>
              <a:latin typeface="Arial" pitchFamily="34" charset="0"/>
              <a:cs typeface="Arial" pitchFamily="34" charset="0"/>
            </a:rPr>
            <a:t>WSB </a:t>
          </a:r>
          <a:r>
            <a:rPr lang="en-US" sz="1400" kern="1200" dirty="0" smtClean="0">
              <a:solidFill>
                <a:sysClr val="windowText" lastClr="000000"/>
              </a:solidFill>
              <a:latin typeface="Arial" pitchFamily="34" charset="0"/>
              <a:cs typeface="Arial" pitchFamily="34" charset="0"/>
            </a:rPr>
            <a:t>should encourage people to seek activities outside the house and increase their se</a:t>
          </a:r>
          <a:r>
            <a:rPr lang="pl-PL" sz="1400" kern="1200" dirty="0" smtClean="0">
              <a:solidFill>
                <a:sysClr val="windowText" lastClr="000000"/>
              </a:solidFill>
              <a:latin typeface="Arial" pitchFamily="34" charset="0"/>
              <a:cs typeface="Arial" pitchFamily="34" charset="0"/>
            </a:rPr>
            <a:t>l</a:t>
          </a:r>
          <a:r>
            <a:rPr lang="en-US" sz="1400" kern="1200" dirty="0" smtClean="0">
              <a:solidFill>
                <a:sysClr val="windowText" lastClr="000000"/>
              </a:solidFill>
              <a:latin typeface="Arial" pitchFamily="34" charset="0"/>
              <a:cs typeface="Arial" pitchFamily="34" charset="0"/>
            </a:rPr>
            <a:t>f-esteem</a:t>
          </a:r>
        </a:p>
        <a:p>
          <a:pPr marL="114300" lvl="1" indent="-114300" algn="l" defTabSz="622300">
            <a:lnSpc>
              <a:spcPct val="90000"/>
            </a:lnSpc>
            <a:spcBef>
              <a:spcPct val="0"/>
            </a:spcBef>
            <a:spcAft>
              <a:spcPct val="15000"/>
            </a:spcAft>
            <a:buChar char="••"/>
          </a:pPr>
          <a:r>
            <a:rPr lang="pl-PL"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CSA</a:t>
          </a:r>
          <a:r>
            <a:rPr lang="en-US"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’s p</a:t>
          </a:r>
          <a:r>
            <a:rPr lang="pl-PL" sz="1400" b="1" kern="1200"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ers</a:t>
          </a:r>
          <a:r>
            <a:rPr lang="en-US" sz="1400" b="1" kern="1200"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pective</a:t>
          </a:r>
          <a:r>
            <a:rPr lang="en-US"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 </a:t>
          </a:r>
        </a:p>
      </dsp:txBody>
      <dsp:txXfrm rot="5400000">
        <a:off x="5496695" y="-901856"/>
        <a:ext cx="741036" cy="4679079"/>
      </dsp:txXfrm>
    </dsp:sp>
    <dsp:sp modelId="{9DD7B4A0-3020-48C2-B222-D9BD6DF7457D}">
      <dsp:nvSpPr>
        <dsp:cNvPr id="0" name=""/>
        <dsp:cNvSpPr/>
      </dsp:nvSpPr>
      <dsp:spPr>
        <a:xfrm>
          <a:off x="2159" y="974535"/>
          <a:ext cx="3525514" cy="926295"/>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smtClean="0">
              <a:latin typeface="Arial" pitchFamily="34" charset="0"/>
              <a:cs typeface="Arial" pitchFamily="34" charset="0"/>
            </a:rPr>
            <a:t>Social integration</a:t>
          </a:r>
          <a:endParaRPr lang="en-US" sz="2200" b="1" kern="1200" dirty="0">
            <a:latin typeface="Arial" pitchFamily="34" charset="0"/>
            <a:cs typeface="Arial" pitchFamily="34" charset="0"/>
          </a:endParaRPr>
        </a:p>
      </dsp:txBody>
      <dsp:txXfrm>
        <a:off x="2159" y="974535"/>
        <a:ext cx="3525514" cy="926295"/>
      </dsp:txXfrm>
    </dsp:sp>
    <dsp:sp modelId="{BB56A7C0-E6BA-446D-81DC-369274E88CE6}">
      <dsp:nvSpPr>
        <dsp:cNvPr id="0" name=""/>
        <dsp:cNvSpPr/>
      </dsp:nvSpPr>
      <dsp:spPr>
        <a:xfrm rot="5400000">
          <a:off x="5496695" y="70752"/>
          <a:ext cx="741036" cy="4679079"/>
        </a:xfrm>
        <a:prstGeom prst="round2SameRect">
          <a:avLst/>
        </a:prstGeom>
        <a:noFill/>
        <a:ln w="25400" cap="flat" cmpd="sng" algn="ctr">
          <a:solidFill>
            <a:srgbClr val="A22A12">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pl-PL" sz="1400" kern="1200" dirty="0" smtClean="0">
              <a:solidFill>
                <a:sysClr val="windowText" lastClr="000000"/>
              </a:solidFill>
              <a:latin typeface="Arial" pitchFamily="34" charset="0"/>
              <a:cs typeface="Arial" pitchFamily="34" charset="0"/>
            </a:rPr>
            <a:t>WSB </a:t>
          </a:r>
          <a:r>
            <a:rPr lang="en-US" sz="1400" kern="1200" dirty="0" smtClean="0">
              <a:solidFill>
                <a:sysClr val="windowText" lastClr="000000"/>
              </a:solidFill>
              <a:latin typeface="Arial" pitchFamily="34" charset="0"/>
              <a:cs typeface="Arial" pitchFamily="34" charset="0"/>
            </a:rPr>
            <a:t>should coordinate simple works of the involved institutions</a:t>
          </a:r>
        </a:p>
        <a:p>
          <a:pPr marL="114300" lvl="1" indent="-114300" algn="l" defTabSz="622300">
            <a:lnSpc>
              <a:spcPct val="90000"/>
            </a:lnSpc>
            <a:spcBef>
              <a:spcPct val="0"/>
            </a:spcBef>
            <a:spcAft>
              <a:spcPct val="15000"/>
            </a:spcAft>
            <a:buChar char="••"/>
          </a:pPr>
          <a:r>
            <a:rPr lang="en-US"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Organizers’ p</a:t>
          </a:r>
          <a:r>
            <a:rPr lang="pl-PL" sz="1400" b="1" kern="1200"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erspe</a:t>
          </a:r>
          <a:r>
            <a:rPr lang="en-US" sz="1400" b="1" kern="1200"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ctive</a:t>
          </a:r>
          <a:endParaRPr lang="en-US"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endParaRPr>
        </a:p>
      </dsp:txBody>
      <dsp:txXfrm rot="5400000">
        <a:off x="5496695" y="70752"/>
        <a:ext cx="741036" cy="4679079"/>
      </dsp:txXfrm>
    </dsp:sp>
    <dsp:sp modelId="{CA811E80-DC79-49BC-A1F1-5058BA692CBE}">
      <dsp:nvSpPr>
        <dsp:cNvPr id="0" name=""/>
        <dsp:cNvSpPr/>
      </dsp:nvSpPr>
      <dsp:spPr>
        <a:xfrm>
          <a:off x="2159" y="1936882"/>
          <a:ext cx="3525514" cy="926295"/>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smtClean="0">
              <a:latin typeface="Arial" pitchFamily="34" charset="0"/>
              <a:cs typeface="Arial" pitchFamily="34" charset="0"/>
            </a:rPr>
            <a:t>Support from the organizers </a:t>
          </a:r>
          <a:endParaRPr lang="en-US" sz="2200" b="1" kern="1200" dirty="0">
            <a:latin typeface="Arial" pitchFamily="34" charset="0"/>
            <a:cs typeface="Arial" pitchFamily="34" charset="0"/>
          </a:endParaRPr>
        </a:p>
      </dsp:txBody>
      <dsp:txXfrm>
        <a:off x="2159" y="1936882"/>
        <a:ext cx="3525514" cy="926295"/>
      </dsp:txXfrm>
    </dsp:sp>
    <dsp:sp modelId="{D984FFD9-6672-41D4-9C81-714C647077A2}">
      <dsp:nvSpPr>
        <dsp:cNvPr id="0" name=""/>
        <dsp:cNvSpPr/>
      </dsp:nvSpPr>
      <dsp:spPr>
        <a:xfrm rot="5400000">
          <a:off x="5496695" y="1043362"/>
          <a:ext cx="741036" cy="4679079"/>
        </a:xfrm>
        <a:prstGeom prst="round2SameRect">
          <a:avLst/>
        </a:prstGeom>
        <a:noFill/>
        <a:ln w="25400" cap="flat" cmpd="sng" algn="ctr">
          <a:solidFill>
            <a:srgbClr val="A22A12">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pl-PL" sz="1400" kern="1200" dirty="0" smtClean="0">
              <a:solidFill>
                <a:sysClr val="windowText" lastClr="000000"/>
              </a:solidFill>
              <a:latin typeface="Arial" pitchFamily="34" charset="0"/>
              <a:cs typeface="Arial" pitchFamily="34" charset="0"/>
            </a:rPr>
            <a:t>WSB </a:t>
          </a:r>
          <a:r>
            <a:rPr lang="en-US" sz="1400" kern="1200" dirty="0" smtClean="0">
              <a:solidFill>
                <a:sysClr val="windowText" lastClr="000000"/>
              </a:solidFill>
              <a:latin typeface="Arial" pitchFamily="34" charset="0"/>
              <a:cs typeface="Arial" pitchFamily="34" charset="0"/>
            </a:rPr>
            <a:t> should support people in the difficult financial situations</a:t>
          </a:r>
        </a:p>
        <a:p>
          <a:pPr marL="114300" lvl="1" indent="-114300" algn="l" defTabSz="622300">
            <a:lnSpc>
              <a:spcPct val="90000"/>
            </a:lnSpc>
            <a:spcBef>
              <a:spcPct val="0"/>
            </a:spcBef>
            <a:spcAft>
              <a:spcPct val="15000"/>
            </a:spcAft>
            <a:buChar char="••"/>
          </a:pPr>
          <a:r>
            <a:rPr lang="en-US"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Participants’ p</a:t>
          </a:r>
          <a:r>
            <a:rPr lang="pl-PL" sz="1400" b="1" kern="1200"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erspe</a:t>
          </a:r>
          <a:r>
            <a:rPr lang="en-US" sz="1400" b="1" kern="1200" cap="none" spc="150" dirty="0" err="1" smtClean="0">
              <a:ln w="11430"/>
              <a:solidFill>
                <a:srgbClr val="6A1C0C"/>
              </a:solidFill>
              <a:effectLst>
                <a:outerShdw blurRad="25400" algn="tl" rotWithShape="0">
                  <a:srgbClr val="000000">
                    <a:alpha val="43000"/>
                  </a:srgbClr>
                </a:outerShdw>
              </a:effectLst>
              <a:latin typeface="Arial" pitchFamily="34" charset="0"/>
              <a:cs typeface="Arial" pitchFamily="34" charset="0"/>
            </a:rPr>
            <a:t>ctive</a:t>
          </a:r>
          <a:r>
            <a:rPr lang="en-US" sz="1400" b="1" kern="1200" cap="none" spc="150" dirty="0" smtClean="0">
              <a:ln w="11430"/>
              <a:solidFill>
                <a:srgbClr val="6A1C0C"/>
              </a:solidFill>
              <a:effectLst>
                <a:outerShdw blurRad="25400" algn="tl" rotWithShape="0">
                  <a:srgbClr val="000000">
                    <a:alpha val="43000"/>
                  </a:srgbClr>
                </a:outerShdw>
              </a:effectLst>
              <a:latin typeface="Arial" pitchFamily="34" charset="0"/>
              <a:cs typeface="Arial" pitchFamily="34" charset="0"/>
            </a:rPr>
            <a:t> </a:t>
          </a:r>
        </a:p>
      </dsp:txBody>
      <dsp:txXfrm rot="5400000">
        <a:off x="5496695" y="1043362"/>
        <a:ext cx="741036" cy="4679079"/>
      </dsp:txXfrm>
    </dsp:sp>
    <dsp:sp modelId="{09D65EA3-013A-4501-A2E4-3E70072D391A}">
      <dsp:nvSpPr>
        <dsp:cNvPr id="0" name=""/>
        <dsp:cNvSpPr/>
      </dsp:nvSpPr>
      <dsp:spPr>
        <a:xfrm>
          <a:off x="2159" y="2919755"/>
          <a:ext cx="3525514" cy="926295"/>
        </a:xfrm>
        <a:prstGeom prst="round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smtClean="0">
              <a:latin typeface="Arial" pitchFamily="34" charset="0"/>
              <a:cs typeface="Arial" pitchFamily="34" charset="0"/>
            </a:rPr>
            <a:t>Financial </a:t>
          </a:r>
          <a:r>
            <a:rPr lang="en-US" sz="2200" b="1" kern="1200" dirty="0" err="1" smtClean="0">
              <a:latin typeface="Arial" pitchFamily="34" charset="0"/>
              <a:cs typeface="Arial" pitchFamily="34" charset="0"/>
            </a:rPr>
            <a:t>supp</a:t>
          </a:r>
          <a:r>
            <a:rPr lang="pl-PL" sz="2200" b="1" kern="1200" dirty="0" smtClean="0">
              <a:latin typeface="Arial" pitchFamily="34" charset="0"/>
              <a:cs typeface="Arial" pitchFamily="34" charset="0"/>
            </a:rPr>
            <a:t>o</a:t>
          </a:r>
          <a:r>
            <a:rPr lang="en-US" sz="2200" b="1" kern="1200" dirty="0" err="1" smtClean="0">
              <a:latin typeface="Arial" pitchFamily="34" charset="0"/>
              <a:cs typeface="Arial" pitchFamily="34" charset="0"/>
            </a:rPr>
            <a:t>rt</a:t>
          </a:r>
          <a:endParaRPr lang="en-US" sz="2200" b="1" kern="1200" dirty="0" smtClean="0">
            <a:latin typeface="Arial" pitchFamily="34" charset="0"/>
            <a:cs typeface="Arial" pitchFamily="34" charset="0"/>
          </a:endParaRPr>
        </a:p>
      </dsp:txBody>
      <dsp:txXfrm>
        <a:off x="2159" y="2919755"/>
        <a:ext cx="3525514" cy="92629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819FDA-7466-48C2-BB0B-ECE0055E6AFF}">
      <dsp:nvSpPr>
        <dsp:cNvPr id="0" name=""/>
        <dsp:cNvSpPr/>
      </dsp:nvSpPr>
      <dsp:spPr>
        <a:xfrm>
          <a:off x="2430" y="0"/>
          <a:ext cx="2369513" cy="415053"/>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pl-PL" sz="1200" b="1" kern="1200" dirty="0" err="1" smtClean="0">
              <a:solidFill>
                <a:schemeClr val="bg1"/>
              </a:solidFill>
              <a:latin typeface="Arial" pitchFamily="34" charset="0"/>
              <a:cs typeface="Arial" pitchFamily="34" charset="0"/>
            </a:rPr>
            <a:t>age</a:t>
          </a:r>
          <a:endParaRPr lang="en-US" sz="1200" kern="1200" dirty="0">
            <a:solidFill>
              <a:schemeClr val="bg1"/>
            </a:solidFill>
            <a:latin typeface="Arial" pitchFamily="34" charset="0"/>
            <a:cs typeface="Arial" pitchFamily="34" charset="0"/>
          </a:endParaRPr>
        </a:p>
      </dsp:txBody>
      <dsp:txXfrm>
        <a:off x="2430" y="0"/>
        <a:ext cx="2369513" cy="415053"/>
      </dsp:txXfrm>
    </dsp:sp>
    <dsp:sp modelId="{89DA9827-C8C8-438C-BF62-F631EF4A34B0}">
      <dsp:nvSpPr>
        <dsp:cNvPr id="0" name=""/>
        <dsp:cNvSpPr/>
      </dsp:nvSpPr>
      <dsp:spPr>
        <a:xfrm>
          <a:off x="2430" y="417452"/>
          <a:ext cx="2369513" cy="1501515"/>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People 40-60  year-old</a:t>
          </a: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Average age</a:t>
          </a:r>
          <a:r>
            <a:rPr lang="pl-PL" sz="1200" kern="1200" dirty="0" smtClean="0">
              <a:latin typeface="Arial" pitchFamily="34" charset="0"/>
              <a:cs typeface="Arial" pitchFamily="34" charset="0"/>
            </a:rPr>
            <a:t>:  45 </a:t>
          </a:r>
          <a:r>
            <a:rPr lang="en-US" sz="1200" kern="1200" dirty="0" smtClean="0">
              <a:latin typeface="Arial" pitchFamily="34" charset="0"/>
              <a:cs typeface="Arial" pitchFamily="34" charset="0"/>
            </a:rPr>
            <a:t>year-old</a:t>
          </a: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Young people rarely participate due to lack of interest</a:t>
          </a:r>
        </a:p>
      </dsp:txBody>
      <dsp:txXfrm>
        <a:off x="2430" y="417452"/>
        <a:ext cx="2369513" cy="1501515"/>
      </dsp:txXfrm>
    </dsp:sp>
    <dsp:sp modelId="{BE8560C3-48D1-4025-B51C-773DC7D74078}">
      <dsp:nvSpPr>
        <dsp:cNvPr id="0" name=""/>
        <dsp:cNvSpPr/>
      </dsp:nvSpPr>
      <dsp:spPr>
        <a:xfrm>
          <a:off x="2703675" y="0"/>
          <a:ext cx="2369513" cy="415053"/>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pl-PL" sz="1200" b="1" kern="1200" dirty="0" err="1" smtClean="0">
              <a:solidFill>
                <a:schemeClr val="bg1"/>
              </a:solidFill>
              <a:latin typeface="Arial" pitchFamily="34" charset="0"/>
              <a:cs typeface="Arial" pitchFamily="34" charset="0"/>
            </a:rPr>
            <a:t>gender</a:t>
          </a:r>
          <a:endParaRPr lang="en-US" sz="1200" b="1" kern="1200" dirty="0">
            <a:solidFill>
              <a:schemeClr val="bg1"/>
            </a:solidFill>
            <a:latin typeface="Arial" pitchFamily="34" charset="0"/>
            <a:cs typeface="Arial" pitchFamily="34" charset="0"/>
          </a:endParaRPr>
        </a:p>
      </dsp:txBody>
      <dsp:txXfrm>
        <a:off x="2703675" y="0"/>
        <a:ext cx="2369513" cy="415053"/>
      </dsp:txXfrm>
    </dsp:sp>
    <dsp:sp modelId="{DE3429A1-2733-4BE7-B03B-1FCFC10E4D60}">
      <dsp:nvSpPr>
        <dsp:cNvPr id="0" name=""/>
        <dsp:cNvSpPr/>
      </dsp:nvSpPr>
      <dsp:spPr>
        <a:xfrm>
          <a:off x="2703675" y="402122"/>
          <a:ext cx="2369513" cy="1501515"/>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Mostly women </a:t>
          </a:r>
          <a:r>
            <a:rPr lang="pl-PL" sz="1200" kern="1200" dirty="0" smtClean="0">
              <a:latin typeface="Arial" pitchFamily="34" charset="0"/>
              <a:cs typeface="Arial" pitchFamily="34" charset="0"/>
            </a:rPr>
            <a:t>(55%)</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Most women are from province of </a:t>
          </a:r>
          <a:r>
            <a:rPr lang="en-US" sz="1200" kern="1200" dirty="0" err="1" smtClean="0">
              <a:latin typeface="Arial" pitchFamily="34" charset="0"/>
              <a:cs typeface="Arial" pitchFamily="34" charset="0"/>
            </a:rPr>
            <a:t>suwalskie</a:t>
          </a:r>
          <a:r>
            <a:rPr lang="pl-PL" sz="1200" kern="1200" dirty="0" smtClean="0">
              <a:latin typeface="Arial" pitchFamily="34" charset="0"/>
              <a:cs typeface="Arial" pitchFamily="34" charset="0"/>
            </a:rPr>
            <a:t> (67%)</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Most men are from the county of </a:t>
          </a:r>
          <a:r>
            <a:rPr lang="pl-PL" sz="1200" kern="1200" dirty="0" err="1" smtClean="0">
              <a:latin typeface="Arial" pitchFamily="34" charset="0"/>
              <a:cs typeface="Arial" pitchFamily="34" charset="0"/>
            </a:rPr>
            <a:t>bielsk</a:t>
          </a:r>
          <a:r>
            <a:rPr lang="en-US" sz="1200" kern="1200" dirty="0" smtClean="0">
              <a:latin typeface="Arial" pitchFamily="34" charset="0"/>
              <a:cs typeface="Arial" pitchFamily="34" charset="0"/>
            </a:rPr>
            <a:t>o</a:t>
          </a:r>
          <a:r>
            <a:rPr lang="pl-PL" sz="1200" kern="1200" dirty="0" smtClean="0">
              <a:latin typeface="Arial" pitchFamily="34" charset="0"/>
              <a:cs typeface="Arial" pitchFamily="34" charset="0"/>
            </a:rPr>
            <a:t> (58%)</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endParaRPr lang="en-US" sz="1200" kern="1200" dirty="0" smtClean="0">
            <a:solidFill>
              <a:schemeClr val="bg1"/>
            </a:solidFill>
            <a:latin typeface="Arial" pitchFamily="34" charset="0"/>
            <a:cs typeface="Arial" pitchFamily="34" charset="0"/>
          </a:endParaRPr>
        </a:p>
      </dsp:txBody>
      <dsp:txXfrm>
        <a:off x="2703675" y="402122"/>
        <a:ext cx="2369513" cy="1501515"/>
      </dsp:txXfrm>
    </dsp:sp>
    <dsp:sp modelId="{5B1793E0-9E37-4AC9-9AD7-C4A758C88AF5}">
      <dsp:nvSpPr>
        <dsp:cNvPr id="0" name=""/>
        <dsp:cNvSpPr/>
      </dsp:nvSpPr>
      <dsp:spPr>
        <a:xfrm>
          <a:off x="5404920" y="0"/>
          <a:ext cx="2369513" cy="415053"/>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pl-PL" sz="1200" b="1" kern="1200" dirty="0" err="1" smtClean="0">
              <a:solidFill>
                <a:schemeClr val="bg1"/>
              </a:solidFill>
              <a:latin typeface="Arial" pitchFamily="34" charset="0"/>
              <a:cs typeface="Arial" pitchFamily="34" charset="0"/>
            </a:rPr>
            <a:t>education</a:t>
          </a:r>
          <a:endParaRPr lang="en-US" sz="1200" b="1" kern="1200" dirty="0">
            <a:solidFill>
              <a:schemeClr val="bg1"/>
            </a:solidFill>
            <a:latin typeface="Arial" pitchFamily="34" charset="0"/>
            <a:cs typeface="Arial" pitchFamily="34" charset="0"/>
          </a:endParaRPr>
        </a:p>
      </dsp:txBody>
      <dsp:txXfrm>
        <a:off x="5404920" y="0"/>
        <a:ext cx="2369513" cy="415053"/>
      </dsp:txXfrm>
    </dsp:sp>
    <dsp:sp modelId="{C546312F-7405-4DB3-8AC7-664DF6D002B8}">
      <dsp:nvSpPr>
        <dsp:cNvPr id="0" name=""/>
        <dsp:cNvSpPr/>
      </dsp:nvSpPr>
      <dsp:spPr>
        <a:xfrm>
          <a:off x="5404920" y="417452"/>
          <a:ext cx="2369513" cy="1501515"/>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Most people without A-Level (</a:t>
          </a:r>
          <a:r>
            <a:rPr lang="en-US" sz="1200" kern="1200" dirty="0" err="1" smtClean="0">
              <a:latin typeface="Arial" pitchFamily="34" charset="0"/>
              <a:cs typeface="Arial" pitchFamily="34" charset="0"/>
            </a:rPr>
            <a:t>matura</a:t>
          </a:r>
          <a:r>
            <a:rPr lang="en-US" sz="1200" kern="1200" dirty="0" smtClean="0">
              <a:latin typeface="Arial" pitchFamily="34" charset="0"/>
              <a:cs typeface="Arial" pitchFamily="34" charset="0"/>
            </a:rPr>
            <a:t>)</a:t>
          </a:r>
          <a:r>
            <a:rPr lang="pl-PL" sz="1200" kern="1200" dirty="0" smtClean="0">
              <a:latin typeface="Arial" pitchFamily="34" charset="0"/>
              <a:cs typeface="Arial" pitchFamily="34" charset="0"/>
            </a:rPr>
            <a:t> (79%)</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Most people with vocational  education</a:t>
          </a: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Most people without any professional qualifications are from the city of </a:t>
          </a:r>
          <a:r>
            <a:rPr lang="en-US" sz="1200" kern="1200" dirty="0" err="1" smtClean="0">
              <a:latin typeface="Arial" pitchFamily="34" charset="0"/>
              <a:cs typeface="Arial" pitchFamily="34" charset="0"/>
            </a:rPr>
            <a:t>Lomza</a:t>
          </a:r>
          <a:r>
            <a:rPr lang="en-US" sz="1200" kern="1200" dirty="0" smtClean="0">
              <a:latin typeface="Arial" pitchFamily="34" charset="0"/>
              <a:cs typeface="Arial" pitchFamily="34" charset="0"/>
            </a:rPr>
            <a:t> and in the </a:t>
          </a:r>
          <a:r>
            <a:rPr lang="pl-PL" sz="1200" kern="1200" dirty="0" err="1" smtClean="0">
              <a:latin typeface="Arial" pitchFamily="34" charset="0"/>
              <a:cs typeface="Arial" pitchFamily="34" charset="0"/>
            </a:rPr>
            <a:t>province</a:t>
          </a:r>
          <a:r>
            <a:rPr lang="en-US" sz="1200" kern="1200" dirty="0" smtClean="0">
              <a:latin typeface="Arial" pitchFamily="34" charset="0"/>
              <a:cs typeface="Arial" pitchFamily="34" charset="0"/>
            </a:rPr>
            <a:t> of </a:t>
          </a:r>
          <a:r>
            <a:rPr lang="en-US" sz="1200" kern="1200" dirty="0" err="1" smtClean="0">
              <a:latin typeface="Arial" pitchFamily="34" charset="0"/>
              <a:cs typeface="Arial" pitchFamily="34" charset="0"/>
            </a:rPr>
            <a:t>lomzynskie</a:t>
          </a:r>
          <a:endParaRPr lang="en-US" sz="1200" kern="1200" dirty="0" smtClean="0">
            <a:latin typeface="Arial" pitchFamily="34" charset="0"/>
            <a:cs typeface="Arial" pitchFamily="34" charset="0"/>
          </a:endParaRPr>
        </a:p>
      </dsp:txBody>
      <dsp:txXfrm>
        <a:off x="5404920" y="417452"/>
        <a:ext cx="2369513" cy="150151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5EC6C1-BA96-4AA7-9A89-4B26444CCED2}">
      <dsp:nvSpPr>
        <dsp:cNvPr id="0" name=""/>
        <dsp:cNvSpPr/>
      </dsp:nvSpPr>
      <dsp:spPr>
        <a:xfrm>
          <a:off x="0" y="4112"/>
          <a:ext cx="2372574" cy="547200"/>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latin typeface="Arial" pitchFamily="34" charset="0"/>
              <a:cs typeface="Arial" pitchFamily="34" charset="0"/>
            </a:rPr>
            <a:t>job situation</a:t>
          </a:r>
        </a:p>
      </dsp:txBody>
      <dsp:txXfrm>
        <a:off x="0" y="4112"/>
        <a:ext cx="2372574" cy="547200"/>
      </dsp:txXfrm>
    </dsp:sp>
    <dsp:sp modelId="{1CE30C93-257C-49C8-B2B8-1AB01C2F9D2C}">
      <dsp:nvSpPr>
        <dsp:cNvPr id="0" name=""/>
        <dsp:cNvSpPr/>
      </dsp:nvSpPr>
      <dsp:spPr>
        <a:xfrm>
          <a:off x="2433" y="551542"/>
          <a:ext cx="2372574" cy="1460340"/>
        </a:xfrm>
        <a:prstGeom prst="rect">
          <a:avLst/>
        </a:prstGeom>
        <a:noFill/>
        <a:ln w="25400" cap="flat" cmpd="sng" algn="ctr">
          <a:solidFill>
            <a:srgbClr val="87230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Some people with disabilities; most of them are in the </a:t>
          </a:r>
          <a:r>
            <a:rPr lang="pl-PL" sz="1200" kern="1200" dirty="0" err="1" smtClean="0">
              <a:latin typeface="Arial" pitchFamily="34" charset="0"/>
              <a:cs typeface="Arial" pitchFamily="34" charset="0"/>
            </a:rPr>
            <a:t>provi</a:t>
          </a:r>
          <a:r>
            <a:rPr lang="en-US" sz="1200" kern="1200" dirty="0" err="1" smtClean="0">
              <a:latin typeface="Arial" pitchFamily="34" charset="0"/>
              <a:cs typeface="Arial" pitchFamily="34" charset="0"/>
            </a:rPr>
            <a:t>nce</a:t>
          </a:r>
          <a:r>
            <a:rPr lang="en-US" sz="1200" kern="1200" dirty="0" smtClean="0">
              <a:latin typeface="Arial" pitchFamily="34" charset="0"/>
              <a:cs typeface="Arial" pitchFamily="34" charset="0"/>
            </a:rPr>
            <a:t> of </a:t>
          </a:r>
          <a:r>
            <a:rPr lang="en-US" sz="1200" kern="1200" dirty="0" err="1" smtClean="0">
              <a:latin typeface="Arial" pitchFamily="34" charset="0"/>
              <a:cs typeface="Arial" pitchFamily="34" charset="0"/>
            </a:rPr>
            <a:t>bielsk</a:t>
          </a:r>
          <a:r>
            <a:rPr lang="pl-PL" sz="1200" kern="1200" dirty="0" smtClean="0">
              <a:latin typeface="Arial" pitchFamily="34" charset="0"/>
              <a:cs typeface="Arial" pitchFamily="34" charset="0"/>
            </a:rPr>
            <a:t>o (17%), </a:t>
          </a:r>
          <a:r>
            <a:rPr lang="en-US" sz="1200" kern="1200" dirty="0" smtClean="0">
              <a:latin typeface="Arial" pitchFamily="34" charset="0"/>
              <a:cs typeface="Arial" pitchFamily="34" charset="0"/>
            </a:rPr>
            <a:t>least in the </a:t>
          </a:r>
          <a:r>
            <a:rPr lang="pl-PL" sz="1200" kern="1200" dirty="0" err="1" smtClean="0">
              <a:latin typeface="Arial" pitchFamily="34" charset="0"/>
              <a:cs typeface="Arial" pitchFamily="34" charset="0"/>
            </a:rPr>
            <a:t>province</a:t>
          </a:r>
          <a:r>
            <a:rPr lang="en-US" sz="1200" kern="1200" dirty="0" smtClean="0">
              <a:latin typeface="Arial" pitchFamily="34" charset="0"/>
              <a:cs typeface="Arial" pitchFamily="34" charset="0"/>
            </a:rPr>
            <a:t> of w</a:t>
          </a:r>
          <a:r>
            <a:rPr lang="pl-PL" sz="1200" kern="1200" dirty="0" err="1" smtClean="0">
              <a:latin typeface="Arial" pitchFamily="34" charset="0"/>
              <a:cs typeface="Arial" pitchFamily="34" charset="0"/>
            </a:rPr>
            <a:t>ysokomazowiecki</a:t>
          </a:r>
          <a:r>
            <a:rPr lang="en-US" sz="1200" kern="1200" dirty="0" smtClean="0">
              <a:latin typeface="Arial" pitchFamily="34" charset="0"/>
              <a:cs typeface="Arial" pitchFamily="34" charset="0"/>
            </a:rPr>
            <a:t>e</a:t>
          </a:r>
          <a:r>
            <a:rPr lang="pl-PL" sz="1200" kern="1200" dirty="0" smtClean="0">
              <a:latin typeface="Arial" pitchFamily="34" charset="0"/>
              <a:cs typeface="Arial" pitchFamily="34" charset="0"/>
            </a:rPr>
            <a:t> (0%)</a:t>
          </a:r>
          <a:endParaRPr lang="en-US" sz="1200" kern="1200" dirty="0" smtClean="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Before many alcoholics but currently after</a:t>
          </a:r>
          <a:r>
            <a:rPr lang="pl-PL" sz="1200" kern="1200" dirty="0" smtClean="0">
              <a:latin typeface="Arial" pitchFamily="34" charset="0"/>
              <a:cs typeface="Arial" pitchFamily="34" charset="0"/>
            </a:rPr>
            <a:t> </a:t>
          </a:r>
          <a:r>
            <a:rPr lang="pl-PL" sz="1200" kern="1200" dirty="0" err="1" smtClean="0">
              <a:latin typeface="Arial" pitchFamily="34" charset="0"/>
              <a:cs typeface="Arial" pitchFamily="34" charset="0"/>
            </a:rPr>
            <a:t>people</a:t>
          </a:r>
          <a:r>
            <a:rPr lang="pl-PL" sz="1200" kern="1200" dirty="0" smtClean="0">
              <a:latin typeface="Arial" pitchFamily="34" charset="0"/>
              <a:cs typeface="Arial" pitchFamily="34" charset="0"/>
            </a:rPr>
            <a:t> </a:t>
          </a:r>
          <a:r>
            <a:rPr lang="pl-PL" sz="1200" kern="1200" dirty="0" err="1" smtClean="0">
              <a:latin typeface="Arial" pitchFamily="34" charset="0"/>
              <a:cs typeface="Arial" pitchFamily="34" charset="0"/>
            </a:rPr>
            <a:t>after</a:t>
          </a:r>
          <a:r>
            <a:rPr lang="en-US" sz="1200" kern="1200" dirty="0" smtClean="0">
              <a:latin typeface="Arial" pitchFamily="34" charset="0"/>
              <a:cs typeface="Arial" pitchFamily="34" charset="0"/>
            </a:rPr>
            <a:t> the treatment</a:t>
          </a:r>
        </a:p>
      </dsp:txBody>
      <dsp:txXfrm>
        <a:off x="2433" y="551542"/>
        <a:ext cx="2372574" cy="1460340"/>
      </dsp:txXfrm>
    </dsp:sp>
    <dsp:sp modelId="{DEADFBBA-0BD6-4FD8-B3A8-8E6FC408E24B}">
      <dsp:nvSpPr>
        <dsp:cNvPr id="0" name=""/>
        <dsp:cNvSpPr/>
      </dsp:nvSpPr>
      <dsp:spPr>
        <a:xfrm>
          <a:off x="2707168" y="4341"/>
          <a:ext cx="2372574" cy="547200"/>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latin typeface="Arial" pitchFamily="34" charset="0"/>
              <a:cs typeface="Arial" pitchFamily="34" charset="0"/>
            </a:rPr>
            <a:t>professional experience</a:t>
          </a:r>
        </a:p>
      </dsp:txBody>
      <dsp:txXfrm>
        <a:off x="2707168" y="4341"/>
        <a:ext cx="2372574" cy="547200"/>
      </dsp:txXfrm>
    </dsp:sp>
    <dsp:sp modelId="{3873A791-3116-4AAA-81AD-2FF7B3B2D4DB}">
      <dsp:nvSpPr>
        <dsp:cNvPr id="0" name=""/>
        <dsp:cNvSpPr/>
      </dsp:nvSpPr>
      <dsp:spPr>
        <a:xfrm>
          <a:off x="2707168" y="551542"/>
          <a:ext cx="2372574" cy="1460340"/>
        </a:xfrm>
        <a:prstGeom prst="rect">
          <a:avLst/>
        </a:prstGeom>
        <a:noFill/>
        <a:ln w="25400" cap="flat" cmpd="sng" algn="ctr">
          <a:solidFill>
            <a:srgbClr val="87230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People who did low-skill jobs  but currently unemployed</a:t>
          </a: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People without any professional experience</a:t>
          </a:r>
        </a:p>
      </dsp:txBody>
      <dsp:txXfrm>
        <a:off x="2707168" y="551542"/>
        <a:ext cx="2372574" cy="1460340"/>
      </dsp:txXfrm>
    </dsp:sp>
    <dsp:sp modelId="{48757970-DCE5-4072-9C6F-DF467C2D831D}">
      <dsp:nvSpPr>
        <dsp:cNvPr id="0" name=""/>
        <dsp:cNvSpPr/>
      </dsp:nvSpPr>
      <dsp:spPr>
        <a:xfrm>
          <a:off x="5411903" y="4341"/>
          <a:ext cx="2372574" cy="547200"/>
        </a:xfrm>
        <a:prstGeom prst="rect">
          <a:avLst/>
        </a:prstGeom>
        <a:solidFill>
          <a:srgbClr val="A22A12"/>
        </a:solid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latin typeface="Arial" pitchFamily="34" charset="0"/>
              <a:cs typeface="Arial" pitchFamily="34" charset="0"/>
            </a:rPr>
            <a:t>situation on the </a:t>
          </a:r>
          <a:r>
            <a:rPr lang="en-US" sz="1200" b="1" kern="1200" dirty="0" err="1" smtClean="0">
              <a:solidFill>
                <a:schemeClr val="bg1"/>
              </a:solidFill>
              <a:latin typeface="Arial" pitchFamily="34" charset="0"/>
              <a:cs typeface="Arial" pitchFamily="34" charset="0"/>
            </a:rPr>
            <a:t>labour</a:t>
          </a:r>
          <a:r>
            <a:rPr lang="en-US" sz="1200" b="1" kern="1200" dirty="0" smtClean="0">
              <a:solidFill>
                <a:schemeClr val="bg1"/>
              </a:solidFill>
              <a:latin typeface="Arial" pitchFamily="34" charset="0"/>
              <a:cs typeface="Arial" pitchFamily="34" charset="0"/>
            </a:rPr>
            <a:t> market</a:t>
          </a:r>
        </a:p>
      </dsp:txBody>
      <dsp:txXfrm>
        <a:off x="5411903" y="4341"/>
        <a:ext cx="2372574" cy="547200"/>
      </dsp:txXfrm>
    </dsp:sp>
    <dsp:sp modelId="{09B1DAE2-2BF8-427F-B7CD-2F656A644BE7}">
      <dsp:nvSpPr>
        <dsp:cNvPr id="0" name=""/>
        <dsp:cNvSpPr/>
      </dsp:nvSpPr>
      <dsp:spPr>
        <a:xfrm>
          <a:off x="5411903" y="551542"/>
          <a:ext cx="2372574" cy="1460340"/>
        </a:xfrm>
        <a:prstGeom prst="rect">
          <a:avLst/>
        </a:prstGeom>
        <a:noFill/>
        <a:ln w="25400" cap="flat" cmpd="sng" algn="ctr">
          <a:solidFill>
            <a:srgbClr val="87230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People  who have been unemployed for a long time</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People seeking any employment </a:t>
          </a:r>
          <a:r>
            <a:rPr lang="pl-PL" sz="1200" kern="1200" dirty="0" smtClean="0">
              <a:latin typeface="Arial" pitchFamily="34" charset="0"/>
              <a:cs typeface="Arial" pitchFamily="34" charset="0"/>
            </a:rPr>
            <a:t>(</a:t>
          </a:r>
          <a:r>
            <a:rPr lang="en-US" sz="1200" kern="1200" dirty="0" smtClean="0">
              <a:latin typeface="Arial" pitchFamily="34" charset="0"/>
              <a:cs typeface="Arial" pitchFamily="34" charset="0"/>
            </a:rPr>
            <a:t>mostly women)</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endParaRPr lang="en-US" sz="1200" kern="1200" dirty="0">
            <a:latin typeface="Arial" pitchFamily="34" charset="0"/>
            <a:cs typeface="Arial" pitchFamily="34" charset="0"/>
          </a:endParaRPr>
        </a:p>
      </dsp:txBody>
      <dsp:txXfrm>
        <a:off x="5411903" y="551542"/>
        <a:ext cx="2372574" cy="146034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9DC058-2606-4D49-8802-348B08542B36}">
      <dsp:nvSpPr>
        <dsp:cNvPr id="0" name=""/>
        <dsp:cNvSpPr/>
      </dsp:nvSpPr>
      <dsp:spPr>
        <a:xfrm>
          <a:off x="0" y="8331"/>
          <a:ext cx="8064896" cy="721754"/>
        </a:xfrm>
        <a:prstGeom prst="rect">
          <a:avLst/>
        </a:prstGeom>
        <a:solidFill>
          <a:srgbClr val="A22A1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en-US" sz="1600" i="1" kern="1200" dirty="0" smtClean="0">
              <a:latin typeface="Arial" pitchFamily="34" charset="0"/>
              <a:cs typeface="Arial" pitchFamily="34" charset="0"/>
            </a:rPr>
            <a:t>While distributing works for social profits the following are taken into consideration: age, person's ability to do the work and </a:t>
          </a:r>
          <a:r>
            <a:rPr lang="pl-PL" sz="1600" i="1" kern="1200" dirty="0" smtClean="0">
              <a:latin typeface="Arial" pitchFamily="34" charset="0"/>
              <a:cs typeface="Arial" pitchFamily="34" charset="0"/>
            </a:rPr>
            <a:t> </a:t>
          </a:r>
          <a:r>
            <a:rPr lang="en-US" sz="1600" i="1" kern="1200" dirty="0" smtClean="0">
              <a:latin typeface="Arial" pitchFamily="34" charset="0"/>
              <a:cs typeface="Arial" pitchFamily="34" charset="0"/>
            </a:rPr>
            <a:t>his/her qualifications.</a:t>
          </a:r>
          <a:endParaRPr lang="pl-PL" sz="1600" kern="1200" dirty="0">
            <a:latin typeface="Arial" pitchFamily="34" charset="0"/>
            <a:cs typeface="Arial" pitchFamily="34" charset="0"/>
          </a:endParaRPr>
        </a:p>
      </dsp:txBody>
      <dsp:txXfrm>
        <a:off x="0" y="8331"/>
        <a:ext cx="8064896" cy="721754"/>
      </dsp:txXfrm>
    </dsp:sp>
    <dsp:sp modelId="{38B7D370-4354-4437-8E49-A1738B4B307A}">
      <dsp:nvSpPr>
        <dsp:cNvPr id="0" name=""/>
        <dsp:cNvSpPr/>
      </dsp:nvSpPr>
      <dsp:spPr>
        <a:xfrm>
          <a:off x="0" y="802434"/>
          <a:ext cx="8064896" cy="435728"/>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pl-PL" sz="1600" i="1" kern="1200" dirty="0" smtClean="0">
              <a:latin typeface="Arial" pitchFamily="34" charset="0"/>
              <a:cs typeface="Arial" pitchFamily="34" charset="0"/>
            </a:rPr>
            <a:t>§ 4. 2. </a:t>
          </a:r>
          <a:r>
            <a:rPr lang="en-US" sz="1600" i="1" kern="1200" dirty="0" smtClean="0">
              <a:latin typeface="Arial" pitchFamily="34" charset="0"/>
              <a:cs typeface="Arial" pitchFamily="34" charset="0"/>
            </a:rPr>
            <a:t>act on organizing the pro</a:t>
          </a:r>
          <a:r>
            <a:rPr lang="pl-PL" sz="1600" i="1" kern="1200" dirty="0" smtClean="0">
              <a:latin typeface="Arial" pitchFamily="34" charset="0"/>
              <a:cs typeface="Arial" pitchFamily="34" charset="0"/>
            </a:rPr>
            <a:t>gram</a:t>
          </a:r>
          <a:r>
            <a:rPr lang="en-US" sz="1600" i="1" kern="1200" dirty="0" smtClean="0">
              <a:latin typeface="Arial" pitchFamily="34" charset="0"/>
              <a:cs typeface="Arial" pitchFamily="34" charset="0"/>
            </a:rPr>
            <a:t> for social profit </a:t>
          </a:r>
          <a:r>
            <a:rPr lang="pl-PL" sz="1600" i="1" kern="1200" dirty="0" smtClean="0">
              <a:latin typeface="Arial" pitchFamily="34" charset="0"/>
              <a:cs typeface="Arial" pitchFamily="34" charset="0"/>
            </a:rPr>
            <a:t>(</a:t>
          </a:r>
          <a:r>
            <a:rPr lang="pl-PL" sz="1600" i="1" kern="1200" dirty="0" err="1" smtClean="0">
              <a:latin typeface="Arial" pitchFamily="34" charset="0"/>
              <a:cs typeface="Arial" pitchFamily="34" charset="0"/>
            </a:rPr>
            <a:t>Dz.U</a:t>
          </a:r>
          <a:r>
            <a:rPr lang="pl-PL" sz="1600" i="1" kern="1200" dirty="0" smtClean="0">
              <a:latin typeface="Arial" pitchFamily="34" charset="0"/>
              <a:cs typeface="Arial" pitchFamily="34" charset="0"/>
            </a:rPr>
            <a:t>. Nr 155, poz. 921).</a:t>
          </a:r>
          <a:endParaRPr lang="en-US" sz="1600" i="1" kern="1200" dirty="0">
            <a:latin typeface="Arial" pitchFamily="34" charset="0"/>
            <a:cs typeface="Arial" pitchFamily="34" charset="0"/>
          </a:endParaRPr>
        </a:p>
      </dsp:txBody>
      <dsp:txXfrm>
        <a:off x="0" y="802434"/>
        <a:ext cx="8064896" cy="435728"/>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15B165-66E7-4E88-90B6-75A42DE34705}">
      <dsp:nvSpPr>
        <dsp:cNvPr id="0" name=""/>
        <dsp:cNvSpPr/>
      </dsp:nvSpPr>
      <dsp:spPr>
        <a:xfrm>
          <a:off x="4212468" y="864100"/>
          <a:ext cx="1832387" cy="636035"/>
        </a:xfrm>
        <a:custGeom>
          <a:avLst/>
          <a:gdLst/>
          <a:ahLst/>
          <a:cxnLst/>
          <a:rect l="0" t="0" r="0" b="0"/>
          <a:pathLst>
            <a:path>
              <a:moveTo>
                <a:pt x="0" y="0"/>
              </a:moveTo>
              <a:lnTo>
                <a:pt x="0" y="318017"/>
              </a:lnTo>
              <a:lnTo>
                <a:pt x="1832387" y="318017"/>
              </a:lnTo>
              <a:lnTo>
                <a:pt x="1832387" y="63603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EE6470-05CE-45DF-8814-19160C69E6B9}">
      <dsp:nvSpPr>
        <dsp:cNvPr id="0" name=""/>
        <dsp:cNvSpPr/>
      </dsp:nvSpPr>
      <dsp:spPr>
        <a:xfrm>
          <a:off x="2380080" y="864100"/>
          <a:ext cx="1832387" cy="636035"/>
        </a:xfrm>
        <a:custGeom>
          <a:avLst/>
          <a:gdLst/>
          <a:ahLst/>
          <a:cxnLst/>
          <a:rect l="0" t="0" r="0" b="0"/>
          <a:pathLst>
            <a:path>
              <a:moveTo>
                <a:pt x="1832387" y="0"/>
              </a:moveTo>
              <a:lnTo>
                <a:pt x="1832387" y="318017"/>
              </a:lnTo>
              <a:lnTo>
                <a:pt x="0" y="318017"/>
              </a:lnTo>
              <a:lnTo>
                <a:pt x="0" y="63603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0F7234-92D2-4D48-B2AF-855998BD3E4E}">
      <dsp:nvSpPr>
        <dsp:cNvPr id="0" name=""/>
        <dsp:cNvSpPr/>
      </dsp:nvSpPr>
      <dsp:spPr>
        <a:xfrm>
          <a:off x="4533" y="153846"/>
          <a:ext cx="8415868" cy="710254"/>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en-US" sz="1400" kern="1200" dirty="0" smtClean="0">
              <a:solidFill>
                <a:sysClr val="windowText" lastClr="000000"/>
              </a:solidFill>
              <a:latin typeface="Arial" pitchFamily="34" charset="0"/>
              <a:cs typeface="Arial" pitchFamily="34" charset="0"/>
            </a:rPr>
            <a:t>Final decision who is entitled to participate in projects for social profit depends on: </a:t>
          </a:r>
          <a:endParaRPr lang="pl-PL" sz="1400" kern="1200" dirty="0">
            <a:solidFill>
              <a:sysClr val="windowText" lastClr="000000"/>
            </a:solidFill>
            <a:latin typeface="Arial" pitchFamily="34" charset="0"/>
            <a:cs typeface="Arial" pitchFamily="34" charset="0"/>
          </a:endParaRPr>
        </a:p>
      </dsp:txBody>
      <dsp:txXfrm>
        <a:off x="4533" y="153846"/>
        <a:ext cx="8415868" cy="710254"/>
      </dsp:txXfrm>
    </dsp:sp>
    <dsp:sp modelId="{B830F424-8B0A-43A2-A935-AD1C5DF9AC29}">
      <dsp:nvSpPr>
        <dsp:cNvPr id="0" name=""/>
        <dsp:cNvSpPr/>
      </dsp:nvSpPr>
      <dsp:spPr>
        <a:xfrm>
          <a:off x="865710" y="1500136"/>
          <a:ext cx="3028739" cy="1514369"/>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en-US" sz="1400" kern="1200" dirty="0" smtClean="0">
              <a:solidFill>
                <a:sysClr val="windowText" lastClr="000000"/>
              </a:solidFill>
              <a:latin typeface="Arial" pitchFamily="34" charset="0"/>
              <a:cs typeface="Arial" pitchFamily="34" charset="0"/>
            </a:rPr>
            <a:t>Institutions’ demand to carry works for social profit</a:t>
          </a:r>
          <a:endParaRPr lang="pl-PL" sz="1400" kern="1200" dirty="0">
            <a:solidFill>
              <a:sysClr val="windowText" lastClr="000000"/>
            </a:solidFill>
            <a:latin typeface="Arial" pitchFamily="34" charset="0"/>
            <a:cs typeface="Arial" pitchFamily="34" charset="0"/>
          </a:endParaRPr>
        </a:p>
      </dsp:txBody>
      <dsp:txXfrm>
        <a:off x="865710" y="1500136"/>
        <a:ext cx="3028739" cy="1514369"/>
      </dsp:txXfrm>
    </dsp:sp>
    <dsp:sp modelId="{92E24C17-6C41-496A-BB05-AAF36F7C54E4}">
      <dsp:nvSpPr>
        <dsp:cNvPr id="0" name=""/>
        <dsp:cNvSpPr/>
      </dsp:nvSpPr>
      <dsp:spPr>
        <a:xfrm>
          <a:off x="4530485" y="1500136"/>
          <a:ext cx="3028739" cy="1514369"/>
        </a:xfrm>
        <a:prstGeom prst="rect">
          <a:avLst/>
        </a:prstGeom>
        <a:noFill/>
        <a:ln w="25400" cap="flat" cmpd="sng" algn="ctr">
          <a:solidFill>
            <a:srgbClr val="8723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en-US" sz="1400" kern="1200" dirty="0" smtClean="0">
              <a:solidFill>
                <a:sysClr val="windowText" lastClr="000000"/>
              </a:solidFill>
              <a:latin typeface="Arial" pitchFamily="34" charset="0"/>
              <a:cs typeface="Arial" pitchFamily="34" charset="0"/>
            </a:rPr>
            <a:t>Preferences of the social workers who select candidates among its clients</a:t>
          </a:r>
          <a:endParaRPr lang="pl-PL" sz="1400" kern="1200" dirty="0">
            <a:solidFill>
              <a:sysClr val="windowText" lastClr="000000"/>
            </a:solidFill>
            <a:latin typeface="Arial" pitchFamily="34" charset="0"/>
            <a:cs typeface="Arial" pitchFamily="34" charset="0"/>
          </a:endParaRPr>
        </a:p>
      </dsp:txBody>
      <dsp:txXfrm>
        <a:off x="4530485" y="1500136"/>
        <a:ext cx="3028739" cy="1514369"/>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4C7E3A-9A1F-49CE-891B-A85A00FCF73B}">
      <dsp:nvSpPr>
        <dsp:cNvPr id="0" name=""/>
        <dsp:cNvSpPr/>
      </dsp:nvSpPr>
      <dsp:spPr>
        <a:xfrm>
          <a:off x="595857" y="977"/>
          <a:ext cx="2120653" cy="929662"/>
        </a:xfrm>
        <a:prstGeom prst="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i="0" kern="1200" baseline="0" dirty="0" smtClean="0">
              <a:latin typeface="Arial" pitchFamily="34" charset="0"/>
              <a:cs typeface="Arial" pitchFamily="34" charset="0"/>
            </a:rPr>
            <a:t>The interest in projects for social profit vary from very low to very high</a:t>
          </a:r>
          <a:endParaRPr lang="pl-PL" sz="1000" kern="1200" dirty="0">
            <a:latin typeface="Arial" pitchFamily="34" charset="0"/>
            <a:cs typeface="Arial" pitchFamily="34" charset="0"/>
          </a:endParaRPr>
        </a:p>
      </dsp:txBody>
      <dsp:txXfrm>
        <a:off x="595857" y="977"/>
        <a:ext cx="2120653" cy="929662"/>
      </dsp:txXfrm>
    </dsp:sp>
    <dsp:sp modelId="{9739E3CB-AA81-4136-AD7B-7C8C4CB1B480}">
      <dsp:nvSpPr>
        <dsp:cNvPr id="0" name=""/>
        <dsp:cNvSpPr/>
      </dsp:nvSpPr>
      <dsp:spPr>
        <a:xfrm>
          <a:off x="595857" y="1085583"/>
          <a:ext cx="2120653" cy="929662"/>
        </a:xfrm>
        <a:prstGeom prst="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dirty="0" smtClean="0">
              <a:latin typeface="Arial" pitchFamily="34" charset="0"/>
              <a:cs typeface="Arial" pitchFamily="34" charset="0"/>
            </a:rPr>
            <a:t>Local authorities prefer to spend their budget on other forms of social security</a:t>
          </a:r>
          <a:endParaRPr lang="pl-PL" sz="1000" kern="1200" dirty="0">
            <a:latin typeface="Arial" pitchFamily="34" charset="0"/>
            <a:cs typeface="Arial" pitchFamily="34" charset="0"/>
          </a:endParaRPr>
        </a:p>
      </dsp:txBody>
      <dsp:txXfrm>
        <a:off x="595857" y="1085583"/>
        <a:ext cx="2120653" cy="929662"/>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54B569-2384-4636-8019-EEC63B9F7877}">
      <dsp:nvSpPr>
        <dsp:cNvPr id="0" name=""/>
        <dsp:cNvSpPr/>
      </dsp:nvSpPr>
      <dsp:spPr>
        <a:xfrm>
          <a:off x="1458415" y="1301644"/>
          <a:ext cx="798114" cy="277031"/>
        </a:xfrm>
        <a:custGeom>
          <a:avLst/>
          <a:gdLst/>
          <a:ahLst/>
          <a:cxnLst/>
          <a:rect l="0" t="0" r="0" b="0"/>
          <a:pathLst>
            <a:path>
              <a:moveTo>
                <a:pt x="0" y="0"/>
              </a:moveTo>
              <a:lnTo>
                <a:pt x="0" y="138515"/>
              </a:lnTo>
              <a:lnTo>
                <a:pt x="798114" y="138515"/>
              </a:lnTo>
              <a:lnTo>
                <a:pt x="798114" y="277031"/>
              </a:lnTo>
            </a:path>
          </a:pathLst>
        </a:custGeom>
        <a:noFill/>
        <a:ln w="25400" cap="flat" cmpd="sng" algn="ctr">
          <a:solidFill>
            <a:srgbClr val="87230F"/>
          </a:solidFill>
          <a:prstDash val="solid"/>
        </a:ln>
        <a:effectLst/>
      </dsp:spPr>
      <dsp:style>
        <a:lnRef idx="2">
          <a:scrgbClr r="0" g="0" b="0"/>
        </a:lnRef>
        <a:fillRef idx="0">
          <a:scrgbClr r="0" g="0" b="0"/>
        </a:fillRef>
        <a:effectRef idx="0">
          <a:scrgbClr r="0" g="0" b="0"/>
        </a:effectRef>
        <a:fontRef idx="minor"/>
      </dsp:style>
    </dsp:sp>
    <dsp:sp modelId="{9707E883-8DBF-4334-AA94-5F8968711719}">
      <dsp:nvSpPr>
        <dsp:cNvPr id="0" name=""/>
        <dsp:cNvSpPr/>
      </dsp:nvSpPr>
      <dsp:spPr>
        <a:xfrm>
          <a:off x="660301" y="1301644"/>
          <a:ext cx="798114" cy="277031"/>
        </a:xfrm>
        <a:custGeom>
          <a:avLst/>
          <a:gdLst/>
          <a:ahLst/>
          <a:cxnLst/>
          <a:rect l="0" t="0" r="0" b="0"/>
          <a:pathLst>
            <a:path>
              <a:moveTo>
                <a:pt x="798114" y="0"/>
              </a:moveTo>
              <a:lnTo>
                <a:pt x="798114" y="138515"/>
              </a:lnTo>
              <a:lnTo>
                <a:pt x="0" y="138515"/>
              </a:lnTo>
              <a:lnTo>
                <a:pt x="0" y="277031"/>
              </a:lnTo>
            </a:path>
          </a:pathLst>
        </a:custGeom>
        <a:noFill/>
        <a:ln w="25400" cap="flat" cmpd="sng" algn="ctr">
          <a:solidFill>
            <a:srgbClr val="87230F"/>
          </a:solidFill>
          <a:prstDash val="solid"/>
        </a:ln>
        <a:effectLst/>
      </dsp:spPr>
      <dsp:style>
        <a:lnRef idx="2">
          <a:scrgbClr r="0" g="0" b="0"/>
        </a:lnRef>
        <a:fillRef idx="0">
          <a:scrgbClr r="0" g="0" b="0"/>
        </a:fillRef>
        <a:effectRef idx="0">
          <a:scrgbClr r="0" g="0" b="0"/>
        </a:effectRef>
        <a:fontRef idx="minor"/>
      </dsp:style>
    </dsp:sp>
    <dsp:sp modelId="{50C5C96E-9681-43B6-AFCA-BACF096F8B5E}">
      <dsp:nvSpPr>
        <dsp:cNvPr id="0" name=""/>
        <dsp:cNvSpPr/>
      </dsp:nvSpPr>
      <dsp:spPr>
        <a:xfrm>
          <a:off x="583755" y="642045"/>
          <a:ext cx="1749321" cy="659598"/>
        </a:xfrm>
        <a:prstGeom prst="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n-US" sz="1000" i="0" kern="1200" baseline="0" dirty="0" smtClean="0">
              <a:latin typeface="Arial" pitchFamily="34" charset="0"/>
              <a:cs typeface="Arial" pitchFamily="34" charset="0"/>
            </a:rPr>
            <a:t>County Public Employment Services do not notice high level of interests for </a:t>
          </a:r>
          <a:r>
            <a:rPr lang="pl-PL" sz="1000" i="0" kern="1200" baseline="0" dirty="0" smtClean="0">
              <a:latin typeface="Arial" pitchFamily="34" charset="0"/>
              <a:cs typeface="Arial" pitchFamily="34" charset="0"/>
            </a:rPr>
            <a:t>WSB:</a:t>
          </a:r>
          <a:endParaRPr lang="pl-PL" sz="1000" kern="1200" dirty="0">
            <a:latin typeface="Arial" pitchFamily="34" charset="0"/>
            <a:cs typeface="Arial" pitchFamily="34" charset="0"/>
          </a:endParaRPr>
        </a:p>
      </dsp:txBody>
      <dsp:txXfrm>
        <a:off x="583755" y="642045"/>
        <a:ext cx="1749321" cy="659598"/>
      </dsp:txXfrm>
    </dsp:sp>
    <dsp:sp modelId="{90B5ADEC-4D81-4483-8731-2A4326437E50}">
      <dsp:nvSpPr>
        <dsp:cNvPr id="0" name=""/>
        <dsp:cNvSpPr/>
      </dsp:nvSpPr>
      <dsp:spPr>
        <a:xfrm>
          <a:off x="703" y="1578675"/>
          <a:ext cx="1319197" cy="659598"/>
        </a:xfrm>
        <a:prstGeom prst="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n-US" sz="1000" i="0" kern="1200" baseline="0" dirty="0" smtClean="0">
              <a:latin typeface="Arial" pitchFamily="34" charset="0"/>
              <a:cs typeface="Arial" pitchFamily="34" charset="0"/>
            </a:rPr>
            <a:t>Amongst their clients</a:t>
          </a:r>
          <a:endParaRPr lang="pl-PL" sz="1000" kern="1200" dirty="0">
            <a:latin typeface="Arial" pitchFamily="34" charset="0"/>
            <a:cs typeface="Arial" pitchFamily="34" charset="0"/>
          </a:endParaRPr>
        </a:p>
      </dsp:txBody>
      <dsp:txXfrm>
        <a:off x="703" y="1578675"/>
        <a:ext cx="1319197" cy="659598"/>
      </dsp:txXfrm>
    </dsp:sp>
    <dsp:sp modelId="{9A034055-7692-4EB9-8D65-954CAD98A060}">
      <dsp:nvSpPr>
        <dsp:cNvPr id="0" name=""/>
        <dsp:cNvSpPr/>
      </dsp:nvSpPr>
      <dsp:spPr>
        <a:xfrm>
          <a:off x="1596931" y="1578675"/>
          <a:ext cx="1319197" cy="659598"/>
        </a:xfrm>
        <a:prstGeom prst="rect">
          <a:avLst/>
        </a:prstGeom>
        <a:solidFill>
          <a:srgbClr val="A22A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n-US" sz="1000" i="0" kern="1200" baseline="0" dirty="0" smtClean="0">
              <a:latin typeface="Arial" pitchFamily="34" charset="0"/>
              <a:cs typeface="Arial" pitchFamily="34" charset="0"/>
            </a:rPr>
            <a:t>Amongst local authorities</a:t>
          </a:r>
          <a:endParaRPr lang="pl-PL" sz="1000" kern="1200" dirty="0">
            <a:latin typeface="Arial" pitchFamily="34" charset="0"/>
            <a:cs typeface="Arial" pitchFamily="34" charset="0"/>
          </a:endParaRPr>
        </a:p>
      </dsp:txBody>
      <dsp:txXfrm>
        <a:off x="1596931" y="1578675"/>
        <a:ext cx="1319197" cy="65959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700856-31D5-4461-9FDB-43655414D2BA}" type="datetimeFigureOut">
              <a:rPr lang="en-US" smtClean="0"/>
              <a:pPr/>
              <a:t>10/18/2012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2C9336-6CB0-4F5F-99C2-E5E6BEFF763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2C9336-6CB0-4F5F-99C2-E5E6BEFF763B}"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2C9336-6CB0-4F5F-99C2-E5E6BEFF763B}"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2C9336-6CB0-4F5F-99C2-E5E6BEFF763B}"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16D3D211-B6A9-4113-9133-75BEB3798CB6}" type="slidenum">
              <a:rPr lang="pl-PL"/>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4BED7B4F-D753-4810-A718-CAE0B63EAB3C}" type="slidenum">
              <a:rPr lang="pl-PL"/>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DA3CE23A-3F7C-4D49-888B-DF112152F8BC}" type="slidenum">
              <a:rPr lang="pl-PL"/>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A176F871-E077-4732-977E-177CA06B0C43}" type="slidenum">
              <a:rPr lang="pl-PL"/>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ED30ACFC-6A86-47D9-8DA6-9ED68607CD27}" type="slidenum">
              <a:rPr lang="pl-PL"/>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pl-PL"/>
          </a:p>
        </p:txBody>
      </p:sp>
      <p:sp>
        <p:nvSpPr>
          <p:cNvPr id="6" name="Footer Placeholder 5"/>
          <p:cNvSpPr>
            <a:spLocks noGrp="1"/>
          </p:cNvSpPr>
          <p:nvPr>
            <p:ph type="ftr" sz="quarter" idx="11"/>
          </p:nvPr>
        </p:nvSpPr>
        <p:spPr/>
        <p:txBody>
          <a:bodyPr/>
          <a:lstStyle>
            <a:lvl1pPr>
              <a:defRPr/>
            </a:lvl1pPr>
          </a:lstStyle>
          <a:p>
            <a:endParaRPr lang="pl-PL"/>
          </a:p>
        </p:txBody>
      </p:sp>
      <p:sp>
        <p:nvSpPr>
          <p:cNvPr id="7" name="Slide Number Placeholder 6"/>
          <p:cNvSpPr>
            <a:spLocks noGrp="1"/>
          </p:cNvSpPr>
          <p:nvPr>
            <p:ph type="sldNum" sz="quarter" idx="12"/>
          </p:nvPr>
        </p:nvSpPr>
        <p:spPr/>
        <p:txBody>
          <a:bodyPr/>
          <a:lstStyle>
            <a:lvl1pPr>
              <a:defRPr/>
            </a:lvl1pPr>
          </a:lstStyle>
          <a:p>
            <a:fld id="{A52E5A9A-E7D7-4F4B-8283-70FF42E68EC5}" type="slidenum">
              <a:rPr lang="pl-PL"/>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pl-PL"/>
          </a:p>
        </p:txBody>
      </p:sp>
      <p:sp>
        <p:nvSpPr>
          <p:cNvPr id="8" name="Footer Placeholder 7"/>
          <p:cNvSpPr>
            <a:spLocks noGrp="1"/>
          </p:cNvSpPr>
          <p:nvPr>
            <p:ph type="ftr" sz="quarter" idx="11"/>
          </p:nvPr>
        </p:nvSpPr>
        <p:spPr/>
        <p:txBody>
          <a:bodyPr/>
          <a:lstStyle>
            <a:lvl1pPr>
              <a:defRPr/>
            </a:lvl1pPr>
          </a:lstStyle>
          <a:p>
            <a:endParaRPr lang="pl-PL"/>
          </a:p>
        </p:txBody>
      </p:sp>
      <p:sp>
        <p:nvSpPr>
          <p:cNvPr id="9" name="Slide Number Placeholder 8"/>
          <p:cNvSpPr>
            <a:spLocks noGrp="1"/>
          </p:cNvSpPr>
          <p:nvPr>
            <p:ph type="sldNum" sz="quarter" idx="12"/>
          </p:nvPr>
        </p:nvSpPr>
        <p:spPr/>
        <p:txBody>
          <a:bodyPr/>
          <a:lstStyle>
            <a:lvl1pPr>
              <a:defRPr/>
            </a:lvl1pPr>
          </a:lstStyle>
          <a:p>
            <a:fld id="{A9C0FEDE-8851-414E-8D65-0E1EF5E71691}" type="slidenum">
              <a:rPr lang="pl-PL"/>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pl-PL"/>
          </a:p>
        </p:txBody>
      </p:sp>
      <p:sp>
        <p:nvSpPr>
          <p:cNvPr id="4" name="Footer Placeholder 3"/>
          <p:cNvSpPr>
            <a:spLocks noGrp="1"/>
          </p:cNvSpPr>
          <p:nvPr>
            <p:ph type="ftr" sz="quarter" idx="11"/>
          </p:nvPr>
        </p:nvSpPr>
        <p:spPr/>
        <p:txBody>
          <a:bodyPr/>
          <a:lstStyle>
            <a:lvl1pPr>
              <a:defRPr/>
            </a:lvl1pPr>
          </a:lstStyle>
          <a:p>
            <a:endParaRPr lang="pl-PL"/>
          </a:p>
        </p:txBody>
      </p:sp>
      <p:sp>
        <p:nvSpPr>
          <p:cNvPr id="5" name="Slide Number Placeholder 4"/>
          <p:cNvSpPr>
            <a:spLocks noGrp="1"/>
          </p:cNvSpPr>
          <p:nvPr>
            <p:ph type="sldNum" sz="quarter" idx="12"/>
          </p:nvPr>
        </p:nvSpPr>
        <p:spPr/>
        <p:txBody>
          <a:bodyPr/>
          <a:lstStyle>
            <a:lvl1pPr>
              <a:defRPr/>
            </a:lvl1pPr>
          </a:lstStyle>
          <a:p>
            <a:fld id="{37A1BA60-16CF-48F9-9526-D4AAB1388FE8}" type="slidenum">
              <a:rPr lang="pl-PL"/>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pl-PL"/>
          </a:p>
        </p:txBody>
      </p:sp>
      <p:sp>
        <p:nvSpPr>
          <p:cNvPr id="3" name="Footer Placeholder 2"/>
          <p:cNvSpPr>
            <a:spLocks noGrp="1"/>
          </p:cNvSpPr>
          <p:nvPr>
            <p:ph type="ftr" sz="quarter" idx="11"/>
          </p:nvPr>
        </p:nvSpPr>
        <p:spPr/>
        <p:txBody>
          <a:bodyPr/>
          <a:lstStyle>
            <a:lvl1pPr>
              <a:defRPr/>
            </a:lvl1pPr>
          </a:lstStyle>
          <a:p>
            <a:endParaRPr lang="pl-PL"/>
          </a:p>
        </p:txBody>
      </p:sp>
      <p:sp>
        <p:nvSpPr>
          <p:cNvPr id="4" name="Slide Number Placeholder 3"/>
          <p:cNvSpPr>
            <a:spLocks noGrp="1"/>
          </p:cNvSpPr>
          <p:nvPr>
            <p:ph type="sldNum" sz="quarter" idx="12"/>
          </p:nvPr>
        </p:nvSpPr>
        <p:spPr/>
        <p:txBody>
          <a:bodyPr/>
          <a:lstStyle>
            <a:lvl1pPr>
              <a:defRPr/>
            </a:lvl1pPr>
          </a:lstStyle>
          <a:p>
            <a:fld id="{ADC1838B-1AC3-4446-9B30-9F50D6CE1A4A}" type="slidenum">
              <a:rPr lang="pl-PL"/>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pl-PL"/>
          </a:p>
        </p:txBody>
      </p:sp>
      <p:sp>
        <p:nvSpPr>
          <p:cNvPr id="6" name="Footer Placeholder 5"/>
          <p:cNvSpPr>
            <a:spLocks noGrp="1"/>
          </p:cNvSpPr>
          <p:nvPr>
            <p:ph type="ftr" sz="quarter" idx="11"/>
          </p:nvPr>
        </p:nvSpPr>
        <p:spPr/>
        <p:txBody>
          <a:bodyPr/>
          <a:lstStyle>
            <a:lvl1pPr>
              <a:defRPr/>
            </a:lvl1pPr>
          </a:lstStyle>
          <a:p>
            <a:endParaRPr lang="pl-PL"/>
          </a:p>
        </p:txBody>
      </p:sp>
      <p:sp>
        <p:nvSpPr>
          <p:cNvPr id="7" name="Slide Number Placeholder 6"/>
          <p:cNvSpPr>
            <a:spLocks noGrp="1"/>
          </p:cNvSpPr>
          <p:nvPr>
            <p:ph type="sldNum" sz="quarter" idx="12"/>
          </p:nvPr>
        </p:nvSpPr>
        <p:spPr/>
        <p:txBody>
          <a:bodyPr/>
          <a:lstStyle>
            <a:lvl1pPr>
              <a:defRPr/>
            </a:lvl1pPr>
          </a:lstStyle>
          <a:p>
            <a:fld id="{654B5474-4859-4863-9D26-49FD448BEDCC}" type="slidenum">
              <a:rPr lang="pl-PL"/>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pl-PL"/>
          </a:p>
        </p:txBody>
      </p:sp>
      <p:sp>
        <p:nvSpPr>
          <p:cNvPr id="6" name="Footer Placeholder 5"/>
          <p:cNvSpPr>
            <a:spLocks noGrp="1"/>
          </p:cNvSpPr>
          <p:nvPr>
            <p:ph type="ftr" sz="quarter" idx="11"/>
          </p:nvPr>
        </p:nvSpPr>
        <p:spPr/>
        <p:txBody>
          <a:bodyPr/>
          <a:lstStyle>
            <a:lvl1pPr>
              <a:defRPr/>
            </a:lvl1pPr>
          </a:lstStyle>
          <a:p>
            <a:endParaRPr lang="pl-PL"/>
          </a:p>
        </p:txBody>
      </p:sp>
      <p:sp>
        <p:nvSpPr>
          <p:cNvPr id="7" name="Slide Number Placeholder 6"/>
          <p:cNvSpPr>
            <a:spLocks noGrp="1"/>
          </p:cNvSpPr>
          <p:nvPr>
            <p:ph type="sldNum" sz="quarter" idx="12"/>
          </p:nvPr>
        </p:nvSpPr>
        <p:spPr/>
        <p:txBody>
          <a:bodyPr/>
          <a:lstStyle>
            <a:lvl1pPr>
              <a:defRPr/>
            </a:lvl1pPr>
          </a:lstStyle>
          <a:p>
            <a:fld id="{8E0FDB1C-9238-4420-ACCE-8DCC983A6E02}" type="slidenum">
              <a:rPr lang="pl-PL"/>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pl-P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pl-PL"/>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1B36162-1B10-4831-8722-B460C34BF3A8}" type="slidenum">
              <a:rPr lang="pl-PL"/>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9.xml"/><Relationship Id="rId13" Type="http://schemas.openxmlformats.org/officeDocument/2006/relationships/chart" Target="../charts/chart4.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chart" Target="../charts/chart3.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421904"/>
            <a:ext cx="7772400" cy="1143000"/>
          </a:xfrm>
        </p:spPr>
        <p:txBody>
          <a:bodyPr/>
          <a:lstStyle/>
          <a:p>
            <a:r>
              <a:rPr lang="pl-PL" dirty="0" err="1" smtClean="0">
                <a:latin typeface="Arial" pitchFamily="34" charset="0"/>
                <a:cs typeface="Arial" pitchFamily="34" charset="0"/>
              </a:rPr>
              <a:t>Ana</a:t>
            </a:r>
            <a:r>
              <a:rPr lang="en-US" dirty="0" err="1" smtClean="0">
                <a:latin typeface="Arial" pitchFamily="34" charset="0"/>
                <a:cs typeface="Arial" pitchFamily="34" charset="0"/>
              </a:rPr>
              <a:t>lysis</a:t>
            </a:r>
            <a:r>
              <a:rPr lang="en-US" dirty="0" smtClean="0">
                <a:latin typeface="Arial" pitchFamily="34" charset="0"/>
                <a:cs typeface="Arial" pitchFamily="34" charset="0"/>
              </a:rPr>
              <a:t> of </a:t>
            </a:r>
            <a:r>
              <a:rPr lang="pl-PL" dirty="0" smtClean="0">
                <a:latin typeface="Arial" pitchFamily="34" charset="0"/>
                <a:cs typeface="Arial" pitchFamily="34" charset="0"/>
              </a:rPr>
              <a:t> </a:t>
            </a:r>
            <a:r>
              <a:rPr lang="en-US" dirty="0" smtClean="0">
                <a:latin typeface="Arial" pitchFamily="34" charset="0"/>
                <a:cs typeface="Arial" pitchFamily="34" charset="0"/>
              </a:rPr>
              <a:t>the program for </a:t>
            </a:r>
            <a:r>
              <a:rPr lang="pl-PL" dirty="0" err="1" smtClean="0">
                <a:latin typeface="Arial" pitchFamily="34" charset="0"/>
                <a:cs typeface="Arial" pitchFamily="34" charset="0"/>
              </a:rPr>
              <a:t>works</a:t>
            </a:r>
            <a:r>
              <a:rPr lang="pl-PL" dirty="0" smtClean="0">
                <a:latin typeface="Arial" pitchFamily="34" charset="0"/>
                <a:cs typeface="Arial" pitchFamily="34" charset="0"/>
              </a:rPr>
              <a:t> for </a:t>
            </a:r>
            <a:r>
              <a:rPr lang="en-US" dirty="0" smtClean="0">
                <a:latin typeface="Arial" pitchFamily="34" charset="0"/>
                <a:cs typeface="Arial" pitchFamily="34" charset="0"/>
              </a:rPr>
              <a:t>social </a:t>
            </a:r>
            <a:r>
              <a:rPr lang="pl-PL" dirty="0" smtClean="0">
                <a:latin typeface="Arial" pitchFamily="34" charset="0"/>
                <a:cs typeface="Arial" pitchFamily="34" charset="0"/>
              </a:rPr>
              <a:t>benefit </a:t>
            </a:r>
            <a:r>
              <a:rPr lang="en-US" dirty="0" smtClean="0">
                <a:latin typeface="Arial" pitchFamily="34" charset="0"/>
                <a:cs typeface="Arial" pitchFamily="34" charset="0"/>
              </a:rPr>
              <a:t>(</a:t>
            </a:r>
            <a:r>
              <a:rPr lang="pl-PL" dirty="0" smtClean="0">
                <a:latin typeface="Arial" pitchFamily="34" charset="0"/>
                <a:cs typeface="Arial" pitchFamily="34" charset="0"/>
              </a:rPr>
              <a:t>WSB</a:t>
            </a:r>
            <a:r>
              <a:rPr lang="en-US" dirty="0" smtClean="0">
                <a:latin typeface="Arial" pitchFamily="34" charset="0"/>
                <a:cs typeface="Arial" pitchFamily="34" charset="0"/>
              </a:rPr>
              <a:t>)</a:t>
            </a:r>
            <a:endParaRPr lang="pl-PL" i="1" dirty="0">
              <a:latin typeface="Arial" pitchFamily="34" charset="0"/>
              <a:cs typeface="Arial" pitchFamily="34" charset="0"/>
            </a:endParaRPr>
          </a:p>
        </p:txBody>
      </p:sp>
      <p:sp>
        <p:nvSpPr>
          <p:cNvPr id="2051" name="Rectangle 3"/>
          <p:cNvSpPr>
            <a:spLocks noGrp="1" noChangeArrowheads="1"/>
          </p:cNvSpPr>
          <p:nvPr>
            <p:ph type="subTitle" idx="1"/>
          </p:nvPr>
        </p:nvSpPr>
        <p:spPr>
          <a:xfrm>
            <a:off x="1371600" y="2852936"/>
            <a:ext cx="6400800" cy="1752600"/>
          </a:xfrm>
        </p:spPr>
        <p:txBody>
          <a:bodyPr/>
          <a:lstStyle/>
          <a:p>
            <a:r>
              <a:rPr lang="pl-PL" sz="1400" dirty="0" smtClean="0">
                <a:solidFill>
                  <a:schemeClr val="tx1"/>
                </a:solidFill>
                <a:latin typeface="Arial" pitchFamily="34" charset="0"/>
                <a:cs typeface="Arial" pitchFamily="34" charset="0"/>
              </a:rPr>
              <a:t>Research </a:t>
            </a:r>
            <a:r>
              <a:rPr lang="pl-PL" sz="1400" dirty="0" err="1" smtClean="0">
                <a:solidFill>
                  <a:schemeClr val="tx1"/>
                </a:solidFill>
                <a:latin typeface="Arial" pitchFamily="34" charset="0"/>
                <a:cs typeface="Arial" pitchFamily="34" charset="0"/>
              </a:rPr>
              <a:t>undertaken</a:t>
            </a:r>
            <a:r>
              <a:rPr lang="pl-PL" sz="1400" dirty="0" smtClean="0">
                <a:solidFill>
                  <a:schemeClr val="tx1"/>
                </a:solidFill>
                <a:latin typeface="Arial" pitchFamily="34" charset="0"/>
                <a:cs typeface="Arial" pitchFamily="34" charset="0"/>
              </a:rPr>
              <a:t> for the:</a:t>
            </a:r>
            <a:endParaRPr lang="pl-PL" sz="1400" dirty="0">
              <a:solidFill>
                <a:schemeClr val="tx1"/>
              </a:solidFill>
              <a:latin typeface="Arial" pitchFamily="34" charset="0"/>
              <a:cs typeface="Arial" pitchFamily="34" charset="0"/>
            </a:endParaRPr>
          </a:p>
          <a:p>
            <a:r>
              <a:rPr lang="pl-PL" sz="1400" b="1" dirty="0" err="1" smtClean="0">
                <a:solidFill>
                  <a:schemeClr val="tx1"/>
                </a:solidFill>
                <a:latin typeface="Arial" pitchFamily="34" charset="0"/>
                <a:cs typeface="Arial" pitchFamily="34" charset="0"/>
              </a:rPr>
              <a:t>Observatory</a:t>
            </a:r>
            <a:r>
              <a:rPr lang="pl-PL" sz="1400" b="1" dirty="0" smtClean="0">
                <a:solidFill>
                  <a:schemeClr val="tx1"/>
                </a:solidFill>
                <a:latin typeface="Arial" pitchFamily="34" charset="0"/>
                <a:cs typeface="Arial" pitchFamily="34" charset="0"/>
              </a:rPr>
              <a:t> of </a:t>
            </a:r>
            <a:r>
              <a:rPr lang="pl-PL" sz="1400" b="1" dirty="0" err="1" smtClean="0">
                <a:solidFill>
                  <a:schemeClr val="tx1"/>
                </a:solidFill>
                <a:latin typeface="Arial" pitchFamily="34" charset="0"/>
                <a:cs typeface="Arial" pitchFamily="34" charset="0"/>
              </a:rPr>
              <a:t>Social</a:t>
            </a:r>
            <a:r>
              <a:rPr lang="pl-PL" sz="1400" b="1" dirty="0" smtClean="0">
                <a:solidFill>
                  <a:schemeClr val="tx1"/>
                </a:solidFill>
                <a:latin typeface="Arial" pitchFamily="34" charset="0"/>
                <a:cs typeface="Arial" pitchFamily="34" charset="0"/>
              </a:rPr>
              <a:t> Policy in Podlaskie</a:t>
            </a:r>
            <a:endParaRPr lang="pl-PL" sz="1400" dirty="0">
              <a:solidFill>
                <a:schemeClr val="tx1"/>
              </a:solidFill>
              <a:latin typeface="Arial" pitchFamily="34" charset="0"/>
              <a:cs typeface="Arial" pitchFamily="34" charset="0"/>
            </a:endParaRPr>
          </a:p>
          <a:p>
            <a:r>
              <a:rPr lang="pl-PL" sz="1400" dirty="0" err="1" smtClean="0">
                <a:solidFill>
                  <a:schemeClr val="tx1"/>
                </a:solidFill>
                <a:latin typeface="Arial" pitchFamily="34" charset="0"/>
                <a:cs typeface="Arial" pitchFamily="34" charset="0"/>
              </a:rPr>
              <a:t>Co-financed</a:t>
            </a:r>
            <a:r>
              <a:rPr lang="pl-PL" sz="1400" dirty="0" smtClean="0">
                <a:solidFill>
                  <a:schemeClr val="tx1"/>
                </a:solidFill>
                <a:latin typeface="Arial" pitchFamily="34" charset="0"/>
                <a:cs typeface="Arial" pitchFamily="34" charset="0"/>
              </a:rPr>
              <a:t> </a:t>
            </a:r>
            <a:r>
              <a:rPr lang="en-US" sz="1400" dirty="0" smtClean="0">
                <a:solidFill>
                  <a:schemeClr val="tx1"/>
                </a:solidFill>
                <a:latin typeface="Arial" pitchFamily="34" charset="0"/>
                <a:cs typeface="Arial" pitchFamily="34" charset="0"/>
              </a:rPr>
              <a:t>by the European Social Fund (European Union)</a:t>
            </a:r>
            <a:r>
              <a:rPr lang="pl-PL" sz="1400" dirty="0" smtClean="0">
                <a:solidFill>
                  <a:schemeClr val="tx1"/>
                </a:solidFill>
                <a:latin typeface="Arial" pitchFamily="34" charset="0"/>
                <a:cs typeface="Arial" pitchFamily="34" charset="0"/>
              </a:rPr>
              <a:t>, </a:t>
            </a:r>
            <a:r>
              <a:rPr lang="en-US" sz="1400" dirty="0" smtClean="0">
                <a:solidFill>
                  <a:schemeClr val="tx1"/>
                </a:solidFill>
                <a:latin typeface="Arial" pitchFamily="34" charset="0"/>
                <a:cs typeface="Arial" pitchFamily="34" charset="0"/>
              </a:rPr>
              <a:t>Human Capital Operational Program </a:t>
            </a:r>
            <a:r>
              <a:rPr lang="pl-PL" sz="1400" dirty="0" smtClean="0">
                <a:solidFill>
                  <a:schemeClr val="tx1"/>
                </a:solidFill>
                <a:latin typeface="Arial" pitchFamily="34" charset="0"/>
                <a:cs typeface="Arial" pitchFamily="34" charset="0"/>
              </a:rPr>
              <a:t>2007-2013</a:t>
            </a:r>
            <a:r>
              <a:rPr lang="pl-PL" sz="1400" dirty="0">
                <a:solidFill>
                  <a:schemeClr val="tx1"/>
                </a:solidFill>
                <a:latin typeface="Arial" pitchFamily="34" charset="0"/>
                <a:cs typeface="Arial" pitchFamily="34" charset="0"/>
              </a:rPr>
              <a:t>, </a:t>
            </a:r>
            <a:r>
              <a:rPr lang="en-US" sz="1400" dirty="0" smtClean="0">
                <a:latin typeface="Arial" pitchFamily="34" charset="0"/>
                <a:cs typeface="Arial" pitchFamily="34" charset="0"/>
              </a:rPr>
              <a:t>Sub-measure</a:t>
            </a:r>
            <a:r>
              <a:rPr lang="en-US" sz="1400" dirty="0" smtClean="0">
                <a:solidFill>
                  <a:schemeClr val="tx1"/>
                </a:solidFill>
                <a:latin typeface="Arial" pitchFamily="34" charset="0"/>
                <a:cs typeface="Arial" pitchFamily="34" charset="0"/>
              </a:rPr>
              <a:t> </a:t>
            </a:r>
            <a:r>
              <a:rPr lang="pl-PL" sz="1400" dirty="0" smtClean="0">
                <a:solidFill>
                  <a:schemeClr val="tx1"/>
                </a:solidFill>
                <a:latin typeface="Arial" pitchFamily="34" charset="0"/>
                <a:cs typeface="Arial" pitchFamily="34" charset="0"/>
              </a:rPr>
              <a:t> </a:t>
            </a:r>
            <a:r>
              <a:rPr lang="pl-PL" sz="1400" dirty="0">
                <a:solidFill>
                  <a:schemeClr val="tx1"/>
                </a:solidFill>
                <a:latin typeface="Arial" pitchFamily="34" charset="0"/>
                <a:cs typeface="Arial" pitchFamily="34" charset="0"/>
              </a:rPr>
              <a:t>7.2 </a:t>
            </a:r>
            <a:r>
              <a:rPr lang="pl-PL" sz="1400" dirty="0" smtClean="0">
                <a:solidFill>
                  <a:schemeClr val="tx1"/>
                </a:solidFill>
                <a:latin typeface="Arial" pitchFamily="34" charset="0"/>
                <a:cs typeface="Arial" pitchFamily="34" charset="0"/>
              </a:rPr>
              <a:t>P</a:t>
            </a:r>
            <a:r>
              <a:rPr lang="en-US" sz="1400" dirty="0" err="1" smtClean="0">
                <a:solidFill>
                  <a:schemeClr val="tx1"/>
                </a:solidFill>
                <a:latin typeface="Arial" pitchFamily="34" charset="0"/>
                <a:cs typeface="Arial" pitchFamily="34" charset="0"/>
              </a:rPr>
              <a:t>romotion</a:t>
            </a:r>
            <a:r>
              <a:rPr lang="en-US" sz="1400" dirty="0" smtClean="0">
                <a:solidFill>
                  <a:schemeClr val="tx1"/>
                </a:solidFill>
                <a:latin typeface="Arial" pitchFamily="34" charset="0"/>
                <a:cs typeface="Arial" pitchFamily="34" charset="0"/>
              </a:rPr>
              <a:t> of social integration and social </a:t>
            </a:r>
            <a:r>
              <a:rPr lang="en-US" sz="1400" dirty="0" err="1" smtClean="0">
                <a:solidFill>
                  <a:schemeClr val="tx1"/>
                </a:solidFill>
                <a:latin typeface="Arial" pitchFamily="34" charset="0"/>
                <a:cs typeface="Arial" pitchFamily="34" charset="0"/>
              </a:rPr>
              <a:t>econom</a:t>
            </a:r>
            <a:r>
              <a:rPr lang="pl-PL" sz="1400" dirty="0" smtClean="0">
                <a:solidFill>
                  <a:schemeClr val="tx1"/>
                </a:solidFill>
                <a:latin typeface="Arial" pitchFamily="34" charset="0"/>
                <a:cs typeface="Arial" pitchFamily="34" charset="0"/>
              </a:rPr>
              <a:t>y</a:t>
            </a:r>
            <a:r>
              <a:rPr lang="en-US" sz="1400" dirty="0" smtClean="0">
                <a:latin typeface="Arial" pitchFamily="34" charset="0"/>
                <a:cs typeface="Arial" pitchFamily="34" charset="0"/>
              </a:rPr>
              <a:t> sector</a:t>
            </a:r>
            <a:r>
              <a:rPr lang="pl-PL" sz="1400" dirty="0" smtClean="0">
                <a:latin typeface="Arial" pitchFamily="34" charset="0"/>
                <a:cs typeface="Arial" pitchFamily="34" charset="0"/>
              </a:rPr>
              <a:t>;</a:t>
            </a:r>
            <a:r>
              <a:rPr lang="pl-PL" sz="1400" dirty="0" smtClean="0">
                <a:solidFill>
                  <a:schemeClr val="tx1"/>
                </a:solidFill>
                <a:latin typeface="Arial" pitchFamily="34" charset="0"/>
                <a:cs typeface="Arial" pitchFamily="34" charset="0"/>
              </a:rPr>
              <a:t> </a:t>
            </a:r>
            <a:r>
              <a:rPr lang="en-US" sz="1400" dirty="0" smtClean="0">
                <a:latin typeface="Arial" pitchFamily="34" charset="0"/>
                <a:cs typeface="Arial" pitchFamily="34" charset="0"/>
              </a:rPr>
              <a:t>Sub-measure</a:t>
            </a:r>
            <a:r>
              <a:rPr lang="pl-PL" sz="1400" dirty="0" smtClean="0">
                <a:solidFill>
                  <a:schemeClr val="tx1"/>
                </a:solidFill>
                <a:latin typeface="Arial" pitchFamily="34" charset="0"/>
                <a:cs typeface="Arial" pitchFamily="34" charset="0"/>
              </a:rPr>
              <a:t> 7.2.1</a:t>
            </a:r>
            <a:r>
              <a:rPr lang="en-US" sz="1400" dirty="0" smtClean="0">
                <a:solidFill>
                  <a:schemeClr val="tx1"/>
                </a:solidFill>
                <a:latin typeface="Arial" pitchFamily="34" charset="0"/>
                <a:cs typeface="Arial" pitchFamily="34" charset="0"/>
              </a:rPr>
              <a:t> Rising the level of occupational activity and social integration of people in danger of exclusion</a:t>
            </a:r>
          </a:p>
          <a:p>
            <a:r>
              <a:rPr lang="en-US" sz="1400" dirty="0" smtClean="0">
                <a:latin typeface="Arial" pitchFamily="34" charset="0"/>
                <a:cs typeface="Arial" pitchFamily="34" charset="0"/>
              </a:rPr>
              <a:t>by</a:t>
            </a:r>
            <a:r>
              <a:rPr lang="pl-PL" sz="1400" dirty="0" smtClean="0">
                <a:latin typeface="Arial" pitchFamily="34" charset="0"/>
                <a:cs typeface="Arial" pitchFamily="34" charset="0"/>
              </a:rPr>
              <a:t> </a:t>
            </a:r>
            <a:r>
              <a:rPr lang="pl-PL" sz="1400" b="1" dirty="0" smtClean="0">
                <a:latin typeface="Arial" pitchFamily="34" charset="0"/>
                <a:cs typeface="Arial" pitchFamily="34" charset="0"/>
              </a:rPr>
              <a:t>Coffey International Development</a:t>
            </a:r>
            <a:endParaRPr lang="pl-PL" sz="1400" b="1" dirty="0" smtClean="0">
              <a:solidFill>
                <a:schemeClr val="tx1"/>
              </a:solidFill>
              <a:latin typeface="Arial" pitchFamily="34" charset="0"/>
              <a:cs typeface="Arial" pitchFamily="34" charset="0"/>
            </a:endParaRPr>
          </a:p>
          <a:p>
            <a:endParaRPr lang="pl-PL" sz="1400" dirty="0">
              <a:solidFill>
                <a:schemeClr val="tx1"/>
              </a:solidFill>
              <a:latin typeface="Arial" pitchFamily="34" charset="0"/>
              <a:cs typeface="Arial" pitchFamily="34" charset="0"/>
            </a:endParaRPr>
          </a:p>
          <a:p>
            <a:endParaRPr lang="pl-PL" dirty="0">
              <a:latin typeface="Arial" pitchFamily="34" charset="0"/>
              <a:cs typeface="Arial" pitchFamily="34" charset="0"/>
            </a:endParaRPr>
          </a:p>
        </p:txBody>
      </p:sp>
      <p:pic>
        <p:nvPicPr>
          <p:cNvPr id="4" name="Picture 3" descr="IDEV_Primary_ Colour.gif"/>
          <p:cNvPicPr>
            <a:picLocks noChangeAspect="1"/>
          </p:cNvPicPr>
          <p:nvPr/>
        </p:nvPicPr>
        <p:blipFill>
          <a:blip r:embed="rId2" cstate="print"/>
          <a:stretch>
            <a:fillRect/>
          </a:stretch>
        </p:blipFill>
        <p:spPr>
          <a:xfrm>
            <a:off x="323528" y="5157192"/>
            <a:ext cx="5184576" cy="66103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4680520" cy="587152"/>
          </a:xfrm>
        </p:spPr>
        <p:txBody>
          <a:bodyPr/>
          <a:lstStyle/>
          <a:p>
            <a:r>
              <a:rPr lang="en-US" sz="2000" b="1" dirty="0" smtClean="0">
                <a:latin typeface="Arial" pitchFamily="34" charset="0"/>
                <a:cs typeface="Arial" pitchFamily="34" charset="0"/>
              </a:rPr>
              <a:t>Effectiveness of works for social profit</a:t>
            </a:r>
            <a:endParaRPr lang="en-US" sz="2000" b="1" dirty="0">
              <a:latin typeface="Arial" pitchFamily="34" charset="0"/>
              <a:cs typeface="Arial" pitchFamily="34" charset="0"/>
            </a:endParaRPr>
          </a:p>
        </p:txBody>
      </p:sp>
      <p:sp>
        <p:nvSpPr>
          <p:cNvPr id="27650" name="Rectangle 2"/>
          <p:cNvSpPr>
            <a:spLocks noChangeArrowheads="1"/>
          </p:cNvSpPr>
          <p:nvPr/>
        </p:nvSpPr>
        <p:spPr bwMode="auto">
          <a:xfrm>
            <a:off x="251520" y="1052736"/>
            <a:ext cx="7194598"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r>
              <a:rPr lang="en-US" sz="1100" b="1" dirty="0" smtClean="0" bmk="_Toc334999436">
                <a:latin typeface="Arial" pitchFamily="34" charset="0"/>
                <a:ea typeface="SimSun" pitchFamily="2" charset="-122"/>
                <a:cs typeface="Calibri" pitchFamily="34" charset="0"/>
              </a:rPr>
              <a:t>Employment effectiveness among certain areas of the </a:t>
            </a:r>
            <a:r>
              <a:rPr lang="en-US" sz="1100" b="1" dirty="0" err="1" smtClean="0" bmk="_Toc334999436">
                <a:latin typeface="Arial" pitchFamily="34" charset="0"/>
                <a:ea typeface="SimSun" pitchFamily="2" charset="-122"/>
                <a:cs typeface="Calibri" pitchFamily="34" charset="0"/>
              </a:rPr>
              <a:t>labour</a:t>
            </a:r>
            <a:r>
              <a:rPr lang="en-US" sz="1100" b="1" dirty="0" smtClean="0" bmk="_Toc334999436">
                <a:latin typeface="Arial" pitchFamily="34" charset="0"/>
                <a:ea typeface="SimSun" pitchFamily="2" charset="-122"/>
                <a:cs typeface="Calibri" pitchFamily="34" charset="0"/>
              </a:rPr>
              <a:t> market in the </a:t>
            </a:r>
            <a:r>
              <a:rPr lang="pl-PL" sz="1100" b="1" dirty="0" err="1" smtClean="0" bmk="_Toc334999436">
                <a:latin typeface="Arial" pitchFamily="34" charset="0"/>
                <a:ea typeface="SimSun" pitchFamily="2" charset="-122"/>
                <a:cs typeface="Calibri" pitchFamily="34" charset="0"/>
              </a:rPr>
              <a:t>voivodeship</a:t>
            </a:r>
            <a:r>
              <a:rPr lang="en-US" sz="1100" b="1" dirty="0" smtClean="0" bmk="_Toc334999436">
                <a:latin typeface="Arial" pitchFamily="34" charset="0"/>
                <a:ea typeface="SimSun" pitchFamily="2" charset="-122"/>
                <a:cs typeface="Calibri" pitchFamily="34" charset="0"/>
              </a:rPr>
              <a:t> of </a:t>
            </a:r>
            <a:r>
              <a:rPr lang="pl-PL" sz="1100" b="1" dirty="0" smtClean="0" bmk="_Toc334999436">
                <a:latin typeface="Arial" pitchFamily="34" charset="0"/>
                <a:ea typeface="Times New Roman" pitchFamily="18" charset="0"/>
                <a:cs typeface="Times New Roman" pitchFamily="18" charset="0"/>
              </a:rPr>
              <a:t> </a:t>
            </a:r>
            <a:r>
              <a:rPr lang="pl-PL" sz="1100" b="1" dirty="0" err="1" smtClean="0" bmk="_Toc334999436">
                <a:latin typeface="Arial" pitchFamily="34" charset="0"/>
                <a:ea typeface="Times New Roman" pitchFamily="18" charset="0"/>
                <a:cs typeface="Times New Roman" pitchFamily="18" charset="0"/>
              </a:rPr>
              <a:t>podlaski</a:t>
            </a:r>
            <a:r>
              <a:rPr lang="en-US" sz="1100" b="1" dirty="0" smtClean="0" bmk="_Toc334999436">
                <a:latin typeface="Arial" pitchFamily="34" charset="0"/>
                <a:ea typeface="Times New Roman" pitchFamily="18" charset="0"/>
                <a:cs typeface="Times New Roman" pitchFamily="18" charset="0"/>
              </a:rPr>
              <a:t>e</a:t>
            </a:r>
            <a:r>
              <a:rPr lang="pl-PL" sz="1100" b="1" dirty="0" smtClean="0" bmk="_Toc334999436">
                <a:latin typeface="Arial" pitchFamily="34" charset="0"/>
                <a:ea typeface="Times New Roman" pitchFamily="18" charset="0"/>
                <a:cs typeface="Times New Roman" pitchFamily="18" charset="0"/>
              </a:rPr>
              <a:t> (%)</a:t>
            </a:r>
            <a:endParaRPr lang="pl-PL" sz="1800" dirty="0" smtClean="0">
              <a:latin typeface="Arial" pitchFamily="34" charset="0"/>
              <a:cs typeface="Arial" pitchFamily="34" charset="0"/>
            </a:endParaRPr>
          </a:p>
        </p:txBody>
      </p:sp>
      <p:sp>
        <p:nvSpPr>
          <p:cNvPr id="8" name="Rectangle 7"/>
          <p:cNvSpPr/>
          <p:nvPr/>
        </p:nvSpPr>
        <p:spPr>
          <a:xfrm>
            <a:off x="251520" y="5435932"/>
            <a:ext cx="8784976" cy="369332"/>
          </a:xfrm>
          <a:prstGeom prst="rect">
            <a:avLst/>
          </a:prstGeom>
        </p:spPr>
        <p:txBody>
          <a:bodyPr wrap="square">
            <a:spAutoFit/>
          </a:bodyPr>
          <a:lstStyle/>
          <a:p>
            <a:r>
              <a:rPr lang="en-US" sz="900" b="1" dirty="0" smtClean="0">
                <a:latin typeface="Arial" pitchFamily="34" charset="0"/>
                <a:ea typeface="Times New Roman" pitchFamily="18" charset="0"/>
                <a:cs typeface="Times New Roman" pitchFamily="18" charset="0"/>
              </a:rPr>
              <a:t>Source</a:t>
            </a:r>
            <a:r>
              <a:rPr lang="pl-PL" sz="900" b="1" dirty="0" smtClean="0">
                <a:latin typeface="Arial" pitchFamily="34" charset="0"/>
                <a:ea typeface="Times New Roman" pitchFamily="18" charset="0"/>
                <a:cs typeface="Times New Roman" pitchFamily="18" charset="0"/>
              </a:rPr>
              <a:t>: </a:t>
            </a:r>
            <a:r>
              <a:rPr lang="en-US" sz="900" b="1" dirty="0" smtClean="0">
                <a:latin typeface="Arial" pitchFamily="34" charset="0"/>
                <a:ea typeface="Times New Roman" pitchFamily="18" charset="0"/>
                <a:cs typeface="Times New Roman" pitchFamily="18" charset="0"/>
              </a:rPr>
              <a:t>data from the  Public Employment Services in </a:t>
            </a:r>
            <a:r>
              <a:rPr lang="pl-PL" sz="900" b="1" dirty="0" smtClean="0">
                <a:latin typeface="Arial" pitchFamily="34" charset="0"/>
                <a:ea typeface="Times New Roman" pitchFamily="18" charset="0"/>
                <a:cs typeface="Times New Roman" pitchFamily="18" charset="0"/>
              </a:rPr>
              <a:t>Białymstoku </a:t>
            </a:r>
            <a:r>
              <a:rPr lang="en-US" sz="900" b="1" dirty="0" smtClean="0">
                <a:latin typeface="Arial" pitchFamily="34" charset="0"/>
                <a:ea typeface="Times New Roman" pitchFamily="18" charset="0"/>
                <a:cs typeface="Times New Roman" pitchFamily="18" charset="0"/>
              </a:rPr>
              <a:t>on the basis of Annex 6.</a:t>
            </a:r>
            <a:endParaRPr lang="pl-PL" sz="900" b="1" dirty="0" smtClean="0">
              <a:latin typeface="Arial" pitchFamily="34" charset="0"/>
              <a:ea typeface="Times New Roman" pitchFamily="18" charset="0"/>
              <a:cs typeface="Times New Roman" pitchFamily="18" charset="0"/>
            </a:endParaRPr>
          </a:p>
          <a:p>
            <a:endParaRPr lang="pl-PL" sz="900" b="1" dirty="0" smtClean="0">
              <a:latin typeface="Arial" pitchFamily="34" charset="0"/>
              <a:ea typeface="Times New Roman" pitchFamily="18" charset="0"/>
              <a:cs typeface="Times New Roman" pitchFamily="18" charset="0"/>
            </a:endParaRPr>
          </a:p>
        </p:txBody>
      </p:sp>
      <p:graphicFrame>
        <p:nvGraphicFramePr>
          <p:cNvPr id="9" name="Table 8"/>
          <p:cNvGraphicFramePr>
            <a:graphicFrameLocks noGrp="1"/>
          </p:cNvGraphicFramePr>
          <p:nvPr>
            <p:extLst>
              <p:ext uri="{D42A27DB-BD31-4B8C-83A1-F6EECF244321}">
                <p14:modId xmlns="" xmlns:p14="http://schemas.microsoft.com/office/powerpoint/2010/main" val="3245326859"/>
              </p:ext>
            </p:extLst>
          </p:nvPr>
        </p:nvGraphicFramePr>
        <p:xfrm>
          <a:off x="251521" y="1547500"/>
          <a:ext cx="8424935" cy="3846954"/>
        </p:xfrm>
        <a:graphic>
          <a:graphicData uri="http://schemas.openxmlformats.org/drawingml/2006/table">
            <a:tbl>
              <a:tblPr/>
              <a:tblGrid>
                <a:gridCol w="2266615"/>
                <a:gridCol w="769790"/>
                <a:gridCol w="769790"/>
                <a:gridCol w="769790"/>
                <a:gridCol w="769790"/>
                <a:gridCol w="769790"/>
                <a:gridCol w="769790"/>
                <a:gridCol w="769790"/>
                <a:gridCol w="769790"/>
              </a:tblGrid>
              <a:tr h="420695">
                <a:tc>
                  <a:txBody>
                    <a:bodyPr/>
                    <a:lstStyle/>
                    <a:p>
                      <a:pPr algn="ctr" fontAlgn="t"/>
                      <a:r>
                        <a:rPr lang="en-US" sz="900" b="1" i="0" u="none" strike="noStrike" dirty="0" smtClean="0">
                          <a:solidFill>
                            <a:srgbClr val="000000"/>
                          </a:solidFill>
                          <a:latin typeface="Calibri"/>
                        </a:rPr>
                        <a:t>Category</a:t>
                      </a:r>
                      <a:r>
                        <a:rPr lang="en-US" sz="900" b="1" i="0" u="none" strike="noStrike" baseline="0" dirty="0" smtClean="0">
                          <a:solidFill>
                            <a:srgbClr val="000000"/>
                          </a:solidFill>
                          <a:latin typeface="Calibri"/>
                        </a:rPr>
                        <a:t> of the unemployed</a:t>
                      </a:r>
                      <a:endParaRPr lang="pl-PL" sz="900" b="1" i="0" u="none" strike="noStrike" dirty="0">
                        <a:solidFill>
                          <a:srgbClr val="000000"/>
                        </a:solidFill>
                        <a:latin typeface="Calibri"/>
                      </a:endParaRPr>
                    </a:p>
                  </a:txBody>
                  <a:tcPr marL="7736" marR="7736" marT="7736"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smtClean="0">
                          <a:solidFill>
                            <a:srgbClr val="000000"/>
                          </a:solidFill>
                          <a:latin typeface="Calibri"/>
                        </a:rPr>
                        <a:t>Subsidized</a:t>
                      </a:r>
                      <a:r>
                        <a:rPr lang="en-US" sz="1200" b="1" i="0" u="none" strike="noStrike" baseline="0" dirty="0" smtClean="0">
                          <a:solidFill>
                            <a:srgbClr val="000000"/>
                          </a:solidFill>
                          <a:latin typeface="Calibri"/>
                        </a:rPr>
                        <a:t> employment</a:t>
                      </a:r>
                      <a:endParaRPr lang="pl-PL" sz="1200" b="1" i="0" u="none" strike="noStrike" dirty="0">
                        <a:solidFill>
                          <a:srgbClr val="000000"/>
                        </a:solidFill>
                        <a:latin typeface="Calibri"/>
                      </a:endParaRP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smtClean="0">
                          <a:solidFill>
                            <a:srgbClr val="000000"/>
                          </a:solidFill>
                          <a:latin typeface="Calibri"/>
                        </a:rPr>
                        <a:t>Public works</a:t>
                      </a:r>
                      <a:endParaRPr lang="pl-PL" sz="1200" b="1" i="0" u="none" strike="noStrike" dirty="0">
                        <a:solidFill>
                          <a:srgbClr val="000000"/>
                        </a:solidFill>
                        <a:latin typeface="Calibri"/>
                      </a:endParaRP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smtClean="0">
                          <a:solidFill>
                            <a:srgbClr val="000000"/>
                          </a:solidFill>
                          <a:latin typeface="Calibri"/>
                        </a:rPr>
                        <a:t>Trainings</a:t>
                      </a:r>
                      <a:endParaRPr lang="pl-PL" sz="1200" b="1" i="0" u="none" strike="noStrike" dirty="0">
                        <a:solidFill>
                          <a:srgbClr val="000000"/>
                        </a:solidFill>
                        <a:latin typeface="Calibri"/>
                      </a:endParaRP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smtClean="0">
                          <a:solidFill>
                            <a:srgbClr val="000000"/>
                          </a:solidFill>
                          <a:latin typeface="Calibri"/>
                        </a:rPr>
                        <a:t>Internships</a:t>
                      </a:r>
                      <a:endParaRPr lang="pl-PL" sz="1200" b="1" i="0" u="none" strike="noStrike" dirty="0">
                        <a:solidFill>
                          <a:srgbClr val="000000"/>
                        </a:solidFill>
                        <a:latin typeface="Calibri"/>
                      </a:endParaRP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smtClean="0">
                          <a:solidFill>
                            <a:srgbClr val="000000"/>
                          </a:solidFill>
                          <a:latin typeface="Calibri"/>
                        </a:rPr>
                        <a:t>Employment</a:t>
                      </a:r>
                      <a:r>
                        <a:rPr lang="en-US" sz="1200" b="1" i="0" u="none" strike="noStrike" baseline="0" dirty="0" smtClean="0">
                          <a:solidFill>
                            <a:srgbClr val="000000"/>
                          </a:solidFill>
                          <a:latin typeface="Calibri"/>
                        </a:rPr>
                        <a:t> competence</a:t>
                      </a:r>
                      <a:endParaRPr lang="pl-PL" sz="1200" b="1" i="0" u="none" strike="noStrike" dirty="0">
                        <a:solidFill>
                          <a:srgbClr val="000000"/>
                        </a:solidFill>
                        <a:latin typeface="Calibri"/>
                      </a:endParaRP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smtClean="0">
                          <a:solidFill>
                            <a:schemeClr val="accent5">
                              <a:lumMod val="50000"/>
                            </a:schemeClr>
                          </a:solidFill>
                          <a:latin typeface="Calibri"/>
                        </a:rPr>
                        <a:t>Works</a:t>
                      </a:r>
                      <a:r>
                        <a:rPr lang="en-US" sz="1200" b="1" i="0" u="none" strike="noStrike" baseline="0" dirty="0" smtClean="0">
                          <a:solidFill>
                            <a:schemeClr val="accent5">
                              <a:lumMod val="50000"/>
                            </a:schemeClr>
                          </a:solidFill>
                          <a:latin typeface="Calibri"/>
                        </a:rPr>
                        <a:t> for the social </a:t>
                      </a:r>
                      <a:r>
                        <a:rPr lang="pl-PL" sz="1200" b="1" i="0" u="none" strike="noStrike" baseline="0" dirty="0" smtClean="0">
                          <a:solidFill>
                            <a:schemeClr val="accent5">
                              <a:lumMod val="50000"/>
                            </a:schemeClr>
                          </a:solidFill>
                          <a:latin typeface="Calibri"/>
                        </a:rPr>
                        <a:t>benefit</a:t>
                      </a:r>
                      <a:endParaRPr lang="pl-PL" sz="1200" b="1" i="0" u="none" strike="noStrike" dirty="0">
                        <a:solidFill>
                          <a:schemeClr val="accent5">
                            <a:lumMod val="50000"/>
                          </a:schemeClr>
                        </a:solidFill>
                        <a:latin typeface="Calibri"/>
                      </a:endParaRP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smtClean="0">
                          <a:solidFill>
                            <a:srgbClr val="000000"/>
                          </a:solidFill>
                          <a:latin typeface="Calibri"/>
                        </a:rPr>
                        <a:t>Career</a:t>
                      </a:r>
                      <a:r>
                        <a:rPr lang="en-US" sz="1200" b="1" i="0" u="none" strike="noStrike" baseline="0" dirty="0" smtClean="0">
                          <a:solidFill>
                            <a:srgbClr val="000000"/>
                          </a:solidFill>
                          <a:latin typeface="Calibri"/>
                        </a:rPr>
                        <a:t> counseling </a:t>
                      </a:r>
                      <a:endParaRPr lang="pl-PL" sz="1200" b="1" i="0" u="none" strike="noStrike" dirty="0">
                        <a:solidFill>
                          <a:srgbClr val="000000"/>
                        </a:solidFill>
                        <a:latin typeface="Calibri"/>
                      </a:endParaRPr>
                    </a:p>
                  </a:txBody>
                  <a:tcPr marL="7736" marR="7736" marT="77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smtClean="0">
                          <a:solidFill>
                            <a:srgbClr val="000000"/>
                          </a:solidFill>
                          <a:latin typeface="Calibri"/>
                        </a:rPr>
                        <a:t>Activities</a:t>
                      </a:r>
                      <a:r>
                        <a:rPr lang="en-US" sz="1200" b="1" i="0" u="none" strike="noStrike" baseline="0" dirty="0" smtClean="0">
                          <a:solidFill>
                            <a:srgbClr val="000000"/>
                          </a:solidFill>
                          <a:latin typeface="Calibri"/>
                        </a:rPr>
                        <a:t> for job adaptability</a:t>
                      </a:r>
                      <a:endParaRPr lang="pl-PL" sz="1200" b="1" i="0" u="none" strike="noStrike" dirty="0">
                        <a:solidFill>
                          <a:srgbClr val="000000"/>
                        </a:solidFill>
                        <a:latin typeface="Calibri"/>
                      </a:endParaRPr>
                    </a:p>
                  </a:txBody>
                  <a:tcPr marL="7736" marR="7736" marT="7736"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518">
                <a:tc>
                  <a:txBody>
                    <a:bodyPr/>
                    <a:lstStyle/>
                    <a:p>
                      <a:pPr marL="85725" indent="0" algn="l" fontAlgn="b"/>
                      <a:r>
                        <a:rPr lang="en-US" sz="900" b="1" i="0" u="none" strike="noStrike" dirty="0" smtClean="0">
                          <a:solidFill>
                            <a:srgbClr val="000000"/>
                          </a:solidFill>
                          <a:latin typeface="Calibri"/>
                        </a:rPr>
                        <a:t>Women</a:t>
                      </a:r>
                      <a:endParaRPr lang="pl-PL" sz="900" b="1" i="0" u="none" strike="noStrike" dirty="0">
                        <a:solidFill>
                          <a:srgbClr val="000000"/>
                        </a:solidFill>
                        <a:latin typeface="Calibri"/>
                      </a:endParaRP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dirty="0">
                          <a:solidFill>
                            <a:srgbClr val="000000"/>
                          </a:solidFill>
                          <a:latin typeface="Calibri"/>
                          <a:ea typeface="Times New Roman"/>
                          <a:cs typeface="Times New Roman"/>
                        </a:rPr>
                        <a:t>76,6</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DCF7F"/>
                    </a:solidFill>
                  </a:tcPr>
                </a:tc>
                <a:tc>
                  <a:txBody>
                    <a:bodyPr/>
                    <a:lstStyle/>
                    <a:p>
                      <a:pPr algn="ctr" fontAlgn="b"/>
                      <a:r>
                        <a:rPr lang="pl-PL" sz="900" b="0" i="0" u="none" strike="noStrike">
                          <a:solidFill>
                            <a:srgbClr val="000000"/>
                          </a:solidFill>
                          <a:latin typeface="Calibri"/>
                          <a:ea typeface="Times New Roman"/>
                          <a:cs typeface="Times New Roman"/>
                        </a:rPr>
                        <a:t>50,6</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283"/>
                    </a:solidFill>
                  </a:tcPr>
                </a:tc>
                <a:tc>
                  <a:txBody>
                    <a:bodyPr/>
                    <a:lstStyle/>
                    <a:p>
                      <a:pPr algn="ctr" fontAlgn="b"/>
                      <a:r>
                        <a:rPr lang="pl-PL" sz="900" b="0" i="0" u="none" strike="noStrike">
                          <a:solidFill>
                            <a:srgbClr val="000000"/>
                          </a:solidFill>
                          <a:latin typeface="Calibri"/>
                          <a:ea typeface="Times New Roman"/>
                          <a:cs typeface="Times New Roman"/>
                        </a:rPr>
                        <a:t>36,7</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A83"/>
                    </a:solidFill>
                  </a:tcPr>
                </a:tc>
                <a:tc>
                  <a:txBody>
                    <a:bodyPr/>
                    <a:lstStyle/>
                    <a:p>
                      <a:pPr algn="ctr" fontAlgn="b"/>
                      <a:r>
                        <a:rPr lang="pl-PL" sz="900" b="0" i="0" u="none" strike="noStrike">
                          <a:solidFill>
                            <a:srgbClr val="000000"/>
                          </a:solidFill>
                          <a:latin typeface="Calibri"/>
                          <a:ea typeface="Times New Roman"/>
                          <a:cs typeface="Times New Roman"/>
                        </a:rPr>
                        <a:t>49,7</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283"/>
                    </a:solidFill>
                  </a:tcPr>
                </a:tc>
                <a:tc>
                  <a:txBody>
                    <a:bodyPr/>
                    <a:lstStyle/>
                    <a:p>
                      <a:pPr algn="ctr" fontAlgn="b"/>
                      <a:r>
                        <a:rPr lang="pl-PL" sz="900" b="0" i="0" u="none" strike="noStrike">
                          <a:solidFill>
                            <a:srgbClr val="000000"/>
                          </a:solidFill>
                          <a:latin typeface="Calibri"/>
                          <a:ea typeface="Times New Roman"/>
                          <a:cs typeface="Times New Roman"/>
                        </a:rPr>
                        <a:t>42,9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E784"/>
                    </a:solidFill>
                  </a:tcPr>
                </a:tc>
                <a:tc>
                  <a:txBody>
                    <a:bodyPr/>
                    <a:lstStyle/>
                    <a:p>
                      <a:pPr algn="ctr" fontAlgn="b"/>
                      <a:r>
                        <a:rPr lang="pl-PL" sz="900" b="0" i="0" u="none" strike="noStrike">
                          <a:solidFill>
                            <a:srgbClr val="000000"/>
                          </a:solidFill>
                          <a:latin typeface="Calibri"/>
                          <a:ea typeface="Times New Roman"/>
                          <a:cs typeface="Times New Roman"/>
                        </a:rPr>
                        <a:t>31,1</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47F"/>
                    </a:solidFill>
                  </a:tcPr>
                </a:tc>
                <a:tc>
                  <a:txBody>
                    <a:bodyPr/>
                    <a:lstStyle/>
                    <a:p>
                      <a:pPr algn="ctr" fontAlgn="b"/>
                      <a:r>
                        <a:rPr lang="pl-PL" sz="900" b="0" i="0" u="none" strike="noStrike">
                          <a:solidFill>
                            <a:srgbClr val="000000"/>
                          </a:solidFill>
                          <a:latin typeface="Calibri"/>
                          <a:ea typeface="Times New Roman"/>
                          <a:cs typeface="Times New Roman"/>
                        </a:rPr>
                        <a:t>23,9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87A"/>
                    </a:solidFill>
                  </a:tcPr>
                </a:tc>
                <a:tc>
                  <a:txBody>
                    <a:bodyPr/>
                    <a:lstStyle/>
                    <a:p>
                      <a:pPr algn="ctr" fontAlgn="b"/>
                      <a:r>
                        <a:rPr lang="pl-PL" sz="900" b="0" i="0" u="none" strike="noStrike" dirty="0">
                          <a:solidFill>
                            <a:srgbClr val="000000"/>
                          </a:solidFill>
                          <a:latin typeface="Calibri"/>
                          <a:ea typeface="Times New Roman"/>
                          <a:cs typeface="Times New Roman"/>
                        </a:rPr>
                        <a:t>13,5</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072"/>
                    </a:solidFill>
                  </a:tcPr>
                </a:tc>
              </a:tr>
              <a:tr h="282518">
                <a:tc>
                  <a:txBody>
                    <a:bodyPr/>
                    <a:lstStyle/>
                    <a:p>
                      <a:pPr marL="85725" indent="0" algn="l" defTabSz="914400" rtl="0" eaLnBrk="1" fontAlgn="b" latinLnBrk="0" hangingPunct="1"/>
                      <a:r>
                        <a:rPr lang="en-US" sz="900" b="1" i="0" u="none" strike="noStrike" kern="1200" dirty="0" smtClean="0">
                          <a:solidFill>
                            <a:srgbClr val="000000"/>
                          </a:solidFill>
                          <a:latin typeface="Calibri"/>
                          <a:ea typeface="+mn-ea"/>
                          <a:cs typeface="+mn-cs"/>
                        </a:rPr>
                        <a:t>People</a:t>
                      </a:r>
                      <a:r>
                        <a:rPr lang="en-US" sz="900" b="1" i="0" u="none" strike="noStrike" kern="1200" baseline="0" dirty="0" smtClean="0">
                          <a:solidFill>
                            <a:srgbClr val="000000"/>
                          </a:solidFill>
                          <a:latin typeface="Calibri"/>
                          <a:ea typeface="+mn-ea"/>
                          <a:cs typeface="+mn-cs"/>
                        </a:rPr>
                        <a:t> unemployed for a long time</a:t>
                      </a:r>
                      <a:endParaRPr lang="pl-PL" sz="900" b="1" i="0" u="none" strike="noStrike" kern="1200" dirty="0">
                        <a:solidFill>
                          <a:srgbClr val="000000"/>
                        </a:solidFill>
                        <a:latin typeface="Calibri"/>
                        <a:ea typeface="+mn-ea"/>
                        <a:cs typeface="+mn-cs"/>
                      </a:endParaRP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dirty="0">
                          <a:solidFill>
                            <a:srgbClr val="000000"/>
                          </a:solidFill>
                          <a:latin typeface="Calibri"/>
                          <a:ea typeface="Times New Roman"/>
                          <a:cs typeface="Times New Roman"/>
                        </a:rPr>
                        <a:t>63,3</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D981"/>
                    </a:solidFill>
                  </a:tcPr>
                </a:tc>
                <a:tc>
                  <a:txBody>
                    <a:bodyPr/>
                    <a:lstStyle/>
                    <a:p>
                      <a:pPr algn="ctr" fontAlgn="b"/>
                      <a:r>
                        <a:rPr lang="pl-PL" sz="900" b="0" i="0" u="none" strike="noStrike" dirty="0">
                          <a:solidFill>
                            <a:srgbClr val="000000"/>
                          </a:solidFill>
                          <a:latin typeface="Calibri"/>
                          <a:ea typeface="Times New Roman"/>
                          <a:cs typeface="Times New Roman"/>
                        </a:rPr>
                        <a:t>36,5</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983"/>
                    </a:solidFill>
                  </a:tcPr>
                </a:tc>
                <a:tc>
                  <a:txBody>
                    <a:bodyPr/>
                    <a:lstStyle/>
                    <a:p>
                      <a:pPr algn="ctr" fontAlgn="b"/>
                      <a:r>
                        <a:rPr lang="pl-PL" sz="900" b="0" i="0" u="none" strike="noStrike">
                          <a:solidFill>
                            <a:srgbClr val="000000"/>
                          </a:solidFill>
                          <a:latin typeface="Calibri"/>
                          <a:ea typeface="Times New Roman"/>
                          <a:cs typeface="Times New Roman"/>
                        </a:rPr>
                        <a:t>34,7</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282"/>
                    </a:solidFill>
                  </a:tcPr>
                </a:tc>
                <a:tc>
                  <a:txBody>
                    <a:bodyPr/>
                    <a:lstStyle/>
                    <a:p>
                      <a:pPr algn="ctr" fontAlgn="b"/>
                      <a:r>
                        <a:rPr lang="pl-PL" sz="900" b="0" i="0" u="none" strike="noStrike">
                          <a:solidFill>
                            <a:srgbClr val="000000"/>
                          </a:solidFill>
                          <a:latin typeface="Calibri"/>
                          <a:ea typeface="Times New Roman"/>
                          <a:cs typeface="Times New Roman"/>
                        </a:rPr>
                        <a:t>50,0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E283"/>
                    </a:solidFill>
                  </a:tcPr>
                </a:tc>
                <a:tc>
                  <a:txBody>
                    <a:bodyPr/>
                    <a:lstStyle/>
                    <a:p>
                      <a:pPr algn="ctr" fontAlgn="b"/>
                      <a:r>
                        <a:rPr lang="pl-PL" sz="900" b="0" i="0" u="none" strike="noStrike">
                          <a:solidFill>
                            <a:srgbClr val="000000"/>
                          </a:solidFill>
                          <a:latin typeface="Calibri"/>
                          <a:ea typeface="Times New Roman"/>
                          <a:cs typeface="Times New Roman"/>
                        </a:rPr>
                        <a:t>50,0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E283"/>
                    </a:solidFill>
                  </a:tcPr>
                </a:tc>
                <a:tc>
                  <a:txBody>
                    <a:bodyPr/>
                    <a:lstStyle/>
                    <a:p>
                      <a:pPr algn="ctr" fontAlgn="b"/>
                      <a:r>
                        <a:rPr lang="pl-PL" sz="900" b="0" i="0" u="none" strike="noStrike">
                          <a:solidFill>
                            <a:srgbClr val="000000"/>
                          </a:solidFill>
                          <a:latin typeface="Calibri"/>
                          <a:ea typeface="Times New Roman"/>
                          <a:cs typeface="Times New Roman"/>
                        </a:rPr>
                        <a:t>24,1</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97A"/>
                    </a:solidFill>
                  </a:tcPr>
                </a:tc>
                <a:tc>
                  <a:txBody>
                    <a:bodyPr/>
                    <a:lstStyle/>
                    <a:p>
                      <a:pPr algn="ctr" fontAlgn="b"/>
                      <a:r>
                        <a:rPr lang="pl-PL" sz="900" b="0" i="0" u="none" strike="noStrike">
                          <a:solidFill>
                            <a:srgbClr val="000000"/>
                          </a:solidFill>
                          <a:latin typeface="Calibri"/>
                          <a:ea typeface="Times New Roman"/>
                          <a:cs typeface="Times New Roman"/>
                        </a:rPr>
                        <a:t>16,9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D75"/>
                    </a:solidFill>
                  </a:tcPr>
                </a:tc>
                <a:tc>
                  <a:txBody>
                    <a:bodyPr/>
                    <a:lstStyle/>
                    <a:p>
                      <a:pPr algn="ctr" fontAlgn="b"/>
                      <a:r>
                        <a:rPr lang="pl-PL" sz="900" b="0" i="0" u="none" strike="noStrike">
                          <a:solidFill>
                            <a:srgbClr val="000000"/>
                          </a:solidFill>
                          <a:latin typeface="Calibri"/>
                          <a:ea typeface="Times New Roman"/>
                          <a:cs typeface="Times New Roman"/>
                        </a:rPr>
                        <a:t>11,7</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971"/>
                    </a:solidFill>
                  </a:tcPr>
                </a:tc>
              </a:tr>
              <a:tr h="282518">
                <a:tc>
                  <a:txBody>
                    <a:bodyPr/>
                    <a:lstStyle/>
                    <a:p>
                      <a:pPr marL="85725" indent="0" algn="l" defTabSz="914400" rtl="0" eaLnBrk="1" fontAlgn="b" latinLnBrk="0" hangingPunct="1"/>
                      <a:r>
                        <a:rPr lang="en-US" sz="900" b="1" i="0" u="none" strike="noStrike" kern="1200" dirty="0" smtClean="0">
                          <a:solidFill>
                            <a:srgbClr val="000000"/>
                          </a:solidFill>
                          <a:latin typeface="Calibri"/>
                          <a:ea typeface="+mn-ea"/>
                          <a:cs typeface="+mn-cs"/>
                        </a:rPr>
                        <a:t>People</a:t>
                      </a:r>
                      <a:r>
                        <a:rPr lang="en-US" sz="900" b="1" i="0" u="none" strike="noStrike" kern="1200" baseline="0" dirty="0" smtClean="0">
                          <a:solidFill>
                            <a:srgbClr val="000000"/>
                          </a:solidFill>
                          <a:latin typeface="Calibri"/>
                          <a:ea typeface="+mn-ea"/>
                          <a:cs typeface="+mn-cs"/>
                        </a:rPr>
                        <a:t> up to 25 year-old</a:t>
                      </a:r>
                      <a:endParaRPr lang="pl-PL" sz="900" b="1" i="0" u="none" strike="noStrike" kern="1200" dirty="0">
                        <a:solidFill>
                          <a:srgbClr val="000000"/>
                        </a:solidFill>
                        <a:latin typeface="Calibri"/>
                        <a:ea typeface="+mn-ea"/>
                        <a:cs typeface="+mn-cs"/>
                      </a:endParaRP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85,5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7C97E"/>
                    </a:solidFill>
                  </a:tcPr>
                </a:tc>
                <a:tc>
                  <a:txBody>
                    <a:bodyPr/>
                    <a:lstStyle/>
                    <a:p>
                      <a:pPr algn="ctr" fontAlgn="b"/>
                      <a:r>
                        <a:rPr lang="pl-PL" sz="900" b="0" i="0" u="none" strike="noStrike" dirty="0">
                          <a:solidFill>
                            <a:srgbClr val="000000"/>
                          </a:solidFill>
                          <a:latin typeface="Calibri"/>
                          <a:ea typeface="Times New Roman"/>
                          <a:cs typeface="Times New Roman"/>
                        </a:rPr>
                        <a:t>55,6</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DE82"/>
                    </a:solidFill>
                  </a:tcPr>
                </a:tc>
                <a:tc>
                  <a:txBody>
                    <a:bodyPr/>
                    <a:lstStyle/>
                    <a:p>
                      <a:pPr algn="ctr" fontAlgn="b"/>
                      <a:r>
                        <a:rPr lang="pl-PL" sz="900" b="0" i="0" u="none" strike="noStrike">
                          <a:solidFill>
                            <a:srgbClr val="000000"/>
                          </a:solidFill>
                          <a:latin typeface="Calibri"/>
                          <a:ea typeface="Times New Roman"/>
                          <a:cs typeface="Times New Roman"/>
                        </a:rPr>
                        <a:t>51,9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182"/>
                    </a:solidFill>
                  </a:tcPr>
                </a:tc>
                <a:tc>
                  <a:txBody>
                    <a:bodyPr/>
                    <a:lstStyle/>
                    <a:p>
                      <a:pPr algn="ctr" fontAlgn="b"/>
                      <a:r>
                        <a:rPr lang="pl-PL" sz="900" b="0" i="0" u="none" strike="noStrike">
                          <a:solidFill>
                            <a:srgbClr val="000000"/>
                          </a:solidFill>
                          <a:latin typeface="Calibri"/>
                          <a:ea typeface="Times New Roman"/>
                          <a:cs typeface="Times New Roman"/>
                        </a:rPr>
                        <a:t>50,5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283"/>
                    </a:solidFill>
                  </a:tcPr>
                </a:tc>
                <a:tc>
                  <a:txBody>
                    <a:bodyPr/>
                    <a:lstStyle/>
                    <a:p>
                      <a:pPr algn="ctr" fontAlgn="b"/>
                      <a:r>
                        <a:rPr lang="pl-PL" sz="900" b="0" i="0" u="none" strike="noStrike">
                          <a:solidFill>
                            <a:srgbClr val="000000"/>
                          </a:solidFill>
                          <a:latin typeface="Calibri"/>
                          <a:ea typeface="Times New Roman"/>
                          <a:cs typeface="Times New Roman"/>
                        </a:rPr>
                        <a:t>33,3</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DD81"/>
                    </a:solidFill>
                  </a:tcPr>
                </a:tc>
                <a:tc>
                  <a:txBody>
                    <a:bodyPr/>
                    <a:lstStyle/>
                    <a:p>
                      <a:pPr algn="ctr" fontAlgn="b"/>
                      <a:r>
                        <a:rPr lang="pl-PL" sz="900" b="0" i="0" u="none" strike="noStrike">
                          <a:solidFill>
                            <a:srgbClr val="000000"/>
                          </a:solidFill>
                          <a:latin typeface="Calibri"/>
                          <a:ea typeface="Times New Roman"/>
                          <a:cs typeface="Times New Roman"/>
                        </a:rPr>
                        <a:t>37,5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c>
                  <a:txBody>
                    <a:bodyPr/>
                    <a:lstStyle/>
                    <a:p>
                      <a:pPr algn="ctr" fontAlgn="b"/>
                      <a:r>
                        <a:rPr lang="pl-PL" sz="900" b="0" i="0" u="none" strike="noStrike">
                          <a:solidFill>
                            <a:srgbClr val="000000"/>
                          </a:solidFill>
                          <a:latin typeface="Calibri"/>
                          <a:ea typeface="Times New Roman"/>
                          <a:cs typeface="Times New Roman"/>
                        </a:rPr>
                        <a:t>30,5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27F"/>
                    </a:solidFill>
                  </a:tcPr>
                </a:tc>
                <a:tc>
                  <a:txBody>
                    <a:bodyPr/>
                    <a:lstStyle/>
                    <a:p>
                      <a:pPr algn="ctr" fontAlgn="b"/>
                      <a:r>
                        <a:rPr lang="pl-PL" sz="900" b="0" i="0" u="none" strike="noStrike">
                          <a:solidFill>
                            <a:srgbClr val="000000"/>
                          </a:solidFill>
                          <a:latin typeface="Calibri"/>
                          <a:ea typeface="Times New Roman"/>
                          <a:cs typeface="Times New Roman"/>
                        </a:rPr>
                        <a:t>18,6</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476"/>
                    </a:solidFill>
                  </a:tcPr>
                </a:tc>
              </a:tr>
              <a:tr h="282518">
                <a:tc>
                  <a:txBody>
                    <a:bodyPr/>
                    <a:lstStyle/>
                    <a:p>
                      <a:pPr marL="85725" indent="0" algn="l" defTabSz="914400" rtl="0" eaLnBrk="1" fontAlgn="b" latinLnBrk="0" hangingPunct="1"/>
                      <a:r>
                        <a:rPr lang="pl-PL" sz="900" b="1" i="0" u="none" strike="noStrike" kern="1200" dirty="0" smtClean="0">
                          <a:solidFill>
                            <a:srgbClr val="000000"/>
                          </a:solidFill>
                          <a:latin typeface="Calibri"/>
                          <a:ea typeface="+mn-ea"/>
                          <a:cs typeface="+mn-cs"/>
                        </a:rPr>
                        <a:t>P</a:t>
                      </a:r>
                      <a:r>
                        <a:rPr lang="en-US" sz="900" b="1" i="0" u="none" strike="noStrike" kern="1200" dirty="0" err="1" smtClean="0">
                          <a:solidFill>
                            <a:srgbClr val="000000"/>
                          </a:solidFill>
                          <a:latin typeface="Calibri"/>
                          <a:ea typeface="+mn-ea"/>
                          <a:cs typeface="+mn-cs"/>
                        </a:rPr>
                        <a:t>eople</a:t>
                      </a:r>
                      <a:r>
                        <a:rPr lang="en-US" sz="900" b="1" i="0" u="none" strike="noStrike" kern="1200" baseline="0" dirty="0" smtClean="0">
                          <a:solidFill>
                            <a:srgbClr val="000000"/>
                          </a:solidFill>
                          <a:latin typeface="Calibri"/>
                          <a:ea typeface="+mn-ea"/>
                          <a:cs typeface="+mn-cs"/>
                        </a:rPr>
                        <a:t> </a:t>
                      </a:r>
                      <a:r>
                        <a:rPr lang="pl-PL" sz="900" b="1" i="0" u="none" strike="noStrike" kern="1200" dirty="0" smtClean="0">
                          <a:solidFill>
                            <a:srgbClr val="000000"/>
                          </a:solidFill>
                          <a:latin typeface="Calibri"/>
                          <a:ea typeface="+mn-ea"/>
                          <a:cs typeface="+mn-cs"/>
                        </a:rPr>
                        <a:t>50</a:t>
                      </a:r>
                      <a:r>
                        <a:rPr lang="en-US" sz="900" b="1" i="0" u="none" strike="noStrike" kern="1200" dirty="0" smtClean="0">
                          <a:solidFill>
                            <a:srgbClr val="000000"/>
                          </a:solidFill>
                          <a:latin typeface="Calibri"/>
                          <a:ea typeface="+mn-ea"/>
                          <a:cs typeface="+mn-cs"/>
                        </a:rPr>
                        <a:t>+</a:t>
                      </a:r>
                      <a:endParaRPr lang="pl-PL" sz="900" b="1" i="0" u="none" strike="noStrike" kern="1200" dirty="0">
                        <a:solidFill>
                          <a:srgbClr val="000000"/>
                        </a:solidFill>
                        <a:latin typeface="Calibri"/>
                        <a:ea typeface="+mn-ea"/>
                        <a:cs typeface="+mn-cs"/>
                      </a:endParaRP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63,1</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D981"/>
                    </a:solidFill>
                  </a:tcPr>
                </a:tc>
                <a:tc>
                  <a:txBody>
                    <a:bodyPr/>
                    <a:lstStyle/>
                    <a:p>
                      <a:pPr algn="ctr" fontAlgn="b"/>
                      <a:r>
                        <a:rPr lang="pl-PL" sz="900" b="0" i="0" u="none" strike="noStrike">
                          <a:solidFill>
                            <a:srgbClr val="000000"/>
                          </a:solidFill>
                          <a:latin typeface="Calibri"/>
                          <a:ea typeface="Times New Roman"/>
                          <a:cs typeface="Times New Roman"/>
                        </a:rPr>
                        <a:t>37,2</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ctr" fontAlgn="b"/>
                      <a:r>
                        <a:rPr lang="pl-PL" sz="900" b="0" i="0" u="none" strike="noStrike" dirty="0">
                          <a:solidFill>
                            <a:srgbClr val="000000"/>
                          </a:solidFill>
                          <a:latin typeface="Calibri"/>
                          <a:ea typeface="Times New Roman"/>
                          <a:cs typeface="Times New Roman"/>
                        </a:rPr>
                        <a:t>29,6</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E7E"/>
                    </a:solidFill>
                  </a:tcPr>
                </a:tc>
                <a:tc>
                  <a:txBody>
                    <a:bodyPr/>
                    <a:lstStyle/>
                    <a:p>
                      <a:pPr algn="ctr" fontAlgn="b"/>
                      <a:r>
                        <a:rPr lang="pl-PL" sz="900" b="0" i="0" u="none" strike="noStrike" dirty="0">
                          <a:solidFill>
                            <a:srgbClr val="000000"/>
                          </a:solidFill>
                          <a:latin typeface="Calibri"/>
                          <a:ea typeface="Times New Roman"/>
                          <a:cs typeface="Times New Roman"/>
                        </a:rPr>
                        <a:t>49,7</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283"/>
                    </a:solidFill>
                  </a:tcPr>
                </a:tc>
                <a:tc>
                  <a:txBody>
                    <a:bodyPr/>
                    <a:lstStyle/>
                    <a:p>
                      <a:pPr algn="ctr" fontAlgn="b"/>
                      <a:r>
                        <a:rPr lang="pl-PL" sz="900" b="0" i="0" u="none" strike="noStrike">
                          <a:solidFill>
                            <a:srgbClr val="000000"/>
                          </a:solidFill>
                          <a:latin typeface="Calibri"/>
                          <a:ea typeface="Times New Roman"/>
                          <a:cs typeface="Times New Roman"/>
                        </a:rPr>
                        <a:t>–</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23,7</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87A"/>
                    </a:solidFill>
                  </a:tcPr>
                </a:tc>
                <a:tc>
                  <a:txBody>
                    <a:bodyPr/>
                    <a:lstStyle/>
                    <a:p>
                      <a:pPr algn="ctr" fontAlgn="b"/>
                      <a:r>
                        <a:rPr lang="pl-PL" sz="900" b="0" i="0" u="none" strike="noStrike">
                          <a:solidFill>
                            <a:srgbClr val="000000"/>
                          </a:solidFill>
                          <a:latin typeface="Calibri"/>
                          <a:ea typeface="Times New Roman"/>
                          <a:cs typeface="Times New Roman"/>
                        </a:rPr>
                        <a:t>15,4</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874"/>
                    </a:solidFill>
                  </a:tcPr>
                </a:tc>
                <a:tc>
                  <a:txBody>
                    <a:bodyPr/>
                    <a:lstStyle/>
                    <a:p>
                      <a:pPr algn="ctr" fontAlgn="b"/>
                      <a:r>
                        <a:rPr lang="pl-PL" sz="900" b="0" i="0" u="none" strike="noStrike">
                          <a:solidFill>
                            <a:srgbClr val="000000"/>
                          </a:solidFill>
                          <a:latin typeface="Calibri"/>
                          <a:ea typeface="Times New Roman"/>
                          <a:cs typeface="Times New Roman"/>
                        </a:rPr>
                        <a:t>18,0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275"/>
                    </a:solidFill>
                  </a:tcPr>
                </a:tc>
              </a:tr>
              <a:tr h="282518">
                <a:tc>
                  <a:txBody>
                    <a:bodyPr/>
                    <a:lstStyle/>
                    <a:p>
                      <a:pPr marL="85725" indent="0" algn="l" defTabSz="914400" rtl="0" eaLnBrk="1" fontAlgn="b" latinLnBrk="0" hangingPunct="1"/>
                      <a:r>
                        <a:rPr lang="en-US" sz="900" b="1" i="0" u="none" strike="noStrike" kern="1200" dirty="0" smtClean="0">
                          <a:solidFill>
                            <a:srgbClr val="000000"/>
                          </a:solidFill>
                          <a:latin typeface="Calibri"/>
                          <a:ea typeface="+mn-ea"/>
                          <a:cs typeface="+mn-cs"/>
                        </a:rPr>
                        <a:t>People</a:t>
                      </a:r>
                      <a:r>
                        <a:rPr lang="en-US" sz="900" b="1" i="0" u="none" strike="noStrike" kern="1200" baseline="0" dirty="0" smtClean="0">
                          <a:solidFill>
                            <a:srgbClr val="000000"/>
                          </a:solidFill>
                          <a:latin typeface="Calibri"/>
                          <a:ea typeface="+mn-ea"/>
                          <a:cs typeface="+mn-cs"/>
                        </a:rPr>
                        <a:t> without professional qualifications</a:t>
                      </a:r>
                      <a:endParaRPr lang="pl-PL" sz="900" b="1" i="0" u="none" strike="noStrike" kern="1200" dirty="0">
                        <a:solidFill>
                          <a:srgbClr val="000000"/>
                        </a:solidFill>
                        <a:latin typeface="Calibri"/>
                        <a:ea typeface="+mn-ea"/>
                        <a:cs typeface="+mn-cs"/>
                      </a:endParaRP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dirty="0">
                          <a:solidFill>
                            <a:srgbClr val="000000"/>
                          </a:solidFill>
                          <a:latin typeface="Calibri"/>
                          <a:ea typeface="Times New Roman"/>
                          <a:cs typeface="Times New Roman"/>
                        </a:rPr>
                        <a:t>70,2</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DD480"/>
                    </a:solidFill>
                  </a:tcPr>
                </a:tc>
                <a:tc>
                  <a:txBody>
                    <a:bodyPr/>
                    <a:lstStyle/>
                    <a:p>
                      <a:pPr algn="ctr" fontAlgn="b"/>
                      <a:r>
                        <a:rPr lang="pl-PL" sz="900" b="0" i="0" u="none" strike="noStrike">
                          <a:solidFill>
                            <a:srgbClr val="000000"/>
                          </a:solidFill>
                          <a:latin typeface="Calibri"/>
                          <a:ea typeface="Times New Roman"/>
                          <a:cs typeface="Times New Roman"/>
                        </a:rPr>
                        <a:t>37,6</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c>
                  <a:txBody>
                    <a:bodyPr/>
                    <a:lstStyle/>
                    <a:p>
                      <a:pPr algn="ctr" fontAlgn="b"/>
                      <a:r>
                        <a:rPr lang="pl-PL" sz="900" b="0" i="0" u="none" strike="noStrike">
                          <a:solidFill>
                            <a:srgbClr val="000000"/>
                          </a:solidFill>
                          <a:latin typeface="Calibri"/>
                          <a:ea typeface="Times New Roman"/>
                          <a:cs typeface="Times New Roman"/>
                        </a:rPr>
                        <a:t>25,8</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07B"/>
                    </a:solidFill>
                  </a:tcPr>
                </a:tc>
                <a:tc>
                  <a:txBody>
                    <a:bodyPr/>
                    <a:lstStyle/>
                    <a:p>
                      <a:pPr algn="ctr" fontAlgn="b"/>
                      <a:r>
                        <a:rPr lang="pl-PL" sz="900" b="0" i="0" u="none" strike="noStrike">
                          <a:solidFill>
                            <a:srgbClr val="000000"/>
                          </a:solidFill>
                          <a:latin typeface="Calibri"/>
                          <a:ea typeface="Times New Roman"/>
                          <a:cs typeface="Times New Roman"/>
                        </a:rPr>
                        <a:t>43,8</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784"/>
                    </a:solidFill>
                  </a:tcPr>
                </a:tc>
                <a:tc>
                  <a:txBody>
                    <a:bodyPr/>
                    <a:lstStyle/>
                    <a:p>
                      <a:pPr algn="ctr" fontAlgn="b"/>
                      <a:r>
                        <a:rPr lang="pl-PL" sz="900" b="0" i="0" u="none" strike="noStrike" dirty="0">
                          <a:solidFill>
                            <a:srgbClr val="000000"/>
                          </a:solidFill>
                          <a:latin typeface="Calibri"/>
                          <a:ea typeface="Times New Roman"/>
                          <a:cs typeface="Times New Roman"/>
                        </a:rPr>
                        <a:t>46,2</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583"/>
                    </a:solidFill>
                  </a:tcPr>
                </a:tc>
                <a:tc>
                  <a:txBody>
                    <a:bodyPr/>
                    <a:lstStyle/>
                    <a:p>
                      <a:pPr algn="ctr" fontAlgn="b"/>
                      <a:r>
                        <a:rPr lang="pl-PL" sz="900" b="0" i="0" u="none" strike="noStrike">
                          <a:solidFill>
                            <a:srgbClr val="000000"/>
                          </a:solidFill>
                          <a:latin typeface="Calibri"/>
                          <a:ea typeface="Times New Roman"/>
                          <a:cs typeface="Times New Roman"/>
                        </a:rPr>
                        <a:t>27,9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87D"/>
                    </a:solidFill>
                  </a:tcPr>
                </a:tc>
                <a:tc>
                  <a:txBody>
                    <a:bodyPr/>
                    <a:lstStyle/>
                    <a:p>
                      <a:pPr algn="ctr" fontAlgn="b"/>
                      <a:r>
                        <a:rPr lang="pl-PL" sz="900" b="0" i="0" u="none" strike="noStrike">
                          <a:solidFill>
                            <a:srgbClr val="000000"/>
                          </a:solidFill>
                          <a:latin typeface="Calibri"/>
                          <a:ea typeface="Times New Roman"/>
                          <a:cs typeface="Times New Roman"/>
                        </a:rPr>
                        <a:t>16,2</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B74"/>
                    </a:solidFill>
                  </a:tcPr>
                </a:tc>
                <a:tc>
                  <a:txBody>
                    <a:bodyPr/>
                    <a:lstStyle/>
                    <a:p>
                      <a:pPr algn="ctr" fontAlgn="b"/>
                      <a:r>
                        <a:rPr lang="pl-PL" sz="900" b="0" i="0" u="none" strike="noStrike">
                          <a:solidFill>
                            <a:srgbClr val="000000"/>
                          </a:solidFill>
                          <a:latin typeface="Calibri"/>
                          <a:ea typeface="Times New Roman"/>
                          <a:cs typeface="Times New Roman"/>
                        </a:rPr>
                        <a:t>12,4</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C71"/>
                    </a:solidFill>
                  </a:tcPr>
                </a:tc>
              </a:tr>
              <a:tr h="282518">
                <a:tc>
                  <a:txBody>
                    <a:bodyPr/>
                    <a:lstStyle/>
                    <a:p>
                      <a:pPr marL="85725" indent="0" algn="l" defTabSz="914400" rtl="0" eaLnBrk="1" fontAlgn="b" latinLnBrk="0" hangingPunct="1"/>
                      <a:r>
                        <a:rPr lang="en-US" sz="900" b="1" i="0" u="none" strike="noStrike" kern="1200" dirty="0" smtClean="0">
                          <a:solidFill>
                            <a:srgbClr val="000000"/>
                          </a:solidFill>
                          <a:latin typeface="Calibri"/>
                          <a:ea typeface="+mn-ea"/>
                          <a:cs typeface="+mn-cs"/>
                        </a:rPr>
                        <a:t>People</a:t>
                      </a:r>
                      <a:r>
                        <a:rPr lang="en-US" sz="900" b="1" i="0" u="none" strike="noStrike" kern="1200" baseline="0" dirty="0" smtClean="0">
                          <a:solidFill>
                            <a:srgbClr val="000000"/>
                          </a:solidFill>
                          <a:latin typeface="Calibri"/>
                          <a:ea typeface="+mn-ea"/>
                          <a:cs typeface="+mn-cs"/>
                        </a:rPr>
                        <a:t> without professional experience</a:t>
                      </a:r>
                      <a:endParaRPr lang="pl-PL" sz="900" b="1" i="0" u="none" strike="noStrike" kern="1200" dirty="0">
                        <a:solidFill>
                          <a:srgbClr val="000000"/>
                        </a:solidFill>
                        <a:latin typeface="Calibri"/>
                        <a:ea typeface="+mn-ea"/>
                        <a:cs typeface="+mn-cs"/>
                      </a:endParaRP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83,8</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CCA7E"/>
                    </a:solidFill>
                  </a:tcPr>
                </a:tc>
                <a:tc>
                  <a:txBody>
                    <a:bodyPr/>
                    <a:lstStyle/>
                    <a:p>
                      <a:pPr algn="ctr" fontAlgn="b"/>
                      <a:r>
                        <a:rPr lang="pl-PL" sz="900" b="0" i="0" u="none" strike="noStrike">
                          <a:solidFill>
                            <a:srgbClr val="000000"/>
                          </a:solidFill>
                          <a:latin typeface="Calibri"/>
                          <a:ea typeface="Times New Roman"/>
                          <a:cs typeface="Times New Roman"/>
                        </a:rPr>
                        <a:t>52,8</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E082"/>
                    </a:solidFill>
                  </a:tcPr>
                </a:tc>
                <a:tc>
                  <a:txBody>
                    <a:bodyPr/>
                    <a:lstStyle/>
                    <a:p>
                      <a:pPr algn="ctr" fontAlgn="b"/>
                      <a:r>
                        <a:rPr lang="pl-PL" sz="900" b="0" i="0" u="none" strike="noStrike">
                          <a:solidFill>
                            <a:srgbClr val="000000"/>
                          </a:solidFill>
                          <a:latin typeface="Calibri"/>
                          <a:ea typeface="Times New Roman"/>
                          <a:cs typeface="Times New Roman"/>
                        </a:rPr>
                        <a:t>37,2</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ctr" fontAlgn="b"/>
                      <a:r>
                        <a:rPr lang="pl-PL" sz="900" b="0" i="0" u="none" strike="noStrike">
                          <a:solidFill>
                            <a:srgbClr val="000000"/>
                          </a:solidFill>
                          <a:latin typeface="Calibri"/>
                          <a:ea typeface="Times New Roman"/>
                          <a:cs typeface="Times New Roman"/>
                        </a:rPr>
                        <a:t>47,4</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483"/>
                    </a:solidFill>
                  </a:tcPr>
                </a:tc>
                <a:tc>
                  <a:txBody>
                    <a:bodyPr/>
                    <a:lstStyle/>
                    <a:p>
                      <a:pPr algn="ctr" fontAlgn="b"/>
                      <a:r>
                        <a:rPr lang="pl-PL" sz="900" b="0" i="0" u="none" strike="noStrike" dirty="0">
                          <a:solidFill>
                            <a:srgbClr val="000000"/>
                          </a:solidFill>
                          <a:latin typeface="Calibri"/>
                          <a:ea typeface="Times New Roman"/>
                          <a:cs typeface="Times New Roman"/>
                        </a:rPr>
                        <a:t>28,6</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B7D"/>
                    </a:solidFill>
                  </a:tcPr>
                </a:tc>
                <a:tc>
                  <a:txBody>
                    <a:bodyPr/>
                    <a:lstStyle/>
                    <a:p>
                      <a:pPr algn="ctr" fontAlgn="b"/>
                      <a:r>
                        <a:rPr lang="pl-PL" sz="900" b="0" i="0" u="none" strike="noStrike">
                          <a:solidFill>
                            <a:srgbClr val="000000"/>
                          </a:solidFill>
                          <a:latin typeface="Calibri"/>
                          <a:ea typeface="Times New Roman"/>
                          <a:cs typeface="Times New Roman"/>
                        </a:rPr>
                        <a:t>26,6</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37C"/>
                    </a:solidFill>
                  </a:tcPr>
                </a:tc>
                <a:tc>
                  <a:txBody>
                    <a:bodyPr/>
                    <a:lstStyle/>
                    <a:p>
                      <a:pPr algn="ctr" fontAlgn="b"/>
                      <a:r>
                        <a:rPr lang="pl-PL" sz="900" b="0" i="0" u="none" strike="noStrike">
                          <a:solidFill>
                            <a:srgbClr val="000000"/>
                          </a:solidFill>
                          <a:latin typeface="Calibri"/>
                          <a:ea typeface="Times New Roman"/>
                          <a:cs typeface="Times New Roman"/>
                        </a:rPr>
                        <a:t>25,2</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D7B"/>
                    </a:solidFill>
                  </a:tcPr>
                </a:tc>
                <a:tc>
                  <a:txBody>
                    <a:bodyPr/>
                    <a:lstStyle/>
                    <a:p>
                      <a:pPr algn="ctr" fontAlgn="b"/>
                      <a:r>
                        <a:rPr lang="pl-PL" sz="900" b="0" i="0" u="none" strike="noStrike">
                          <a:solidFill>
                            <a:srgbClr val="000000"/>
                          </a:solidFill>
                          <a:latin typeface="Calibri"/>
                          <a:ea typeface="Times New Roman"/>
                          <a:cs typeface="Times New Roman"/>
                        </a:rPr>
                        <a:t>14,6</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573"/>
                    </a:solidFill>
                  </a:tcPr>
                </a:tc>
              </a:tr>
              <a:tr h="282518">
                <a:tc>
                  <a:txBody>
                    <a:bodyPr/>
                    <a:lstStyle/>
                    <a:p>
                      <a:pPr marL="85725" indent="0" algn="l" defTabSz="914400" rtl="0" eaLnBrk="1" fontAlgn="b" latinLnBrk="0" hangingPunct="1"/>
                      <a:r>
                        <a:rPr lang="en-US" sz="900" b="1" i="0" u="none" strike="noStrike" kern="1200" dirty="0" smtClean="0">
                          <a:solidFill>
                            <a:srgbClr val="000000"/>
                          </a:solidFill>
                          <a:latin typeface="Calibri"/>
                          <a:ea typeface="+mn-ea"/>
                          <a:cs typeface="+mn-cs"/>
                        </a:rPr>
                        <a:t>People</a:t>
                      </a:r>
                      <a:r>
                        <a:rPr lang="en-US" sz="900" b="1" i="0" u="none" strike="noStrike" kern="1200" baseline="0" dirty="0" smtClean="0">
                          <a:solidFill>
                            <a:srgbClr val="000000"/>
                          </a:solidFill>
                          <a:latin typeface="Calibri"/>
                          <a:ea typeface="+mn-ea"/>
                          <a:cs typeface="+mn-cs"/>
                        </a:rPr>
                        <a:t> having criminal records</a:t>
                      </a:r>
                      <a:endParaRPr lang="pl-PL" sz="900" b="1" i="0" u="none" strike="noStrike" kern="1200" dirty="0">
                        <a:solidFill>
                          <a:srgbClr val="000000"/>
                        </a:solidFill>
                        <a:latin typeface="Calibri"/>
                        <a:ea typeface="+mn-ea"/>
                        <a:cs typeface="+mn-cs"/>
                      </a:endParaRP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57,1</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DD82"/>
                    </a:solidFill>
                  </a:tcPr>
                </a:tc>
                <a:tc>
                  <a:txBody>
                    <a:bodyPr/>
                    <a:lstStyle/>
                    <a:p>
                      <a:pPr algn="ctr" fontAlgn="b"/>
                      <a:r>
                        <a:rPr lang="pl-PL" sz="900" b="0" i="0" u="none" strike="noStrike" dirty="0">
                          <a:solidFill>
                            <a:srgbClr val="000000"/>
                          </a:solidFill>
                          <a:latin typeface="Calibri"/>
                          <a:ea typeface="Times New Roman"/>
                          <a:cs typeface="Times New Roman"/>
                        </a:rPr>
                        <a:t>100,0</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ctr" fontAlgn="b"/>
                      <a:r>
                        <a:rPr lang="pl-PL" sz="900" b="0" i="0" u="none" strike="noStrike" dirty="0">
                          <a:solidFill>
                            <a:srgbClr val="000000"/>
                          </a:solidFill>
                          <a:latin typeface="Calibri"/>
                          <a:ea typeface="Times New Roman"/>
                          <a:cs typeface="Times New Roman"/>
                        </a:rPr>
                        <a:t>35,7</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683"/>
                    </a:solidFill>
                  </a:tcPr>
                </a:tc>
                <a:tc>
                  <a:txBody>
                    <a:bodyPr/>
                    <a:lstStyle/>
                    <a:p>
                      <a:pPr algn="ctr" fontAlgn="b"/>
                      <a:r>
                        <a:rPr lang="pl-PL" sz="900" b="0" i="0" u="none" strike="noStrike">
                          <a:solidFill>
                            <a:srgbClr val="000000"/>
                          </a:solidFill>
                          <a:latin typeface="Calibri"/>
                          <a:ea typeface="Times New Roman"/>
                          <a:cs typeface="Times New Roman"/>
                        </a:rPr>
                        <a:t>37,5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B84"/>
                    </a:solidFill>
                  </a:tcPr>
                </a:tc>
                <a:tc>
                  <a:txBody>
                    <a:bodyPr/>
                    <a:lstStyle/>
                    <a:p>
                      <a:pPr algn="ctr" fontAlgn="b"/>
                      <a:r>
                        <a:rPr lang="pl-PL" sz="900" b="0" i="0" u="none" strike="noStrike">
                          <a:solidFill>
                            <a:srgbClr val="000000"/>
                          </a:solidFill>
                          <a:latin typeface="Calibri"/>
                          <a:ea typeface="Times New Roman"/>
                          <a:cs typeface="Times New Roman"/>
                        </a:rPr>
                        <a:t>–</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dirty="0">
                          <a:solidFill>
                            <a:srgbClr val="000000"/>
                          </a:solidFill>
                          <a:latin typeface="Calibri"/>
                          <a:ea typeface="Times New Roman"/>
                          <a:cs typeface="Times New Roman"/>
                        </a:rPr>
                        <a:t>12,5</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C71"/>
                    </a:solidFill>
                  </a:tcPr>
                </a:tc>
                <a:tc>
                  <a:txBody>
                    <a:bodyPr/>
                    <a:lstStyle/>
                    <a:p>
                      <a:pPr algn="ctr" fontAlgn="b"/>
                      <a:r>
                        <a:rPr lang="pl-PL" sz="900" b="0" i="0" u="none" strike="noStrike">
                          <a:solidFill>
                            <a:srgbClr val="000000"/>
                          </a:solidFill>
                          <a:latin typeface="Calibri"/>
                          <a:ea typeface="Times New Roman"/>
                          <a:cs typeface="Times New Roman"/>
                        </a:rPr>
                        <a:t>8,5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D6E"/>
                    </a:solidFill>
                  </a:tcPr>
                </a:tc>
                <a:tc>
                  <a:txBody>
                    <a:bodyPr/>
                    <a:lstStyle/>
                    <a:p>
                      <a:pPr algn="ctr" fontAlgn="b"/>
                      <a:r>
                        <a:rPr lang="pl-PL" sz="900" b="0" i="0" u="none" strike="noStrike">
                          <a:solidFill>
                            <a:srgbClr val="000000"/>
                          </a:solidFill>
                          <a:latin typeface="Calibri"/>
                          <a:ea typeface="Times New Roman"/>
                          <a:cs typeface="Times New Roman"/>
                        </a:rPr>
                        <a:t>3,2</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r>
              <a:tr h="282518">
                <a:tc>
                  <a:txBody>
                    <a:bodyPr/>
                    <a:lstStyle/>
                    <a:p>
                      <a:pPr marL="85725" indent="0" algn="l" defTabSz="914400" rtl="0" eaLnBrk="1" fontAlgn="b" latinLnBrk="0" hangingPunct="1"/>
                      <a:r>
                        <a:rPr lang="en-US" sz="900" b="1" i="0" u="none" strike="noStrike" kern="1200" dirty="0" smtClean="0">
                          <a:solidFill>
                            <a:srgbClr val="000000"/>
                          </a:solidFill>
                          <a:latin typeface="Calibri"/>
                          <a:ea typeface="+mn-ea"/>
                          <a:cs typeface="+mn-cs"/>
                        </a:rPr>
                        <a:t>Disabled</a:t>
                      </a:r>
                      <a:endParaRPr lang="pl-PL" sz="900" b="1" i="0" u="none" strike="noStrike" kern="1200" dirty="0">
                        <a:solidFill>
                          <a:srgbClr val="000000"/>
                        </a:solidFill>
                        <a:latin typeface="Calibri"/>
                        <a:ea typeface="+mn-ea"/>
                        <a:cs typeface="+mn-cs"/>
                      </a:endParaRP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65,0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D780"/>
                    </a:solidFill>
                  </a:tcPr>
                </a:tc>
                <a:tc>
                  <a:txBody>
                    <a:bodyPr/>
                    <a:lstStyle/>
                    <a:p>
                      <a:pPr algn="ctr" fontAlgn="b"/>
                      <a:r>
                        <a:rPr lang="pl-PL" sz="900" b="0" i="0" u="none" strike="noStrike">
                          <a:solidFill>
                            <a:srgbClr val="000000"/>
                          </a:solidFill>
                          <a:latin typeface="Calibri"/>
                          <a:ea typeface="Times New Roman"/>
                          <a:cs typeface="Times New Roman"/>
                        </a:rPr>
                        <a:t>38,9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A84"/>
                    </a:solidFill>
                  </a:tcPr>
                </a:tc>
                <a:tc>
                  <a:txBody>
                    <a:bodyPr/>
                    <a:lstStyle/>
                    <a:p>
                      <a:pPr algn="ctr" fontAlgn="b"/>
                      <a:r>
                        <a:rPr lang="pl-PL" sz="900" b="0" i="0" u="none" strike="noStrike" dirty="0">
                          <a:solidFill>
                            <a:srgbClr val="000000"/>
                          </a:solidFill>
                          <a:latin typeface="Calibri"/>
                          <a:ea typeface="Times New Roman"/>
                          <a:cs typeface="Times New Roman"/>
                        </a:rPr>
                        <a:t>26,1</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17C"/>
                    </a:solidFill>
                  </a:tcPr>
                </a:tc>
                <a:tc>
                  <a:txBody>
                    <a:bodyPr/>
                    <a:lstStyle/>
                    <a:p>
                      <a:pPr algn="ctr" fontAlgn="b"/>
                      <a:r>
                        <a:rPr lang="pl-PL" sz="900" b="0" i="0" u="none" strike="noStrike" dirty="0">
                          <a:solidFill>
                            <a:srgbClr val="000000"/>
                          </a:solidFill>
                          <a:latin typeface="Calibri"/>
                          <a:ea typeface="Times New Roman"/>
                          <a:cs typeface="Times New Roman"/>
                        </a:rPr>
                        <a:t>53,8</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F82"/>
                    </a:solidFill>
                  </a:tcPr>
                </a:tc>
                <a:tc>
                  <a:txBody>
                    <a:bodyPr/>
                    <a:lstStyle/>
                    <a:p>
                      <a:pPr algn="ctr" fontAlgn="b"/>
                      <a:r>
                        <a:rPr lang="pl-PL" sz="900" b="0" i="0" u="none" strike="noStrike" dirty="0">
                          <a:solidFill>
                            <a:srgbClr val="000000"/>
                          </a:solidFill>
                          <a:latin typeface="Calibri"/>
                          <a:ea typeface="Times New Roman"/>
                          <a:cs typeface="Times New Roman"/>
                        </a:rPr>
                        <a:t>–</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dirty="0">
                          <a:solidFill>
                            <a:srgbClr val="000000"/>
                          </a:solidFill>
                          <a:latin typeface="Calibri"/>
                          <a:ea typeface="Times New Roman"/>
                          <a:cs typeface="Times New Roman"/>
                        </a:rPr>
                        <a:t>34,8</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382"/>
                    </a:solidFill>
                  </a:tcPr>
                </a:tc>
                <a:tc>
                  <a:txBody>
                    <a:bodyPr/>
                    <a:lstStyle/>
                    <a:p>
                      <a:pPr algn="ctr" fontAlgn="b"/>
                      <a:r>
                        <a:rPr lang="pl-PL" sz="900" b="0" i="0" u="none" strike="noStrike" dirty="0">
                          <a:solidFill>
                            <a:srgbClr val="000000"/>
                          </a:solidFill>
                          <a:latin typeface="Calibri"/>
                          <a:ea typeface="Times New Roman"/>
                          <a:cs typeface="Times New Roman"/>
                        </a:rPr>
                        <a:t>26,9</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47C"/>
                    </a:solidFill>
                  </a:tcPr>
                </a:tc>
                <a:tc>
                  <a:txBody>
                    <a:bodyPr/>
                    <a:lstStyle/>
                    <a:p>
                      <a:pPr algn="ctr" fontAlgn="b"/>
                      <a:r>
                        <a:rPr lang="pl-PL" sz="900" b="0" i="0" u="none" strike="noStrike">
                          <a:solidFill>
                            <a:srgbClr val="000000"/>
                          </a:solidFill>
                          <a:latin typeface="Calibri"/>
                          <a:ea typeface="Times New Roman"/>
                          <a:cs typeface="Times New Roman"/>
                        </a:rPr>
                        <a:t>21,1</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E78"/>
                    </a:solidFill>
                  </a:tcPr>
                </a:tc>
              </a:tr>
              <a:tr h="282518">
                <a:tc>
                  <a:txBody>
                    <a:bodyPr/>
                    <a:lstStyle/>
                    <a:p>
                      <a:pPr marL="85725" indent="0" algn="l" defTabSz="914400" rtl="0" eaLnBrk="1" fontAlgn="b" latinLnBrk="0" hangingPunct="1"/>
                      <a:r>
                        <a:rPr lang="en-US" sz="900" b="1" i="0" u="none" strike="noStrike" kern="1200" dirty="0" smtClean="0">
                          <a:solidFill>
                            <a:srgbClr val="000000"/>
                          </a:solidFill>
                          <a:latin typeface="Calibri"/>
                          <a:ea typeface="+mn-ea"/>
                          <a:cs typeface="+mn-cs"/>
                        </a:rPr>
                        <a:t>People</a:t>
                      </a:r>
                      <a:r>
                        <a:rPr lang="en-US" sz="900" b="1" i="0" u="none" strike="noStrike" kern="1200" baseline="0" dirty="0" smtClean="0">
                          <a:solidFill>
                            <a:srgbClr val="000000"/>
                          </a:solidFill>
                          <a:latin typeface="Calibri"/>
                          <a:ea typeface="+mn-ea"/>
                          <a:cs typeface="+mn-cs"/>
                        </a:rPr>
                        <a:t> living in rural areas</a:t>
                      </a:r>
                      <a:endParaRPr lang="pl-PL" sz="900" b="1" i="0" u="none" strike="noStrike" kern="1200" dirty="0">
                        <a:solidFill>
                          <a:srgbClr val="000000"/>
                        </a:solidFill>
                        <a:latin typeface="Calibri"/>
                        <a:ea typeface="+mn-ea"/>
                        <a:cs typeface="+mn-cs"/>
                      </a:endParaRP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72,3</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27F"/>
                    </a:solidFill>
                  </a:tcPr>
                </a:tc>
                <a:tc>
                  <a:txBody>
                    <a:bodyPr/>
                    <a:lstStyle/>
                    <a:p>
                      <a:pPr algn="ctr" fontAlgn="b"/>
                      <a:r>
                        <a:rPr lang="pl-PL" sz="900" b="0" i="0" u="none" strike="noStrike">
                          <a:solidFill>
                            <a:srgbClr val="000000"/>
                          </a:solidFill>
                          <a:latin typeface="Calibri"/>
                          <a:ea typeface="Times New Roman"/>
                          <a:cs typeface="Times New Roman"/>
                        </a:rPr>
                        <a:t>44,0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683"/>
                    </a:solidFill>
                  </a:tcPr>
                </a:tc>
                <a:tc>
                  <a:txBody>
                    <a:bodyPr/>
                    <a:lstStyle/>
                    <a:p>
                      <a:pPr algn="ctr" fontAlgn="b"/>
                      <a:r>
                        <a:rPr lang="pl-PL" sz="900" b="0" i="0" u="none" strike="noStrike">
                          <a:solidFill>
                            <a:srgbClr val="000000"/>
                          </a:solidFill>
                          <a:latin typeface="Calibri"/>
                          <a:ea typeface="Times New Roman"/>
                          <a:cs typeface="Times New Roman"/>
                        </a:rPr>
                        <a:t>52,5</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082"/>
                    </a:solidFill>
                  </a:tcPr>
                </a:tc>
                <a:tc>
                  <a:txBody>
                    <a:bodyPr/>
                    <a:lstStyle/>
                    <a:p>
                      <a:pPr algn="ctr" fontAlgn="b"/>
                      <a:r>
                        <a:rPr lang="pl-PL" sz="900" b="0" i="0" u="none" strike="noStrike">
                          <a:solidFill>
                            <a:srgbClr val="000000"/>
                          </a:solidFill>
                          <a:latin typeface="Calibri"/>
                          <a:ea typeface="Times New Roman"/>
                          <a:cs typeface="Times New Roman"/>
                        </a:rPr>
                        <a:t>50,4</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283"/>
                    </a:solidFill>
                  </a:tcPr>
                </a:tc>
                <a:tc>
                  <a:txBody>
                    <a:bodyPr/>
                    <a:lstStyle/>
                    <a:p>
                      <a:pPr algn="ctr" fontAlgn="b"/>
                      <a:r>
                        <a:rPr lang="pl-PL" sz="900" b="0" i="0" u="none" strike="noStrike">
                          <a:solidFill>
                            <a:srgbClr val="000000"/>
                          </a:solidFill>
                          <a:latin typeface="Calibri"/>
                          <a:ea typeface="Times New Roman"/>
                          <a:cs typeface="Times New Roman"/>
                        </a:rPr>
                        <a:t>50,0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E283"/>
                    </a:solidFill>
                  </a:tcPr>
                </a:tc>
                <a:tc>
                  <a:txBody>
                    <a:bodyPr/>
                    <a:lstStyle/>
                    <a:p>
                      <a:pPr algn="ctr" fontAlgn="b"/>
                      <a:r>
                        <a:rPr lang="pl-PL" sz="900" b="0" i="0" u="none" strike="noStrike">
                          <a:solidFill>
                            <a:srgbClr val="000000"/>
                          </a:solidFill>
                          <a:latin typeface="Calibri"/>
                          <a:ea typeface="Times New Roman"/>
                          <a:cs typeface="Times New Roman"/>
                        </a:rPr>
                        <a:t>29,9</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07E"/>
                    </a:solidFill>
                  </a:tcPr>
                </a:tc>
                <a:tc>
                  <a:txBody>
                    <a:bodyPr/>
                    <a:lstStyle/>
                    <a:p>
                      <a:pPr algn="ctr" fontAlgn="b"/>
                      <a:r>
                        <a:rPr lang="pl-PL" sz="900" b="0" i="0" u="none" strike="noStrike" dirty="0">
                          <a:solidFill>
                            <a:srgbClr val="000000"/>
                          </a:solidFill>
                          <a:latin typeface="Calibri"/>
                          <a:ea typeface="Times New Roman"/>
                          <a:cs typeface="Times New Roman"/>
                        </a:rPr>
                        <a:t>21,1</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E78"/>
                    </a:solidFill>
                  </a:tcPr>
                </a:tc>
                <a:tc>
                  <a:txBody>
                    <a:bodyPr/>
                    <a:lstStyle/>
                    <a:p>
                      <a:pPr algn="ctr" fontAlgn="b"/>
                      <a:r>
                        <a:rPr lang="pl-PL" sz="900" b="0" i="0" u="none" strike="noStrike" dirty="0">
                          <a:solidFill>
                            <a:srgbClr val="000000"/>
                          </a:solidFill>
                          <a:latin typeface="Calibri"/>
                          <a:ea typeface="Times New Roman"/>
                          <a:cs typeface="Times New Roman"/>
                        </a:rPr>
                        <a:t>13,5</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072"/>
                    </a:solidFill>
                  </a:tcPr>
                </a:tc>
              </a:tr>
              <a:tr h="282518">
                <a:tc>
                  <a:txBody>
                    <a:bodyPr/>
                    <a:lstStyle/>
                    <a:p>
                      <a:pPr marL="85725" indent="0" algn="l" defTabSz="914400" rtl="0" eaLnBrk="1" fontAlgn="b" latinLnBrk="0" hangingPunct="1"/>
                      <a:r>
                        <a:rPr lang="en-US" sz="900" b="1" i="0" u="none" strike="noStrike" kern="1200" dirty="0" smtClean="0">
                          <a:solidFill>
                            <a:srgbClr val="000000"/>
                          </a:solidFill>
                          <a:latin typeface="Calibri"/>
                          <a:ea typeface="+mn-ea"/>
                          <a:cs typeface="+mn-cs"/>
                        </a:rPr>
                        <a:t>Migrants</a:t>
                      </a:r>
                      <a:endParaRPr lang="pl-PL" sz="900" b="1" i="0" u="none" strike="noStrike" kern="1200" dirty="0">
                        <a:solidFill>
                          <a:srgbClr val="000000"/>
                        </a:solidFill>
                        <a:latin typeface="Calibri"/>
                        <a:ea typeface="+mn-ea"/>
                        <a:cs typeface="+mn-cs"/>
                      </a:endParaRP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75,0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D07F"/>
                    </a:solidFill>
                  </a:tcPr>
                </a:tc>
                <a:tc>
                  <a:txBody>
                    <a:bodyPr/>
                    <a:lstStyle/>
                    <a:p>
                      <a:pPr algn="ctr" fontAlgn="b"/>
                      <a:r>
                        <a:rPr lang="pl-PL" sz="900" b="0" i="0" u="none" strike="noStrike">
                          <a:solidFill>
                            <a:srgbClr val="000000"/>
                          </a:solidFill>
                          <a:latin typeface="Calibri"/>
                          <a:ea typeface="Times New Roman"/>
                          <a:cs typeface="Times New Roman"/>
                        </a:rPr>
                        <a:t>–</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40,0</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E984"/>
                    </a:solidFill>
                  </a:tcPr>
                </a:tc>
                <a:tc>
                  <a:txBody>
                    <a:bodyPr/>
                    <a:lstStyle/>
                    <a:p>
                      <a:pPr algn="ctr" fontAlgn="b"/>
                      <a:r>
                        <a:rPr lang="pl-PL" sz="900" b="0" i="0" u="none" strike="noStrike">
                          <a:solidFill>
                            <a:srgbClr val="000000"/>
                          </a:solidFill>
                          <a:latin typeface="Calibri"/>
                          <a:ea typeface="Times New Roman"/>
                          <a:cs typeface="Times New Roman"/>
                        </a:rPr>
                        <a:t>–</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pl-PL" sz="900" b="0" i="0" u="none" strike="noStrike">
                          <a:solidFill>
                            <a:srgbClr val="000000"/>
                          </a:solidFill>
                          <a:latin typeface="Calibri"/>
                          <a:ea typeface="Times New Roman"/>
                          <a:cs typeface="Times New Roman"/>
                        </a:rPr>
                        <a:t>36,4</a:t>
                      </a:r>
                      <a:endParaRPr lang="pl-PL" sz="900" b="0" i="0" u="none" strike="noStrike">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983"/>
                    </a:solidFill>
                  </a:tcPr>
                </a:tc>
                <a:tc>
                  <a:txBody>
                    <a:bodyPr/>
                    <a:lstStyle/>
                    <a:p>
                      <a:pPr algn="ctr" fontAlgn="b"/>
                      <a:r>
                        <a:rPr lang="pl-PL" sz="900" b="0" i="0" u="none" strike="noStrike" dirty="0">
                          <a:solidFill>
                            <a:srgbClr val="000000"/>
                          </a:solidFill>
                          <a:latin typeface="Calibri"/>
                          <a:ea typeface="Times New Roman"/>
                          <a:cs typeface="Times New Roman"/>
                        </a:rPr>
                        <a:t>19,6</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877"/>
                    </a:solidFill>
                  </a:tcPr>
                </a:tc>
                <a:tc>
                  <a:txBody>
                    <a:bodyPr/>
                    <a:lstStyle/>
                    <a:p>
                      <a:pPr algn="ctr" fontAlgn="b"/>
                      <a:r>
                        <a:rPr lang="pl-PL" sz="900" b="0" i="0" u="none" strike="noStrike" dirty="0">
                          <a:solidFill>
                            <a:srgbClr val="000000"/>
                          </a:solidFill>
                          <a:latin typeface="Calibri"/>
                          <a:ea typeface="Times New Roman"/>
                          <a:cs typeface="Times New Roman"/>
                        </a:rPr>
                        <a:t>20,0</a:t>
                      </a:r>
                      <a:endParaRPr lang="pl-PL" sz="900" b="0"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977"/>
                    </a:solidFill>
                  </a:tcPr>
                </a:tc>
              </a:tr>
              <a:tr h="282518">
                <a:tc>
                  <a:txBody>
                    <a:bodyPr/>
                    <a:lstStyle/>
                    <a:p>
                      <a:pPr marL="85725" indent="0" algn="l" defTabSz="914400" rtl="0" eaLnBrk="1" fontAlgn="b" latinLnBrk="0" hangingPunct="1"/>
                      <a:r>
                        <a:rPr lang="en-US" sz="900" b="1" i="0" u="none" strike="noStrike" kern="1200" dirty="0" smtClean="0">
                          <a:solidFill>
                            <a:srgbClr val="000000"/>
                          </a:solidFill>
                          <a:latin typeface="Calibri"/>
                          <a:ea typeface="+mn-ea"/>
                          <a:cs typeface="+mn-cs"/>
                        </a:rPr>
                        <a:t>Unemployed</a:t>
                      </a:r>
                      <a:r>
                        <a:rPr lang="en-US" sz="900" b="1" i="0" u="none" strike="noStrike" kern="1200" baseline="0" dirty="0" smtClean="0">
                          <a:solidFill>
                            <a:srgbClr val="000000"/>
                          </a:solidFill>
                          <a:latin typeface="Calibri"/>
                          <a:ea typeface="+mn-ea"/>
                          <a:cs typeface="+mn-cs"/>
                        </a:rPr>
                        <a:t> </a:t>
                      </a:r>
                      <a:r>
                        <a:rPr lang="en-US" sz="900" b="1" i="0" u="none" strike="noStrike" kern="1200" baseline="0" dirty="0" smtClean="0">
                          <a:solidFill>
                            <a:srgbClr val="000000"/>
                          </a:solidFill>
                          <a:latin typeface="Calibri"/>
                          <a:ea typeface="+mn-ea"/>
                          <a:cs typeface="+mn-cs"/>
                        </a:rPr>
                        <a:t>altogether</a:t>
                      </a:r>
                      <a:endParaRPr lang="pl-PL" sz="900" b="1" i="0" u="none" strike="noStrike" kern="1200" dirty="0">
                        <a:solidFill>
                          <a:srgbClr val="000000"/>
                        </a:solidFill>
                        <a:latin typeface="Calibri"/>
                        <a:ea typeface="+mn-ea"/>
                        <a:cs typeface="+mn-cs"/>
                      </a:endParaRPr>
                    </a:p>
                  </a:txBody>
                  <a:tcPr marL="7736" marR="7736" marT="7736"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pl-PL" sz="900" b="1" i="0" u="none" strike="noStrike" dirty="0">
                          <a:solidFill>
                            <a:srgbClr val="000000"/>
                          </a:solidFill>
                          <a:latin typeface="Calibri"/>
                          <a:ea typeface="Times New Roman"/>
                          <a:cs typeface="Times New Roman"/>
                        </a:rPr>
                        <a:t>73,7</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A4D17F"/>
                    </a:solidFill>
                  </a:tcPr>
                </a:tc>
                <a:tc>
                  <a:txBody>
                    <a:bodyPr/>
                    <a:lstStyle/>
                    <a:p>
                      <a:pPr algn="ctr" fontAlgn="b"/>
                      <a:r>
                        <a:rPr lang="pl-PL" sz="900" b="1" i="0" u="none" strike="noStrike" dirty="0">
                          <a:solidFill>
                            <a:srgbClr val="000000"/>
                          </a:solidFill>
                          <a:latin typeface="Calibri"/>
                          <a:ea typeface="Times New Roman"/>
                          <a:cs typeface="Times New Roman"/>
                        </a:rPr>
                        <a:t>45,1</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BE683"/>
                    </a:solidFill>
                  </a:tcPr>
                </a:tc>
                <a:tc>
                  <a:txBody>
                    <a:bodyPr/>
                    <a:lstStyle/>
                    <a:p>
                      <a:pPr algn="ctr" fontAlgn="b"/>
                      <a:r>
                        <a:rPr lang="pl-PL" sz="900" b="1" i="0" u="none" strike="noStrike" dirty="0">
                          <a:solidFill>
                            <a:srgbClr val="000000"/>
                          </a:solidFill>
                          <a:latin typeface="Calibri"/>
                          <a:ea typeface="Times New Roman"/>
                          <a:cs typeface="Times New Roman"/>
                        </a:rPr>
                        <a:t>47,4</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5E483"/>
                    </a:solidFill>
                  </a:tcPr>
                </a:tc>
                <a:tc>
                  <a:txBody>
                    <a:bodyPr/>
                    <a:lstStyle/>
                    <a:p>
                      <a:pPr algn="ctr" fontAlgn="b"/>
                      <a:r>
                        <a:rPr lang="pl-PL" sz="900" b="1" i="0" u="none" strike="noStrike" dirty="0">
                          <a:solidFill>
                            <a:srgbClr val="000000"/>
                          </a:solidFill>
                          <a:latin typeface="Calibri"/>
                          <a:ea typeface="Times New Roman"/>
                          <a:cs typeface="Times New Roman"/>
                        </a:rPr>
                        <a:t>50,9</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E182"/>
                    </a:solidFill>
                  </a:tcPr>
                </a:tc>
                <a:tc>
                  <a:txBody>
                    <a:bodyPr/>
                    <a:lstStyle/>
                    <a:p>
                      <a:pPr algn="ctr" fontAlgn="b"/>
                      <a:r>
                        <a:rPr lang="pl-PL" sz="900" b="1" i="0" u="none" strike="noStrike" dirty="0">
                          <a:solidFill>
                            <a:srgbClr val="000000"/>
                          </a:solidFill>
                          <a:latin typeface="Calibri"/>
                          <a:ea typeface="Times New Roman"/>
                          <a:cs typeface="Times New Roman"/>
                        </a:rPr>
                        <a:t>37,0</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B84"/>
                    </a:solidFill>
                  </a:tcPr>
                </a:tc>
                <a:tc>
                  <a:txBody>
                    <a:bodyPr/>
                    <a:lstStyle/>
                    <a:p>
                      <a:pPr algn="ctr" fontAlgn="b"/>
                      <a:r>
                        <a:rPr lang="pl-PL" sz="900" b="1" i="0" u="none" strike="noStrike" dirty="0">
                          <a:solidFill>
                            <a:srgbClr val="000000"/>
                          </a:solidFill>
                          <a:latin typeface="Calibri"/>
                          <a:ea typeface="Times New Roman"/>
                          <a:cs typeface="Times New Roman"/>
                        </a:rPr>
                        <a:t>26,3</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CC27C"/>
                    </a:solidFill>
                  </a:tcPr>
                </a:tc>
                <a:tc>
                  <a:txBody>
                    <a:bodyPr/>
                    <a:lstStyle/>
                    <a:p>
                      <a:pPr algn="ctr" fontAlgn="b"/>
                      <a:r>
                        <a:rPr lang="pl-PL" sz="900" b="1" i="0" u="none" strike="noStrike" dirty="0">
                          <a:solidFill>
                            <a:srgbClr val="000000"/>
                          </a:solidFill>
                          <a:latin typeface="Calibri"/>
                          <a:ea typeface="Times New Roman"/>
                          <a:cs typeface="Times New Roman"/>
                        </a:rPr>
                        <a:t>22,8</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CB479"/>
                    </a:solidFill>
                  </a:tcPr>
                </a:tc>
                <a:tc>
                  <a:txBody>
                    <a:bodyPr/>
                    <a:lstStyle/>
                    <a:p>
                      <a:pPr algn="ctr" fontAlgn="b"/>
                      <a:r>
                        <a:rPr lang="pl-PL" sz="900" b="1" i="0" u="none" strike="noStrike" dirty="0">
                          <a:solidFill>
                            <a:srgbClr val="000000"/>
                          </a:solidFill>
                          <a:latin typeface="Calibri"/>
                          <a:ea typeface="Times New Roman"/>
                          <a:cs typeface="Times New Roman"/>
                        </a:rPr>
                        <a:t>14,0</a:t>
                      </a:r>
                      <a:endParaRPr lang="pl-PL" sz="900" b="1" i="0" u="none" strike="noStrike" dirty="0">
                        <a:solidFill>
                          <a:srgbClr val="000000"/>
                        </a:solidFill>
                        <a:latin typeface="Calibri"/>
                      </a:endParaRPr>
                    </a:p>
                  </a:txBody>
                  <a:tcPr marL="7736" marR="7736" marT="7736"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9273"/>
                    </a:solidFill>
                  </a:tcPr>
                </a:tc>
              </a:tr>
            </a:tbl>
          </a:graphicData>
        </a:graphic>
      </p:graphicFrame>
      <p:sp>
        <p:nvSpPr>
          <p:cNvPr id="7" name="Oval 6"/>
          <p:cNvSpPr/>
          <p:nvPr/>
        </p:nvSpPr>
        <p:spPr>
          <a:xfrm>
            <a:off x="6228184" y="1484784"/>
            <a:ext cx="1008112" cy="3816424"/>
          </a:xfrm>
          <a:prstGeom prst="ellipse">
            <a:avLst/>
          </a:prstGeom>
          <a:noFill/>
          <a:ln>
            <a:solidFill>
              <a:srgbClr val="8723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nvGraphicFramePr>
        <p:xfrm>
          <a:off x="0" y="1772816"/>
          <a:ext cx="8964488" cy="399199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539552" y="1484784"/>
            <a:ext cx="7812360" cy="276999"/>
          </a:xfrm>
          <a:prstGeom prst="rect">
            <a:avLst/>
          </a:prstGeom>
        </p:spPr>
        <p:txBody>
          <a:bodyPr wrap="square">
            <a:spAutoFit/>
          </a:bodyPr>
          <a:lstStyle/>
          <a:p>
            <a:pPr lvl="0"/>
            <a:r>
              <a:rPr lang="en-US" sz="1200" b="1" dirty="0" smtClean="0" bmk="_Toc334999412">
                <a:latin typeface="Arial" pitchFamily="34" charset="0"/>
                <a:ea typeface="SimSun" pitchFamily="2" charset="-122"/>
                <a:cs typeface="Calibri" pitchFamily="34" charset="0"/>
              </a:rPr>
              <a:t>Employment effectives amongst </a:t>
            </a:r>
            <a:r>
              <a:rPr lang="pl-PL" sz="1200" b="1" dirty="0" smtClean="0" bmk="_Toc334999412">
                <a:latin typeface="Arial" pitchFamily="34" charset="0"/>
                <a:ea typeface="Times New Roman" pitchFamily="18" charset="0"/>
                <a:cs typeface="Times New Roman" pitchFamily="18" charset="0"/>
              </a:rPr>
              <a:t>WSB </a:t>
            </a:r>
            <a:r>
              <a:rPr lang="en-US" sz="1200" b="1" dirty="0" smtClean="0" bmk="_Toc334999412">
                <a:latin typeface="Arial" pitchFamily="34" charset="0"/>
                <a:ea typeface="Times New Roman" pitchFamily="18" charset="0"/>
                <a:cs typeface="Times New Roman" pitchFamily="18" charset="0"/>
              </a:rPr>
              <a:t> participants in the </a:t>
            </a:r>
            <a:r>
              <a:rPr lang="pl-PL" sz="1200" b="1" dirty="0" smtClean="0" bmk="_Toc334999412">
                <a:latin typeface="Arial" pitchFamily="34" charset="0"/>
                <a:ea typeface="Times New Roman" pitchFamily="18" charset="0"/>
                <a:cs typeface="Times New Roman" pitchFamily="18" charset="0"/>
              </a:rPr>
              <a:t>podlaskie region </a:t>
            </a:r>
            <a:r>
              <a:rPr lang="en-US" sz="1200" b="1" dirty="0" smtClean="0" bmk="_Toc334999412">
                <a:latin typeface="Arial" pitchFamily="34" charset="0"/>
                <a:ea typeface="Times New Roman" pitchFamily="18" charset="0"/>
                <a:cs typeface="Times New Roman" pitchFamily="18" charset="0"/>
              </a:rPr>
              <a:t>in </a:t>
            </a:r>
            <a:r>
              <a:rPr lang="pl-PL" sz="1200" b="1" dirty="0" smtClean="0" bmk="_Toc334999412">
                <a:latin typeface="Arial" pitchFamily="34" charset="0"/>
                <a:ea typeface="Times New Roman" pitchFamily="18" charset="0"/>
                <a:cs typeface="Times New Roman" pitchFamily="18" charset="0"/>
              </a:rPr>
              <a:t> 2011</a:t>
            </a:r>
            <a:endParaRPr lang="pl-PL" sz="1200" dirty="0" smtClean="0">
              <a:latin typeface="Arial" pitchFamily="34" charset="0"/>
              <a:cs typeface="Arial" pitchFamily="34" charset="0"/>
            </a:endParaRPr>
          </a:p>
        </p:txBody>
      </p:sp>
      <p:sp>
        <p:nvSpPr>
          <p:cNvPr id="8" name="Title 1"/>
          <p:cNvSpPr>
            <a:spLocks noGrp="1"/>
          </p:cNvSpPr>
          <p:nvPr>
            <p:ph type="title"/>
          </p:nvPr>
        </p:nvSpPr>
        <p:spPr>
          <a:xfrm>
            <a:off x="683568" y="332656"/>
            <a:ext cx="4680520" cy="587152"/>
          </a:xfrm>
        </p:spPr>
        <p:txBody>
          <a:bodyPr/>
          <a:lstStyle/>
          <a:p>
            <a:r>
              <a:rPr lang="en-US" sz="2000" b="1" dirty="0" smtClean="0">
                <a:latin typeface="Arial" pitchFamily="34" charset="0"/>
                <a:cs typeface="Arial" pitchFamily="34" charset="0"/>
              </a:rPr>
              <a:t>Effectiveness of projects for social profit</a:t>
            </a:r>
            <a:endParaRPr lang="en-US" sz="2000" b="1" dirty="0">
              <a:latin typeface="Arial" pitchFamily="34" charset="0"/>
              <a:cs typeface="Arial" pitchFamily="34" charset="0"/>
            </a:endParaRPr>
          </a:p>
        </p:txBody>
      </p:sp>
      <p:sp>
        <p:nvSpPr>
          <p:cNvPr id="6" name="Rectangle 5"/>
          <p:cNvSpPr/>
          <p:nvPr/>
        </p:nvSpPr>
        <p:spPr>
          <a:xfrm>
            <a:off x="7916173" y="4363433"/>
            <a:ext cx="1080131" cy="2160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pl-PL" dirty="0" err="1" smtClean="0">
                <a:solidFill>
                  <a:schemeClr val="tx1"/>
                </a:solidFill>
                <a:latin typeface="Arial" pitchFamily="34" charset="0"/>
                <a:cs typeface="Arial" pitchFamily="34" charset="0"/>
              </a:rPr>
              <a:t>Effectiveness</a:t>
            </a:r>
            <a:endParaRPr lang="en-US" dirty="0">
              <a:solidFill>
                <a:schemeClr val="tx1"/>
              </a:solidFill>
              <a:latin typeface="Arial" pitchFamily="34" charset="0"/>
              <a:cs typeface="Arial" pitchFamily="34" charset="0"/>
            </a:endParaRPr>
          </a:p>
        </p:txBody>
      </p:sp>
      <p:sp>
        <p:nvSpPr>
          <p:cNvPr id="9" name="Rectangle 8"/>
          <p:cNvSpPr/>
          <p:nvPr/>
        </p:nvSpPr>
        <p:spPr>
          <a:xfrm>
            <a:off x="7916173" y="3211304"/>
            <a:ext cx="1008146" cy="57608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dirty="0" smtClean="0">
                <a:solidFill>
                  <a:schemeClr val="tx1"/>
                </a:solidFill>
                <a:latin typeface="Arial" pitchFamily="34" charset="0"/>
                <a:cs typeface="Arial" pitchFamily="34" charset="0"/>
              </a:rPr>
              <a:t>People who found employment*</a:t>
            </a:r>
            <a:endParaRPr lang="en-US" dirty="0">
              <a:solidFill>
                <a:schemeClr val="tx1"/>
              </a:solidFill>
              <a:latin typeface="Arial" pitchFamily="34" charset="0"/>
              <a:cs typeface="Arial" pitchFamily="34" charset="0"/>
            </a:endParaRPr>
          </a:p>
        </p:txBody>
      </p:sp>
      <p:sp>
        <p:nvSpPr>
          <p:cNvPr id="10" name="Rectangle 9"/>
          <p:cNvSpPr/>
          <p:nvPr/>
        </p:nvSpPr>
        <p:spPr>
          <a:xfrm>
            <a:off x="7916173" y="2060848"/>
            <a:ext cx="1080131" cy="912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dirty="0" smtClean="0">
                <a:solidFill>
                  <a:schemeClr val="tx1"/>
                </a:solidFill>
                <a:latin typeface="Arial" pitchFamily="34" charset="0"/>
                <a:cs typeface="Arial" pitchFamily="34" charset="0"/>
              </a:rPr>
              <a:t>Number of people participating in the program</a:t>
            </a:r>
            <a:endParaRPr lang="en-US" dirty="0">
              <a:solidFill>
                <a:schemeClr val="tx1"/>
              </a:solidFill>
              <a:latin typeface="Arial" pitchFamily="34" charset="0"/>
              <a:cs typeface="Arial" pitchFamily="34" charset="0"/>
            </a:endParaRPr>
          </a:p>
        </p:txBody>
      </p:sp>
      <p:sp>
        <p:nvSpPr>
          <p:cNvPr id="11" name="Rectangle 1"/>
          <p:cNvSpPr>
            <a:spLocks noChangeArrowheads="1"/>
          </p:cNvSpPr>
          <p:nvPr/>
        </p:nvSpPr>
        <p:spPr bwMode="auto">
          <a:xfrm>
            <a:off x="179512" y="5661248"/>
            <a:ext cx="4980851" cy="5078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en-US"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Participating in the program</a:t>
            </a:r>
            <a:r>
              <a:rPr kumimoji="0" lang="en-US" sz="900" b="1" i="0" u="none" strike="noStrike" cap="none" normalizeH="0" dirty="0" smtClean="0">
                <a:ln>
                  <a:noFill/>
                </a:ln>
                <a:solidFill>
                  <a:schemeClr val="tx1"/>
                </a:solidFill>
                <a:effectLst/>
                <a:latin typeface="Arial" pitchFamily="34" charset="0"/>
                <a:ea typeface="Times New Roman" pitchFamily="18" charset="0"/>
                <a:cs typeface="Times New Roman" pitchFamily="18" charset="0"/>
              </a:rPr>
              <a:t> </a:t>
            </a:r>
            <a:r>
              <a:rPr lang="en-US" sz="900" b="1" dirty="0" smtClean="0">
                <a:latin typeface="Arial" pitchFamily="34" charset="0"/>
                <a:ea typeface="Times New Roman" pitchFamily="18" charset="0"/>
                <a:cs typeface="Times New Roman" pitchFamily="18" charset="0"/>
              </a:rPr>
              <a:t>or those who completed the program 3 moths </a:t>
            </a:r>
            <a:r>
              <a:rPr lang="pl-PL" sz="900" b="1" dirty="0" err="1" smtClean="0">
                <a:latin typeface="Arial" pitchFamily="34" charset="0"/>
                <a:ea typeface="Times New Roman" pitchFamily="18" charset="0"/>
                <a:cs typeface="Times New Roman" pitchFamily="18" charset="0"/>
              </a:rPr>
              <a:t>previously</a:t>
            </a: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t>
            </a:r>
            <a:endParaRPr kumimoji="0" lang="pl-PL"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en-US"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Participation</a:t>
            </a:r>
            <a:r>
              <a:rPr kumimoji="0" lang="en-US" sz="900" b="1" i="0" u="none" strike="noStrike" cap="none" normalizeH="0" dirty="0" smtClean="0">
                <a:ln>
                  <a:noFill/>
                </a:ln>
                <a:solidFill>
                  <a:schemeClr val="tx1"/>
                </a:solidFill>
                <a:effectLst/>
                <a:latin typeface="Arial" pitchFamily="34" charset="0"/>
                <a:ea typeface="Times New Roman" pitchFamily="18" charset="0"/>
                <a:cs typeface="Times New Roman" pitchFamily="18" charset="0"/>
              </a:rPr>
              <a:t> of those who are competing the program</a:t>
            </a: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t>
            </a:r>
            <a:endParaRPr kumimoji="0" lang="pl-PL"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900" b="1" dirty="0" smtClean="0">
                <a:latin typeface="Arial" pitchFamily="34" charset="0"/>
                <a:ea typeface="Times New Roman" pitchFamily="18" charset="0"/>
                <a:cs typeface="Times New Roman" pitchFamily="18" charset="0"/>
              </a:rPr>
              <a:t>Source</a:t>
            </a: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t>
            </a:r>
            <a:r>
              <a:rPr lang="en-US" sz="900" b="1" dirty="0">
                <a:latin typeface="Arial" pitchFamily="34" charset="0"/>
                <a:ea typeface="SimSun" pitchFamily="2" charset="-122"/>
                <a:cs typeface="Calibri" pitchFamily="34" charset="0"/>
              </a:rPr>
              <a:t> </a:t>
            </a:r>
            <a:r>
              <a:rPr lang="en-US" sz="900" b="1" dirty="0" smtClean="0">
                <a:latin typeface="Arial" pitchFamily="34" charset="0"/>
                <a:ea typeface="SimSun" pitchFamily="2" charset="-122"/>
                <a:cs typeface="Calibri" pitchFamily="34" charset="0"/>
              </a:rPr>
              <a:t>VLO in </a:t>
            </a: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Białystok</a:t>
            </a:r>
            <a:r>
              <a:rPr kumimoji="0" lang="en-US"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t>
            </a: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en-US"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Annex</a:t>
            </a:r>
            <a:r>
              <a:rPr kumimoji="0" lang="pl-PL" sz="9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6 </a:t>
            </a: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5472608" cy="587152"/>
          </a:xfrm>
        </p:spPr>
        <p:txBody>
          <a:bodyPr/>
          <a:lstStyle/>
          <a:p>
            <a:r>
              <a:rPr lang="en-US" sz="2000" b="1" dirty="0" smtClean="0">
                <a:latin typeface="Arial" pitchFamily="34" charset="0"/>
                <a:cs typeface="Arial" pitchFamily="34" charset="0"/>
              </a:rPr>
              <a:t>Role of the </a:t>
            </a:r>
            <a:r>
              <a:rPr lang="pl-PL" sz="2000" b="1" dirty="0" smtClean="0">
                <a:latin typeface="Arial" pitchFamily="34" charset="0"/>
                <a:cs typeface="Arial" pitchFamily="34" charset="0"/>
              </a:rPr>
              <a:t>WSB </a:t>
            </a:r>
            <a:r>
              <a:rPr lang="en-US" sz="2000" b="1" dirty="0" smtClean="0">
                <a:latin typeface="Arial" pitchFamily="34" charset="0"/>
                <a:cs typeface="Arial" pitchFamily="34" charset="0"/>
              </a:rPr>
              <a:t>in supporting people in danger of social exclusions</a:t>
            </a:r>
            <a:endParaRPr lang="en-US" sz="2000" b="1" dirty="0">
              <a:latin typeface="Arial" pitchFamily="34" charset="0"/>
              <a:cs typeface="Arial" pitchFamily="34" charset="0"/>
            </a:endParaRPr>
          </a:p>
        </p:txBody>
      </p:sp>
      <p:sp>
        <p:nvSpPr>
          <p:cNvPr id="6" name="Rectangle 5"/>
          <p:cNvSpPr/>
          <p:nvPr/>
        </p:nvSpPr>
        <p:spPr>
          <a:xfrm>
            <a:off x="395536" y="1052736"/>
            <a:ext cx="6264696" cy="276999"/>
          </a:xfrm>
          <a:prstGeom prst="rect">
            <a:avLst/>
          </a:prstGeom>
        </p:spPr>
        <p:txBody>
          <a:bodyPr wrap="square">
            <a:spAutoFit/>
          </a:bodyPr>
          <a:lstStyle/>
          <a:p>
            <a:r>
              <a:rPr lang="en-US" sz="1200" b="1" dirty="0" smtClean="0">
                <a:latin typeface="Arial" pitchFamily="34" charset="0"/>
                <a:cs typeface="Arial" pitchFamily="34" charset="0"/>
              </a:rPr>
              <a:t>Most common profits from</a:t>
            </a:r>
            <a:r>
              <a:rPr lang="pl-PL" sz="1200" b="1" dirty="0" smtClean="0">
                <a:latin typeface="Arial" pitchFamily="34" charset="0"/>
                <a:cs typeface="Arial" pitchFamily="34" charset="0"/>
              </a:rPr>
              <a:t> WSB </a:t>
            </a:r>
            <a:r>
              <a:rPr lang="en-US" sz="1200" b="1" dirty="0" smtClean="0">
                <a:latin typeface="Arial" pitchFamily="34" charset="0"/>
                <a:cs typeface="Arial" pitchFamily="34" charset="0"/>
              </a:rPr>
              <a:t>in the eye of CSA</a:t>
            </a:r>
            <a:r>
              <a:rPr lang="pl-PL" sz="1200" b="1" dirty="0" smtClean="0">
                <a:latin typeface="Arial" pitchFamily="34" charset="0"/>
                <a:cs typeface="Arial" pitchFamily="34" charset="0"/>
              </a:rPr>
              <a:t> </a:t>
            </a:r>
            <a:r>
              <a:rPr lang="en-US" sz="1200" b="1" dirty="0" smtClean="0">
                <a:latin typeface="Arial" pitchFamily="34" charset="0"/>
                <a:cs typeface="Arial" pitchFamily="34" charset="0"/>
              </a:rPr>
              <a:t>and</a:t>
            </a:r>
            <a:r>
              <a:rPr lang="pl-PL" sz="1200" b="1" dirty="0" smtClean="0">
                <a:latin typeface="Arial" pitchFamily="34" charset="0"/>
                <a:cs typeface="Arial" pitchFamily="34" charset="0"/>
              </a:rPr>
              <a:t> </a:t>
            </a:r>
            <a:r>
              <a:rPr lang="en-US" sz="1200" b="1" dirty="0" smtClean="0">
                <a:latin typeface="Arial" pitchFamily="34" charset="0"/>
                <a:cs typeface="Arial" pitchFamily="34" charset="0"/>
              </a:rPr>
              <a:t>LLO representatives </a:t>
            </a:r>
            <a:endParaRPr lang="en-US" sz="1200" dirty="0">
              <a:latin typeface="Arial" pitchFamily="34" charset="0"/>
              <a:cs typeface="Arial" pitchFamily="34" charset="0"/>
            </a:endParaRPr>
          </a:p>
        </p:txBody>
      </p:sp>
      <p:sp>
        <p:nvSpPr>
          <p:cNvPr id="9" name="Rectangle 8"/>
          <p:cNvSpPr/>
          <p:nvPr/>
        </p:nvSpPr>
        <p:spPr>
          <a:xfrm>
            <a:off x="179512" y="4160113"/>
            <a:ext cx="7704856" cy="276999"/>
          </a:xfrm>
          <a:prstGeom prst="rect">
            <a:avLst/>
          </a:prstGeom>
        </p:spPr>
        <p:txBody>
          <a:bodyPr wrap="square">
            <a:spAutoFit/>
          </a:bodyPr>
          <a:lstStyle/>
          <a:p>
            <a:r>
              <a:rPr lang="en-US" sz="1200" b="1" dirty="0" smtClean="0">
                <a:latin typeface="Arial" pitchFamily="34" charset="0"/>
                <a:cs typeface="Arial" pitchFamily="34" charset="0"/>
              </a:rPr>
              <a:t>Other profits of WSB according to the representatives of </a:t>
            </a:r>
            <a:r>
              <a:rPr lang="pl-PL" sz="1200" b="1" dirty="0" smtClean="0">
                <a:latin typeface="Arial" pitchFamily="34" charset="0"/>
                <a:cs typeface="Arial" pitchFamily="34" charset="0"/>
              </a:rPr>
              <a:t>CSA </a:t>
            </a:r>
            <a:r>
              <a:rPr lang="en-US" sz="1200" b="1" dirty="0" smtClean="0">
                <a:latin typeface="Arial" pitchFamily="34" charset="0"/>
                <a:cs typeface="Arial" pitchFamily="34" charset="0"/>
              </a:rPr>
              <a:t>and</a:t>
            </a:r>
            <a:r>
              <a:rPr lang="pl-PL" sz="1200" b="1" dirty="0" smtClean="0">
                <a:latin typeface="Arial" pitchFamily="34" charset="0"/>
                <a:cs typeface="Arial" pitchFamily="34" charset="0"/>
              </a:rPr>
              <a:t> LLO:</a:t>
            </a:r>
            <a:endParaRPr lang="en-US" sz="1200" dirty="0">
              <a:latin typeface="Arial" pitchFamily="34" charset="0"/>
              <a:cs typeface="Arial" pitchFamily="34" charset="0"/>
            </a:endParaRPr>
          </a:p>
        </p:txBody>
      </p:sp>
      <p:grpSp>
        <p:nvGrpSpPr>
          <p:cNvPr id="10" name="Group 9"/>
          <p:cNvGrpSpPr/>
          <p:nvPr/>
        </p:nvGrpSpPr>
        <p:grpSpPr>
          <a:xfrm>
            <a:off x="6804248" y="1700808"/>
            <a:ext cx="1944216" cy="1368152"/>
            <a:chOff x="4399514" y="0"/>
            <a:chExt cx="940885" cy="1682318"/>
          </a:xfrm>
          <a:noFill/>
        </p:grpSpPr>
        <p:sp>
          <p:nvSpPr>
            <p:cNvPr id="11" name="Rounded Rectangle 10"/>
            <p:cNvSpPr/>
            <p:nvPr/>
          </p:nvSpPr>
          <p:spPr>
            <a:xfrm>
              <a:off x="4399514" y="0"/>
              <a:ext cx="940885" cy="1682318"/>
            </a:xfrm>
            <a:prstGeom prst="roundRect">
              <a:avLst>
                <a:gd name="adj" fmla="val 10000"/>
              </a:avLst>
            </a:prstGeom>
            <a:grpFill/>
            <a:ln>
              <a:solidFill>
                <a:srgbClr val="6A1C0C"/>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Rounded Rectangle 4"/>
            <p:cNvSpPr/>
            <p:nvPr/>
          </p:nvSpPr>
          <p:spPr>
            <a:xfrm>
              <a:off x="4538904" y="88543"/>
              <a:ext cx="662105" cy="1477675"/>
            </a:xfrm>
            <a:prstGeom prst="rect">
              <a:avLst/>
            </a:prstGeom>
            <a:noFill/>
            <a:ln>
              <a:noFill/>
            </a:ln>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Aft>
                  <a:spcPct val="35000"/>
                </a:spcAft>
              </a:pPr>
              <a:r>
                <a:rPr lang="en-US" sz="1000" dirty="0" smtClean="0">
                  <a:solidFill>
                    <a:sysClr val="windowText" lastClr="000000"/>
                  </a:solidFill>
                  <a:latin typeface="Arial" pitchFamily="34" charset="0"/>
                  <a:cs typeface="Arial" pitchFamily="34" charset="0"/>
                </a:rPr>
                <a:t>Main profits of WSB according to the </a:t>
              </a:r>
              <a:r>
                <a:rPr lang="en-US" sz="1000" b="1" dirty="0" smtClean="0">
                  <a:solidFill>
                    <a:sysClr val="windowText" lastClr="000000"/>
                  </a:solidFill>
                  <a:latin typeface="Arial" pitchFamily="34" charset="0"/>
                  <a:cs typeface="Arial" pitchFamily="34" charset="0"/>
                </a:rPr>
                <a:t>participants</a:t>
              </a:r>
              <a:r>
                <a:rPr lang="en-US" sz="1000" dirty="0" smtClean="0">
                  <a:solidFill>
                    <a:sysClr val="windowText" lastClr="000000"/>
                  </a:solidFill>
                  <a:latin typeface="Arial" pitchFamily="34" charset="0"/>
                  <a:cs typeface="Arial" pitchFamily="34" charset="0"/>
                </a:rPr>
                <a:t> are number 1,2 and 3.</a:t>
              </a:r>
            </a:p>
          </p:txBody>
        </p:sp>
      </p:grpSp>
      <p:sp>
        <p:nvSpPr>
          <p:cNvPr id="13" name="Right Arrow 12"/>
          <p:cNvSpPr/>
          <p:nvPr/>
        </p:nvSpPr>
        <p:spPr>
          <a:xfrm rot="16200000">
            <a:off x="7092280" y="4005064"/>
            <a:ext cx="504056" cy="648072"/>
          </a:xfrm>
          <a:prstGeom prst="rightArrow">
            <a:avLst/>
          </a:prstGeom>
          <a:solidFill>
            <a:srgbClr val="F6B8A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Diagram 14"/>
          <p:cNvGraphicFramePr/>
          <p:nvPr>
            <p:extLst>
              <p:ext uri="{D42A27DB-BD31-4B8C-83A1-F6EECF244321}">
                <p14:modId xmlns="" xmlns:p14="http://schemas.microsoft.com/office/powerpoint/2010/main" val="3754450599"/>
              </p:ext>
            </p:extLst>
          </p:nvPr>
        </p:nvGraphicFramePr>
        <p:xfrm>
          <a:off x="395536" y="1412776"/>
          <a:ext cx="5976664"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6" name="Diagram 15"/>
          <p:cNvGraphicFramePr/>
          <p:nvPr>
            <p:extLst>
              <p:ext uri="{D42A27DB-BD31-4B8C-83A1-F6EECF244321}">
                <p14:modId xmlns="" xmlns:p14="http://schemas.microsoft.com/office/powerpoint/2010/main" val="716106034"/>
              </p:ext>
            </p:extLst>
          </p:nvPr>
        </p:nvGraphicFramePr>
        <p:xfrm>
          <a:off x="179512" y="4581128"/>
          <a:ext cx="8640960" cy="151216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7" name="Rounded Rectangle 4"/>
          <p:cNvSpPr/>
          <p:nvPr/>
        </p:nvSpPr>
        <p:spPr>
          <a:xfrm>
            <a:off x="6876256" y="3501008"/>
            <a:ext cx="1830326" cy="553653"/>
          </a:xfrm>
          <a:prstGeom prst="rect">
            <a:avLst/>
          </a:prstGeom>
          <a:solidFill>
            <a:schemeClr val="bg1"/>
          </a:solidFill>
          <a:ln w="25400">
            <a:solidFill>
              <a:srgbClr val="FF0000"/>
            </a:solidFill>
          </a:ln>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Aft>
                <a:spcPct val="35000"/>
              </a:spcAft>
            </a:pPr>
            <a:r>
              <a:rPr lang="en-US" sz="1000" dirty="0" smtClean="0">
                <a:solidFill>
                  <a:schemeClr val="tx1"/>
                </a:solidFill>
                <a:latin typeface="Arial" pitchFamily="34" charset="0"/>
                <a:cs typeface="Arial" pitchFamily="34" charset="0"/>
              </a:rPr>
              <a:t>Main profits according to the </a:t>
            </a:r>
            <a:r>
              <a:rPr lang="en-US" sz="1000" b="1" dirty="0" smtClean="0">
                <a:solidFill>
                  <a:schemeClr val="tx1"/>
                </a:solidFill>
                <a:latin typeface="Arial" pitchFamily="34" charset="0"/>
                <a:cs typeface="Arial" pitchFamily="34" charset="0"/>
              </a:rPr>
              <a:t>organizers</a:t>
            </a:r>
            <a:endParaRPr lang="pl-PL" sz="1000" b="1" kern="12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lide(fromBottom)">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slide(fromBottom)">
                                      <p:cBhvr>
                                        <p:cTn id="12" dur="500"/>
                                        <p:tgtEl>
                                          <p:spTgt spid="13"/>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slide(fromBottom)">
                                      <p:cBhvr>
                                        <p:cTn id="1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79512" y="1041023"/>
          <a:ext cx="8496944" cy="51242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txBox="1">
            <a:spLocks noGrp="1"/>
          </p:cNvSpPr>
          <p:nvPr>
            <p:ph type="title"/>
          </p:nvPr>
        </p:nvSpPr>
        <p:spPr bwMode="auto">
          <a:xfrm>
            <a:off x="684213" y="333375"/>
            <a:ext cx="5543550" cy="5857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defRPr/>
            </a:pPr>
            <a:r>
              <a:rPr lang="en-US" sz="2000" b="1" dirty="0" smtClean="0">
                <a:latin typeface="Arial" pitchFamily="34" charset="0"/>
                <a:cs typeface="Arial" pitchFamily="34" charset="0"/>
              </a:rPr>
              <a:t>Conclusions and recommendations part</a:t>
            </a:r>
            <a:r>
              <a:rPr lang="pl-PL" sz="2000" b="1" dirty="0" smtClean="0">
                <a:latin typeface="Arial" pitchFamily="34" charset="0"/>
                <a:cs typeface="Arial" pitchFamily="34" charset="0"/>
              </a:rPr>
              <a:t> 1</a:t>
            </a:r>
            <a:endParaRPr kumimoji="0" lang="en-US" sz="2000" b="1" i="0" u="none" strike="noStrike" kern="0" cap="none" spc="0" normalizeH="0" baseline="0" noProof="0" dirty="0">
              <a:ln>
                <a:noFill/>
              </a:ln>
              <a:solidFill>
                <a:schemeClr val="tx2"/>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323528" y="1268760"/>
          <a:ext cx="8496944" cy="48088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p:cNvSpPr txBox="1">
            <a:spLocks noGrp="1"/>
          </p:cNvSpPr>
          <p:nvPr>
            <p:ph type="title"/>
          </p:nvPr>
        </p:nvSpPr>
        <p:spPr bwMode="auto">
          <a:xfrm>
            <a:off x="684213" y="333375"/>
            <a:ext cx="5543550" cy="5857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defRPr/>
            </a:pPr>
            <a:r>
              <a:rPr lang="en-US" sz="2000" b="1" dirty="0" smtClean="0">
                <a:latin typeface="Arial" pitchFamily="34" charset="0"/>
                <a:cs typeface="Arial" pitchFamily="34" charset="0"/>
              </a:rPr>
              <a:t>Conclusions and recommendations part</a:t>
            </a:r>
            <a:r>
              <a:rPr lang="pl-PL" sz="2000" b="1" dirty="0" smtClean="0">
                <a:latin typeface="Arial" pitchFamily="34" charset="0"/>
                <a:cs typeface="Arial" pitchFamily="34" charset="0"/>
              </a:rPr>
              <a:t> 2</a:t>
            </a:r>
            <a:endParaRPr kumimoji="0" lang="en-US" sz="2000" b="1" i="0" u="none" strike="noStrike" kern="0" cap="none" spc="0" normalizeH="0" baseline="0" noProof="0" dirty="0">
              <a:ln>
                <a:noFill/>
              </a:ln>
              <a:solidFill>
                <a:schemeClr val="tx2"/>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323528" y="1340768"/>
          <a:ext cx="8424936"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txBox="1">
            <a:spLocks/>
          </p:cNvSpPr>
          <p:nvPr/>
        </p:nvSpPr>
        <p:spPr bwMode="auto">
          <a:xfrm>
            <a:off x="684213" y="333375"/>
            <a:ext cx="5543550" cy="5857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tx2"/>
                </a:solidFill>
                <a:effectLst/>
                <a:uLnTx/>
                <a:uFillTx/>
                <a:latin typeface="Arial" pitchFamily="34" charset="0"/>
                <a:ea typeface="+mj-ea"/>
                <a:cs typeface="Arial" pitchFamily="34" charset="0"/>
              </a:rPr>
              <a:t>Conclusions and recommendations part</a:t>
            </a:r>
            <a:r>
              <a:rPr kumimoji="0" lang="pl-PL" sz="2000" b="1" i="0" u="none" strike="noStrike" kern="0" cap="none" spc="0" normalizeH="0" baseline="0" noProof="0" dirty="0" smtClean="0">
                <a:ln>
                  <a:noFill/>
                </a:ln>
                <a:solidFill>
                  <a:schemeClr val="tx2"/>
                </a:solidFill>
                <a:effectLst/>
                <a:uLnTx/>
                <a:uFillTx/>
                <a:latin typeface="Arial" pitchFamily="34" charset="0"/>
                <a:ea typeface="+mj-ea"/>
                <a:cs typeface="Arial" pitchFamily="34" charset="0"/>
              </a:rPr>
              <a:t> 3</a:t>
            </a:r>
            <a:endParaRPr kumimoji="0" lang="en-US" sz="2000" b="1" i="0" u="none" strike="noStrike" kern="0" cap="none" spc="0" normalizeH="0" baseline="0" noProof="0" dirty="0">
              <a:ln>
                <a:noFill/>
              </a:ln>
              <a:solidFill>
                <a:schemeClr val="tx2"/>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51520" y="1052736"/>
          <a:ext cx="864096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txBox="1">
            <a:spLocks noGrp="1"/>
          </p:cNvSpPr>
          <p:nvPr>
            <p:ph type="title"/>
          </p:nvPr>
        </p:nvSpPr>
        <p:spPr bwMode="auto">
          <a:xfrm>
            <a:off x="684213" y="333375"/>
            <a:ext cx="5543550" cy="5857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defRPr/>
            </a:pPr>
            <a:r>
              <a:rPr lang="en-US" sz="2000" b="1" dirty="0" smtClean="0">
                <a:latin typeface="Arial" pitchFamily="34" charset="0"/>
                <a:cs typeface="Arial" pitchFamily="34" charset="0"/>
              </a:rPr>
              <a:t>Conclusions and recommendations part</a:t>
            </a:r>
            <a:r>
              <a:rPr lang="pl-PL" sz="2000" b="1" dirty="0" smtClean="0">
                <a:latin typeface="Arial" pitchFamily="34" charset="0"/>
                <a:cs typeface="Arial" pitchFamily="34" charset="0"/>
              </a:rPr>
              <a:t> 4</a:t>
            </a:r>
            <a:endParaRPr kumimoji="0" lang="en-US" sz="2000" b="1" i="0" u="none" strike="noStrike" kern="0" cap="none" spc="0" normalizeH="0" baseline="0" noProof="0" dirty="0">
              <a:ln>
                <a:noFill/>
              </a:ln>
              <a:solidFill>
                <a:schemeClr val="tx2"/>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51520" y="1052736"/>
          <a:ext cx="864096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txBox="1">
            <a:spLocks noGrp="1"/>
          </p:cNvSpPr>
          <p:nvPr>
            <p:ph type="title"/>
          </p:nvPr>
        </p:nvSpPr>
        <p:spPr bwMode="auto">
          <a:xfrm>
            <a:off x="684213" y="333375"/>
            <a:ext cx="5543550" cy="5857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defRPr/>
            </a:pPr>
            <a:r>
              <a:rPr lang="en-US" sz="2000" b="1" dirty="0" smtClean="0">
                <a:latin typeface="Arial" pitchFamily="34" charset="0"/>
                <a:cs typeface="Arial" pitchFamily="34" charset="0"/>
              </a:rPr>
              <a:t>Conclusions and recommendations part</a:t>
            </a:r>
            <a:r>
              <a:rPr lang="pl-PL" sz="2000" b="1" dirty="0" smtClean="0">
                <a:latin typeface="Arial" pitchFamily="34" charset="0"/>
                <a:cs typeface="Arial" pitchFamily="34" charset="0"/>
              </a:rPr>
              <a:t> 5</a:t>
            </a:r>
            <a:endParaRPr kumimoji="0" lang="en-US" sz="2000" b="1" i="0" u="none" strike="noStrike" kern="0" cap="none" spc="0" normalizeH="0" baseline="0" noProof="0" dirty="0">
              <a:ln>
                <a:noFill/>
              </a:ln>
              <a:solidFill>
                <a:schemeClr val="tx2"/>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79512" y="908720"/>
          <a:ext cx="8856984"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txBox="1">
            <a:spLocks noGrp="1"/>
          </p:cNvSpPr>
          <p:nvPr>
            <p:ph type="title"/>
          </p:nvPr>
        </p:nvSpPr>
        <p:spPr bwMode="auto">
          <a:xfrm>
            <a:off x="684213" y="333375"/>
            <a:ext cx="5543550" cy="5857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defRPr/>
            </a:pPr>
            <a:r>
              <a:rPr lang="en-US" sz="2000" b="1" dirty="0" smtClean="0">
                <a:latin typeface="Arial" pitchFamily="34" charset="0"/>
                <a:cs typeface="Arial" pitchFamily="34" charset="0"/>
              </a:rPr>
              <a:t>Conclusions and recommendations part</a:t>
            </a:r>
            <a:r>
              <a:rPr lang="pl-PL" sz="2000" b="1" dirty="0" smtClean="0">
                <a:latin typeface="Arial" pitchFamily="34" charset="0"/>
                <a:cs typeface="Arial" pitchFamily="34" charset="0"/>
              </a:rPr>
              <a:t> 6</a:t>
            </a:r>
            <a:endParaRPr kumimoji="0" lang="en-US" sz="2000" b="1" i="0" u="none" strike="noStrike" kern="0" cap="none" spc="0" normalizeH="0" baseline="0" noProof="0" dirty="0">
              <a:ln>
                <a:noFill/>
              </a:ln>
              <a:solidFill>
                <a:schemeClr val="tx2"/>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DEV_Primary_ Colour.gif"/>
          <p:cNvPicPr>
            <a:picLocks noChangeAspect="1"/>
          </p:cNvPicPr>
          <p:nvPr/>
        </p:nvPicPr>
        <p:blipFill>
          <a:blip r:embed="rId2" cstate="print"/>
          <a:stretch>
            <a:fillRect/>
          </a:stretch>
        </p:blipFill>
        <p:spPr>
          <a:xfrm>
            <a:off x="395536" y="188640"/>
            <a:ext cx="4788024" cy="610473"/>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755576" y="1196752"/>
            <a:ext cx="3193040" cy="4608512"/>
          </a:xfrm>
          <a:prstGeom prst="rect">
            <a:avLst/>
          </a:prstGeom>
          <a:ln>
            <a:noFill/>
          </a:ln>
          <a:effectLst>
            <a:outerShdw blurRad="292100" dist="139700" dir="2700000" algn="tl" rotWithShape="0">
              <a:srgbClr val="333333">
                <a:alpha val="65000"/>
              </a:srgbClr>
            </a:outerShdw>
          </a:effectLst>
        </p:spPr>
      </p:pic>
      <p:sp>
        <p:nvSpPr>
          <p:cNvPr id="6" name="Rectangle 2"/>
          <p:cNvSpPr>
            <a:spLocks noGrp="1" noChangeArrowheads="1"/>
          </p:cNvSpPr>
          <p:nvPr>
            <p:ph type="ctrTitle"/>
          </p:nvPr>
        </p:nvSpPr>
        <p:spPr>
          <a:xfrm>
            <a:off x="4283968" y="2708920"/>
            <a:ext cx="4176464" cy="1512168"/>
          </a:xfrm>
        </p:spPr>
        <p:txBody>
          <a:bodyPr/>
          <a:lstStyle/>
          <a:p>
            <a:r>
              <a:rPr lang="en-US" sz="2500" dirty="0" smtClean="0">
                <a:latin typeface="Arial" pitchFamily="34" charset="0"/>
                <a:cs typeface="Arial" pitchFamily="34" charset="0"/>
              </a:rPr>
              <a:t>Thank you for your attention</a:t>
            </a:r>
            <a:r>
              <a:rPr lang="pl-PL" sz="2500" dirty="0" smtClean="0">
                <a:latin typeface="Arial" pitchFamily="34" charset="0"/>
                <a:cs typeface="Arial" pitchFamily="34" charset="0"/>
              </a:rPr>
              <a:t>.</a:t>
            </a:r>
            <a:br>
              <a:rPr lang="pl-PL" sz="2500" dirty="0" smtClean="0">
                <a:latin typeface="Arial" pitchFamily="34" charset="0"/>
                <a:cs typeface="Arial" pitchFamily="34" charset="0"/>
              </a:rPr>
            </a:br>
            <a:r>
              <a:rPr lang="en-US" sz="2500" dirty="0" smtClean="0">
                <a:latin typeface="Arial" pitchFamily="34" charset="0"/>
                <a:cs typeface="Arial" pitchFamily="34" charset="0"/>
              </a:rPr>
              <a:t>More information in</a:t>
            </a:r>
            <a:r>
              <a:rPr lang="pl-PL" sz="2500" dirty="0" smtClean="0">
                <a:latin typeface="Arial" pitchFamily="34" charset="0"/>
                <a:cs typeface="Arial" pitchFamily="34" charset="0"/>
              </a:rPr>
              <a:t>:</a:t>
            </a:r>
            <a:br>
              <a:rPr lang="pl-PL" sz="2500" dirty="0" smtClean="0">
                <a:latin typeface="Arial" pitchFamily="34" charset="0"/>
                <a:cs typeface="Arial" pitchFamily="34" charset="0"/>
              </a:rPr>
            </a:br>
            <a:r>
              <a:rPr lang="pl-PL" sz="2500" dirty="0" smtClean="0">
                <a:latin typeface="Arial" pitchFamily="34" charset="0"/>
                <a:cs typeface="Arial" pitchFamily="34" charset="0"/>
              </a:rPr>
              <a:t/>
            </a:r>
            <a:br>
              <a:rPr lang="pl-PL" sz="2500" dirty="0" smtClean="0">
                <a:latin typeface="Arial" pitchFamily="34" charset="0"/>
                <a:cs typeface="Arial" pitchFamily="34" charset="0"/>
              </a:rPr>
            </a:br>
            <a:r>
              <a:rPr lang="en-US" sz="2400" i="1" dirty="0" smtClean="0">
                <a:latin typeface="Arial" pitchFamily="34" charset="0"/>
                <a:cs typeface="Arial" pitchFamily="34" charset="0"/>
              </a:rPr>
              <a:t>Analysis of the program for social profit in the </a:t>
            </a:r>
            <a:r>
              <a:rPr lang="en-US" sz="2400" i="1" dirty="0" err="1" smtClean="0">
                <a:latin typeface="Arial" pitchFamily="34" charset="0"/>
                <a:cs typeface="Arial" pitchFamily="34" charset="0"/>
              </a:rPr>
              <a:t>voivodeship</a:t>
            </a:r>
            <a:r>
              <a:rPr lang="en-US" sz="2400" i="1" dirty="0" smtClean="0">
                <a:latin typeface="Arial" pitchFamily="34" charset="0"/>
                <a:cs typeface="Arial" pitchFamily="34" charset="0"/>
              </a:rPr>
              <a:t> of </a:t>
            </a:r>
            <a:r>
              <a:rPr lang="en-US" sz="2400" i="1" dirty="0" err="1" smtClean="0">
                <a:latin typeface="Arial" pitchFamily="34" charset="0"/>
                <a:cs typeface="Arial" pitchFamily="34" charset="0"/>
              </a:rPr>
              <a:t>podlaskie</a:t>
            </a:r>
            <a:endParaRPr lang="pl-PL" sz="2400"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5400600" cy="587152"/>
          </a:xfrm>
        </p:spPr>
        <p:txBody>
          <a:bodyPr/>
          <a:lstStyle/>
          <a:p>
            <a:r>
              <a:rPr lang="en-US" sz="2800" b="1" dirty="0" smtClean="0">
                <a:solidFill>
                  <a:srgbClr val="000000"/>
                </a:solidFill>
                <a:latin typeface="Arial" pitchFamily="34" charset="0"/>
                <a:cs typeface="Arial" pitchFamily="34" charset="0"/>
              </a:rPr>
              <a:t>Research methods</a:t>
            </a:r>
            <a:endParaRPr lang="en-US" sz="2500" b="1" dirty="0">
              <a:latin typeface="Arial" pitchFamily="34" charset="0"/>
              <a:cs typeface="Arial" pitchFamily="34" charset="0"/>
            </a:endParaRPr>
          </a:p>
        </p:txBody>
      </p:sp>
      <p:graphicFrame>
        <p:nvGraphicFramePr>
          <p:cNvPr id="6" name="Diagram 5"/>
          <p:cNvGraphicFramePr/>
          <p:nvPr>
            <p:extLst>
              <p:ext uri="{D42A27DB-BD31-4B8C-83A1-F6EECF244321}">
                <p14:modId xmlns="" xmlns:p14="http://schemas.microsoft.com/office/powerpoint/2010/main" val="1060786504"/>
              </p:ext>
            </p:extLst>
          </p:nvPr>
        </p:nvGraphicFramePr>
        <p:xfrm>
          <a:off x="251520" y="908720"/>
          <a:ext cx="8424936"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5472608" cy="587152"/>
          </a:xfrm>
        </p:spPr>
        <p:txBody>
          <a:bodyPr/>
          <a:lstStyle/>
          <a:p>
            <a:r>
              <a:rPr lang="pl-PL" sz="2000" b="1" dirty="0" smtClean="0">
                <a:latin typeface="Arial" pitchFamily="34" charset="0"/>
                <a:cs typeface="Arial" pitchFamily="34" charset="0"/>
              </a:rPr>
              <a:t>On Program for </a:t>
            </a:r>
            <a:r>
              <a:rPr lang="pl-PL" sz="2000" b="1" dirty="0" err="1" smtClean="0">
                <a:latin typeface="Arial" pitchFamily="34" charset="0"/>
                <a:cs typeface="Arial" pitchFamily="34" charset="0"/>
              </a:rPr>
              <a:t>Social</a:t>
            </a:r>
            <a:r>
              <a:rPr lang="pl-PL" sz="2000" b="1" dirty="0" smtClean="0">
                <a:latin typeface="Arial" pitchFamily="34" charset="0"/>
                <a:cs typeface="Arial" pitchFamily="34" charset="0"/>
              </a:rPr>
              <a:t> Benefit (WSB)</a:t>
            </a:r>
            <a:endParaRPr lang="en-US" sz="2000" b="1" dirty="0">
              <a:latin typeface="Arial" pitchFamily="34" charset="0"/>
              <a:cs typeface="Arial" pitchFamily="34" charset="0"/>
            </a:endParaRPr>
          </a:p>
        </p:txBody>
      </p:sp>
      <p:graphicFrame>
        <p:nvGraphicFramePr>
          <p:cNvPr id="4" name="Diagram 3"/>
          <p:cNvGraphicFramePr/>
          <p:nvPr/>
        </p:nvGraphicFramePr>
        <p:xfrm>
          <a:off x="323528" y="1196752"/>
          <a:ext cx="8136904"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772400" cy="587152"/>
          </a:xfrm>
        </p:spPr>
        <p:txBody>
          <a:bodyPr/>
          <a:lstStyle/>
          <a:p>
            <a:r>
              <a:rPr lang="en-US" sz="2000" b="1" dirty="0" smtClean="0">
                <a:latin typeface="Arial" pitchFamily="34" charset="0"/>
                <a:cs typeface="Arial" pitchFamily="34" charset="0"/>
              </a:rPr>
              <a:t>Goals of the program</a:t>
            </a:r>
            <a:endParaRPr lang="en-US" sz="2000" b="1" dirty="0">
              <a:latin typeface="Arial" pitchFamily="34" charset="0"/>
              <a:cs typeface="Arial" pitchFamily="34" charset="0"/>
            </a:endParaRPr>
          </a:p>
        </p:txBody>
      </p:sp>
      <p:sp>
        <p:nvSpPr>
          <p:cNvPr id="5" name="TextBox 4"/>
          <p:cNvSpPr txBox="1"/>
          <p:nvPr/>
        </p:nvSpPr>
        <p:spPr>
          <a:xfrm>
            <a:off x="395536" y="1340768"/>
            <a:ext cx="8280920" cy="400110"/>
          </a:xfrm>
          <a:prstGeom prst="rect">
            <a:avLst/>
          </a:prstGeom>
          <a:noFill/>
        </p:spPr>
        <p:txBody>
          <a:bodyPr wrap="square" rtlCol="0">
            <a:spAutoFit/>
          </a:bodyPr>
          <a:lstStyle/>
          <a:p>
            <a:r>
              <a:rPr lang="en-US" sz="2000" dirty="0" smtClean="0">
                <a:solidFill>
                  <a:schemeClr val="tx2"/>
                </a:solidFill>
                <a:latin typeface="Arial" pitchFamily="34" charset="0"/>
                <a:cs typeface="Arial" pitchFamily="34" charset="0"/>
              </a:rPr>
              <a:t>Main aims of the pro</a:t>
            </a:r>
            <a:r>
              <a:rPr lang="pl-PL" sz="2000" dirty="0" smtClean="0">
                <a:solidFill>
                  <a:schemeClr val="tx2"/>
                </a:solidFill>
                <a:latin typeface="Arial" pitchFamily="34" charset="0"/>
                <a:cs typeface="Arial" pitchFamily="34" charset="0"/>
              </a:rPr>
              <a:t>gram</a:t>
            </a:r>
            <a:r>
              <a:rPr lang="en-US" sz="2000" dirty="0" smtClean="0">
                <a:solidFill>
                  <a:schemeClr val="tx2"/>
                </a:solidFill>
                <a:latin typeface="Arial" pitchFamily="34" charset="0"/>
                <a:cs typeface="Arial" pitchFamily="34" charset="0"/>
              </a:rPr>
              <a:t> for the social </a:t>
            </a:r>
            <a:r>
              <a:rPr lang="pl-PL" sz="2000" dirty="0" smtClean="0">
                <a:solidFill>
                  <a:schemeClr val="tx2"/>
                </a:solidFill>
                <a:latin typeface="Arial" pitchFamily="34" charset="0"/>
                <a:cs typeface="Arial" pitchFamily="34" charset="0"/>
              </a:rPr>
              <a:t>benefit:</a:t>
            </a:r>
            <a:endParaRPr lang="en-US" sz="2000" dirty="0" smtClean="0">
              <a:solidFill>
                <a:schemeClr val="tx2"/>
              </a:solidFill>
              <a:latin typeface="Arial" pitchFamily="34" charset="0"/>
              <a:cs typeface="Arial" pitchFamily="34" charset="0"/>
            </a:endParaRPr>
          </a:p>
        </p:txBody>
      </p:sp>
      <p:graphicFrame>
        <p:nvGraphicFramePr>
          <p:cNvPr id="7" name="Diagram 6"/>
          <p:cNvGraphicFramePr/>
          <p:nvPr>
            <p:extLst>
              <p:ext uri="{D42A27DB-BD31-4B8C-83A1-F6EECF244321}">
                <p14:modId xmlns="" xmlns:p14="http://schemas.microsoft.com/office/powerpoint/2010/main" val="2511806207"/>
              </p:ext>
            </p:extLst>
          </p:nvPr>
        </p:nvGraphicFramePr>
        <p:xfrm>
          <a:off x="467544" y="1844824"/>
          <a:ext cx="8208912" cy="3847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5760640" cy="587152"/>
          </a:xfrm>
        </p:spPr>
        <p:txBody>
          <a:bodyPr/>
          <a:lstStyle/>
          <a:p>
            <a:r>
              <a:rPr lang="en-US" sz="1800" b="1" dirty="0" smtClean="0">
                <a:latin typeface="Arial" pitchFamily="34" charset="0"/>
                <a:cs typeface="Arial" pitchFamily="34" charset="0"/>
              </a:rPr>
              <a:t>Characteristics of the participants of the projects for social profit in </a:t>
            </a:r>
            <a:r>
              <a:rPr lang="pl-PL" sz="1800" b="1" dirty="0" err="1" smtClean="0">
                <a:latin typeface="Arial" pitchFamily="34" charset="0"/>
                <a:cs typeface="Arial" pitchFamily="34" charset="0"/>
              </a:rPr>
              <a:t>voivodeship</a:t>
            </a:r>
            <a:r>
              <a:rPr lang="en-US" sz="1800" b="1" dirty="0" smtClean="0">
                <a:latin typeface="Arial" pitchFamily="34" charset="0"/>
                <a:cs typeface="Arial" pitchFamily="34" charset="0"/>
              </a:rPr>
              <a:t> of P</a:t>
            </a:r>
            <a:r>
              <a:rPr lang="pl-PL" sz="1800" b="1" dirty="0" err="1" smtClean="0">
                <a:latin typeface="Arial" pitchFamily="34" charset="0"/>
                <a:cs typeface="Arial" pitchFamily="34" charset="0"/>
              </a:rPr>
              <a:t>odlaski</a:t>
            </a:r>
            <a:r>
              <a:rPr lang="en-US" sz="1800" b="1" dirty="0" smtClean="0">
                <a:latin typeface="Arial" pitchFamily="34" charset="0"/>
                <a:cs typeface="Arial" pitchFamily="34" charset="0"/>
              </a:rPr>
              <a:t>e</a:t>
            </a:r>
            <a:endParaRPr lang="en-US" sz="1800" b="1" dirty="0">
              <a:latin typeface="Arial" pitchFamily="34" charset="0"/>
              <a:cs typeface="Arial" pitchFamily="34" charset="0"/>
            </a:endParaRPr>
          </a:p>
        </p:txBody>
      </p:sp>
      <p:graphicFrame>
        <p:nvGraphicFramePr>
          <p:cNvPr id="3" name="Diagram 2"/>
          <p:cNvGraphicFramePr/>
          <p:nvPr/>
        </p:nvGraphicFramePr>
        <p:xfrm>
          <a:off x="611560" y="1412776"/>
          <a:ext cx="7776864" cy="216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nvGraphicFramePr>
        <p:xfrm>
          <a:off x="601512" y="3717032"/>
          <a:ext cx="7786912" cy="201622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4968552" cy="587152"/>
          </a:xfrm>
        </p:spPr>
        <p:txBody>
          <a:bodyPr/>
          <a:lstStyle/>
          <a:p>
            <a:r>
              <a:rPr lang="en-US" sz="1800" b="1" dirty="0" smtClean="0">
                <a:latin typeface="Arial" pitchFamily="34" charset="0"/>
                <a:cs typeface="Arial" pitchFamily="34" charset="0"/>
              </a:rPr>
              <a:t>Requirements for the people directed to get involved in pro</a:t>
            </a:r>
            <a:r>
              <a:rPr lang="pl-PL" sz="1800" b="1" dirty="0" smtClean="0">
                <a:latin typeface="Arial" pitchFamily="34" charset="0"/>
                <a:cs typeface="Arial" pitchFamily="34" charset="0"/>
              </a:rPr>
              <a:t>gram</a:t>
            </a:r>
            <a:r>
              <a:rPr lang="en-US" sz="1800" b="1" dirty="0" smtClean="0">
                <a:latin typeface="Arial" pitchFamily="34" charset="0"/>
                <a:cs typeface="Arial" pitchFamily="34" charset="0"/>
              </a:rPr>
              <a:t> for the social profit</a:t>
            </a:r>
            <a:endParaRPr lang="en-US" sz="1800" b="1" dirty="0">
              <a:latin typeface="Arial" pitchFamily="34" charset="0"/>
              <a:cs typeface="Arial" pitchFamily="34" charset="0"/>
            </a:endParaRPr>
          </a:p>
        </p:txBody>
      </p:sp>
      <p:graphicFrame>
        <p:nvGraphicFramePr>
          <p:cNvPr id="4" name="Diagram 3"/>
          <p:cNvGraphicFramePr/>
          <p:nvPr/>
        </p:nvGraphicFramePr>
        <p:xfrm>
          <a:off x="467544" y="1124744"/>
          <a:ext cx="8064896" cy="1246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own Arrow 4"/>
          <p:cNvSpPr/>
          <p:nvPr/>
        </p:nvSpPr>
        <p:spPr>
          <a:xfrm>
            <a:off x="4355976" y="2420888"/>
            <a:ext cx="432048" cy="576064"/>
          </a:xfrm>
          <a:prstGeom prst="downArrow">
            <a:avLst/>
          </a:prstGeom>
          <a:noFill/>
          <a:ln>
            <a:solidFill>
              <a:srgbClr val="6A1C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Diagram 7"/>
          <p:cNvGraphicFramePr/>
          <p:nvPr/>
        </p:nvGraphicFramePr>
        <p:xfrm>
          <a:off x="467544" y="2924944"/>
          <a:ext cx="8424936" cy="31683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7504" y="980728"/>
            <a:ext cx="6858000" cy="276999"/>
          </a:xfrm>
          <a:prstGeom prst="rect">
            <a:avLst/>
          </a:prstGeom>
        </p:spPr>
        <p:txBody>
          <a:bodyPr wrap="square">
            <a:spAutoFit/>
          </a:bodyPr>
          <a:lstStyle/>
          <a:p>
            <a:r>
              <a:rPr lang="en-US" sz="1200" b="1" dirty="0" smtClean="0">
                <a:solidFill>
                  <a:srgbClr val="A22A12"/>
                </a:solidFill>
                <a:latin typeface="Arial" pitchFamily="34" charset="0"/>
                <a:cs typeface="Arial" pitchFamily="34" charset="0"/>
              </a:rPr>
              <a:t>CSA’s criteria for selecting people for the WSB (N = 49) </a:t>
            </a:r>
          </a:p>
        </p:txBody>
      </p:sp>
      <p:sp>
        <p:nvSpPr>
          <p:cNvPr id="10" name="Rectangle 9"/>
          <p:cNvSpPr/>
          <p:nvPr/>
        </p:nvSpPr>
        <p:spPr>
          <a:xfrm>
            <a:off x="107504" y="3501008"/>
            <a:ext cx="5976664" cy="276999"/>
          </a:xfrm>
          <a:prstGeom prst="rect">
            <a:avLst/>
          </a:prstGeom>
        </p:spPr>
        <p:txBody>
          <a:bodyPr wrap="square">
            <a:spAutoFit/>
          </a:bodyPr>
          <a:lstStyle/>
          <a:p>
            <a:r>
              <a:rPr lang="en-US" sz="1200" b="1" dirty="0" smtClean="0">
                <a:solidFill>
                  <a:srgbClr val="6A1C0C"/>
                </a:solidFill>
                <a:latin typeface="Arial" pitchFamily="34" charset="0"/>
                <a:cs typeface="Arial" pitchFamily="34" charset="0"/>
              </a:rPr>
              <a:t>LLO’s criteria when selecting people  for the WSB (N = 14)</a:t>
            </a:r>
          </a:p>
        </p:txBody>
      </p:sp>
      <p:sp>
        <p:nvSpPr>
          <p:cNvPr id="13" name="Rectangle 12"/>
          <p:cNvSpPr/>
          <p:nvPr/>
        </p:nvSpPr>
        <p:spPr>
          <a:xfrm>
            <a:off x="0" y="5765194"/>
            <a:ext cx="4644008" cy="400110"/>
          </a:xfrm>
          <a:prstGeom prst="rect">
            <a:avLst/>
          </a:prstGeom>
        </p:spPr>
        <p:txBody>
          <a:bodyPr wrap="square">
            <a:spAutoFit/>
          </a:bodyPr>
          <a:lstStyle/>
          <a:p>
            <a:r>
              <a:rPr lang="pl-PL" sz="1000" i="1" dirty="0" smtClean="0">
                <a:latin typeface="Arial" pitchFamily="34" charset="0"/>
                <a:cs typeface="Arial" pitchFamily="34" charset="0"/>
              </a:rPr>
              <a:t>*</a:t>
            </a:r>
            <a:r>
              <a:rPr lang="en-US" sz="1000" i="1" dirty="0" smtClean="0">
                <a:latin typeface="Arial" pitchFamily="34" charset="0"/>
                <a:cs typeface="Arial" pitchFamily="34" charset="0"/>
              </a:rPr>
              <a:t>I participated in  the social contract , in the scheme for self reliance</a:t>
            </a:r>
            <a:r>
              <a:rPr lang="pl-PL" sz="1000" i="1" dirty="0" smtClean="0">
                <a:latin typeface="Arial" pitchFamily="34" charset="0"/>
                <a:cs typeface="Arial" pitchFamily="34" charset="0"/>
              </a:rPr>
              <a:t>,</a:t>
            </a:r>
            <a:r>
              <a:rPr lang="en-US" sz="1000" i="1" dirty="0" smtClean="0">
                <a:latin typeface="Arial" pitchFamily="34" charset="0"/>
                <a:cs typeface="Arial" pitchFamily="34" charset="0"/>
              </a:rPr>
              <a:t> local program for social security, or scheme for social self employment.</a:t>
            </a:r>
            <a:endParaRPr lang="en-US" sz="1000" i="1" dirty="0">
              <a:latin typeface="Arial" pitchFamily="34" charset="0"/>
              <a:cs typeface="Arial" pitchFamily="34" charset="0"/>
            </a:endParaRPr>
          </a:p>
        </p:txBody>
      </p:sp>
      <p:sp>
        <p:nvSpPr>
          <p:cNvPr id="14" name="Title 1"/>
          <p:cNvSpPr>
            <a:spLocks noGrp="1"/>
          </p:cNvSpPr>
          <p:nvPr>
            <p:ph type="title"/>
          </p:nvPr>
        </p:nvSpPr>
        <p:spPr>
          <a:xfrm>
            <a:off x="899592" y="332656"/>
            <a:ext cx="4680520" cy="587152"/>
          </a:xfrm>
        </p:spPr>
        <p:txBody>
          <a:bodyPr/>
          <a:lstStyle/>
          <a:p>
            <a:r>
              <a:rPr lang="en-US" sz="1800" b="1" dirty="0" smtClean="0">
                <a:latin typeface="Arial" pitchFamily="34" charset="0"/>
                <a:cs typeface="Arial" pitchFamily="34" charset="0"/>
              </a:rPr>
              <a:t>Selection criteria for the projects for social profit</a:t>
            </a:r>
            <a:endParaRPr lang="en-US" sz="1800" b="1" dirty="0">
              <a:latin typeface="Arial" pitchFamily="34" charset="0"/>
              <a:cs typeface="Arial" pitchFamily="34" charset="0"/>
            </a:endParaRPr>
          </a:p>
        </p:txBody>
      </p:sp>
      <p:sp>
        <p:nvSpPr>
          <p:cNvPr id="12" name="Rectangle 11"/>
          <p:cNvSpPr/>
          <p:nvPr/>
        </p:nvSpPr>
        <p:spPr>
          <a:xfrm>
            <a:off x="323528" y="1628800"/>
            <a:ext cx="3672408" cy="461665"/>
          </a:xfrm>
          <a:prstGeom prst="rect">
            <a:avLst/>
          </a:prstGeom>
        </p:spPr>
        <p:txBody>
          <a:bodyPr wrap="square">
            <a:spAutoFit/>
          </a:bodyPr>
          <a:lstStyle/>
          <a:p>
            <a:r>
              <a:rPr lang="pl-PL" sz="1200" i="1" dirty="0" smtClean="0">
                <a:latin typeface="Arial" pitchFamily="34" charset="0"/>
                <a:cs typeface="Arial" pitchFamily="34" charset="0"/>
              </a:rPr>
              <a:t>„</a:t>
            </a:r>
            <a:r>
              <a:rPr lang="en-US" sz="1200" i="1" dirty="0" smtClean="0">
                <a:latin typeface="Arial" pitchFamily="34" charset="0"/>
                <a:cs typeface="Arial" pitchFamily="34" charset="0"/>
              </a:rPr>
              <a:t>It is some type of reward and promotions as you know how difficult it is to find a job nowadays.”</a:t>
            </a:r>
            <a:endParaRPr lang="en-US" sz="1200" dirty="0">
              <a:latin typeface="Arial" pitchFamily="34" charset="0"/>
              <a:cs typeface="Arial" pitchFamily="34" charset="0"/>
            </a:endParaRPr>
          </a:p>
        </p:txBody>
      </p:sp>
      <p:sp>
        <p:nvSpPr>
          <p:cNvPr id="16" name="Rectangle 15"/>
          <p:cNvSpPr/>
          <p:nvPr/>
        </p:nvSpPr>
        <p:spPr>
          <a:xfrm>
            <a:off x="251520" y="2276872"/>
            <a:ext cx="3816424" cy="276999"/>
          </a:xfrm>
          <a:prstGeom prst="rect">
            <a:avLst/>
          </a:prstGeom>
        </p:spPr>
        <p:txBody>
          <a:bodyPr wrap="square">
            <a:spAutoFit/>
          </a:bodyPr>
          <a:lstStyle/>
          <a:p>
            <a:r>
              <a:rPr lang="pl-PL" sz="1200" i="1" dirty="0" smtClean="0">
                <a:latin typeface="Arial" pitchFamily="34" charset="0"/>
                <a:cs typeface="Arial" pitchFamily="34" charset="0"/>
              </a:rPr>
              <a:t>„(…) </a:t>
            </a:r>
            <a:r>
              <a:rPr lang="en-US" sz="1200" i="1" dirty="0" smtClean="0">
                <a:latin typeface="Arial" pitchFamily="34" charset="0"/>
                <a:cs typeface="Arial" pitchFamily="34" charset="0"/>
              </a:rPr>
              <a:t>for the person to be fairly responsible”</a:t>
            </a:r>
          </a:p>
        </p:txBody>
      </p:sp>
      <p:sp>
        <p:nvSpPr>
          <p:cNvPr id="18" name="Rectangle 17"/>
          <p:cNvSpPr/>
          <p:nvPr/>
        </p:nvSpPr>
        <p:spPr>
          <a:xfrm>
            <a:off x="251520" y="2636912"/>
            <a:ext cx="3528392" cy="461665"/>
          </a:xfrm>
          <a:prstGeom prst="rect">
            <a:avLst/>
          </a:prstGeom>
        </p:spPr>
        <p:txBody>
          <a:bodyPr wrap="square">
            <a:spAutoFit/>
          </a:bodyPr>
          <a:lstStyle/>
          <a:p>
            <a:r>
              <a:rPr lang="pl-PL" sz="1200" i="1" dirty="0" smtClean="0">
                <a:latin typeface="Arial" pitchFamily="34" charset="0"/>
                <a:cs typeface="Arial" pitchFamily="34" charset="0"/>
              </a:rPr>
              <a:t>„</a:t>
            </a:r>
            <a:r>
              <a:rPr lang="en-US" sz="1200" i="1" dirty="0" smtClean="0">
                <a:latin typeface="Arial" pitchFamily="34" charset="0"/>
                <a:cs typeface="Arial" pitchFamily="34" charset="0"/>
              </a:rPr>
              <a:t>When I applied to </a:t>
            </a:r>
            <a:r>
              <a:rPr lang="pl-PL" sz="1200" i="1" dirty="0" smtClean="0">
                <a:latin typeface="Arial" pitchFamily="34" charset="0"/>
                <a:cs typeface="Arial" pitchFamily="34" charset="0"/>
              </a:rPr>
              <a:t>CSA, </a:t>
            </a:r>
            <a:r>
              <a:rPr lang="en-US" sz="1200" i="1" dirty="0" smtClean="0">
                <a:latin typeface="Arial" pitchFamily="34" charset="0"/>
                <a:cs typeface="Arial" pitchFamily="34" charset="0"/>
              </a:rPr>
              <a:t>I included in my application all the skills a person should have</a:t>
            </a:r>
            <a:r>
              <a:rPr lang="pl-PL" sz="1200" i="1" dirty="0" smtClean="0">
                <a:latin typeface="Arial" pitchFamily="34" charset="0"/>
                <a:cs typeface="Arial" pitchFamily="34" charset="0"/>
              </a:rPr>
              <a:t>”</a:t>
            </a:r>
            <a:endParaRPr lang="en-US" sz="1200" i="1" dirty="0" smtClean="0">
              <a:latin typeface="Arial" pitchFamily="34" charset="0"/>
              <a:cs typeface="Arial" pitchFamily="34" charset="0"/>
            </a:endParaRPr>
          </a:p>
        </p:txBody>
      </p:sp>
      <p:sp>
        <p:nvSpPr>
          <p:cNvPr id="19" name="Rectangle 18"/>
          <p:cNvSpPr/>
          <p:nvPr/>
        </p:nvSpPr>
        <p:spPr>
          <a:xfrm>
            <a:off x="251520" y="4293096"/>
            <a:ext cx="3096344" cy="646331"/>
          </a:xfrm>
          <a:prstGeom prst="rect">
            <a:avLst/>
          </a:prstGeom>
        </p:spPr>
        <p:txBody>
          <a:bodyPr wrap="square">
            <a:spAutoFit/>
          </a:bodyPr>
          <a:lstStyle/>
          <a:p>
            <a:r>
              <a:rPr lang="pl-PL" sz="1200" i="1" dirty="0" smtClean="0">
                <a:latin typeface="Arial" pitchFamily="34" charset="0"/>
                <a:cs typeface="Arial" pitchFamily="34" charset="0"/>
              </a:rPr>
              <a:t>„</a:t>
            </a:r>
            <a:r>
              <a:rPr lang="en-US" sz="1200" i="1" dirty="0" smtClean="0">
                <a:latin typeface="Arial" pitchFamily="34" charset="0"/>
                <a:cs typeface="Arial" pitchFamily="34" charset="0"/>
              </a:rPr>
              <a:t>Nowadays, </a:t>
            </a:r>
            <a:r>
              <a:rPr lang="pl-PL" sz="1200" i="1" dirty="0" smtClean="0">
                <a:latin typeface="Arial" pitchFamily="34" charset="0"/>
                <a:cs typeface="Arial" pitchFamily="34" charset="0"/>
              </a:rPr>
              <a:t>CSA</a:t>
            </a:r>
            <a:r>
              <a:rPr lang="en-US" sz="1200" i="1" dirty="0" smtClean="0">
                <a:latin typeface="Arial" pitchFamily="34" charset="0"/>
                <a:cs typeface="Arial" pitchFamily="34" charset="0"/>
              </a:rPr>
              <a:t>s take more care when selecting people for the works for social profit</a:t>
            </a:r>
            <a:r>
              <a:rPr lang="pl-PL" sz="1200" i="1" dirty="0" smtClean="0">
                <a:latin typeface="Arial" pitchFamily="34" charset="0"/>
                <a:cs typeface="Arial" pitchFamily="34" charset="0"/>
              </a:rPr>
              <a:t>”</a:t>
            </a:r>
            <a:endParaRPr lang="en-US" dirty="0"/>
          </a:p>
        </p:txBody>
      </p:sp>
      <p:pic>
        <p:nvPicPr>
          <p:cNvPr id="1029" name="Picture 5"/>
          <p:cNvPicPr>
            <a:picLocks noChangeAspect="1" noChangeArrowheads="1"/>
          </p:cNvPicPr>
          <p:nvPr/>
        </p:nvPicPr>
        <p:blipFill>
          <a:blip r:embed="rId2" cstate="print"/>
          <a:srcRect/>
          <a:stretch>
            <a:fillRect/>
          </a:stretch>
        </p:blipFill>
        <p:spPr bwMode="auto">
          <a:xfrm>
            <a:off x="4644008" y="1340768"/>
            <a:ext cx="4297363" cy="2286000"/>
          </a:xfrm>
          <a:prstGeom prst="rect">
            <a:avLst/>
          </a:prstGeom>
          <a:noFill/>
          <a:ln w="9525">
            <a:noFill/>
            <a:miter lim="800000"/>
            <a:headEnd/>
            <a:tailEnd/>
          </a:ln>
          <a:effectLst/>
        </p:spPr>
      </p:pic>
      <p:pic>
        <p:nvPicPr>
          <p:cNvPr id="1030" name="Picture 6"/>
          <p:cNvPicPr>
            <a:picLocks noChangeAspect="1" noChangeArrowheads="1"/>
          </p:cNvPicPr>
          <p:nvPr/>
        </p:nvPicPr>
        <p:blipFill>
          <a:blip r:embed="rId3" cstate="print"/>
          <a:srcRect/>
          <a:stretch>
            <a:fillRect/>
          </a:stretch>
        </p:blipFill>
        <p:spPr bwMode="auto">
          <a:xfrm>
            <a:off x="4644008" y="3717032"/>
            <a:ext cx="4297363" cy="2286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5328592" cy="587152"/>
          </a:xfrm>
        </p:spPr>
        <p:txBody>
          <a:bodyPr/>
          <a:lstStyle/>
          <a:p>
            <a:r>
              <a:rPr lang="en-US" sz="1600" b="1" dirty="0" smtClean="0">
                <a:latin typeface="Arial" pitchFamily="34" charset="0"/>
                <a:cs typeface="Arial" pitchFamily="34" charset="0"/>
              </a:rPr>
              <a:t>Involvement of </a:t>
            </a:r>
            <a:r>
              <a:rPr lang="pl-PL" sz="1600" b="1" dirty="0" smtClean="0">
                <a:latin typeface="Arial" pitchFamily="34" charset="0"/>
                <a:cs typeface="Arial" pitchFamily="34" charset="0"/>
              </a:rPr>
              <a:t>LLO, CSA </a:t>
            </a:r>
            <a:r>
              <a:rPr lang="en-US" sz="1600" b="1" dirty="0" smtClean="0">
                <a:latin typeface="Arial" pitchFamily="34" charset="0"/>
                <a:cs typeface="Arial" pitchFamily="34" charset="0"/>
              </a:rPr>
              <a:t> and local authorities in supporting people in danger of social exclusion</a:t>
            </a:r>
            <a:endParaRPr lang="en-US" sz="1500" b="1" dirty="0">
              <a:latin typeface="Arial" pitchFamily="34" charset="0"/>
              <a:cs typeface="Arial" pitchFamily="34" charset="0"/>
            </a:endParaRPr>
          </a:p>
        </p:txBody>
      </p:sp>
      <p:graphicFrame>
        <p:nvGraphicFramePr>
          <p:cNvPr id="8" name="Chart 7"/>
          <p:cNvGraphicFramePr/>
          <p:nvPr/>
        </p:nvGraphicFramePr>
        <p:xfrm>
          <a:off x="467544" y="1556792"/>
          <a:ext cx="8208912" cy="21602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nvGraphicFramePr>
        <p:xfrm>
          <a:off x="467544" y="3861048"/>
          <a:ext cx="7704856" cy="230425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7308261" y="2060848"/>
            <a:ext cx="1296187" cy="432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pl-PL" b="1" dirty="0" smtClean="0">
                <a:solidFill>
                  <a:schemeClr val="tx1"/>
                </a:solidFill>
                <a:latin typeface="Arial" pitchFamily="34" charset="0"/>
                <a:cs typeface="Arial" pitchFamily="34" charset="0"/>
              </a:rPr>
              <a:t>LLO</a:t>
            </a:r>
            <a:endParaRPr lang="en-US" b="1" dirty="0">
              <a:solidFill>
                <a:schemeClr val="tx1"/>
              </a:solidFill>
              <a:latin typeface="Arial" pitchFamily="34" charset="0"/>
              <a:cs typeface="Arial" pitchFamily="34" charset="0"/>
            </a:endParaRPr>
          </a:p>
        </p:txBody>
      </p:sp>
      <p:sp>
        <p:nvSpPr>
          <p:cNvPr id="10" name="Rectangle 9"/>
          <p:cNvSpPr/>
          <p:nvPr/>
        </p:nvSpPr>
        <p:spPr>
          <a:xfrm>
            <a:off x="7308261" y="2564904"/>
            <a:ext cx="108012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pl-PL" b="1" dirty="0" err="1" smtClean="0">
                <a:solidFill>
                  <a:schemeClr val="tx1"/>
                </a:solidFill>
                <a:latin typeface="Arial" pitchFamily="34" charset="0"/>
                <a:cs typeface="Arial" pitchFamily="34" charset="0"/>
              </a:rPr>
              <a:t>commune</a:t>
            </a:r>
            <a:endParaRPr lang="en-US" b="1" dirty="0">
              <a:solidFill>
                <a:schemeClr val="tx1"/>
              </a:solidFill>
              <a:latin typeface="Arial" pitchFamily="34" charset="0"/>
              <a:cs typeface="Arial" pitchFamily="34" charset="0"/>
            </a:endParaRPr>
          </a:p>
        </p:txBody>
      </p:sp>
      <p:sp>
        <p:nvSpPr>
          <p:cNvPr id="11" name="Rectangle 10"/>
          <p:cNvSpPr/>
          <p:nvPr/>
        </p:nvSpPr>
        <p:spPr>
          <a:xfrm>
            <a:off x="1043608" y="3068960"/>
            <a:ext cx="1728141"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pl-PL" b="1" dirty="0" smtClean="0">
                <a:solidFill>
                  <a:schemeClr val="tx1"/>
                </a:solidFill>
                <a:latin typeface="Arial" pitchFamily="34" charset="0"/>
                <a:cs typeface="Arial" pitchFamily="34" charset="0"/>
              </a:rPr>
              <a:t>In </a:t>
            </a:r>
            <a:r>
              <a:rPr lang="pl-PL" b="1" dirty="0" err="1" smtClean="0">
                <a:solidFill>
                  <a:schemeClr val="tx1"/>
                </a:solidFill>
                <a:latin typeface="Arial" pitchFamily="34" charset="0"/>
                <a:cs typeface="Arial" pitchFamily="34" charset="0"/>
              </a:rPr>
              <a:t>all</a:t>
            </a:r>
            <a:r>
              <a:rPr lang="pl-PL" b="1" dirty="0" smtClean="0">
                <a:solidFill>
                  <a:schemeClr val="tx1"/>
                </a:solidFill>
                <a:latin typeface="Arial" pitchFamily="34" charset="0"/>
                <a:cs typeface="Arial" pitchFamily="34" charset="0"/>
              </a:rPr>
              <a:t> </a:t>
            </a:r>
            <a:r>
              <a:rPr lang="pl-PL" b="1" dirty="0" err="1" smtClean="0">
                <a:solidFill>
                  <a:schemeClr val="tx1"/>
                </a:solidFill>
                <a:latin typeface="Arial" pitchFamily="34" charset="0"/>
                <a:cs typeface="Arial" pitchFamily="34" charset="0"/>
              </a:rPr>
              <a:t>CSAs</a:t>
            </a:r>
            <a:endParaRPr lang="en-US" b="1" dirty="0">
              <a:solidFill>
                <a:schemeClr val="tx1"/>
              </a:solidFill>
              <a:latin typeface="Arial" pitchFamily="34" charset="0"/>
              <a:cs typeface="Arial" pitchFamily="34" charset="0"/>
            </a:endParaRPr>
          </a:p>
        </p:txBody>
      </p:sp>
      <p:sp>
        <p:nvSpPr>
          <p:cNvPr id="12" name="Rectangle 11"/>
          <p:cNvSpPr/>
          <p:nvPr/>
        </p:nvSpPr>
        <p:spPr>
          <a:xfrm>
            <a:off x="2951807" y="3068960"/>
            <a:ext cx="172822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pl-PL" b="1" dirty="0" smtClean="0">
                <a:solidFill>
                  <a:schemeClr val="tx1"/>
                </a:solidFill>
                <a:latin typeface="Arial" pitchFamily="34" charset="0"/>
                <a:cs typeface="Arial" pitchFamily="34" charset="0"/>
              </a:rPr>
              <a:t>In </a:t>
            </a:r>
            <a:r>
              <a:rPr lang="pl-PL" b="1" dirty="0" err="1" smtClean="0">
                <a:solidFill>
                  <a:schemeClr val="tx1"/>
                </a:solidFill>
                <a:latin typeface="Arial" pitchFamily="34" charset="0"/>
                <a:cs typeface="Arial" pitchFamily="34" charset="0"/>
              </a:rPr>
              <a:t>all</a:t>
            </a:r>
            <a:r>
              <a:rPr lang="pl-PL" b="1" dirty="0" smtClean="0">
                <a:solidFill>
                  <a:schemeClr val="tx1"/>
                </a:solidFill>
                <a:latin typeface="Arial" pitchFamily="34" charset="0"/>
                <a:cs typeface="Arial" pitchFamily="34" charset="0"/>
              </a:rPr>
              <a:t> </a:t>
            </a:r>
            <a:r>
              <a:rPr lang="pl-PL" b="1" dirty="0" err="1" smtClean="0">
                <a:solidFill>
                  <a:schemeClr val="tx1"/>
                </a:solidFill>
                <a:latin typeface="Arial" pitchFamily="34" charset="0"/>
                <a:cs typeface="Arial" pitchFamily="34" charset="0"/>
              </a:rPr>
              <a:t>CSAs</a:t>
            </a:r>
            <a:r>
              <a:rPr lang="pl-PL" b="1" dirty="0" smtClean="0">
                <a:solidFill>
                  <a:schemeClr val="tx1"/>
                </a:solidFill>
                <a:latin typeface="Arial" pitchFamily="34" charset="0"/>
                <a:cs typeface="Arial" pitchFamily="34" charset="0"/>
              </a:rPr>
              <a:t> </a:t>
            </a:r>
            <a:r>
              <a:rPr lang="pl-PL" b="1" dirty="0" err="1" smtClean="0">
                <a:solidFill>
                  <a:schemeClr val="tx1"/>
                </a:solidFill>
                <a:latin typeface="Arial" pitchFamily="34" charset="0"/>
                <a:cs typeface="Arial" pitchFamily="34" charset="0"/>
              </a:rPr>
              <a:t>organizing</a:t>
            </a:r>
            <a:r>
              <a:rPr lang="pl-PL" b="1" dirty="0" smtClean="0">
                <a:solidFill>
                  <a:schemeClr val="tx1"/>
                </a:solidFill>
                <a:latin typeface="Arial" pitchFamily="34" charset="0"/>
                <a:cs typeface="Arial" pitchFamily="34" charset="0"/>
              </a:rPr>
              <a:t> WSB in 2012</a:t>
            </a:r>
            <a:endParaRPr lang="en-US" b="1" dirty="0">
              <a:solidFill>
                <a:schemeClr val="tx1"/>
              </a:solidFill>
              <a:latin typeface="Arial" pitchFamily="34" charset="0"/>
              <a:cs typeface="Arial" pitchFamily="34" charset="0"/>
            </a:endParaRPr>
          </a:p>
        </p:txBody>
      </p:sp>
      <p:sp>
        <p:nvSpPr>
          <p:cNvPr id="13" name="Rectangle 12"/>
          <p:cNvSpPr/>
          <p:nvPr/>
        </p:nvSpPr>
        <p:spPr>
          <a:xfrm>
            <a:off x="4788024" y="3068960"/>
            <a:ext cx="1944198"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pl-PL" b="1" dirty="0" smtClean="0">
                <a:solidFill>
                  <a:schemeClr val="tx1"/>
                </a:solidFill>
                <a:latin typeface="Arial" pitchFamily="34" charset="0"/>
                <a:cs typeface="Arial" pitchFamily="34" charset="0"/>
              </a:rPr>
              <a:t>In </a:t>
            </a:r>
            <a:r>
              <a:rPr lang="pl-PL" b="1" dirty="0" err="1" smtClean="0">
                <a:solidFill>
                  <a:schemeClr val="tx1"/>
                </a:solidFill>
                <a:latin typeface="Arial" pitchFamily="34" charset="0"/>
                <a:cs typeface="Arial" pitchFamily="34" charset="0"/>
              </a:rPr>
              <a:t>CSAs</a:t>
            </a:r>
            <a:r>
              <a:rPr lang="pl-PL" b="1" dirty="0" smtClean="0">
                <a:solidFill>
                  <a:schemeClr val="tx1"/>
                </a:solidFill>
                <a:latin typeface="Arial" pitchFamily="34" charset="0"/>
                <a:cs typeface="Arial" pitchFamily="34" charset="0"/>
              </a:rPr>
              <a:t>  not </a:t>
            </a:r>
            <a:r>
              <a:rPr lang="pl-PL" b="1" dirty="0" err="1" smtClean="0">
                <a:solidFill>
                  <a:schemeClr val="tx1"/>
                </a:solidFill>
                <a:latin typeface="Arial" pitchFamily="34" charset="0"/>
                <a:cs typeface="Arial" pitchFamily="34" charset="0"/>
              </a:rPr>
              <a:t>organizing</a:t>
            </a:r>
            <a:r>
              <a:rPr lang="pl-PL" b="1" dirty="0" smtClean="0">
                <a:solidFill>
                  <a:schemeClr val="tx1"/>
                </a:solidFill>
                <a:latin typeface="Arial" pitchFamily="34" charset="0"/>
                <a:cs typeface="Arial" pitchFamily="34" charset="0"/>
              </a:rPr>
              <a:t> WSB in 2012</a:t>
            </a:r>
            <a:endParaRPr lang="en-US" b="1" dirty="0">
              <a:solidFill>
                <a:schemeClr val="tx1"/>
              </a:solidFill>
              <a:latin typeface="Arial" pitchFamily="34" charset="0"/>
              <a:cs typeface="Arial" pitchFamily="34" charset="0"/>
            </a:endParaRPr>
          </a:p>
        </p:txBody>
      </p:sp>
      <p:sp>
        <p:nvSpPr>
          <p:cNvPr id="14" name="Rectangle 2"/>
          <p:cNvSpPr>
            <a:spLocks noChangeArrowheads="1"/>
          </p:cNvSpPr>
          <p:nvPr/>
        </p:nvSpPr>
        <p:spPr bwMode="auto">
          <a:xfrm>
            <a:off x="395536" y="1196752"/>
            <a:ext cx="7236296"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b="1" dirty="0" smtClean="0">
                <a:solidFill>
                  <a:srgbClr val="6A1C0C"/>
                </a:solidFill>
                <a:latin typeface="Arial" pitchFamily="34" charset="0"/>
                <a:ea typeface="SimSun" pitchFamily="2" charset="-122"/>
                <a:cs typeface="Calibri" pitchFamily="34" charset="0"/>
              </a:rPr>
              <a:t>Average level of </a:t>
            </a:r>
            <a:r>
              <a:rPr lang="pl-PL" sz="1100" b="1" dirty="0" smtClean="0">
                <a:solidFill>
                  <a:srgbClr val="6A1C0C"/>
                </a:solidFill>
                <a:latin typeface="Arial" pitchFamily="34" charset="0"/>
                <a:ea typeface="SimSun" pitchFamily="2" charset="-122"/>
                <a:cs typeface="Calibri" pitchFamily="34" charset="0"/>
              </a:rPr>
              <a:t>LLO</a:t>
            </a:r>
            <a:r>
              <a:rPr lang="en-US" sz="1100" b="1" dirty="0" smtClean="0">
                <a:solidFill>
                  <a:srgbClr val="6A1C0C"/>
                </a:solidFill>
                <a:latin typeface="Arial" pitchFamily="34" charset="0"/>
                <a:ea typeface="SimSun" pitchFamily="2" charset="-122"/>
                <a:cs typeface="Calibri" pitchFamily="34" charset="0"/>
              </a:rPr>
              <a:t>’s engagement and local authorities in supporting people in danger of social exclusion in the opinion of </a:t>
            </a:r>
            <a:r>
              <a:rPr lang="pl-PL" sz="1100" b="1" dirty="0" smtClean="0">
                <a:solidFill>
                  <a:srgbClr val="6A1C0C"/>
                </a:solidFill>
                <a:latin typeface="Arial" pitchFamily="34" charset="0"/>
                <a:ea typeface="SimSun" pitchFamily="2" charset="-122"/>
                <a:cs typeface="Calibri" pitchFamily="34" charset="0"/>
              </a:rPr>
              <a:t>CSA</a:t>
            </a:r>
            <a:r>
              <a:rPr kumimoji="0" lang="pl-PL" sz="1100" b="1" i="0" u="sng" strike="noStrike" cap="none" normalizeH="0" baseline="0" dirty="0" smtClean="0">
                <a:ln>
                  <a:noFill/>
                </a:ln>
                <a:solidFill>
                  <a:srgbClr val="6A1C0C"/>
                </a:solidFill>
                <a:effectLst/>
                <a:latin typeface="Arial" pitchFamily="34" charset="0"/>
                <a:ea typeface="SimSun" pitchFamily="2" charset="-122"/>
                <a:cs typeface="Calibri" pitchFamily="34" charset="0"/>
              </a:rPr>
              <a:t> </a:t>
            </a:r>
            <a:r>
              <a:rPr lang="en-US" sz="1100" b="1" dirty="0" smtClean="0">
                <a:solidFill>
                  <a:srgbClr val="6A1C0C"/>
                </a:solidFill>
                <a:latin typeface="Arial" pitchFamily="34" charset="0"/>
                <a:ea typeface="SimSun" pitchFamily="2" charset="-122"/>
                <a:cs typeface="Calibri" pitchFamily="34" charset="0"/>
              </a:rPr>
              <a:t>in the county of </a:t>
            </a:r>
            <a:r>
              <a:rPr kumimoji="0" lang="pl-PL" sz="1100" b="1" i="0" u="none" strike="noStrike" cap="none" normalizeH="0" baseline="0" dirty="0" smtClean="0">
                <a:ln>
                  <a:noFill/>
                </a:ln>
                <a:solidFill>
                  <a:srgbClr val="6A1C0C"/>
                </a:solidFill>
                <a:effectLst/>
                <a:latin typeface="Arial" pitchFamily="34" charset="0"/>
                <a:ea typeface="SimSun" pitchFamily="2" charset="-122"/>
                <a:cs typeface="Calibri" pitchFamily="34" charset="0"/>
              </a:rPr>
              <a:t>podlaski</a:t>
            </a:r>
            <a:r>
              <a:rPr kumimoji="0" lang="en-US" sz="1100" b="1" i="0" u="none" strike="noStrike" cap="none" normalizeH="0" baseline="0" dirty="0" smtClean="0">
                <a:ln>
                  <a:noFill/>
                </a:ln>
                <a:solidFill>
                  <a:srgbClr val="6A1C0C"/>
                </a:solidFill>
                <a:effectLst/>
                <a:latin typeface="Arial" pitchFamily="34" charset="0"/>
                <a:ea typeface="SimSun" pitchFamily="2" charset="-122"/>
                <a:cs typeface="Calibri" pitchFamily="34" charset="0"/>
              </a:rPr>
              <a:t>e</a:t>
            </a:r>
            <a:r>
              <a:rPr kumimoji="0" lang="pl-PL" sz="1100" b="1" i="0" u="none" strike="noStrike" cap="none" normalizeH="0" baseline="0" dirty="0" smtClean="0">
                <a:ln>
                  <a:noFill/>
                </a:ln>
                <a:solidFill>
                  <a:srgbClr val="6A1C0C"/>
                </a:solidFill>
                <a:effectLst/>
                <a:latin typeface="Arial" pitchFamily="34" charset="0"/>
                <a:ea typeface="SimSun" pitchFamily="2" charset="-122"/>
                <a:cs typeface="Calibri" pitchFamily="34" charset="0"/>
              </a:rPr>
              <a:t> (N = 49)</a:t>
            </a:r>
            <a:endParaRPr kumimoji="0" lang="pl-PL" sz="1800" b="0" i="0" u="none" strike="noStrike" cap="none" normalizeH="0" baseline="0" dirty="0" smtClean="0">
              <a:ln>
                <a:noFill/>
              </a:ln>
              <a:solidFill>
                <a:srgbClr val="6A1C0C"/>
              </a:solidFill>
              <a:effectLst/>
              <a:latin typeface="Arial" pitchFamily="34" charset="0"/>
              <a:cs typeface="Arial" pitchFamily="34" charset="0"/>
            </a:endParaRPr>
          </a:p>
        </p:txBody>
      </p:sp>
      <p:sp>
        <p:nvSpPr>
          <p:cNvPr id="15" name="Rectangle 3"/>
          <p:cNvSpPr>
            <a:spLocks noChangeArrowheads="1"/>
          </p:cNvSpPr>
          <p:nvPr/>
        </p:nvSpPr>
        <p:spPr bwMode="auto">
          <a:xfrm>
            <a:off x="467544" y="3645024"/>
            <a:ext cx="6552728"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l-PL" sz="1100" b="1" dirty="0" err="1" smtClean="0">
                <a:solidFill>
                  <a:srgbClr val="0070C0"/>
                </a:solidFill>
                <a:latin typeface="Arial" pitchFamily="34" charset="0"/>
                <a:ea typeface="SimSun" pitchFamily="2" charset="-122"/>
                <a:cs typeface="Calibri" pitchFamily="34" charset="0"/>
              </a:rPr>
              <a:t>Average</a:t>
            </a:r>
            <a:r>
              <a:rPr lang="pl-PL" sz="1100" b="1" dirty="0" smtClean="0">
                <a:solidFill>
                  <a:srgbClr val="0070C0"/>
                </a:solidFill>
                <a:latin typeface="Arial" pitchFamily="34" charset="0"/>
                <a:ea typeface="SimSun" pitchFamily="2" charset="-122"/>
                <a:cs typeface="Calibri" pitchFamily="34" charset="0"/>
              </a:rPr>
              <a:t> </a:t>
            </a:r>
            <a:r>
              <a:rPr lang="pl-PL" sz="1100" b="1" dirty="0" err="1" smtClean="0">
                <a:solidFill>
                  <a:srgbClr val="0070C0"/>
                </a:solidFill>
                <a:latin typeface="Arial" pitchFamily="34" charset="0"/>
                <a:ea typeface="SimSun" pitchFamily="2" charset="-122"/>
                <a:cs typeface="Calibri" pitchFamily="34" charset="0"/>
              </a:rPr>
              <a:t>level</a:t>
            </a:r>
            <a:r>
              <a:rPr lang="pl-PL" sz="1100" b="1" dirty="0" smtClean="0">
                <a:solidFill>
                  <a:srgbClr val="0070C0"/>
                </a:solidFill>
                <a:latin typeface="Arial" pitchFamily="34" charset="0"/>
                <a:ea typeface="SimSun" pitchFamily="2" charset="-122"/>
                <a:cs typeface="Calibri" pitchFamily="34" charset="0"/>
              </a:rPr>
              <a:t> of engagement of </a:t>
            </a:r>
            <a:r>
              <a:rPr lang="pl-PL" sz="1100" b="1" dirty="0" err="1" smtClean="0">
                <a:solidFill>
                  <a:srgbClr val="0070C0"/>
                </a:solidFill>
                <a:latin typeface="Arial" pitchFamily="34" charset="0"/>
                <a:ea typeface="SimSun" pitchFamily="2" charset="-122"/>
                <a:cs typeface="Calibri" pitchFamily="34" charset="0"/>
              </a:rPr>
              <a:t>CSAs</a:t>
            </a:r>
            <a:r>
              <a:rPr lang="pl-PL" sz="1100" b="1" dirty="0" smtClean="0">
                <a:solidFill>
                  <a:srgbClr val="0070C0"/>
                </a:solidFill>
                <a:latin typeface="Arial" pitchFamily="34" charset="0"/>
                <a:ea typeface="SimSun" pitchFamily="2" charset="-122"/>
                <a:cs typeface="Calibri" pitchFamily="34" charset="0"/>
              </a:rPr>
              <a:t> in </a:t>
            </a:r>
            <a:r>
              <a:rPr lang="pl-PL" sz="1100" b="1" dirty="0" err="1" smtClean="0">
                <a:solidFill>
                  <a:srgbClr val="0070C0"/>
                </a:solidFill>
                <a:latin typeface="Arial" pitchFamily="34" charset="0"/>
                <a:ea typeface="SimSun" pitchFamily="2" charset="-122"/>
                <a:cs typeface="Calibri" pitchFamily="34" charset="0"/>
              </a:rPr>
              <a:t>promoting</a:t>
            </a:r>
            <a:r>
              <a:rPr lang="pl-PL" sz="1100" b="1" dirty="0" smtClean="0">
                <a:solidFill>
                  <a:srgbClr val="0070C0"/>
                </a:solidFill>
                <a:latin typeface="Arial" pitchFamily="34" charset="0"/>
                <a:ea typeface="SimSun" pitchFamily="2" charset="-122"/>
                <a:cs typeface="Calibri" pitchFamily="34" charset="0"/>
              </a:rPr>
              <a:t> </a:t>
            </a:r>
            <a:r>
              <a:rPr lang="pl-PL" sz="1100" b="1" dirty="0" err="1" smtClean="0">
                <a:solidFill>
                  <a:srgbClr val="0070C0"/>
                </a:solidFill>
                <a:latin typeface="Arial" pitchFamily="34" charset="0"/>
                <a:ea typeface="SimSun" pitchFamily="2" charset="-122"/>
                <a:cs typeface="Calibri" pitchFamily="34" charset="0"/>
              </a:rPr>
              <a:t>adaptability</a:t>
            </a:r>
            <a:r>
              <a:rPr lang="pl-PL" sz="1100" b="1" dirty="0" smtClean="0">
                <a:solidFill>
                  <a:srgbClr val="0070C0"/>
                </a:solidFill>
                <a:latin typeface="Arial" pitchFamily="34" charset="0"/>
                <a:ea typeface="SimSun" pitchFamily="2" charset="-122"/>
                <a:cs typeface="Calibri" pitchFamily="34" charset="0"/>
              </a:rPr>
              <a:t> of </a:t>
            </a:r>
            <a:r>
              <a:rPr lang="pl-PL" sz="1100" b="1" dirty="0" err="1" smtClean="0">
                <a:solidFill>
                  <a:srgbClr val="0070C0"/>
                </a:solidFill>
                <a:latin typeface="Arial" pitchFamily="34" charset="0"/>
                <a:ea typeface="SimSun" pitchFamily="2" charset="-122"/>
                <a:cs typeface="Calibri" pitchFamily="34" charset="0"/>
              </a:rPr>
              <a:t>people</a:t>
            </a:r>
            <a:r>
              <a:rPr lang="pl-PL" sz="1100" b="1" dirty="0" smtClean="0">
                <a:solidFill>
                  <a:srgbClr val="0070C0"/>
                </a:solidFill>
                <a:latin typeface="Arial" pitchFamily="34" charset="0"/>
                <a:ea typeface="SimSun" pitchFamily="2" charset="-122"/>
                <a:cs typeface="Calibri" pitchFamily="34" charset="0"/>
              </a:rPr>
              <a:t> in </a:t>
            </a:r>
            <a:r>
              <a:rPr lang="pl-PL" sz="1100" b="1" dirty="0" err="1" smtClean="0">
                <a:solidFill>
                  <a:srgbClr val="0070C0"/>
                </a:solidFill>
                <a:latin typeface="Arial" pitchFamily="34" charset="0"/>
                <a:ea typeface="SimSun" pitchFamily="2" charset="-122"/>
                <a:cs typeface="Calibri" pitchFamily="34" charset="0"/>
              </a:rPr>
              <a:t>danger</a:t>
            </a:r>
            <a:r>
              <a:rPr lang="pl-PL" sz="1100" b="1" dirty="0" smtClean="0">
                <a:solidFill>
                  <a:srgbClr val="0070C0"/>
                </a:solidFill>
                <a:latin typeface="Arial" pitchFamily="34" charset="0"/>
                <a:ea typeface="SimSun" pitchFamily="2" charset="-122"/>
                <a:cs typeface="Calibri" pitchFamily="34" charset="0"/>
              </a:rPr>
              <a:t> of </a:t>
            </a:r>
            <a:r>
              <a:rPr lang="pl-PL" sz="1100" b="1" dirty="0" err="1" smtClean="0">
                <a:solidFill>
                  <a:srgbClr val="0070C0"/>
                </a:solidFill>
                <a:latin typeface="Arial" pitchFamily="34" charset="0"/>
                <a:ea typeface="SimSun" pitchFamily="2" charset="-122"/>
                <a:cs typeface="Calibri" pitchFamily="34" charset="0"/>
              </a:rPr>
              <a:t>social</a:t>
            </a:r>
            <a:r>
              <a:rPr lang="pl-PL" sz="1100" b="1" dirty="0" smtClean="0">
                <a:solidFill>
                  <a:srgbClr val="0070C0"/>
                </a:solidFill>
                <a:latin typeface="Arial" pitchFamily="34" charset="0"/>
                <a:ea typeface="SimSun" pitchFamily="2" charset="-122"/>
                <a:cs typeface="Calibri" pitchFamily="34" charset="0"/>
              </a:rPr>
              <a:t> </a:t>
            </a:r>
            <a:r>
              <a:rPr lang="pl-PL" sz="1100" b="1" dirty="0" err="1" smtClean="0">
                <a:solidFill>
                  <a:srgbClr val="0070C0"/>
                </a:solidFill>
                <a:latin typeface="Arial" pitchFamily="34" charset="0"/>
                <a:ea typeface="SimSun" pitchFamily="2" charset="-122"/>
                <a:cs typeface="Calibri" pitchFamily="34" charset="0"/>
              </a:rPr>
              <a:t>exclusion</a:t>
            </a:r>
            <a:r>
              <a:rPr lang="pl-PL" sz="1100" b="1" dirty="0" smtClean="0">
                <a:solidFill>
                  <a:srgbClr val="0070C0"/>
                </a:solidFill>
                <a:latin typeface="Arial" pitchFamily="34" charset="0"/>
                <a:ea typeface="SimSun" pitchFamily="2" charset="-122"/>
                <a:cs typeface="Calibri" pitchFamily="34" charset="0"/>
              </a:rPr>
              <a:t>  in the </a:t>
            </a:r>
            <a:r>
              <a:rPr lang="pl-PL" sz="1100" b="1" dirty="0" err="1" smtClean="0">
                <a:solidFill>
                  <a:srgbClr val="0070C0"/>
                </a:solidFill>
                <a:latin typeface="Arial" pitchFamily="34" charset="0"/>
                <a:ea typeface="SimSun" pitchFamily="2" charset="-122"/>
                <a:cs typeface="Calibri" pitchFamily="34" charset="0"/>
              </a:rPr>
              <a:t>opinion</a:t>
            </a:r>
            <a:r>
              <a:rPr lang="pl-PL" sz="1100" b="1" dirty="0" smtClean="0">
                <a:solidFill>
                  <a:srgbClr val="0070C0"/>
                </a:solidFill>
                <a:latin typeface="Arial" pitchFamily="34" charset="0"/>
                <a:ea typeface="SimSun" pitchFamily="2" charset="-122"/>
                <a:cs typeface="Calibri" pitchFamily="34" charset="0"/>
              </a:rPr>
              <a:t> of LLO in the </a:t>
            </a:r>
            <a:r>
              <a:rPr lang="pl-PL" sz="1100" b="1" dirty="0" err="1" smtClean="0">
                <a:solidFill>
                  <a:srgbClr val="0070C0"/>
                </a:solidFill>
                <a:latin typeface="Arial" pitchFamily="34" charset="0"/>
                <a:ea typeface="SimSun" pitchFamily="2" charset="-122"/>
                <a:cs typeface="Calibri" pitchFamily="34" charset="0"/>
              </a:rPr>
              <a:t>voivodeship</a:t>
            </a:r>
            <a:r>
              <a:rPr lang="pl-PL" sz="1100" b="1" dirty="0" smtClean="0">
                <a:solidFill>
                  <a:srgbClr val="0070C0"/>
                </a:solidFill>
                <a:latin typeface="Arial" pitchFamily="34" charset="0"/>
                <a:ea typeface="SimSun" pitchFamily="2" charset="-122"/>
                <a:cs typeface="Calibri" pitchFamily="34" charset="0"/>
              </a:rPr>
              <a:t> of</a:t>
            </a:r>
            <a:r>
              <a:rPr kumimoji="0" lang="pl-PL" sz="1100" b="1" i="0" u="none" strike="noStrike" cap="none" normalizeH="0" baseline="0" dirty="0" smtClean="0">
                <a:ln>
                  <a:noFill/>
                </a:ln>
                <a:solidFill>
                  <a:srgbClr val="0070C0"/>
                </a:solidFill>
                <a:effectLst/>
                <a:latin typeface="Arial" pitchFamily="34" charset="0"/>
                <a:ea typeface="SimSun" pitchFamily="2" charset="-122"/>
                <a:cs typeface="Calibri" pitchFamily="34" charset="0"/>
              </a:rPr>
              <a:t> podlaskie (N = 14)</a:t>
            </a:r>
            <a:endParaRPr kumimoji="0" lang="pl-PL" sz="1800" b="0" i="0" u="none" strike="noStrike" cap="none" normalizeH="0" baseline="0" dirty="0" smtClean="0">
              <a:ln>
                <a:noFill/>
              </a:ln>
              <a:solidFill>
                <a:srgbClr val="0070C0"/>
              </a:solidFill>
              <a:effectLst/>
              <a:latin typeface="Arial" pitchFamily="34" charset="0"/>
              <a:cs typeface="Arial" pitchFamily="34" charset="0"/>
            </a:endParaRPr>
          </a:p>
        </p:txBody>
      </p:sp>
      <p:sp>
        <p:nvSpPr>
          <p:cNvPr id="16" name="Rectangle 15"/>
          <p:cNvSpPr/>
          <p:nvPr/>
        </p:nvSpPr>
        <p:spPr>
          <a:xfrm>
            <a:off x="7298224" y="4653136"/>
            <a:ext cx="802168"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pl-PL" b="1" dirty="0" smtClean="0">
                <a:solidFill>
                  <a:schemeClr val="tx1"/>
                </a:solidFill>
                <a:latin typeface="Arial" pitchFamily="34" charset="0"/>
                <a:cs typeface="Arial" pitchFamily="34" charset="0"/>
              </a:rPr>
              <a:t>CSA</a:t>
            </a:r>
            <a:endParaRPr lang="en-US" b="1" dirty="0">
              <a:solidFill>
                <a:schemeClr val="tx1"/>
              </a:solidFill>
              <a:latin typeface="Arial" pitchFamily="34" charset="0"/>
              <a:cs typeface="Arial" pitchFamily="34" charset="0"/>
            </a:endParaRPr>
          </a:p>
        </p:txBody>
      </p:sp>
      <p:sp>
        <p:nvSpPr>
          <p:cNvPr id="17" name="Rectangle 16"/>
          <p:cNvSpPr/>
          <p:nvPr/>
        </p:nvSpPr>
        <p:spPr>
          <a:xfrm>
            <a:off x="1043608" y="5445224"/>
            <a:ext cx="1728199"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pl-PL" b="1" dirty="0" err="1" smtClean="0">
                <a:solidFill>
                  <a:schemeClr val="tx1"/>
                </a:solidFill>
                <a:latin typeface="Arial" pitchFamily="34" charset="0"/>
                <a:cs typeface="Arial" pitchFamily="34" charset="0"/>
              </a:rPr>
              <a:t>Among</a:t>
            </a:r>
            <a:r>
              <a:rPr lang="pl-PL" b="1" dirty="0" smtClean="0">
                <a:solidFill>
                  <a:schemeClr val="tx1"/>
                </a:solidFill>
                <a:latin typeface="Arial" pitchFamily="34" charset="0"/>
                <a:cs typeface="Arial" pitchFamily="34" charset="0"/>
              </a:rPr>
              <a:t> </a:t>
            </a:r>
            <a:r>
              <a:rPr lang="pl-PL" b="1" dirty="0" err="1" smtClean="0">
                <a:solidFill>
                  <a:schemeClr val="tx1"/>
                </a:solidFill>
                <a:latin typeface="Arial" pitchFamily="34" charset="0"/>
                <a:cs typeface="Arial" pitchFamily="34" charset="0"/>
              </a:rPr>
              <a:t>all</a:t>
            </a:r>
            <a:r>
              <a:rPr lang="pl-PL" b="1" dirty="0" smtClean="0">
                <a:solidFill>
                  <a:schemeClr val="tx1"/>
                </a:solidFill>
                <a:latin typeface="Arial" pitchFamily="34" charset="0"/>
                <a:cs typeface="Arial" pitchFamily="34" charset="0"/>
              </a:rPr>
              <a:t> </a:t>
            </a:r>
            <a:r>
              <a:rPr lang="pl-PL" b="1" dirty="0" err="1" smtClean="0">
                <a:solidFill>
                  <a:schemeClr val="tx1"/>
                </a:solidFill>
                <a:latin typeface="Arial" pitchFamily="34" charset="0"/>
                <a:cs typeface="Arial" pitchFamily="34" charset="0"/>
              </a:rPr>
              <a:t>LLOs</a:t>
            </a:r>
            <a:endParaRPr lang="en-US" b="1" dirty="0">
              <a:solidFill>
                <a:schemeClr val="tx1"/>
              </a:solidFill>
              <a:latin typeface="Arial" pitchFamily="34" charset="0"/>
              <a:cs typeface="Arial" pitchFamily="34" charset="0"/>
            </a:endParaRPr>
          </a:p>
        </p:txBody>
      </p:sp>
      <p:sp>
        <p:nvSpPr>
          <p:cNvPr id="18" name="Rectangle 17"/>
          <p:cNvSpPr/>
          <p:nvPr/>
        </p:nvSpPr>
        <p:spPr>
          <a:xfrm>
            <a:off x="2915811" y="5445224"/>
            <a:ext cx="1800163"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pl-PL" b="1" dirty="0" err="1" smtClean="0">
                <a:solidFill>
                  <a:schemeClr val="tx1"/>
                </a:solidFill>
                <a:latin typeface="Arial" pitchFamily="34" charset="0"/>
                <a:cs typeface="Arial" pitchFamily="34" charset="0"/>
              </a:rPr>
              <a:t>Among</a:t>
            </a:r>
            <a:r>
              <a:rPr lang="pl-PL" b="1" dirty="0" smtClean="0">
                <a:solidFill>
                  <a:schemeClr val="tx1"/>
                </a:solidFill>
                <a:latin typeface="Arial" pitchFamily="34" charset="0"/>
                <a:cs typeface="Arial" pitchFamily="34" charset="0"/>
              </a:rPr>
              <a:t> </a:t>
            </a:r>
            <a:r>
              <a:rPr lang="pl-PL" b="1" dirty="0" err="1" smtClean="0">
                <a:solidFill>
                  <a:schemeClr val="tx1"/>
                </a:solidFill>
                <a:latin typeface="Arial" pitchFamily="34" charset="0"/>
                <a:cs typeface="Arial" pitchFamily="34" charset="0"/>
              </a:rPr>
              <a:t>all</a:t>
            </a:r>
            <a:r>
              <a:rPr lang="pl-PL" b="1" dirty="0" smtClean="0">
                <a:solidFill>
                  <a:schemeClr val="tx1"/>
                </a:solidFill>
                <a:latin typeface="Arial" pitchFamily="34" charset="0"/>
                <a:cs typeface="Arial" pitchFamily="34" charset="0"/>
              </a:rPr>
              <a:t> </a:t>
            </a:r>
            <a:r>
              <a:rPr lang="pl-PL" b="1" dirty="0" err="1" smtClean="0">
                <a:solidFill>
                  <a:schemeClr val="tx1"/>
                </a:solidFill>
                <a:latin typeface="Arial" pitchFamily="34" charset="0"/>
                <a:cs typeface="Arial" pitchFamily="34" charset="0"/>
              </a:rPr>
              <a:t>LLOs</a:t>
            </a:r>
            <a:r>
              <a:rPr lang="pl-PL" b="1" dirty="0" smtClean="0">
                <a:solidFill>
                  <a:schemeClr val="tx1"/>
                </a:solidFill>
                <a:latin typeface="Arial" pitchFamily="34" charset="0"/>
                <a:cs typeface="Arial" pitchFamily="34" charset="0"/>
              </a:rPr>
              <a:t> </a:t>
            </a:r>
            <a:r>
              <a:rPr lang="pl-PL" b="1" dirty="0" err="1" smtClean="0">
                <a:solidFill>
                  <a:schemeClr val="tx1"/>
                </a:solidFill>
                <a:latin typeface="Arial" pitchFamily="34" charset="0"/>
                <a:cs typeface="Arial" pitchFamily="34" charset="0"/>
              </a:rPr>
              <a:t>organizing</a:t>
            </a:r>
            <a:r>
              <a:rPr lang="pl-PL" b="1" dirty="0" smtClean="0">
                <a:solidFill>
                  <a:schemeClr val="tx1"/>
                </a:solidFill>
                <a:latin typeface="Arial" pitchFamily="34" charset="0"/>
                <a:cs typeface="Arial" pitchFamily="34" charset="0"/>
              </a:rPr>
              <a:t> WSB  in 2012</a:t>
            </a:r>
            <a:endParaRPr lang="en-US" b="1" dirty="0">
              <a:solidFill>
                <a:schemeClr val="tx1"/>
              </a:solidFill>
              <a:latin typeface="Arial" pitchFamily="34" charset="0"/>
              <a:cs typeface="Arial" pitchFamily="34" charset="0"/>
            </a:endParaRPr>
          </a:p>
        </p:txBody>
      </p:sp>
      <p:sp>
        <p:nvSpPr>
          <p:cNvPr id="19" name="Rectangle 18"/>
          <p:cNvSpPr/>
          <p:nvPr/>
        </p:nvSpPr>
        <p:spPr>
          <a:xfrm>
            <a:off x="4788014" y="5445224"/>
            <a:ext cx="1944166"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pl-PL" b="1" dirty="0" err="1" smtClean="0">
                <a:solidFill>
                  <a:schemeClr val="tx1"/>
                </a:solidFill>
                <a:latin typeface="Arial" pitchFamily="34" charset="0"/>
                <a:cs typeface="Arial" pitchFamily="34" charset="0"/>
              </a:rPr>
              <a:t>Among</a:t>
            </a:r>
            <a:r>
              <a:rPr lang="pl-PL" b="1" dirty="0" smtClean="0">
                <a:solidFill>
                  <a:schemeClr val="tx1"/>
                </a:solidFill>
                <a:latin typeface="Arial" pitchFamily="34" charset="0"/>
                <a:cs typeface="Arial" pitchFamily="34" charset="0"/>
              </a:rPr>
              <a:t> </a:t>
            </a:r>
            <a:r>
              <a:rPr lang="pl-PL" b="1" dirty="0" err="1" smtClean="0">
                <a:solidFill>
                  <a:schemeClr val="tx1"/>
                </a:solidFill>
                <a:latin typeface="Arial" pitchFamily="34" charset="0"/>
                <a:cs typeface="Arial" pitchFamily="34" charset="0"/>
              </a:rPr>
              <a:t>all</a:t>
            </a:r>
            <a:r>
              <a:rPr lang="pl-PL" b="1" dirty="0" smtClean="0">
                <a:solidFill>
                  <a:schemeClr val="tx1"/>
                </a:solidFill>
                <a:latin typeface="Arial" pitchFamily="34" charset="0"/>
                <a:cs typeface="Arial" pitchFamily="34" charset="0"/>
              </a:rPr>
              <a:t> </a:t>
            </a:r>
            <a:r>
              <a:rPr lang="pl-PL" b="1" dirty="0" err="1" smtClean="0">
                <a:solidFill>
                  <a:schemeClr val="tx1"/>
                </a:solidFill>
                <a:latin typeface="Arial" pitchFamily="34" charset="0"/>
                <a:cs typeface="Arial" pitchFamily="34" charset="0"/>
              </a:rPr>
              <a:t>LLOs</a:t>
            </a:r>
            <a:r>
              <a:rPr lang="pl-PL" b="1" dirty="0" smtClean="0">
                <a:solidFill>
                  <a:schemeClr val="tx1"/>
                </a:solidFill>
                <a:latin typeface="Arial" pitchFamily="34" charset="0"/>
                <a:cs typeface="Arial" pitchFamily="34" charset="0"/>
              </a:rPr>
              <a:t> not </a:t>
            </a:r>
            <a:r>
              <a:rPr lang="pl-PL" b="1" dirty="0" err="1" smtClean="0">
                <a:solidFill>
                  <a:schemeClr val="tx1"/>
                </a:solidFill>
                <a:latin typeface="Arial" pitchFamily="34" charset="0"/>
                <a:cs typeface="Arial" pitchFamily="34" charset="0"/>
              </a:rPr>
              <a:t>organizing</a:t>
            </a:r>
            <a:r>
              <a:rPr lang="pl-PL" b="1" dirty="0" smtClean="0">
                <a:solidFill>
                  <a:schemeClr val="tx1"/>
                </a:solidFill>
                <a:latin typeface="Arial" pitchFamily="34" charset="0"/>
                <a:cs typeface="Arial" pitchFamily="34" charset="0"/>
              </a:rPr>
              <a:t> WSB  in 2012</a:t>
            </a:r>
            <a:endParaRPr lang="en-U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Chart 28"/>
          <p:cNvGraphicFramePr/>
          <p:nvPr/>
        </p:nvGraphicFramePr>
        <p:xfrm>
          <a:off x="323528" y="1196752"/>
          <a:ext cx="5383400" cy="241054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683568" y="332656"/>
            <a:ext cx="4824536" cy="587152"/>
          </a:xfrm>
        </p:spPr>
        <p:txBody>
          <a:bodyPr/>
          <a:lstStyle/>
          <a:p>
            <a:r>
              <a:rPr lang="en-US" sz="2000" b="1" dirty="0" smtClean="0">
                <a:latin typeface="Arial" pitchFamily="34" charset="0"/>
                <a:cs typeface="Arial" pitchFamily="34" charset="0"/>
              </a:rPr>
              <a:t>Barriers in implementing projects for social </a:t>
            </a:r>
            <a:r>
              <a:rPr lang="pl-PL" sz="2000" b="1" dirty="0" smtClean="0">
                <a:latin typeface="Arial" pitchFamily="34" charset="0"/>
                <a:cs typeface="Arial" pitchFamily="34" charset="0"/>
              </a:rPr>
              <a:t>benefit</a:t>
            </a:r>
            <a:endParaRPr lang="en-US" sz="2000" b="1" dirty="0">
              <a:latin typeface="Arial" pitchFamily="34" charset="0"/>
              <a:cs typeface="Arial" pitchFamily="34" charset="0"/>
            </a:endParaRPr>
          </a:p>
        </p:txBody>
      </p:sp>
      <p:sp>
        <p:nvSpPr>
          <p:cNvPr id="8200" name="Rectangle 8"/>
          <p:cNvSpPr>
            <a:spLocks noChangeArrowheads="1"/>
          </p:cNvSpPr>
          <p:nvPr/>
        </p:nvSpPr>
        <p:spPr bwMode="auto">
          <a:xfrm>
            <a:off x="216024" y="1045043"/>
            <a:ext cx="5364088"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200" b="1" dirty="0" smtClean="0">
                <a:solidFill>
                  <a:srgbClr val="A22A12"/>
                </a:solidFill>
                <a:latin typeface="Arial" pitchFamily="34" charset="0"/>
                <a:cs typeface="Arial" pitchFamily="34" charset="0"/>
              </a:rPr>
              <a:t>Barriers in implementing  WSB in the opinion of CSA members (N = 49) </a:t>
            </a:r>
          </a:p>
        </p:txBody>
      </p:sp>
      <p:sp>
        <p:nvSpPr>
          <p:cNvPr id="13" name="Rectangle 12"/>
          <p:cNvSpPr/>
          <p:nvPr/>
        </p:nvSpPr>
        <p:spPr>
          <a:xfrm>
            <a:off x="251520" y="3717032"/>
            <a:ext cx="6246440" cy="276999"/>
          </a:xfrm>
          <a:prstGeom prst="rect">
            <a:avLst/>
          </a:prstGeom>
        </p:spPr>
        <p:txBody>
          <a:bodyPr wrap="square">
            <a:spAutoFit/>
          </a:bodyPr>
          <a:lstStyle/>
          <a:p>
            <a:r>
              <a:rPr lang="en-US" sz="1200" b="1" dirty="0" smtClean="0">
                <a:solidFill>
                  <a:srgbClr val="6A1C0C"/>
                </a:solidFill>
                <a:latin typeface="Arial" pitchFamily="34" charset="0"/>
                <a:cs typeface="Arial" pitchFamily="34" charset="0"/>
              </a:rPr>
              <a:t>Barriers in implementing WSB in the opinion of LLO members (N = 14) </a:t>
            </a:r>
          </a:p>
        </p:txBody>
      </p:sp>
      <p:sp>
        <p:nvSpPr>
          <p:cNvPr id="7" name="Right Brace 6"/>
          <p:cNvSpPr/>
          <p:nvPr/>
        </p:nvSpPr>
        <p:spPr>
          <a:xfrm>
            <a:off x="6012200" y="1412776"/>
            <a:ext cx="360000" cy="2160240"/>
          </a:xfrm>
          <a:prstGeom prst="rightBrace">
            <a:avLst/>
          </a:prstGeom>
          <a:ln w="15875">
            <a:solidFill>
              <a:srgbClr val="CF3617"/>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rgbClr val="C00000"/>
                </a:solidFill>
              </a:ln>
              <a:latin typeface="Arial" pitchFamily="34" charset="0"/>
              <a:cs typeface="Arial" pitchFamily="34" charset="0"/>
            </a:endParaRPr>
          </a:p>
        </p:txBody>
      </p:sp>
      <p:graphicFrame>
        <p:nvGraphicFramePr>
          <p:cNvPr id="9" name="Diagram 8"/>
          <p:cNvGraphicFramePr/>
          <p:nvPr/>
        </p:nvGraphicFramePr>
        <p:xfrm>
          <a:off x="5831632" y="1340768"/>
          <a:ext cx="3312368" cy="2016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ight Brace 9"/>
          <p:cNvSpPr/>
          <p:nvPr/>
        </p:nvSpPr>
        <p:spPr>
          <a:xfrm>
            <a:off x="5796136" y="4005064"/>
            <a:ext cx="360000" cy="1800200"/>
          </a:xfrm>
          <a:prstGeom prst="rightBrace">
            <a:avLst/>
          </a:prstGeom>
          <a:ln w="15875">
            <a:solidFill>
              <a:srgbClr val="CF3617"/>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rgbClr val="C00000"/>
                </a:solidFill>
              </a:ln>
              <a:latin typeface="Arial" pitchFamily="34" charset="0"/>
              <a:cs typeface="Arial" pitchFamily="34" charset="0"/>
            </a:endParaRPr>
          </a:p>
        </p:txBody>
      </p:sp>
      <p:graphicFrame>
        <p:nvGraphicFramePr>
          <p:cNvPr id="11" name="Diagram 10"/>
          <p:cNvGraphicFramePr/>
          <p:nvPr/>
        </p:nvGraphicFramePr>
        <p:xfrm>
          <a:off x="6156176" y="3573016"/>
          <a:ext cx="2916832" cy="28803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4" name="Chart 13"/>
          <p:cNvGraphicFramePr/>
          <p:nvPr/>
        </p:nvGraphicFramePr>
        <p:xfrm>
          <a:off x="0" y="3933056"/>
          <a:ext cx="5868144" cy="2376264"/>
        </p:xfrm>
        <a:graphic>
          <a:graphicData uri="http://schemas.openxmlformats.org/drawingml/2006/chart">
            <c:chart xmlns:c="http://schemas.openxmlformats.org/drawingml/2006/chart" xmlns:r="http://schemas.openxmlformats.org/officeDocument/2006/relationships" r:id="rId13"/>
          </a:graphicData>
        </a:graphic>
      </p:graphicFrame>
      <p:sp>
        <p:nvSpPr>
          <p:cNvPr id="12" name="Rectangle 11"/>
          <p:cNvSpPr/>
          <p:nvPr/>
        </p:nvSpPr>
        <p:spPr>
          <a:xfrm>
            <a:off x="713712" y="1412776"/>
            <a:ext cx="2466528"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smtClean="0">
                <a:solidFill>
                  <a:schemeClr val="tx1"/>
                </a:solidFill>
                <a:latin typeface="Arial" pitchFamily="34" charset="0"/>
                <a:cs typeface="Arial" pitchFamily="34" charset="0"/>
              </a:rPr>
              <a:t>Lack of interest among unemployed</a:t>
            </a:r>
            <a:endParaRPr lang="en-US" sz="900" dirty="0">
              <a:solidFill>
                <a:schemeClr val="tx1"/>
              </a:solidFill>
              <a:latin typeface="Arial" pitchFamily="34" charset="0"/>
              <a:cs typeface="Arial" pitchFamily="34" charset="0"/>
            </a:endParaRPr>
          </a:p>
        </p:txBody>
      </p:sp>
      <p:sp>
        <p:nvSpPr>
          <p:cNvPr id="15" name="Rectangle 14"/>
          <p:cNvSpPr/>
          <p:nvPr/>
        </p:nvSpPr>
        <p:spPr>
          <a:xfrm>
            <a:off x="827584" y="1628800"/>
            <a:ext cx="2358008"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smtClean="0">
                <a:solidFill>
                  <a:schemeClr val="tx1"/>
                </a:solidFill>
                <a:latin typeface="Arial" pitchFamily="34" charset="0"/>
                <a:cs typeface="Arial" pitchFamily="34" charset="0"/>
              </a:rPr>
              <a:t>Lack of </a:t>
            </a:r>
            <a:r>
              <a:rPr lang="en-US" sz="900" dirty="0">
                <a:solidFill>
                  <a:schemeClr val="tx1"/>
                </a:solidFill>
                <a:latin typeface="Arial" pitchFamily="34" charset="0"/>
                <a:cs typeface="Arial" pitchFamily="34" charset="0"/>
              </a:rPr>
              <a:t>f</a:t>
            </a:r>
            <a:r>
              <a:rPr lang="en-US" sz="900" dirty="0" smtClean="0">
                <a:solidFill>
                  <a:schemeClr val="tx1"/>
                </a:solidFill>
                <a:latin typeface="Arial" pitchFamily="34" charset="0"/>
                <a:cs typeface="Arial" pitchFamily="34" charset="0"/>
              </a:rPr>
              <a:t>inancial support from commune</a:t>
            </a:r>
            <a:endParaRPr lang="en-US" sz="900" dirty="0">
              <a:solidFill>
                <a:schemeClr val="tx1"/>
              </a:solidFill>
              <a:latin typeface="Arial" pitchFamily="34" charset="0"/>
              <a:cs typeface="Arial" pitchFamily="34" charset="0"/>
            </a:endParaRPr>
          </a:p>
        </p:txBody>
      </p:sp>
      <p:sp>
        <p:nvSpPr>
          <p:cNvPr id="17" name="Rectangle 16"/>
          <p:cNvSpPr/>
          <p:nvPr/>
        </p:nvSpPr>
        <p:spPr>
          <a:xfrm>
            <a:off x="683568" y="1876640"/>
            <a:ext cx="2502024" cy="266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smtClean="0">
                <a:solidFill>
                  <a:schemeClr val="tx1"/>
                </a:solidFill>
                <a:latin typeface="Arial" pitchFamily="34" charset="0"/>
                <a:cs typeface="Arial" pitchFamily="34" charset="0"/>
              </a:rPr>
              <a:t>Lack of funds from </a:t>
            </a:r>
            <a:r>
              <a:rPr lang="en-US" sz="900" dirty="0" err="1" smtClean="0">
                <a:solidFill>
                  <a:schemeClr val="tx1"/>
                </a:solidFill>
                <a:latin typeface="Arial" pitchFamily="34" charset="0"/>
                <a:cs typeface="Arial" pitchFamily="34" charset="0"/>
              </a:rPr>
              <a:t>Labour</a:t>
            </a:r>
            <a:r>
              <a:rPr lang="en-US" sz="900" dirty="0" smtClean="0">
                <a:solidFill>
                  <a:schemeClr val="tx1"/>
                </a:solidFill>
                <a:latin typeface="Arial" pitchFamily="34" charset="0"/>
                <a:cs typeface="Arial" pitchFamily="34" charset="0"/>
              </a:rPr>
              <a:t> Fund</a:t>
            </a:r>
            <a:endParaRPr lang="en-US" sz="900" dirty="0">
              <a:solidFill>
                <a:schemeClr val="tx1"/>
              </a:solidFill>
              <a:latin typeface="Arial" pitchFamily="34" charset="0"/>
              <a:cs typeface="Arial" pitchFamily="34" charset="0"/>
            </a:endParaRPr>
          </a:p>
        </p:txBody>
      </p:sp>
      <p:sp>
        <p:nvSpPr>
          <p:cNvPr id="18" name="Rectangle 17"/>
          <p:cNvSpPr/>
          <p:nvPr/>
        </p:nvSpPr>
        <p:spPr>
          <a:xfrm>
            <a:off x="611560" y="2142904"/>
            <a:ext cx="2574032" cy="2443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smtClean="0">
                <a:solidFill>
                  <a:schemeClr val="tx1"/>
                </a:solidFill>
                <a:latin typeface="Arial" pitchFamily="34" charset="0"/>
                <a:cs typeface="Arial" pitchFamily="34" charset="0"/>
              </a:rPr>
              <a:t>Poor level of CSA services</a:t>
            </a:r>
            <a:endParaRPr lang="en-US" sz="900" dirty="0">
              <a:solidFill>
                <a:schemeClr val="tx1"/>
              </a:solidFill>
              <a:latin typeface="Arial" pitchFamily="34" charset="0"/>
              <a:cs typeface="Arial" pitchFamily="34" charset="0"/>
            </a:endParaRPr>
          </a:p>
        </p:txBody>
      </p:sp>
      <p:sp>
        <p:nvSpPr>
          <p:cNvPr id="19" name="Rectangle 18"/>
          <p:cNvSpPr/>
          <p:nvPr/>
        </p:nvSpPr>
        <p:spPr>
          <a:xfrm>
            <a:off x="745528" y="2420888"/>
            <a:ext cx="24300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pl-PL" sz="900" dirty="0" smtClean="0">
                <a:solidFill>
                  <a:schemeClr val="tx1"/>
                </a:solidFill>
                <a:latin typeface="Arial" pitchFamily="34" charset="0"/>
                <a:cs typeface="Arial" pitchFamily="34" charset="0"/>
              </a:rPr>
              <a:t>Lack od </a:t>
            </a:r>
            <a:r>
              <a:rPr lang="pl-PL" sz="900" dirty="0" err="1" smtClean="0">
                <a:solidFill>
                  <a:schemeClr val="tx1"/>
                </a:solidFill>
                <a:latin typeface="Arial" pitchFamily="34" charset="0"/>
                <a:cs typeface="Arial" pitchFamily="34" charset="0"/>
              </a:rPr>
              <a:t>demand</a:t>
            </a:r>
            <a:r>
              <a:rPr lang="pl-PL" sz="900" dirty="0" smtClean="0">
                <a:solidFill>
                  <a:schemeClr val="tx1"/>
                </a:solidFill>
                <a:latin typeface="Arial" pitchFamily="34" charset="0"/>
                <a:cs typeface="Arial" pitchFamily="34" charset="0"/>
              </a:rPr>
              <a:t> for WSB </a:t>
            </a:r>
            <a:r>
              <a:rPr lang="pl-PL" sz="900" dirty="0" err="1" smtClean="0">
                <a:solidFill>
                  <a:schemeClr val="tx1"/>
                </a:solidFill>
                <a:latin typeface="Arial" pitchFamily="34" charset="0"/>
                <a:cs typeface="Arial" pitchFamily="34" charset="0"/>
              </a:rPr>
              <a:t>from</a:t>
            </a:r>
            <a:r>
              <a:rPr lang="pl-PL" sz="900" dirty="0" smtClean="0">
                <a:solidFill>
                  <a:schemeClr val="tx1"/>
                </a:solidFill>
                <a:latin typeface="Arial" pitchFamily="34" charset="0"/>
                <a:cs typeface="Arial" pitchFamily="34" charset="0"/>
              </a:rPr>
              <a:t> </a:t>
            </a:r>
            <a:r>
              <a:rPr lang="pl-PL" sz="900" dirty="0" err="1" smtClean="0">
                <a:solidFill>
                  <a:schemeClr val="tx1"/>
                </a:solidFill>
                <a:latin typeface="Arial" pitchFamily="34" charset="0"/>
                <a:cs typeface="Arial" pitchFamily="34" charset="0"/>
              </a:rPr>
              <a:t>communes</a:t>
            </a:r>
            <a:endParaRPr lang="en-US" sz="900" dirty="0">
              <a:solidFill>
                <a:schemeClr val="tx1"/>
              </a:solidFill>
              <a:latin typeface="Arial" pitchFamily="34" charset="0"/>
              <a:cs typeface="Arial" pitchFamily="34" charset="0"/>
            </a:endParaRPr>
          </a:p>
        </p:txBody>
      </p:sp>
      <p:sp>
        <p:nvSpPr>
          <p:cNvPr id="20" name="Rectangle 19"/>
          <p:cNvSpPr/>
          <p:nvPr/>
        </p:nvSpPr>
        <p:spPr>
          <a:xfrm>
            <a:off x="745528" y="2678776"/>
            <a:ext cx="24300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pl-PL" sz="900" dirty="0" smtClean="0">
                <a:solidFill>
                  <a:schemeClr val="tx1"/>
                </a:solidFill>
                <a:latin typeface="Arial" pitchFamily="34" charset="0"/>
                <a:cs typeface="Arial" pitchFamily="34" charset="0"/>
              </a:rPr>
              <a:t>Too </a:t>
            </a:r>
            <a:r>
              <a:rPr lang="pl-PL" sz="900" dirty="0" err="1" smtClean="0">
                <a:solidFill>
                  <a:schemeClr val="tx1"/>
                </a:solidFill>
                <a:latin typeface="Arial" pitchFamily="34" charset="0"/>
                <a:cs typeface="Arial" pitchFamily="34" charset="0"/>
              </a:rPr>
              <a:t>complicated</a:t>
            </a:r>
            <a:r>
              <a:rPr lang="pl-PL" sz="900" dirty="0" smtClean="0">
                <a:solidFill>
                  <a:schemeClr val="tx1"/>
                </a:solidFill>
                <a:latin typeface="Arial" pitchFamily="34" charset="0"/>
                <a:cs typeface="Arial" pitchFamily="34" charset="0"/>
              </a:rPr>
              <a:t>  </a:t>
            </a:r>
            <a:r>
              <a:rPr lang="pl-PL" sz="900" dirty="0" err="1" smtClean="0">
                <a:solidFill>
                  <a:schemeClr val="tx1"/>
                </a:solidFill>
                <a:latin typeface="Arial" pitchFamily="34" charset="0"/>
                <a:cs typeface="Arial" pitchFamily="34" charset="0"/>
              </a:rPr>
              <a:t>procedures</a:t>
            </a:r>
            <a:r>
              <a:rPr lang="pl-PL" sz="900" dirty="0" smtClean="0">
                <a:solidFill>
                  <a:schemeClr val="tx1"/>
                </a:solidFill>
                <a:latin typeface="Arial" pitchFamily="34" charset="0"/>
                <a:cs typeface="Arial" pitchFamily="34" charset="0"/>
              </a:rPr>
              <a:t>  for  </a:t>
            </a:r>
            <a:r>
              <a:rPr lang="pl-PL" sz="900" dirty="0" err="1" smtClean="0">
                <a:solidFill>
                  <a:schemeClr val="tx1"/>
                </a:solidFill>
                <a:latin typeface="Arial" pitchFamily="34" charset="0"/>
                <a:cs typeface="Arial" pitchFamily="34" charset="0"/>
              </a:rPr>
              <a:t>running</a:t>
            </a:r>
            <a:r>
              <a:rPr lang="pl-PL" sz="900" dirty="0" smtClean="0">
                <a:solidFill>
                  <a:schemeClr val="tx1"/>
                </a:solidFill>
                <a:latin typeface="Arial" pitchFamily="34" charset="0"/>
                <a:cs typeface="Arial" pitchFamily="34" charset="0"/>
              </a:rPr>
              <a:t> WSB</a:t>
            </a:r>
            <a:endParaRPr lang="en-US" sz="900" dirty="0">
              <a:solidFill>
                <a:schemeClr val="tx1"/>
              </a:solidFill>
              <a:latin typeface="Arial" pitchFamily="34" charset="0"/>
              <a:cs typeface="Arial" pitchFamily="34" charset="0"/>
            </a:endParaRPr>
          </a:p>
        </p:txBody>
      </p:sp>
      <p:sp>
        <p:nvSpPr>
          <p:cNvPr id="21" name="Rectangle 20"/>
          <p:cNvSpPr/>
          <p:nvPr/>
        </p:nvSpPr>
        <p:spPr>
          <a:xfrm>
            <a:off x="641704" y="2924944"/>
            <a:ext cx="2538536"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pl-PL" sz="900" dirty="0" smtClean="0">
                <a:solidFill>
                  <a:schemeClr val="tx1"/>
                </a:solidFill>
                <a:latin typeface="Arial" pitchFamily="34" charset="0"/>
                <a:cs typeface="Arial" pitchFamily="34" charset="0"/>
              </a:rPr>
              <a:t>High </a:t>
            </a:r>
            <a:r>
              <a:rPr lang="pl-PL" sz="900" dirty="0" err="1" smtClean="0">
                <a:solidFill>
                  <a:schemeClr val="tx1"/>
                </a:solidFill>
                <a:latin typeface="Arial" pitchFamily="34" charset="0"/>
                <a:cs typeface="Arial" pitchFamily="34" charset="0"/>
              </a:rPr>
              <a:t>competition</a:t>
            </a:r>
            <a:r>
              <a:rPr lang="pl-PL" sz="900" dirty="0" smtClean="0">
                <a:solidFill>
                  <a:schemeClr val="tx1"/>
                </a:solidFill>
                <a:latin typeface="Arial" pitchFamily="34" charset="0"/>
                <a:cs typeface="Arial" pitchFamily="34" charset="0"/>
              </a:rPr>
              <a:t> for </a:t>
            </a:r>
            <a:r>
              <a:rPr lang="pl-PL" sz="900" dirty="0" err="1" smtClean="0">
                <a:solidFill>
                  <a:schemeClr val="tx1"/>
                </a:solidFill>
                <a:latin typeface="Arial" pitchFamily="34" charset="0"/>
                <a:cs typeface="Arial" pitchFamily="34" charset="0"/>
              </a:rPr>
              <a:t>providing</a:t>
            </a:r>
            <a:r>
              <a:rPr lang="pl-PL" sz="900" dirty="0" smtClean="0">
                <a:solidFill>
                  <a:schemeClr val="tx1"/>
                </a:solidFill>
                <a:latin typeface="Arial" pitchFamily="34" charset="0"/>
                <a:cs typeface="Arial" pitchFamily="34" charset="0"/>
              </a:rPr>
              <a:t> services to </a:t>
            </a:r>
            <a:r>
              <a:rPr lang="pl-PL" sz="900" dirty="0" err="1" smtClean="0">
                <a:solidFill>
                  <a:schemeClr val="tx1"/>
                </a:solidFill>
                <a:latin typeface="Arial" pitchFamily="34" charset="0"/>
                <a:cs typeface="Arial" pitchFamily="34" charset="0"/>
              </a:rPr>
              <a:t>commune</a:t>
            </a:r>
            <a:r>
              <a:rPr lang="pl-PL" sz="900" dirty="0" smtClean="0">
                <a:solidFill>
                  <a:schemeClr val="tx1"/>
                </a:solidFill>
                <a:latin typeface="Arial" pitchFamily="34" charset="0"/>
                <a:cs typeface="Arial" pitchFamily="34" charset="0"/>
              </a:rPr>
              <a:t> </a:t>
            </a:r>
            <a:endParaRPr lang="en-US" sz="900" dirty="0">
              <a:solidFill>
                <a:schemeClr val="tx1"/>
              </a:solidFill>
              <a:latin typeface="Arial" pitchFamily="34" charset="0"/>
              <a:cs typeface="Arial" pitchFamily="34" charset="0"/>
            </a:endParaRPr>
          </a:p>
        </p:txBody>
      </p:sp>
      <p:sp>
        <p:nvSpPr>
          <p:cNvPr id="22" name="Rectangle 21"/>
          <p:cNvSpPr/>
          <p:nvPr/>
        </p:nvSpPr>
        <p:spPr>
          <a:xfrm>
            <a:off x="487640" y="4056976"/>
            <a:ext cx="2709711"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pl-PL" sz="900" dirty="0" smtClean="0">
                <a:solidFill>
                  <a:schemeClr val="tx1"/>
                </a:solidFill>
                <a:latin typeface="Arial" pitchFamily="34" charset="0"/>
                <a:cs typeface="Arial" pitchFamily="34" charset="0"/>
              </a:rPr>
              <a:t>Lack of </a:t>
            </a:r>
            <a:r>
              <a:rPr lang="pl-PL" sz="900" dirty="0" err="1" smtClean="0">
                <a:solidFill>
                  <a:schemeClr val="tx1"/>
                </a:solidFill>
                <a:latin typeface="Arial" pitchFamily="34" charset="0"/>
                <a:cs typeface="Arial" pitchFamily="34" charset="0"/>
              </a:rPr>
              <a:t>interest</a:t>
            </a:r>
            <a:r>
              <a:rPr lang="pl-PL" sz="900" dirty="0" smtClean="0">
                <a:solidFill>
                  <a:schemeClr val="tx1"/>
                </a:solidFill>
                <a:latin typeface="Arial" pitchFamily="34" charset="0"/>
                <a:cs typeface="Arial" pitchFamily="34" charset="0"/>
              </a:rPr>
              <a:t> from the </a:t>
            </a:r>
            <a:r>
              <a:rPr lang="pl-PL" sz="900" dirty="0" err="1" smtClean="0">
                <a:solidFill>
                  <a:schemeClr val="tx1"/>
                </a:solidFill>
                <a:latin typeface="Arial" pitchFamily="34" charset="0"/>
                <a:cs typeface="Arial" pitchFamily="34" charset="0"/>
              </a:rPr>
              <a:t>unemployed</a:t>
            </a:r>
            <a:endParaRPr lang="en-US" sz="900" dirty="0">
              <a:solidFill>
                <a:schemeClr val="tx1"/>
              </a:solidFill>
              <a:latin typeface="Arial" pitchFamily="34" charset="0"/>
              <a:cs typeface="Arial" pitchFamily="34" charset="0"/>
            </a:endParaRPr>
          </a:p>
        </p:txBody>
      </p:sp>
      <p:sp>
        <p:nvSpPr>
          <p:cNvPr id="23" name="Rectangle 22"/>
          <p:cNvSpPr/>
          <p:nvPr/>
        </p:nvSpPr>
        <p:spPr>
          <a:xfrm>
            <a:off x="251520" y="4221088"/>
            <a:ext cx="2925735"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pl-PL" sz="900" dirty="0" smtClean="0">
                <a:solidFill>
                  <a:schemeClr val="tx1"/>
                </a:solidFill>
                <a:latin typeface="Arial" pitchFamily="34" charset="0"/>
                <a:cs typeface="Arial" pitchFamily="34" charset="0"/>
              </a:rPr>
              <a:t>Lack of </a:t>
            </a:r>
            <a:r>
              <a:rPr lang="pl-PL" sz="900" dirty="0" err="1" smtClean="0">
                <a:solidFill>
                  <a:schemeClr val="tx1"/>
                </a:solidFill>
                <a:latin typeface="Arial" pitchFamily="34" charset="0"/>
                <a:cs typeface="Arial" pitchFamily="34" charset="0"/>
              </a:rPr>
              <a:t>demand</a:t>
            </a:r>
            <a:r>
              <a:rPr lang="pl-PL" sz="900" dirty="0" smtClean="0">
                <a:solidFill>
                  <a:schemeClr val="tx1"/>
                </a:solidFill>
                <a:latin typeface="Arial" pitchFamily="34" charset="0"/>
                <a:cs typeface="Arial" pitchFamily="34" charset="0"/>
              </a:rPr>
              <a:t> for WSB </a:t>
            </a:r>
            <a:r>
              <a:rPr lang="pl-PL" sz="900" dirty="0" err="1" smtClean="0">
                <a:solidFill>
                  <a:schemeClr val="tx1"/>
                </a:solidFill>
                <a:latin typeface="Arial" pitchFamily="34" charset="0"/>
                <a:cs typeface="Arial" pitchFamily="34" charset="0"/>
              </a:rPr>
              <a:t>from</a:t>
            </a:r>
            <a:r>
              <a:rPr lang="pl-PL" sz="900" dirty="0" smtClean="0">
                <a:solidFill>
                  <a:schemeClr val="tx1"/>
                </a:solidFill>
                <a:latin typeface="Arial" pitchFamily="34" charset="0"/>
                <a:cs typeface="Arial" pitchFamily="34" charset="0"/>
              </a:rPr>
              <a:t> </a:t>
            </a:r>
            <a:r>
              <a:rPr lang="pl-PL" sz="900" dirty="0" err="1" smtClean="0">
                <a:solidFill>
                  <a:schemeClr val="tx1"/>
                </a:solidFill>
                <a:latin typeface="Arial" pitchFamily="34" charset="0"/>
                <a:cs typeface="Arial" pitchFamily="34" charset="0"/>
              </a:rPr>
              <a:t>communes</a:t>
            </a:r>
            <a:endParaRPr lang="en-US" sz="900" dirty="0">
              <a:solidFill>
                <a:schemeClr val="tx1"/>
              </a:solidFill>
              <a:latin typeface="Arial" pitchFamily="34" charset="0"/>
              <a:cs typeface="Arial" pitchFamily="34" charset="0"/>
            </a:endParaRPr>
          </a:p>
        </p:txBody>
      </p:sp>
      <p:sp>
        <p:nvSpPr>
          <p:cNvPr id="24" name="Rectangle 23"/>
          <p:cNvSpPr/>
          <p:nvPr/>
        </p:nvSpPr>
        <p:spPr>
          <a:xfrm>
            <a:off x="321856" y="4611272"/>
            <a:ext cx="2853727"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pl-PL" sz="900" dirty="0" err="1" smtClean="0">
                <a:solidFill>
                  <a:schemeClr val="tx1"/>
                </a:solidFill>
                <a:latin typeface="Arial" pitchFamily="34" charset="0"/>
                <a:cs typeface="Arial" pitchFamily="34" charset="0"/>
              </a:rPr>
              <a:t>Poor</a:t>
            </a:r>
            <a:r>
              <a:rPr lang="pl-PL" sz="900" dirty="0" smtClean="0">
                <a:solidFill>
                  <a:schemeClr val="tx1"/>
                </a:solidFill>
                <a:latin typeface="Arial" pitchFamily="34" charset="0"/>
                <a:cs typeface="Arial" pitchFamily="34" charset="0"/>
              </a:rPr>
              <a:t> </a:t>
            </a:r>
            <a:r>
              <a:rPr lang="pl-PL" sz="900" dirty="0" err="1" smtClean="0">
                <a:solidFill>
                  <a:schemeClr val="tx1"/>
                </a:solidFill>
                <a:latin typeface="Arial" pitchFamily="34" charset="0"/>
                <a:cs typeface="Arial" pitchFamily="34" charset="0"/>
              </a:rPr>
              <a:t>level</a:t>
            </a:r>
            <a:r>
              <a:rPr lang="pl-PL" sz="900" dirty="0" smtClean="0">
                <a:solidFill>
                  <a:schemeClr val="tx1"/>
                </a:solidFill>
                <a:latin typeface="Arial" pitchFamily="34" charset="0"/>
                <a:cs typeface="Arial" pitchFamily="34" charset="0"/>
              </a:rPr>
              <a:t> of CSA  </a:t>
            </a:r>
            <a:r>
              <a:rPr lang="pl-PL" sz="900" dirty="0" err="1" smtClean="0">
                <a:solidFill>
                  <a:schemeClr val="tx1"/>
                </a:solidFill>
                <a:latin typeface="Arial" pitchFamily="34" charset="0"/>
                <a:cs typeface="Arial" pitchFamily="34" charset="0"/>
              </a:rPr>
              <a:t>beneficiaries</a:t>
            </a:r>
            <a:r>
              <a:rPr lang="pl-PL" sz="900" dirty="0" smtClean="0">
                <a:solidFill>
                  <a:schemeClr val="tx1"/>
                </a:solidFill>
                <a:latin typeface="Arial" pitchFamily="34" charset="0"/>
                <a:cs typeface="Arial" pitchFamily="34" charset="0"/>
              </a:rPr>
              <a:t>’ services</a:t>
            </a:r>
            <a:endParaRPr lang="en-US" sz="900" dirty="0">
              <a:solidFill>
                <a:schemeClr val="tx1"/>
              </a:solidFill>
              <a:latin typeface="Arial" pitchFamily="34" charset="0"/>
              <a:cs typeface="Arial" pitchFamily="34" charset="0"/>
            </a:endParaRPr>
          </a:p>
        </p:txBody>
      </p:sp>
      <p:sp>
        <p:nvSpPr>
          <p:cNvPr id="25" name="Rectangle 24"/>
          <p:cNvSpPr/>
          <p:nvPr/>
        </p:nvSpPr>
        <p:spPr>
          <a:xfrm>
            <a:off x="827584" y="4941168"/>
            <a:ext cx="2349671"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pl-PL" sz="900" dirty="0" smtClean="0">
                <a:solidFill>
                  <a:schemeClr val="tx1"/>
                </a:solidFill>
                <a:latin typeface="Arial" pitchFamily="34" charset="0"/>
                <a:cs typeface="Arial" pitchFamily="34" charset="0"/>
              </a:rPr>
              <a:t>Lack of </a:t>
            </a:r>
            <a:r>
              <a:rPr lang="pl-PL" sz="900" dirty="0" err="1" smtClean="0">
                <a:solidFill>
                  <a:schemeClr val="tx1"/>
                </a:solidFill>
                <a:latin typeface="Arial" pitchFamily="34" charset="0"/>
                <a:cs typeface="Arial" pitchFamily="34" charset="0"/>
              </a:rPr>
              <a:t>funds</a:t>
            </a:r>
            <a:r>
              <a:rPr lang="pl-PL" sz="900" dirty="0" smtClean="0">
                <a:solidFill>
                  <a:schemeClr val="tx1"/>
                </a:solidFill>
                <a:latin typeface="Arial" pitchFamily="34" charset="0"/>
                <a:cs typeface="Arial" pitchFamily="34" charset="0"/>
              </a:rPr>
              <a:t> from </a:t>
            </a:r>
            <a:r>
              <a:rPr lang="pl-PL" sz="900" dirty="0" err="1" smtClean="0">
                <a:solidFill>
                  <a:schemeClr val="tx1"/>
                </a:solidFill>
                <a:latin typeface="Arial" pitchFamily="34" charset="0"/>
                <a:cs typeface="Arial" pitchFamily="34" charset="0"/>
              </a:rPr>
              <a:t>Labour</a:t>
            </a:r>
            <a:r>
              <a:rPr lang="pl-PL" sz="900" dirty="0" smtClean="0">
                <a:solidFill>
                  <a:schemeClr val="tx1"/>
                </a:solidFill>
                <a:latin typeface="Arial" pitchFamily="34" charset="0"/>
                <a:cs typeface="Arial" pitchFamily="34" charset="0"/>
              </a:rPr>
              <a:t> Fund</a:t>
            </a:r>
            <a:endParaRPr lang="en-US" sz="900" dirty="0">
              <a:solidFill>
                <a:schemeClr val="tx1"/>
              </a:solidFill>
              <a:latin typeface="Arial" pitchFamily="34" charset="0"/>
              <a:cs typeface="Arial" pitchFamily="34" charset="0"/>
            </a:endParaRPr>
          </a:p>
        </p:txBody>
      </p:sp>
      <p:sp>
        <p:nvSpPr>
          <p:cNvPr id="26" name="Rectangle 25"/>
          <p:cNvSpPr/>
          <p:nvPr/>
        </p:nvSpPr>
        <p:spPr>
          <a:xfrm>
            <a:off x="251520" y="5229200"/>
            <a:ext cx="2925735"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pl-PL" sz="900" dirty="0" smtClean="0">
                <a:solidFill>
                  <a:schemeClr val="tx1"/>
                </a:solidFill>
                <a:latin typeface="Arial" pitchFamily="34" charset="0"/>
                <a:cs typeface="Arial" pitchFamily="34" charset="0"/>
              </a:rPr>
              <a:t>Too </a:t>
            </a:r>
            <a:r>
              <a:rPr lang="pl-PL" sz="900" dirty="0" err="1" smtClean="0">
                <a:solidFill>
                  <a:schemeClr val="tx1"/>
                </a:solidFill>
                <a:latin typeface="Arial" pitchFamily="34" charset="0"/>
                <a:cs typeface="Arial" pitchFamily="34" charset="0"/>
              </a:rPr>
              <a:t>complicated</a:t>
            </a:r>
            <a:r>
              <a:rPr lang="pl-PL" sz="900" dirty="0" smtClean="0">
                <a:solidFill>
                  <a:schemeClr val="tx1"/>
                </a:solidFill>
                <a:latin typeface="Arial" pitchFamily="34" charset="0"/>
                <a:cs typeface="Arial" pitchFamily="34" charset="0"/>
              </a:rPr>
              <a:t> </a:t>
            </a:r>
            <a:r>
              <a:rPr lang="pl-PL" sz="900" dirty="0" err="1" smtClean="0">
                <a:solidFill>
                  <a:schemeClr val="tx1"/>
                </a:solidFill>
                <a:latin typeface="Arial" pitchFamily="34" charset="0"/>
                <a:cs typeface="Arial" pitchFamily="34" charset="0"/>
              </a:rPr>
              <a:t>procedures</a:t>
            </a:r>
            <a:r>
              <a:rPr lang="pl-PL" sz="900" dirty="0" smtClean="0">
                <a:solidFill>
                  <a:schemeClr val="tx1"/>
                </a:solidFill>
                <a:latin typeface="Arial" pitchFamily="34" charset="0"/>
                <a:cs typeface="Arial" pitchFamily="34" charset="0"/>
              </a:rPr>
              <a:t> for </a:t>
            </a:r>
            <a:r>
              <a:rPr lang="pl-PL" sz="900" dirty="0" err="1" smtClean="0">
                <a:solidFill>
                  <a:schemeClr val="tx1"/>
                </a:solidFill>
                <a:latin typeface="Arial" pitchFamily="34" charset="0"/>
                <a:cs typeface="Arial" pitchFamily="34" charset="0"/>
              </a:rPr>
              <a:t>running</a:t>
            </a:r>
            <a:r>
              <a:rPr lang="pl-PL" sz="900" dirty="0" smtClean="0">
                <a:solidFill>
                  <a:schemeClr val="tx1"/>
                </a:solidFill>
                <a:latin typeface="Arial" pitchFamily="34" charset="0"/>
                <a:cs typeface="Arial" pitchFamily="34" charset="0"/>
              </a:rPr>
              <a:t> WSB</a:t>
            </a:r>
            <a:endParaRPr lang="en-US" sz="900" dirty="0">
              <a:solidFill>
                <a:schemeClr val="tx1"/>
              </a:solidFill>
              <a:latin typeface="Arial" pitchFamily="34" charset="0"/>
              <a:cs typeface="Arial" pitchFamily="34" charset="0"/>
            </a:endParaRPr>
          </a:p>
        </p:txBody>
      </p:sp>
      <p:sp>
        <p:nvSpPr>
          <p:cNvPr id="27" name="Rectangle 26"/>
          <p:cNvSpPr/>
          <p:nvPr/>
        </p:nvSpPr>
        <p:spPr>
          <a:xfrm>
            <a:off x="323528" y="5517232"/>
            <a:ext cx="2853727"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pl-PL" sz="900" dirty="0" smtClean="0">
                <a:solidFill>
                  <a:schemeClr val="tx1"/>
                </a:solidFill>
                <a:latin typeface="Arial" pitchFamily="34" charset="0"/>
                <a:cs typeface="Arial" pitchFamily="34" charset="0"/>
              </a:rPr>
              <a:t>High </a:t>
            </a:r>
            <a:r>
              <a:rPr lang="pl-PL" sz="900" dirty="0" err="1" smtClean="0">
                <a:solidFill>
                  <a:schemeClr val="tx1"/>
                </a:solidFill>
                <a:latin typeface="Arial" pitchFamily="34" charset="0"/>
                <a:cs typeface="Arial" pitchFamily="34" charset="0"/>
              </a:rPr>
              <a:t>competition</a:t>
            </a:r>
            <a:r>
              <a:rPr lang="pl-PL" sz="900" dirty="0" smtClean="0">
                <a:solidFill>
                  <a:schemeClr val="tx1"/>
                </a:solidFill>
                <a:latin typeface="Arial" pitchFamily="34" charset="0"/>
                <a:cs typeface="Arial" pitchFamily="34" charset="0"/>
              </a:rPr>
              <a:t> for </a:t>
            </a:r>
            <a:r>
              <a:rPr lang="pl-PL" sz="900" dirty="0" err="1" smtClean="0">
                <a:solidFill>
                  <a:schemeClr val="tx1"/>
                </a:solidFill>
                <a:latin typeface="Arial" pitchFamily="34" charset="0"/>
                <a:cs typeface="Arial" pitchFamily="34" charset="0"/>
              </a:rPr>
              <a:t>providing</a:t>
            </a:r>
            <a:r>
              <a:rPr lang="pl-PL" sz="900" dirty="0" smtClean="0">
                <a:solidFill>
                  <a:schemeClr val="tx1"/>
                </a:solidFill>
                <a:latin typeface="Arial" pitchFamily="34" charset="0"/>
                <a:cs typeface="Arial" pitchFamily="34" charset="0"/>
              </a:rPr>
              <a:t> services to </a:t>
            </a:r>
            <a:r>
              <a:rPr lang="pl-PL" sz="900" dirty="0" err="1" smtClean="0">
                <a:solidFill>
                  <a:schemeClr val="tx1"/>
                </a:solidFill>
                <a:latin typeface="Arial" pitchFamily="34" charset="0"/>
                <a:cs typeface="Arial" pitchFamily="34" charset="0"/>
              </a:rPr>
              <a:t>commune</a:t>
            </a:r>
            <a:endParaRPr lang="en-US" sz="9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PS Prezentacja szablon">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POPS Prezentacja szablon</Template>
  <TotalTime>1516</TotalTime>
  <Words>2802</Words>
  <Application>Microsoft Office PowerPoint</Application>
  <PresentationFormat>On-screen Show (4:3)</PresentationFormat>
  <Paragraphs>301</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POPS Prezentacja szablon</vt:lpstr>
      <vt:lpstr>Analysis of  the program for works for social benefit (WSB)</vt:lpstr>
      <vt:lpstr>Research methods</vt:lpstr>
      <vt:lpstr>On Program for Social Benefit (WSB)</vt:lpstr>
      <vt:lpstr>Goals of the program</vt:lpstr>
      <vt:lpstr>Characteristics of the participants of the projects for social profit in voivodeship of Podlaskie</vt:lpstr>
      <vt:lpstr>Requirements for the people directed to get involved in program for the social profit</vt:lpstr>
      <vt:lpstr>Selection criteria for the projects for social profit</vt:lpstr>
      <vt:lpstr>Involvement of LLO, CSA  and local authorities in supporting people in danger of social exclusion</vt:lpstr>
      <vt:lpstr>Barriers in implementing projects for social benefit</vt:lpstr>
      <vt:lpstr>Effectiveness of works for social profit</vt:lpstr>
      <vt:lpstr>Effectiveness of projects for social profit</vt:lpstr>
      <vt:lpstr>Role of the WSB in supporting people in danger of social exclusions</vt:lpstr>
      <vt:lpstr>Conclusions and recommendations part 1</vt:lpstr>
      <vt:lpstr>Conclusions and recommendations part 2</vt:lpstr>
      <vt:lpstr>Slide 15</vt:lpstr>
      <vt:lpstr>Conclusions and recommendations part 4</vt:lpstr>
      <vt:lpstr>Conclusions and recommendations part 5</vt:lpstr>
      <vt:lpstr>Conclusions and recommendations part 6</vt:lpstr>
      <vt:lpstr>Thank you for your attention. More information in:  Analysis of the program for social profit in the voivodeship of podlaskie</vt:lpstr>
    </vt:vector>
  </TitlesOfParts>
  <Company>Coffey International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Anna_Matejczuk</dc:creator>
  <cp:lastModifiedBy>Anna_Matejczuk</cp:lastModifiedBy>
  <cp:revision>246</cp:revision>
  <dcterms:created xsi:type="dcterms:W3CDTF">2012-09-26T08:03:03Z</dcterms:created>
  <dcterms:modified xsi:type="dcterms:W3CDTF">2012-10-18T11:42:54Z</dcterms:modified>
</cp:coreProperties>
</file>