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sldx" ContentType="application/vnd.openxmlformats-officedocument.presentationml.slide"/>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8" r:id="rId2"/>
    <p:sldId id="383" r:id="rId3"/>
    <p:sldId id="259" r:id="rId4"/>
    <p:sldId id="266" r:id="rId5"/>
    <p:sldId id="469" r:id="rId6"/>
    <p:sldId id="470" r:id="rId7"/>
    <p:sldId id="471" r:id="rId8"/>
    <p:sldId id="472" r:id="rId9"/>
    <p:sldId id="483" r:id="rId10"/>
    <p:sldId id="473" r:id="rId11"/>
    <p:sldId id="474" r:id="rId12"/>
    <p:sldId id="475" r:id="rId13"/>
    <p:sldId id="476" r:id="rId14"/>
    <p:sldId id="477" r:id="rId15"/>
    <p:sldId id="478" r:id="rId16"/>
    <p:sldId id="479" r:id="rId17"/>
    <p:sldId id="480" r:id="rId18"/>
    <p:sldId id="481" r:id="rId19"/>
    <p:sldId id="384" r:id="rId20"/>
    <p:sldId id="419" r:id="rId21"/>
    <p:sldId id="333" r:id="rId22"/>
    <p:sldId id="335" r:id="rId23"/>
    <p:sldId id="337" r:id="rId24"/>
    <p:sldId id="339" r:id="rId25"/>
    <p:sldId id="340" r:id="rId26"/>
    <p:sldId id="341" r:id="rId27"/>
    <p:sldId id="437" r:id="rId28"/>
    <p:sldId id="439" r:id="rId29"/>
    <p:sldId id="442" r:id="rId30"/>
    <p:sldId id="443" r:id="rId31"/>
    <p:sldId id="445" r:id="rId32"/>
    <p:sldId id="447" r:id="rId33"/>
    <p:sldId id="356" r:id="rId34"/>
    <p:sldId id="449" r:id="rId35"/>
    <p:sldId id="450" r:id="rId36"/>
    <p:sldId id="451" r:id="rId37"/>
    <p:sldId id="453" r:id="rId38"/>
    <p:sldId id="455" r:id="rId39"/>
    <p:sldId id="457" r:id="rId40"/>
    <p:sldId id="458" r:id="rId41"/>
    <p:sldId id="461" r:id="rId42"/>
    <p:sldId id="463" r:id="rId43"/>
    <p:sldId id="465" r:id="rId44"/>
    <p:sldId id="467" r:id="rId45"/>
    <p:sldId id="468" r:id="rId46"/>
    <p:sldId id="466" r:id="rId47"/>
  </p:sldIdLst>
  <p:sldSz cx="9144000" cy="6858000" type="screen4x3"/>
  <p:notesSz cx="7099300" cy="10234613"/>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FC5"/>
    <a:srgbClr val="CCFF66"/>
    <a:srgbClr val="993300"/>
    <a:srgbClr val="003300"/>
    <a:srgbClr val="800000"/>
    <a:srgbClr val="CC3300"/>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Styl jasny 1 — Ak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83" autoAdjust="0"/>
    <p:restoredTop sz="93460" autoAdjust="0"/>
  </p:normalViewPr>
  <p:slideViewPr>
    <p:cSldViewPr>
      <p:cViewPr varScale="1">
        <p:scale>
          <a:sx n="79" d="100"/>
          <a:sy n="79" d="100"/>
        </p:scale>
        <p:origin x="-774" y="-9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5628" tIns="47814" rIns="95628" bIns="47814" numCol="1" anchor="t" anchorCtr="0" compatLnSpc="1">
            <a:prstTxWarp prst="textNoShape">
              <a:avLst/>
            </a:prstTxWarp>
          </a:bodyPr>
          <a:lstStyle>
            <a:lvl1pPr defTabSz="955675" eaLnBrk="0" hangingPunct="0">
              <a:defRPr sz="1300">
                <a:latin typeface="Arial" pitchFamily="34" charset="0"/>
                <a:cs typeface="Arial" pitchFamily="34" charset="0"/>
              </a:defRPr>
            </a:lvl1pPr>
          </a:lstStyle>
          <a:p>
            <a:pPr>
              <a:defRPr/>
            </a:pPr>
            <a:endParaRPr lang="pl-PL"/>
          </a:p>
        </p:txBody>
      </p:sp>
      <p:sp>
        <p:nvSpPr>
          <p:cNvPr id="1976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p:spPr>
        <p:txBody>
          <a:bodyPr vert="horz" wrap="square" lIns="95628" tIns="47814" rIns="95628" bIns="47814" numCol="1" anchor="t" anchorCtr="0" compatLnSpc="1">
            <a:prstTxWarp prst="textNoShape">
              <a:avLst/>
            </a:prstTxWarp>
          </a:bodyPr>
          <a:lstStyle>
            <a:lvl1pPr algn="r" defTabSz="955675" eaLnBrk="0" hangingPunct="0">
              <a:defRPr sz="1300">
                <a:latin typeface="Arial" pitchFamily="34" charset="0"/>
                <a:cs typeface="Arial" pitchFamily="34" charset="0"/>
              </a:defRPr>
            </a:lvl1pPr>
          </a:lstStyle>
          <a:p>
            <a:pPr>
              <a:defRPr/>
            </a:pPr>
            <a:fld id="{A31F5E73-42B0-43F0-A655-954DCEEECA58}" type="datetimeFigureOut">
              <a:rPr lang="pl-PL"/>
              <a:pPr>
                <a:defRPr/>
              </a:pPr>
              <a:t>2011-10-05</a:t>
            </a:fld>
            <a:endParaRPr lang="pl-PL"/>
          </a:p>
        </p:txBody>
      </p:sp>
      <p:sp>
        <p:nvSpPr>
          <p:cNvPr id="1976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p:spPr>
        <p:txBody>
          <a:bodyPr vert="horz" wrap="square" lIns="95628" tIns="47814" rIns="95628" bIns="47814" numCol="1" anchor="b" anchorCtr="0" compatLnSpc="1">
            <a:prstTxWarp prst="textNoShape">
              <a:avLst/>
            </a:prstTxWarp>
          </a:bodyPr>
          <a:lstStyle>
            <a:lvl1pPr defTabSz="955675" eaLnBrk="0" hangingPunct="0">
              <a:defRPr sz="1300">
                <a:latin typeface="Arial" pitchFamily="34" charset="0"/>
                <a:cs typeface="Arial" pitchFamily="34" charset="0"/>
              </a:defRPr>
            </a:lvl1pPr>
          </a:lstStyle>
          <a:p>
            <a:pPr>
              <a:defRPr/>
            </a:pPr>
            <a:endParaRPr lang="pl-PL"/>
          </a:p>
        </p:txBody>
      </p:sp>
      <p:sp>
        <p:nvSpPr>
          <p:cNvPr id="1976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5628" tIns="47814" rIns="95628" bIns="47814" numCol="1" anchor="b" anchorCtr="0" compatLnSpc="1">
            <a:prstTxWarp prst="textNoShape">
              <a:avLst/>
            </a:prstTxWarp>
          </a:bodyPr>
          <a:lstStyle>
            <a:lvl1pPr algn="r" defTabSz="955675" eaLnBrk="0" hangingPunct="0">
              <a:defRPr sz="1300">
                <a:latin typeface="Arial" pitchFamily="34" charset="0"/>
                <a:cs typeface="Arial" pitchFamily="34" charset="0"/>
              </a:defRPr>
            </a:lvl1pPr>
          </a:lstStyle>
          <a:p>
            <a:pPr>
              <a:defRPr/>
            </a:pPr>
            <a:fld id="{D67354DA-ED9F-49BE-B670-76D181A6001A}" type="slidenum">
              <a:rPr lang="pl-PL"/>
              <a:pPr>
                <a:defRPr/>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5628" tIns="47814" rIns="95628" bIns="47814" numCol="1" anchor="t" anchorCtr="0" compatLnSpc="1">
            <a:prstTxWarp prst="textNoShape">
              <a:avLst/>
            </a:prstTxWarp>
          </a:bodyPr>
          <a:lstStyle>
            <a:lvl1pPr defTabSz="955675">
              <a:defRPr sz="1300">
                <a:latin typeface="Arial" pitchFamily="34" charset="0"/>
                <a:cs typeface="Arial" pitchFamily="34" charset="0"/>
              </a:defRPr>
            </a:lvl1pPr>
          </a:lstStyle>
          <a:p>
            <a:pPr>
              <a:defRPr/>
            </a:pPr>
            <a:endParaRPr lang="pl-PL"/>
          </a:p>
        </p:txBody>
      </p:sp>
      <p:sp>
        <p:nvSpPr>
          <p:cNvPr id="3" name="Symbol zastępczy daty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5628" tIns="47814" rIns="95628" bIns="47814" numCol="1" anchor="t" anchorCtr="0" compatLnSpc="1">
            <a:prstTxWarp prst="textNoShape">
              <a:avLst/>
            </a:prstTxWarp>
          </a:bodyPr>
          <a:lstStyle>
            <a:lvl1pPr algn="r" defTabSz="955675">
              <a:defRPr sz="1300">
                <a:latin typeface="Arial" pitchFamily="34" charset="0"/>
                <a:cs typeface="Arial" pitchFamily="34" charset="0"/>
              </a:defRPr>
            </a:lvl1pPr>
          </a:lstStyle>
          <a:p>
            <a:pPr>
              <a:defRPr/>
            </a:pPr>
            <a:fld id="{945C3C30-F918-4E63-AE90-DD373242148C}" type="datetimeFigureOut">
              <a:rPr lang="pl-PL"/>
              <a:pPr>
                <a:defRPr/>
              </a:pPr>
              <a:t>2011-10-05</a:t>
            </a:fld>
            <a:endParaRPr lang="pl-PL"/>
          </a:p>
        </p:txBody>
      </p:sp>
      <p:sp>
        <p:nvSpPr>
          <p:cNvPr id="4" name="Symbol zastępczy obrazu slajdu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1440" tIns="45720" rIns="91440" bIns="45720" rtlCol="0" anchor="ctr"/>
          <a:lstStyle/>
          <a:p>
            <a:pPr lvl="0"/>
            <a:endParaRPr lang="pl-PL" noProof="0" smtClean="0"/>
          </a:p>
        </p:txBody>
      </p:sp>
      <p:sp>
        <p:nvSpPr>
          <p:cNvPr id="5" name="Symbol zastępczy notatek 4"/>
          <p:cNvSpPr>
            <a:spLocks noGrp="1"/>
          </p:cNvSpPr>
          <p:nvPr>
            <p:ph type="body" sz="quarter" idx="3"/>
          </p:nvPr>
        </p:nvSpPr>
        <p:spPr bwMode="auto">
          <a:xfrm>
            <a:off x="709613" y="4862513"/>
            <a:ext cx="5680075" cy="4603750"/>
          </a:xfrm>
          <a:prstGeom prst="rect">
            <a:avLst/>
          </a:prstGeom>
          <a:noFill/>
          <a:ln w="9525">
            <a:noFill/>
            <a:miter lim="800000"/>
            <a:headEnd/>
            <a:tailEnd/>
          </a:ln>
        </p:spPr>
        <p:txBody>
          <a:bodyPr vert="horz" wrap="square" lIns="95628" tIns="47814" rIns="95628" bIns="47814"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5628" tIns="47814" rIns="95628" bIns="47814" numCol="1" anchor="b" anchorCtr="0" compatLnSpc="1">
            <a:prstTxWarp prst="textNoShape">
              <a:avLst/>
            </a:prstTxWarp>
          </a:bodyPr>
          <a:lstStyle>
            <a:lvl1pPr defTabSz="955675">
              <a:defRPr sz="1300">
                <a:latin typeface="Arial" pitchFamily="34" charset="0"/>
                <a:cs typeface="Arial" pitchFamily="34" charset="0"/>
              </a:defRPr>
            </a:lvl1pPr>
          </a:lstStyle>
          <a:p>
            <a:pPr>
              <a:defRPr/>
            </a:pPr>
            <a:endParaRPr lang="pl-PL"/>
          </a:p>
        </p:txBody>
      </p:sp>
      <p:sp>
        <p:nvSpPr>
          <p:cNvPr id="7" name="Symbol zastępczy numeru slajdu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5628" tIns="47814" rIns="95628" bIns="47814" numCol="1" anchor="b" anchorCtr="0" compatLnSpc="1">
            <a:prstTxWarp prst="textNoShape">
              <a:avLst/>
            </a:prstTxWarp>
          </a:bodyPr>
          <a:lstStyle>
            <a:lvl1pPr algn="r" defTabSz="955675">
              <a:defRPr sz="1300">
                <a:latin typeface="Arial" pitchFamily="34" charset="0"/>
                <a:cs typeface="Arial" pitchFamily="34" charset="0"/>
              </a:defRPr>
            </a:lvl1pPr>
          </a:lstStyle>
          <a:p>
            <a:pPr>
              <a:defRPr/>
            </a:pPr>
            <a:fld id="{C2300E13-6E77-481B-A59F-E15C28FC4B31}"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8434"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18435"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C95BFD3E-05C0-4865-B1BF-1B43D4665C38}" type="slidenum">
              <a:rPr lang="pl-PL" sz="1300"/>
              <a:pPr algn="r" defTabSz="955675"/>
              <a:t>1</a:t>
            </a:fld>
            <a:endParaRPr lang="pl-PL"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1986"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41987"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AFE4FD74-2627-4E79-B2F2-7705B58BAB23}" type="slidenum">
              <a:rPr lang="pl-PL" sz="1300"/>
              <a:pPr algn="r" defTabSz="955675"/>
              <a:t>10</a:t>
            </a:fld>
            <a:endParaRPr lang="pl-PL"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4034"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44035"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D8354BE0-A4AC-47EA-B376-00736665E5FF}" type="slidenum">
              <a:rPr lang="pl-PL" sz="1300"/>
              <a:pPr algn="r" defTabSz="955675"/>
              <a:t>11</a:t>
            </a:fld>
            <a:endParaRPr lang="pl-PL"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6082"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46083"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E86E1FDF-7740-44B7-8AE3-0598E1A758A3}" type="slidenum">
              <a:rPr lang="pl-PL" sz="1300"/>
              <a:pPr algn="r" defTabSz="955675"/>
              <a:t>12</a:t>
            </a:fld>
            <a:endParaRPr lang="pl-PL"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8130"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48131"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F84D7CAE-04A0-4622-B803-5D8F01684A69}" type="slidenum">
              <a:rPr lang="pl-PL" sz="1300"/>
              <a:pPr algn="r" defTabSz="955675"/>
              <a:t>13</a:t>
            </a:fld>
            <a:endParaRPr lang="pl-PL"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0178"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50179"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9C1AF166-DD39-473A-89CD-2AB40EDEA7B2}" type="slidenum">
              <a:rPr lang="pl-PL" sz="1300"/>
              <a:pPr algn="r" defTabSz="955675"/>
              <a:t>14</a:t>
            </a:fld>
            <a:endParaRPr lang="pl-PL"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2226"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52227"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38C8FEAE-F90B-4098-90FD-626A27DC87AB}" type="slidenum">
              <a:rPr lang="pl-PL" sz="1300"/>
              <a:pPr algn="r" defTabSz="955675"/>
              <a:t>15</a:t>
            </a:fld>
            <a:endParaRPr lang="pl-PL"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4274"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54275"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9D75E45D-6C0B-47B5-AD9F-478F52F10303}" type="slidenum">
              <a:rPr lang="pl-PL" sz="1300"/>
              <a:pPr algn="r" defTabSz="955675"/>
              <a:t>16</a:t>
            </a:fld>
            <a:endParaRPr lang="pl-PL"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6322"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56323"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9C6F7B99-328F-48C3-8CFE-E56B5EF69CE2}" type="slidenum">
              <a:rPr lang="pl-PL" sz="1300"/>
              <a:pPr algn="r" defTabSz="955675"/>
              <a:t>17</a:t>
            </a:fld>
            <a:endParaRPr lang="pl-PL"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8370"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58371"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6AB16ED3-96BC-43CD-B93D-4B245BFAE57C}" type="slidenum">
              <a:rPr lang="pl-PL" sz="1300"/>
              <a:pPr algn="r" defTabSz="955675"/>
              <a:t>18</a:t>
            </a:fld>
            <a:endParaRPr lang="pl-PL"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0418" name="Symbol zastępczy notatek 2"/>
          <p:cNvSpPr>
            <a:spLocks noGrp="1"/>
          </p:cNvSpPr>
          <p:nvPr>
            <p:ph type="body" idx="1"/>
          </p:nvPr>
        </p:nvSpPr>
        <p:spPr>
          <a:noFill/>
          <a:ln/>
        </p:spPr>
        <p:txBody>
          <a:bodyPr/>
          <a:lstStyle/>
          <a:p>
            <a:endParaRPr lang="pl-PL" smtClean="0"/>
          </a:p>
        </p:txBody>
      </p:sp>
      <p:sp>
        <p:nvSpPr>
          <p:cNvPr id="60419" name="Symbol zastępczy numeru slajdu 3"/>
          <p:cNvSpPr>
            <a:spLocks noGrp="1"/>
          </p:cNvSpPr>
          <p:nvPr>
            <p:ph type="sldNum" sz="quarter" idx="5"/>
          </p:nvPr>
        </p:nvSpPr>
        <p:spPr>
          <a:noFill/>
        </p:spPr>
        <p:txBody>
          <a:bodyPr/>
          <a:lstStyle/>
          <a:p>
            <a:fld id="{8F9F2C00-B3FD-4128-A3E5-BD7AC6A95A92}" type="slidenum">
              <a:rPr lang="pl-PL" smtClean="0">
                <a:latin typeface="Arial" charset="0"/>
                <a:cs typeface="Arial" charset="0"/>
              </a:rPr>
              <a:pPr/>
              <a:t>19</a:t>
            </a:fld>
            <a:endParaRPr lang="pl-PL"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0482" name="Symbol zastępczy notatek 2"/>
          <p:cNvSpPr>
            <a:spLocks noGrp="1"/>
          </p:cNvSpPr>
          <p:nvPr>
            <p:ph type="body" idx="1"/>
          </p:nvPr>
        </p:nvSpPr>
        <p:spPr>
          <a:noFill/>
          <a:ln/>
        </p:spPr>
        <p:txBody>
          <a:bodyPr/>
          <a:lstStyle/>
          <a:p>
            <a:endParaRPr lang="pl-PL" smtClean="0"/>
          </a:p>
        </p:txBody>
      </p:sp>
      <p:sp>
        <p:nvSpPr>
          <p:cNvPr id="20483" name="Symbol zastępczy numeru slajdu 3"/>
          <p:cNvSpPr>
            <a:spLocks noGrp="1"/>
          </p:cNvSpPr>
          <p:nvPr>
            <p:ph type="sldNum" sz="quarter" idx="5"/>
          </p:nvPr>
        </p:nvSpPr>
        <p:spPr>
          <a:noFill/>
        </p:spPr>
        <p:txBody>
          <a:bodyPr/>
          <a:lstStyle/>
          <a:p>
            <a:fld id="{98C6588B-DB4C-4ABF-8C6C-83DB321DEF69}" type="slidenum">
              <a:rPr lang="pl-PL" smtClean="0">
                <a:latin typeface="Arial" charset="0"/>
                <a:cs typeface="Arial" charset="0"/>
              </a:rPr>
              <a:pPr/>
              <a:t>2</a:t>
            </a:fld>
            <a:endParaRPr lang="pl-PL"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2466"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62467"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929F02F3-CECB-448C-B1B5-2527C94D3345}" type="slidenum">
              <a:rPr lang="pl-PL" sz="1300"/>
              <a:pPr algn="r" defTabSz="955675"/>
              <a:t>20</a:t>
            </a:fld>
            <a:endParaRPr lang="pl-PL"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5538"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65539"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78D6BCF6-41B4-4677-9D92-204FF7FF96E5}" type="slidenum">
              <a:rPr lang="pl-PL" sz="1300"/>
              <a:pPr algn="r" defTabSz="955675"/>
              <a:t>21</a:t>
            </a:fld>
            <a:endParaRPr lang="pl-PL"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68610"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68611"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2D87FCCA-3761-48AB-B68C-91BDF354A37D}" type="slidenum">
              <a:rPr lang="pl-PL" sz="1300"/>
              <a:pPr algn="r" defTabSz="955675"/>
              <a:t>22</a:t>
            </a:fld>
            <a:endParaRPr lang="pl-PL"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70658"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70659"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325C3249-1E86-456F-9483-9CF64AD37D26}" type="slidenum">
              <a:rPr lang="pl-PL" sz="1300"/>
              <a:pPr algn="r" defTabSz="955675"/>
              <a:t>23</a:t>
            </a:fld>
            <a:endParaRPr lang="pl-PL"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72706"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72707"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B663A36A-EA68-4A79-BB14-4D8704CE42D9}" type="slidenum">
              <a:rPr lang="pl-PL" sz="1300"/>
              <a:pPr algn="r" defTabSz="955675"/>
              <a:t>24</a:t>
            </a:fld>
            <a:endParaRPr lang="pl-PL"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74754"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74755"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158DF249-AE69-4096-8864-9002AD5BC041}" type="slidenum">
              <a:rPr lang="pl-PL" sz="1300"/>
              <a:pPr algn="r" defTabSz="955675"/>
              <a:t>25</a:t>
            </a:fld>
            <a:endParaRPr lang="pl-PL"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76802"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76803"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AFFCE83E-3797-4438-82EB-B242DB267725}" type="slidenum">
              <a:rPr lang="pl-PL" sz="1300"/>
              <a:pPr algn="r" defTabSz="955675"/>
              <a:t>26</a:t>
            </a:fld>
            <a:endParaRPr lang="pl-PL"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78850"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78851"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22DBEB66-B53C-46EC-8820-0D36B18A7AA2}" type="slidenum">
              <a:rPr lang="pl-PL" sz="1300"/>
              <a:pPr algn="r" defTabSz="955675"/>
              <a:t>27</a:t>
            </a:fld>
            <a:endParaRPr lang="pl-PL"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80898"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80899"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323FB012-1CC9-4232-BE8F-FA273D0842AD}" type="slidenum">
              <a:rPr lang="pl-PL" sz="1300"/>
              <a:pPr algn="r" defTabSz="955675"/>
              <a:t>28</a:t>
            </a:fld>
            <a:endParaRPr lang="pl-PL"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82946"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82947"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244B6F25-351E-47CA-841A-5527115051B4}" type="slidenum">
              <a:rPr lang="pl-PL" sz="1300"/>
              <a:pPr algn="r" defTabSz="955675"/>
              <a:t>29</a:t>
            </a:fld>
            <a:endParaRPr lang="pl-PL"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2530"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22531"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DF1595AF-2541-4DA1-844C-1A584B141F5E}" type="slidenum">
              <a:rPr lang="pl-PL" sz="1300"/>
              <a:pPr algn="r" defTabSz="955675"/>
              <a:t>3</a:t>
            </a:fld>
            <a:endParaRPr lang="pl-PL"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84994"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84995"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A4B65781-F7FC-4385-AE3F-DC6C83723403}" type="slidenum">
              <a:rPr lang="pl-PL" sz="1300"/>
              <a:pPr algn="r" defTabSz="955675"/>
              <a:t>30</a:t>
            </a:fld>
            <a:endParaRPr lang="pl-PL"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87042"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87043"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7151BDBA-D205-42E5-8A65-89656774A73A}" type="slidenum">
              <a:rPr lang="pl-PL" sz="1300"/>
              <a:pPr algn="r" defTabSz="955675"/>
              <a:t>31</a:t>
            </a:fld>
            <a:endParaRPr lang="pl-PL"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89090"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89091"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16EC03B8-FE01-4DEB-BAA2-F5D581CCB7C0}" type="slidenum">
              <a:rPr lang="pl-PL" sz="1300"/>
              <a:pPr algn="r" defTabSz="955675"/>
              <a:t>32</a:t>
            </a:fld>
            <a:endParaRPr lang="pl-PL"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91138"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91139"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4310FE42-127D-4565-81D8-53C11C230394}" type="slidenum">
              <a:rPr lang="pl-PL" sz="1300"/>
              <a:pPr algn="r" defTabSz="955675"/>
              <a:t>33</a:t>
            </a:fld>
            <a:endParaRPr lang="pl-PL"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93186"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93187"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78A56EBA-58E5-42D2-A77A-5D9293B86ED9}" type="slidenum">
              <a:rPr lang="pl-PL" sz="1300"/>
              <a:pPr algn="r" defTabSz="955675"/>
              <a:t>34</a:t>
            </a:fld>
            <a:endParaRPr lang="pl-PL"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95234"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95235"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E0882896-1005-42EF-816D-EAC1D81C7B88}" type="slidenum">
              <a:rPr lang="pl-PL" sz="1300"/>
              <a:pPr algn="r" defTabSz="955675"/>
              <a:t>35</a:t>
            </a:fld>
            <a:endParaRPr lang="pl-PL" sz="13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97282"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97283"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A3A8FF61-3EE1-4BED-BECD-3E5A7C1A2DF4}" type="slidenum">
              <a:rPr lang="pl-PL" sz="1300"/>
              <a:pPr algn="r" defTabSz="955675"/>
              <a:t>36</a:t>
            </a:fld>
            <a:endParaRPr lang="pl-PL" sz="13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99330"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99331"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2BB71201-FF9D-4E3F-8145-995F0FB778CD}" type="slidenum">
              <a:rPr lang="pl-PL" sz="1300"/>
              <a:pPr algn="r" defTabSz="955675"/>
              <a:t>37</a:t>
            </a:fld>
            <a:endParaRPr lang="pl-PL" sz="13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01378"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101379"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71B09269-A569-4F63-BAAD-3F987EBA5355}" type="slidenum">
              <a:rPr lang="pl-PL" sz="1300"/>
              <a:pPr algn="r" defTabSz="955675"/>
              <a:t>38</a:t>
            </a:fld>
            <a:endParaRPr lang="pl-PL" sz="13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03426"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103427"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09C620DF-9D07-426D-8B1E-E322B97D9F06}" type="slidenum">
              <a:rPr lang="pl-PL" sz="1300"/>
              <a:pPr algn="r" defTabSz="955675"/>
              <a:t>39</a:t>
            </a:fld>
            <a:endParaRPr lang="pl-PL"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4578"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24579"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23825B22-037C-4EE4-B225-23B1AF6C5E99}" type="slidenum">
              <a:rPr lang="pl-PL" sz="1300"/>
              <a:pPr algn="r" defTabSz="955675"/>
              <a:t>4</a:t>
            </a:fld>
            <a:endParaRPr lang="pl-PL" sz="13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05474"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105475"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B4A01298-648A-4B96-9C1D-83EB9E905FD4}" type="slidenum">
              <a:rPr lang="pl-PL" sz="1300"/>
              <a:pPr algn="r" defTabSz="955675"/>
              <a:t>40</a:t>
            </a:fld>
            <a:endParaRPr lang="pl-PL" sz="13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07522"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107523"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1680381B-D21F-41F8-BAB7-207496411A76}" type="slidenum">
              <a:rPr lang="pl-PL" sz="1300"/>
              <a:pPr algn="r" defTabSz="955675"/>
              <a:t>41</a:t>
            </a:fld>
            <a:endParaRPr lang="pl-PL" sz="13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09570"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109571"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755FD640-D804-4C9B-A6BD-E47104128F56}" type="slidenum">
              <a:rPr lang="pl-PL" sz="1300"/>
              <a:pPr algn="r" defTabSz="955675"/>
              <a:t>42</a:t>
            </a:fld>
            <a:endParaRPr lang="pl-PL" sz="13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11618" name="Symbol zastępczy notatek 2"/>
          <p:cNvSpPr>
            <a:spLocks noGrp="1"/>
          </p:cNvSpPr>
          <p:nvPr>
            <p:ph type="body" idx="1"/>
          </p:nvPr>
        </p:nvSpPr>
        <p:spPr>
          <a:noFill/>
          <a:ln/>
        </p:spPr>
        <p:txBody>
          <a:bodyPr/>
          <a:lstStyle/>
          <a:p>
            <a:endParaRPr lang="pl-PL" smtClean="0"/>
          </a:p>
        </p:txBody>
      </p:sp>
      <p:sp>
        <p:nvSpPr>
          <p:cNvPr id="111619" name="Symbol zastępczy numeru slajdu 3"/>
          <p:cNvSpPr>
            <a:spLocks noGrp="1"/>
          </p:cNvSpPr>
          <p:nvPr>
            <p:ph type="sldNum" sz="quarter" idx="5"/>
          </p:nvPr>
        </p:nvSpPr>
        <p:spPr>
          <a:noFill/>
        </p:spPr>
        <p:txBody>
          <a:bodyPr/>
          <a:lstStyle/>
          <a:p>
            <a:fld id="{7CF5D71F-2B32-403E-9D56-BAC7FD4CA4EA}" type="slidenum">
              <a:rPr lang="pl-PL" smtClean="0">
                <a:latin typeface="Arial" charset="0"/>
                <a:cs typeface="Arial" charset="0"/>
              </a:rPr>
              <a:pPr/>
              <a:t>43</a:t>
            </a:fld>
            <a:endParaRPr lang="pl-PL" smtClean="0">
              <a:latin typeface="Arial" charset="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13666"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113667"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7C76AC40-859F-42E0-AED3-113A5E4D360F}" type="slidenum">
              <a:rPr lang="pl-PL" sz="1300"/>
              <a:pPr algn="r" defTabSz="955675"/>
              <a:t>44</a:t>
            </a:fld>
            <a:endParaRPr lang="pl-PL" sz="13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15714"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115715"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14EA3D11-6E1E-444F-9038-E4E11623793A}" type="slidenum">
              <a:rPr lang="pl-PL" sz="1300"/>
              <a:pPr algn="r" defTabSz="955675"/>
              <a:t>45</a:t>
            </a:fld>
            <a:endParaRPr lang="pl-PL" sz="13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17762" name="Symbol zastępczy notatek 2"/>
          <p:cNvSpPr>
            <a:spLocks noGrp="1"/>
          </p:cNvSpPr>
          <p:nvPr>
            <p:ph type="body" idx="1"/>
          </p:nvPr>
        </p:nvSpPr>
        <p:spPr>
          <a:noFill/>
          <a:ln/>
        </p:spPr>
        <p:txBody>
          <a:bodyPr/>
          <a:lstStyle/>
          <a:p>
            <a:endParaRPr lang="pl-PL" smtClean="0"/>
          </a:p>
        </p:txBody>
      </p:sp>
      <p:sp>
        <p:nvSpPr>
          <p:cNvPr id="117763" name="Symbol zastępczy numeru slajdu 3"/>
          <p:cNvSpPr>
            <a:spLocks noGrp="1"/>
          </p:cNvSpPr>
          <p:nvPr>
            <p:ph type="sldNum" sz="quarter" idx="5"/>
          </p:nvPr>
        </p:nvSpPr>
        <p:spPr>
          <a:noFill/>
        </p:spPr>
        <p:txBody>
          <a:bodyPr/>
          <a:lstStyle/>
          <a:p>
            <a:fld id="{0D326D04-6728-4D35-83A1-4BEB5620E4E7}" type="slidenum">
              <a:rPr lang="pl-PL" smtClean="0">
                <a:latin typeface="Arial" charset="0"/>
                <a:cs typeface="Arial" charset="0"/>
              </a:rPr>
              <a:pPr/>
              <a:t>46</a:t>
            </a:fld>
            <a:endParaRPr lang="pl-PL"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6626" name="Symbol zastępczy notatek 2"/>
          <p:cNvSpPr>
            <a:spLocks noGrp="1"/>
          </p:cNvSpPr>
          <p:nvPr>
            <p:ph type="body" idx="1"/>
          </p:nvPr>
        </p:nvSpPr>
        <p:spPr>
          <a:noFill/>
          <a:ln/>
        </p:spPr>
        <p:txBody>
          <a:bodyPr/>
          <a:lstStyle/>
          <a:p>
            <a:endParaRPr lang="pl-PL" smtClean="0"/>
          </a:p>
        </p:txBody>
      </p:sp>
      <p:sp>
        <p:nvSpPr>
          <p:cNvPr id="26627" name="Symbol zastępczy numeru slajdu 3"/>
          <p:cNvSpPr>
            <a:spLocks noGrp="1"/>
          </p:cNvSpPr>
          <p:nvPr>
            <p:ph type="sldNum" sz="quarter" idx="5"/>
          </p:nvPr>
        </p:nvSpPr>
        <p:spPr>
          <a:noFill/>
        </p:spPr>
        <p:txBody>
          <a:bodyPr/>
          <a:lstStyle/>
          <a:p>
            <a:fld id="{31944691-83C0-4881-8094-0453E4D1CC77}" type="slidenum">
              <a:rPr lang="pl-PL" smtClean="0">
                <a:latin typeface="Arial" charset="0"/>
                <a:cs typeface="Arial" charset="0"/>
              </a:rPr>
              <a:pPr/>
              <a:t>5</a:t>
            </a:fld>
            <a:endParaRPr lang="pl-PL"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4818"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34819"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6971CDC1-110D-420B-8D60-0AC659B67616}" type="slidenum">
              <a:rPr lang="pl-PL" sz="1300"/>
              <a:pPr algn="r" defTabSz="955675"/>
              <a:t>6</a:t>
            </a:fld>
            <a:endParaRPr lang="pl-PL"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5842"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35843"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83FFBEEE-5D89-4DE1-9C3D-E5C9E97FF866}" type="slidenum">
              <a:rPr lang="pl-PL" sz="1300"/>
              <a:pPr algn="r" defTabSz="955675"/>
              <a:t>7</a:t>
            </a:fld>
            <a:endParaRPr lang="pl-PL"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7890"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37891"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BED2A935-0004-4B56-A048-99B775070819}" type="slidenum">
              <a:rPr lang="pl-PL" sz="1300"/>
              <a:pPr algn="r" defTabSz="955675"/>
              <a:t>8</a:t>
            </a:fld>
            <a:endParaRPr lang="pl-PL"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9938" name="Symbol zastępczy notatek 2"/>
          <p:cNvSpPr>
            <a:spLocks noGrp="1"/>
          </p:cNvSpPr>
          <p:nvPr>
            <p:ph type="body" idx="1"/>
          </p:nvPr>
        </p:nvSpPr>
        <p:spPr>
          <a:noFill/>
          <a:ln/>
        </p:spPr>
        <p:txBody>
          <a:bodyPr/>
          <a:lstStyle/>
          <a:p>
            <a:pPr eaLnBrk="1" hangingPunct="1">
              <a:spcBef>
                <a:spcPct val="0"/>
              </a:spcBef>
            </a:pPr>
            <a:endParaRPr lang="pl-PL" smtClean="0"/>
          </a:p>
        </p:txBody>
      </p:sp>
      <p:sp>
        <p:nvSpPr>
          <p:cNvPr id="39939" name="Symbol zastępczy numeru slajdu 3"/>
          <p:cNvSpPr txBox="1">
            <a:spLocks noGrp="1"/>
          </p:cNvSpPr>
          <p:nvPr/>
        </p:nvSpPr>
        <p:spPr bwMode="auto">
          <a:xfrm>
            <a:off x="4021138" y="9721850"/>
            <a:ext cx="3076575" cy="511175"/>
          </a:xfrm>
          <a:prstGeom prst="rect">
            <a:avLst/>
          </a:prstGeom>
          <a:noFill/>
          <a:ln w="9525">
            <a:noFill/>
            <a:miter lim="800000"/>
            <a:headEnd/>
            <a:tailEnd/>
          </a:ln>
        </p:spPr>
        <p:txBody>
          <a:bodyPr lIns="95628" tIns="47814" rIns="95628" bIns="47814" anchor="b"/>
          <a:lstStyle/>
          <a:p>
            <a:pPr algn="r" defTabSz="955675"/>
            <a:fld id="{CD81332F-4EA1-41C0-BC9A-355290A94C75}" type="slidenum">
              <a:rPr lang="pl-PL" sz="1300"/>
              <a:pPr algn="r" defTabSz="955675"/>
              <a:t>9</a:t>
            </a:fld>
            <a:endParaRPr lang="pl-PL"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dirty="0" smtClean="0"/>
              <a:t>Kliknij, aby edytować styl</a:t>
            </a:r>
            <a:endParaRPr lang="pl-PL" dirty="0"/>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dirty="0" smtClean="0"/>
              <a:t>Kliknij, aby edytować styl wzorca podtytułu</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abeli 2"/>
          <p:cNvSpPr>
            <a:spLocks noGrp="1"/>
          </p:cNvSpPr>
          <p:nvPr>
            <p:ph type="tbl" idx="1"/>
          </p:nvPr>
        </p:nvSpPr>
        <p:spPr>
          <a:xfrm>
            <a:off x="457200" y="1600200"/>
            <a:ext cx="8229600" cy="4525963"/>
          </a:xfrm>
        </p:spPr>
        <p:txBody>
          <a:bodyPr vert="horz" wrap="square" lIns="91440" tIns="45720" rIns="91440" bIns="45720" numCol="1" anchor="t" anchorCtr="0" compatLnSpc="1">
            <a:prstTxWarp prst="textNoShape">
              <a:avLst/>
            </a:prstTxWarp>
          </a:bodyPr>
          <a:lstStyle/>
          <a:p>
            <a:pPr lvl="0"/>
            <a:endParaRPr lang="pl-PL"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Kliknij, aby edytować styl</a:t>
            </a:r>
            <a:endParaRPr lang="pl-PL" dirty="0"/>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dirty="0" smtClean="0"/>
              <a:t>Kliknij, aby edytować styl</a:t>
            </a:r>
            <a:endParaRPr lang="pl-PL" dirty="0"/>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dirty="0" smtClean="0"/>
              <a:t>Kliknij, aby edytować style wzorca tekstu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1"/>
          <p:cNvPicPr>
            <a:picLocks noChangeAspect="1" noChangeArrowheads="1"/>
          </p:cNvPicPr>
          <p:nvPr userDrawn="1"/>
        </p:nvPicPr>
        <p:blipFill>
          <a:blip r:embed="rId2" cstate="print"/>
          <a:srcRect l="8356" r="8418"/>
          <a:stretch>
            <a:fillRect/>
          </a:stretch>
        </p:blipFill>
        <p:spPr bwMode="auto">
          <a:xfrm>
            <a:off x="0" y="115888"/>
            <a:ext cx="9144000" cy="6742112"/>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dirty="0" smtClean="0"/>
              <a:t>Kliknij, aby edytować styl</a:t>
            </a:r>
            <a:endParaRPr lang="pl-PL" dirty="0"/>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smtClean="0"/>
              <a:t>Kliknij, aby edytować style wzorca tekstu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p>
            <a:r>
              <a:rPr lang="pl-PL" smtClean="0"/>
              <a:t>Kliknij, aby edytować styl</a:t>
            </a:r>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342900" y="-1736725"/>
            <a:ext cx="9144000" cy="0"/>
          </a:xfrm>
          <a:prstGeom prst="rect">
            <a:avLst/>
          </a:prstGeom>
          <a:noFill/>
          <a:ln w="9525">
            <a:noFill/>
            <a:miter lim="800000"/>
            <a:headEnd/>
            <a:tailEnd/>
          </a:ln>
          <a:effectLst/>
        </p:spPr>
        <p:txBody>
          <a:bodyPr wrap="none" anchor="ctr">
            <a:spAutoFit/>
          </a:bodyPr>
          <a:lstStyle/>
          <a:p>
            <a:pPr>
              <a:defRPr/>
            </a:pPr>
            <a:endParaRPr lang="pl-PL">
              <a:cs typeface="+mn-cs"/>
            </a:endParaRPr>
          </a:p>
        </p:txBody>
      </p:sp>
      <p:pic>
        <p:nvPicPr>
          <p:cNvPr id="64515" name="Picture 13" descr="logo POPS"/>
          <p:cNvPicPr>
            <a:picLocks noChangeAspect="1" noChangeArrowheads="1"/>
          </p:cNvPicPr>
          <p:nvPr/>
        </p:nvPicPr>
        <p:blipFill>
          <a:blip r:embed="rId16" cstate="print"/>
          <a:srcRect/>
          <a:stretch>
            <a:fillRect/>
          </a:stretch>
        </p:blipFill>
        <p:spPr bwMode="auto">
          <a:xfrm>
            <a:off x="6084888" y="188913"/>
            <a:ext cx="2808287" cy="969962"/>
          </a:xfrm>
          <a:prstGeom prst="rect">
            <a:avLst/>
          </a:prstGeom>
          <a:noFill/>
          <a:ln w="9525">
            <a:noFill/>
            <a:miter lim="800000"/>
            <a:headEnd/>
            <a:tailEnd/>
          </a:ln>
        </p:spPr>
      </p:pic>
      <p:pic>
        <p:nvPicPr>
          <p:cNvPr id="64516" name="Picture 14"/>
          <p:cNvPicPr>
            <a:picLocks noChangeAspect="1" noChangeArrowheads="1"/>
          </p:cNvPicPr>
          <p:nvPr/>
        </p:nvPicPr>
        <p:blipFill>
          <a:blip r:embed="rId17" cstate="print"/>
          <a:srcRect/>
          <a:stretch>
            <a:fillRect/>
          </a:stretch>
        </p:blipFill>
        <p:spPr bwMode="auto">
          <a:xfrm>
            <a:off x="0" y="333375"/>
            <a:ext cx="1835150" cy="666750"/>
          </a:xfrm>
          <a:prstGeom prst="rect">
            <a:avLst/>
          </a:prstGeom>
          <a:noFill/>
          <a:ln w="9525">
            <a:noFill/>
            <a:miter lim="800000"/>
            <a:headEnd/>
            <a:tailEnd/>
          </a:ln>
        </p:spPr>
      </p:pic>
      <p:pic>
        <p:nvPicPr>
          <p:cNvPr id="64517" name="Picture 16"/>
          <p:cNvPicPr>
            <a:picLocks noChangeAspect="1" noChangeArrowheads="1"/>
          </p:cNvPicPr>
          <p:nvPr/>
        </p:nvPicPr>
        <p:blipFill>
          <a:blip r:embed="rId18" cstate="print"/>
          <a:srcRect/>
          <a:stretch>
            <a:fillRect/>
          </a:stretch>
        </p:blipFill>
        <p:spPr bwMode="auto">
          <a:xfrm>
            <a:off x="2124075" y="333375"/>
            <a:ext cx="601663" cy="647700"/>
          </a:xfrm>
          <a:prstGeom prst="rect">
            <a:avLst/>
          </a:prstGeom>
          <a:noFill/>
          <a:ln w="9525">
            <a:noFill/>
            <a:miter lim="800000"/>
            <a:headEnd/>
            <a:tailEnd/>
          </a:ln>
        </p:spPr>
      </p:pic>
      <p:pic>
        <p:nvPicPr>
          <p:cNvPr id="64518" name="Picture 17"/>
          <p:cNvPicPr>
            <a:picLocks noChangeAspect="1" noChangeArrowheads="1"/>
          </p:cNvPicPr>
          <p:nvPr/>
        </p:nvPicPr>
        <p:blipFill>
          <a:blip r:embed="rId19" cstate="print"/>
          <a:srcRect/>
          <a:stretch>
            <a:fillRect/>
          </a:stretch>
        </p:blipFill>
        <p:spPr bwMode="auto">
          <a:xfrm>
            <a:off x="3203575" y="333375"/>
            <a:ext cx="792163" cy="592138"/>
          </a:xfrm>
          <a:prstGeom prst="rect">
            <a:avLst/>
          </a:prstGeom>
          <a:noFill/>
          <a:ln w="9525">
            <a:noFill/>
            <a:miter lim="800000"/>
            <a:headEnd/>
            <a:tailEnd/>
          </a:ln>
        </p:spPr>
      </p:pic>
      <p:pic>
        <p:nvPicPr>
          <p:cNvPr id="64519" name="Picture 21"/>
          <p:cNvPicPr>
            <a:picLocks noChangeAspect="1" noChangeArrowheads="1"/>
          </p:cNvPicPr>
          <p:nvPr/>
        </p:nvPicPr>
        <p:blipFill>
          <a:blip r:embed="rId20" cstate="print"/>
          <a:srcRect/>
          <a:stretch>
            <a:fillRect/>
          </a:stretch>
        </p:blipFill>
        <p:spPr bwMode="auto">
          <a:xfrm>
            <a:off x="4356100" y="476250"/>
            <a:ext cx="1511300" cy="409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62" r:id="rId7"/>
    <p:sldLayoutId id="2147483655" r:id="rId8"/>
    <p:sldLayoutId id="2147483654" r:id="rId9"/>
    <p:sldLayoutId id="2147483653" r:id="rId10"/>
    <p:sldLayoutId id="2147483652" r:id="rId11"/>
    <p:sldLayoutId id="2147483651" r:id="rId12"/>
    <p:sldLayoutId id="214748365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package" Target="../embeddings/Slajd_programu_Microsoft_Office_PowerPoint3.sldx"/></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package" Target="../embeddings/Slajd_programu_Microsoft_Office_PowerPoint4.sldx"/></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Slajd_programu_Microsoft_Office_PowerPoint1.sldx"/></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Slajd_programu_Microsoft_Office_PowerPoint2.sld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pole tekstowe 2"/>
          <p:cNvSpPr txBox="1">
            <a:spLocks noChangeArrowheads="1"/>
          </p:cNvSpPr>
          <p:nvPr/>
        </p:nvSpPr>
        <p:spPr bwMode="auto">
          <a:xfrm>
            <a:off x="323528" y="1844824"/>
            <a:ext cx="8532440" cy="2416046"/>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spAutoFit/>
            <a:scene3d>
              <a:camera prst="perspectiveFront"/>
              <a:lightRig rig="threePt" dir="t"/>
            </a:scene3d>
          </a:bodyPr>
          <a:lstStyle/>
          <a:p>
            <a:pPr algn="ctr">
              <a:lnSpc>
                <a:spcPct val="150000"/>
              </a:lnSpc>
              <a:defRPr/>
            </a:pPr>
            <a:r>
              <a:rPr lang="pl-PL" sz="2800" b="1" dirty="0" err="1">
                <a:ln w="11430"/>
                <a:blipFill>
                  <a:blip r:embed="rId3"/>
                  <a:tile tx="0" ty="0" sx="100000" sy="100000" flip="none" algn="tl"/>
                </a:blipFill>
                <a:cs typeface="Arial" pitchFamily="34" charset="0"/>
              </a:rPr>
              <a:t>Study</a:t>
            </a:r>
            <a:r>
              <a:rPr lang="pl-PL" sz="2800" b="1" dirty="0">
                <a:ln w="11430"/>
                <a:blipFill>
                  <a:blip r:embed="rId3"/>
                  <a:tile tx="0" ty="0" sx="100000" sy="100000" flip="none" algn="tl"/>
                </a:blipFill>
                <a:cs typeface="Arial" pitchFamily="34" charset="0"/>
              </a:rPr>
              <a:t> </a:t>
            </a:r>
            <a:r>
              <a:rPr lang="pl-PL" sz="2800" b="1" dirty="0" err="1">
                <a:ln w="11430"/>
                <a:blipFill>
                  <a:blip r:embed="rId3"/>
                  <a:tile tx="0" ty="0" sx="100000" sy="100000" flip="none" algn="tl"/>
                </a:blipFill>
                <a:cs typeface="Arial" pitchFamily="34" charset="0"/>
              </a:rPr>
              <a:t>about</a:t>
            </a:r>
            <a:r>
              <a:rPr lang="pl-PL" sz="2800" b="1" dirty="0">
                <a:ln w="11430"/>
                <a:blipFill>
                  <a:blip r:embed="rId3"/>
                  <a:tile tx="0" ty="0" sx="100000" sy="100000" flip="none" algn="tl"/>
                </a:blipFill>
                <a:cs typeface="Arial" pitchFamily="34" charset="0"/>
              </a:rPr>
              <a:t> </a:t>
            </a:r>
            <a:r>
              <a:rPr lang="pl-PL" sz="2800" b="1" dirty="0" err="1">
                <a:ln w="11430"/>
                <a:blipFill>
                  <a:blip r:embed="rId3"/>
                  <a:tile tx="0" ty="0" sx="100000" sy="100000" flip="none" algn="tl"/>
                </a:blipFill>
                <a:cs typeface="Arial" pitchFamily="34" charset="0"/>
              </a:rPr>
              <a:t>economically</a:t>
            </a:r>
            <a:r>
              <a:rPr lang="pl-PL" sz="2800" b="1" dirty="0">
                <a:ln w="11430"/>
                <a:blipFill>
                  <a:blip r:embed="rId3"/>
                  <a:tile tx="0" ty="0" sx="100000" sy="100000" flip="none" algn="tl"/>
                </a:blipFill>
                <a:cs typeface="Arial" pitchFamily="34" charset="0"/>
              </a:rPr>
              <a:t> </a:t>
            </a:r>
            <a:r>
              <a:rPr lang="pl-PL" sz="2800" b="1" dirty="0" err="1">
                <a:ln w="11430"/>
                <a:blipFill>
                  <a:blip r:embed="rId3"/>
                  <a:tile tx="0" ty="0" sx="100000" sy="100000" flip="none" algn="tl"/>
                </a:blipFill>
                <a:cs typeface="Arial" pitchFamily="34" charset="0"/>
              </a:rPr>
              <a:t>active</a:t>
            </a:r>
            <a:r>
              <a:rPr lang="pl-PL" sz="2800" b="1" dirty="0">
                <a:ln w="11430"/>
                <a:blipFill>
                  <a:blip r:embed="rId3"/>
                  <a:tile tx="0" ty="0" sx="100000" sy="100000" flip="none" algn="tl"/>
                </a:blipFill>
                <a:cs typeface="Arial" pitchFamily="34" charset="0"/>
              </a:rPr>
              <a:t> </a:t>
            </a:r>
            <a:r>
              <a:rPr lang="pl-PL" sz="2800" b="1" dirty="0" err="1">
                <a:ln w="11430"/>
                <a:blipFill>
                  <a:blip r:embed="rId3"/>
                  <a:tile tx="0" ty="0" sx="100000" sy="100000" flip="none" algn="tl"/>
                </a:blipFill>
                <a:cs typeface="Arial" pitchFamily="34" charset="0"/>
              </a:rPr>
              <a:t>persons</a:t>
            </a:r>
            <a:r>
              <a:rPr lang="pl-PL" sz="2800" b="1" dirty="0">
                <a:ln w="11430"/>
                <a:blipFill>
                  <a:blip r:embed="rId3"/>
                  <a:tile tx="0" ty="0" sx="100000" sy="100000" flip="none" algn="tl"/>
                </a:blipFill>
                <a:cs typeface="Arial" pitchFamily="34" charset="0"/>
              </a:rPr>
              <a:t> </a:t>
            </a:r>
            <a:r>
              <a:rPr lang="pl-PL" sz="2800" b="1" dirty="0" err="1">
                <a:ln w="11430"/>
                <a:blipFill>
                  <a:blip r:embed="rId3"/>
                  <a:tile tx="0" ty="0" sx="100000" sy="100000" flip="none" algn="tl"/>
                </a:blipFill>
                <a:cs typeface="Arial" pitchFamily="34" charset="0"/>
              </a:rPr>
              <a:t>over</a:t>
            </a:r>
            <a:r>
              <a:rPr lang="pl-PL" sz="2800" b="1" dirty="0">
                <a:ln w="11430"/>
                <a:blipFill>
                  <a:blip r:embed="rId3"/>
                  <a:tile tx="0" ty="0" sx="100000" sy="100000" flip="none" algn="tl"/>
                </a:blipFill>
                <a:cs typeface="Arial" pitchFamily="34" charset="0"/>
              </a:rPr>
              <a:t> 50 </a:t>
            </a:r>
            <a:r>
              <a:rPr lang="pl-PL" sz="2800" b="1" dirty="0" err="1">
                <a:ln w="11430"/>
                <a:blipFill>
                  <a:blip r:embed="rId3"/>
                  <a:tile tx="0" ty="0" sx="100000" sy="100000" flip="none" algn="tl"/>
                </a:blipFill>
                <a:cs typeface="Arial" pitchFamily="34" charset="0"/>
              </a:rPr>
              <a:t>years</a:t>
            </a:r>
            <a:r>
              <a:rPr lang="pl-PL" sz="2800" b="1" dirty="0">
                <a:ln w="11430"/>
                <a:blipFill>
                  <a:blip r:embed="rId3"/>
                  <a:tile tx="0" ty="0" sx="100000" sy="100000" flip="none" algn="tl"/>
                </a:blipFill>
                <a:cs typeface="Arial" pitchFamily="34" charset="0"/>
              </a:rPr>
              <a:t> old </a:t>
            </a:r>
            <a:r>
              <a:rPr lang="pl-PL" sz="2800" b="1" dirty="0" err="1">
                <a:ln w="11430"/>
                <a:blipFill>
                  <a:blip r:embed="rId3"/>
                  <a:tile tx="0" ty="0" sx="100000" sy="100000" flip="none" algn="tl"/>
                </a:blipFill>
                <a:cs typeface="Arial" pitchFamily="34" charset="0"/>
              </a:rPr>
              <a:t>in</a:t>
            </a:r>
            <a:r>
              <a:rPr lang="pl-PL" sz="2800" b="1" dirty="0">
                <a:ln w="11430"/>
                <a:blipFill>
                  <a:blip r:embed="rId3"/>
                  <a:tile tx="0" ty="0" sx="100000" sy="100000" flip="none" algn="tl"/>
                </a:blipFill>
                <a:cs typeface="Arial" pitchFamily="34" charset="0"/>
              </a:rPr>
              <a:t> </a:t>
            </a:r>
            <a:r>
              <a:rPr lang="pl-PL" sz="2800" b="1" dirty="0" err="1">
                <a:ln w="11430"/>
                <a:blipFill>
                  <a:blip r:embed="rId3"/>
                  <a:tile tx="0" ty="0" sx="100000" sy="100000" flip="none" algn="tl"/>
                </a:blipFill>
                <a:cs typeface="Arial" pitchFamily="34" charset="0"/>
              </a:rPr>
              <a:t>voivodeship</a:t>
            </a:r>
            <a:r>
              <a:rPr lang="pl-PL" sz="2800" b="1" dirty="0">
                <a:ln w="11430"/>
                <a:blipFill>
                  <a:blip r:embed="rId3"/>
                  <a:tile tx="0" ty="0" sx="100000" sy="100000" flip="none" algn="tl"/>
                </a:blipFill>
                <a:cs typeface="Arial" pitchFamily="34" charset="0"/>
              </a:rPr>
              <a:t> podlaskie </a:t>
            </a:r>
            <a:br>
              <a:rPr lang="pl-PL" sz="2800" b="1" dirty="0">
                <a:ln w="11430"/>
                <a:blipFill>
                  <a:blip r:embed="rId3"/>
                  <a:tile tx="0" ty="0" sx="100000" sy="100000" flip="none" algn="tl"/>
                </a:blipFill>
                <a:cs typeface="Arial" pitchFamily="34" charset="0"/>
              </a:rPr>
            </a:br>
            <a:endParaRPr lang="pl-PL" sz="2800" b="1" dirty="0">
              <a:ln w="11430"/>
              <a:blipFill>
                <a:blip r:embed="rId3"/>
                <a:tile tx="0" ty="0" sx="100000" sy="100000" flip="none" algn="tl"/>
              </a:blipFill>
              <a:cs typeface="Arial" pitchFamily="34" charset="0"/>
            </a:endParaRPr>
          </a:p>
          <a:p>
            <a:pPr algn="ctr">
              <a:defRPr/>
            </a:pPr>
            <a:endParaRPr lang="pl-PL" sz="2500" dirty="0"/>
          </a:p>
        </p:txBody>
      </p:sp>
      <p:sp>
        <p:nvSpPr>
          <p:cNvPr id="4099" name="pole tekstowe 3"/>
          <p:cNvSpPr txBox="1">
            <a:spLocks noChangeArrowheads="1"/>
          </p:cNvSpPr>
          <p:nvPr/>
        </p:nvSpPr>
        <p:spPr bwMode="auto">
          <a:xfrm>
            <a:off x="1331913" y="4724400"/>
            <a:ext cx="6911975" cy="1477963"/>
          </a:xfrm>
          <a:prstGeom prst="rect">
            <a:avLst/>
          </a:prstGeom>
          <a:noFill/>
          <a:ln w="9525">
            <a:noFill/>
            <a:miter lim="800000"/>
            <a:headEnd/>
            <a:tailEnd/>
          </a:ln>
        </p:spPr>
        <p:txBody>
          <a:bodyPr>
            <a:spAutoFit/>
          </a:bodyPr>
          <a:lstStyle/>
          <a:p>
            <a:pPr algn="ctr">
              <a:lnSpc>
                <a:spcPct val="150000"/>
              </a:lnSpc>
              <a:defRPr/>
            </a:pPr>
            <a:r>
              <a:rPr lang="pl-PL" sz="4800" dirty="0" err="1">
                <a:solidFill>
                  <a:schemeClr val="dk1"/>
                </a:solidFill>
                <a:latin typeface="+mn-lt"/>
                <a:cs typeface="+mn-cs"/>
              </a:rPr>
              <a:t>Presentation</a:t>
            </a:r>
            <a:r>
              <a:rPr lang="pl-PL" sz="4800" dirty="0">
                <a:solidFill>
                  <a:schemeClr val="dk1"/>
                </a:solidFill>
                <a:latin typeface="+mn-lt"/>
                <a:cs typeface="+mn-cs"/>
              </a:rPr>
              <a:t> of </a:t>
            </a:r>
            <a:r>
              <a:rPr lang="pl-PL" sz="4800" dirty="0" err="1">
                <a:solidFill>
                  <a:schemeClr val="dk1"/>
                </a:solidFill>
                <a:latin typeface="+mn-lt"/>
                <a:cs typeface="+mn-cs"/>
              </a:rPr>
              <a:t>results</a:t>
            </a:r>
            <a:endParaRPr lang="pl-PL" sz="4800" dirty="0">
              <a:solidFill>
                <a:schemeClr val="dk1"/>
              </a:solidFill>
              <a:latin typeface="+mn-lt"/>
              <a:cs typeface="+mn-cs"/>
            </a:endParaRPr>
          </a:p>
          <a:p>
            <a:pPr algn="ctr">
              <a:defRPr/>
            </a:pPr>
            <a:endParaRPr lang="pl-P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400050"/>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a:solidFill>
                  <a:schemeClr val="bg1"/>
                </a:solidFill>
                <a:latin typeface="Arial" pitchFamily="34" charset="0"/>
                <a:cs typeface="Arial" pitchFamily="34" charset="0"/>
              </a:rPr>
              <a:t>ECONOMICALLY ACTIVE AND INACTIVE</a:t>
            </a:r>
          </a:p>
        </p:txBody>
      </p:sp>
      <p:sp>
        <p:nvSpPr>
          <p:cNvPr id="40963" name="pole tekstowe 3"/>
          <p:cNvSpPr txBox="1">
            <a:spLocks noChangeArrowheads="1"/>
          </p:cNvSpPr>
          <p:nvPr/>
        </p:nvSpPr>
        <p:spPr bwMode="auto">
          <a:xfrm>
            <a:off x="684213" y="1844675"/>
            <a:ext cx="8064500" cy="646113"/>
          </a:xfrm>
          <a:prstGeom prst="rect">
            <a:avLst/>
          </a:prstGeom>
          <a:solidFill>
            <a:srgbClr val="993300"/>
          </a:solidFill>
          <a:ln w="9525">
            <a:noFill/>
            <a:miter lim="800000"/>
            <a:headEnd/>
            <a:tailEnd/>
          </a:ln>
        </p:spPr>
        <p:txBody>
          <a:bodyPr>
            <a:spAutoFit/>
          </a:bodyPr>
          <a:lstStyle/>
          <a:p>
            <a:pPr algn="just"/>
            <a:r>
              <a:rPr lang="pl-PL">
                <a:solidFill>
                  <a:schemeClr val="bg1"/>
                </a:solidFill>
              </a:rPr>
              <a:t>	 Economically active and inactive in fourth quarter 2010 in Poland </a:t>
            </a:r>
            <a:br>
              <a:rPr lang="pl-PL">
                <a:solidFill>
                  <a:schemeClr val="bg1"/>
                </a:solidFill>
              </a:rPr>
            </a:br>
            <a:r>
              <a:rPr lang="pl-PL">
                <a:solidFill>
                  <a:schemeClr val="bg1"/>
                </a:solidFill>
              </a:rPr>
              <a:t>(in thousands)</a:t>
            </a:r>
          </a:p>
        </p:txBody>
      </p:sp>
      <p:graphicFrame>
        <p:nvGraphicFramePr>
          <p:cNvPr id="6" name="Tabela 5"/>
          <p:cNvGraphicFramePr>
            <a:graphicFrameLocks noGrp="1"/>
          </p:cNvGraphicFramePr>
          <p:nvPr/>
        </p:nvGraphicFramePr>
        <p:xfrm>
          <a:off x="684213" y="2565400"/>
          <a:ext cx="7992888" cy="2587453"/>
        </p:xfrm>
        <a:graphic>
          <a:graphicData uri="http://schemas.openxmlformats.org/drawingml/2006/table">
            <a:tbl>
              <a:tblPr/>
              <a:tblGrid>
                <a:gridCol w="1332148"/>
                <a:gridCol w="1332148"/>
                <a:gridCol w="1332148"/>
                <a:gridCol w="1332148"/>
                <a:gridCol w="1332148"/>
                <a:gridCol w="1332148"/>
              </a:tblGrid>
              <a:tr h="671845">
                <a:tc rowSpan="2">
                  <a:txBody>
                    <a:bodyPr/>
                    <a:lstStyle/>
                    <a:p>
                      <a:pPr algn="ctr">
                        <a:lnSpc>
                          <a:spcPct val="115000"/>
                        </a:lnSpc>
                        <a:spcAft>
                          <a:spcPts val="0"/>
                        </a:spcAft>
                      </a:pP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rowSpan="2">
                  <a:txBody>
                    <a:bodyPr/>
                    <a:lstStyle/>
                    <a:p>
                      <a:pPr algn="ctr">
                        <a:lnSpc>
                          <a:spcPct val="115000"/>
                        </a:lnSpc>
                        <a:spcAft>
                          <a:spcPts val="0"/>
                        </a:spcAft>
                      </a:pPr>
                      <a:r>
                        <a:rPr lang="pl-PL" sz="1400" b="1" dirty="0" smtClean="0">
                          <a:solidFill>
                            <a:schemeClr val="bg1"/>
                          </a:solidFill>
                          <a:latin typeface="Calibri"/>
                          <a:ea typeface="Times New Roman"/>
                          <a:cs typeface="Times New Roman"/>
                        </a:rPr>
                        <a:t>Total</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gridSpan="3">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Economically</a:t>
                      </a:r>
                      <a:r>
                        <a:rPr lang="pl-PL" sz="1400" b="1" dirty="0" smtClean="0">
                          <a:solidFill>
                            <a:schemeClr val="bg1"/>
                          </a:solidFill>
                          <a:latin typeface="Calibri"/>
                          <a:ea typeface="Times New Roman"/>
                          <a:cs typeface="Times New Roman"/>
                        </a:rPr>
                        <a:t>  </a:t>
                      </a:r>
                      <a:r>
                        <a:rPr lang="pl-PL" sz="1400" b="1" dirty="0" err="1" smtClean="0">
                          <a:solidFill>
                            <a:schemeClr val="bg1"/>
                          </a:solidFill>
                          <a:latin typeface="Calibri"/>
                          <a:ea typeface="Times New Roman"/>
                          <a:cs typeface="Times New Roman"/>
                        </a:rPr>
                        <a:t>active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hMerge="1">
                  <a:txBody>
                    <a:bodyPr/>
                    <a:lstStyle/>
                    <a:p>
                      <a:endParaRPr lang="pl-PL"/>
                    </a:p>
                  </a:txBody>
                  <a:tcPr/>
                </a:tc>
                <a:tc hMerge="1">
                  <a:txBody>
                    <a:bodyPr/>
                    <a:lstStyle/>
                    <a:p>
                      <a:endParaRPr lang="pl-PL"/>
                    </a:p>
                  </a:txBody>
                  <a:tcPr/>
                </a:tc>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Economically</a:t>
                      </a:r>
                      <a:r>
                        <a:rPr lang="pl-PL" sz="1400" b="1" dirty="0" smtClean="0">
                          <a:solidFill>
                            <a:schemeClr val="bg1"/>
                          </a:solidFill>
                          <a:latin typeface="Calibri"/>
                          <a:ea typeface="Times New Roman"/>
                          <a:cs typeface="Times New Roman"/>
                        </a:rPr>
                        <a:t> </a:t>
                      </a:r>
                      <a:r>
                        <a:rPr lang="pl-PL" sz="1400" b="1" dirty="0" err="1" smtClean="0">
                          <a:solidFill>
                            <a:schemeClr val="bg1"/>
                          </a:solidFill>
                          <a:latin typeface="Calibri"/>
                          <a:ea typeface="Times New Roman"/>
                          <a:cs typeface="Times New Roman"/>
                        </a:rPr>
                        <a:t>inactive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234168">
                <a:tc vMerge="1">
                  <a:txBody>
                    <a:bodyPr/>
                    <a:lstStyle/>
                    <a:p>
                      <a:endParaRPr lang="pl-PL"/>
                    </a:p>
                  </a:txBody>
                  <a:tcPr/>
                </a:tc>
                <a:tc vMerge="1">
                  <a:txBody>
                    <a:bodyPr/>
                    <a:lstStyle/>
                    <a:p>
                      <a:endParaRPr lang="pl-PL"/>
                    </a:p>
                  </a:txBody>
                  <a:tcPr/>
                </a:tc>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Total</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employed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unemployed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just">
                        <a:lnSpc>
                          <a:spcPct val="115000"/>
                        </a:lnSpc>
                        <a:spcAft>
                          <a:spcPts val="0"/>
                        </a:spcAft>
                      </a:pP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234168">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Total</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31741</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17724</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16075</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dirty="0">
                          <a:latin typeface="Calibri"/>
                          <a:ea typeface="Times New Roman"/>
                          <a:cs typeface="Times New Roman"/>
                        </a:rPr>
                        <a:t>1649</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dirty="0">
                          <a:latin typeface="Calibri"/>
                          <a:ea typeface="Times New Roman"/>
                          <a:cs typeface="Times New Roman"/>
                        </a:rPr>
                        <a:t>14016</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234168">
                <a:tc>
                  <a:txBody>
                    <a:bodyPr/>
                    <a:lstStyle/>
                    <a:p>
                      <a:pPr algn="just">
                        <a:lnSpc>
                          <a:spcPct val="115000"/>
                        </a:lnSpc>
                        <a:spcAft>
                          <a:spcPts val="0"/>
                        </a:spcAft>
                      </a:pPr>
                      <a:r>
                        <a:rPr lang="pl-PL" sz="1400" b="1">
                          <a:solidFill>
                            <a:schemeClr val="bg1"/>
                          </a:solidFill>
                          <a:latin typeface="Calibri"/>
                          <a:ea typeface="Times New Roman"/>
                          <a:cs typeface="Times New Roman"/>
                        </a:rPr>
                        <a:t>15-24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5011</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1690</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1293</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396</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3321</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234168">
                <a:tc>
                  <a:txBody>
                    <a:bodyPr/>
                    <a:lstStyle/>
                    <a:p>
                      <a:pPr algn="just">
                        <a:lnSpc>
                          <a:spcPct val="115000"/>
                        </a:lnSpc>
                        <a:spcAft>
                          <a:spcPts val="0"/>
                        </a:spcAft>
                      </a:pPr>
                      <a:r>
                        <a:rPr lang="pl-PL" sz="1400" b="1">
                          <a:solidFill>
                            <a:schemeClr val="bg1"/>
                          </a:solidFill>
                          <a:latin typeface="Calibri"/>
                          <a:ea typeface="Times New Roman"/>
                          <a:cs typeface="Times New Roman"/>
                        </a:rPr>
                        <a:t>25-34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6168</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5258</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4750</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508</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911</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234168">
                <a:tc>
                  <a:txBody>
                    <a:bodyPr/>
                    <a:lstStyle/>
                    <a:p>
                      <a:pPr algn="just">
                        <a:lnSpc>
                          <a:spcPct val="115000"/>
                        </a:lnSpc>
                        <a:spcAft>
                          <a:spcPts val="0"/>
                        </a:spcAft>
                      </a:pPr>
                      <a:r>
                        <a:rPr lang="pl-PL" sz="1400" b="1">
                          <a:solidFill>
                            <a:schemeClr val="bg1"/>
                          </a:solidFill>
                          <a:latin typeface="Calibri"/>
                          <a:ea typeface="Times New Roman"/>
                          <a:cs typeface="Times New Roman"/>
                        </a:rPr>
                        <a:t>35-44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4979</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4367</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4080</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287</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612</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234168">
                <a:tc>
                  <a:txBody>
                    <a:bodyPr/>
                    <a:lstStyle/>
                    <a:p>
                      <a:pPr algn="just">
                        <a:lnSpc>
                          <a:spcPct val="115000"/>
                        </a:lnSpc>
                        <a:spcAft>
                          <a:spcPts val="0"/>
                        </a:spcAft>
                      </a:pPr>
                      <a:r>
                        <a:rPr lang="pl-PL" sz="1400" b="1">
                          <a:solidFill>
                            <a:schemeClr val="bg1"/>
                          </a:solidFill>
                          <a:latin typeface="Calibri"/>
                          <a:ea typeface="Times New Roman"/>
                          <a:cs typeface="Times New Roman"/>
                        </a:rPr>
                        <a:t>45-54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a:latin typeface="Calibri"/>
                          <a:ea typeface="Times New Roman"/>
                          <a:cs typeface="Times New Roman"/>
                        </a:rPr>
                        <a:t>5303</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a:latin typeface="Calibri"/>
                          <a:ea typeface="Times New Roman"/>
                          <a:cs typeface="Times New Roman"/>
                        </a:rPr>
                        <a:t>4220</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a:latin typeface="Calibri"/>
                          <a:ea typeface="Times New Roman"/>
                          <a:cs typeface="Times New Roman"/>
                        </a:rPr>
                        <a:t>3901</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a:latin typeface="Calibri"/>
                          <a:ea typeface="Times New Roman"/>
                          <a:cs typeface="Times New Roman"/>
                        </a:rPr>
                        <a:t>319</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a:latin typeface="Calibri"/>
                          <a:ea typeface="Times New Roman"/>
                          <a:cs typeface="Times New Roman"/>
                        </a:rPr>
                        <a:t>1084</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443424">
                <a:tc>
                  <a:txBody>
                    <a:bodyPr/>
                    <a:lstStyle/>
                    <a:p>
                      <a:pPr algn="just">
                        <a:lnSpc>
                          <a:spcPct val="115000"/>
                        </a:lnSpc>
                        <a:spcAft>
                          <a:spcPts val="0"/>
                        </a:spcAft>
                      </a:pPr>
                      <a:r>
                        <a:rPr lang="pl-PL" sz="1400" b="1" dirty="0" err="1" smtClean="0">
                          <a:solidFill>
                            <a:schemeClr val="bg1"/>
                          </a:solidFill>
                          <a:latin typeface="Calibri"/>
                          <a:ea typeface="Times New Roman"/>
                          <a:cs typeface="Times New Roman"/>
                        </a:rPr>
                        <a:t>Over</a:t>
                      </a:r>
                      <a:r>
                        <a:rPr lang="pl-PL" sz="1400" b="1" baseline="0" dirty="0" smtClean="0">
                          <a:solidFill>
                            <a:schemeClr val="bg1"/>
                          </a:solidFill>
                          <a:latin typeface="Calibri"/>
                          <a:ea typeface="Times New Roman"/>
                          <a:cs typeface="Times New Roman"/>
                        </a:rPr>
                        <a:t>  </a:t>
                      </a:r>
                      <a:r>
                        <a:rPr lang="pl-PL" sz="1400" b="1" dirty="0" smtClean="0">
                          <a:solidFill>
                            <a:schemeClr val="bg1"/>
                          </a:solidFill>
                          <a:latin typeface="Calibri"/>
                          <a:ea typeface="Times New Roman"/>
                          <a:cs typeface="Times New Roman"/>
                        </a:rPr>
                        <a:t>55 </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latin typeface="Calibri"/>
                          <a:ea typeface="Times New Roman"/>
                          <a:cs typeface="Times New Roman"/>
                        </a:rPr>
                        <a:t>10280</a:t>
                      </a:r>
                      <a:endParaRPr lang="pl-PL" sz="1400"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a:latin typeface="Calibri"/>
                          <a:ea typeface="Times New Roman"/>
                          <a:cs typeface="Times New Roman"/>
                        </a:rPr>
                        <a:t>2190</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a:latin typeface="Calibri"/>
                          <a:ea typeface="Times New Roman"/>
                          <a:cs typeface="Times New Roman"/>
                        </a:rPr>
                        <a:t>2053</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a:latin typeface="Calibri"/>
                          <a:ea typeface="Times New Roman"/>
                          <a:cs typeface="Times New Roman"/>
                        </a:rPr>
                        <a:t>134</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8091</a:t>
                      </a:r>
                      <a:endParaRPr lang="pl-PL" sz="1400"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sp>
        <p:nvSpPr>
          <p:cNvPr id="41025" name="pole tekstowe 3"/>
          <p:cNvSpPr txBox="1">
            <a:spLocks noChangeArrowheads="1"/>
          </p:cNvSpPr>
          <p:nvPr/>
        </p:nvSpPr>
        <p:spPr bwMode="auto">
          <a:xfrm>
            <a:off x="755650" y="5300663"/>
            <a:ext cx="7848600" cy="581025"/>
          </a:xfrm>
          <a:prstGeom prst="rect">
            <a:avLst/>
          </a:prstGeom>
          <a:noFill/>
          <a:ln w="9525">
            <a:noFill/>
            <a:miter lim="800000"/>
            <a:headEnd/>
            <a:tailEnd/>
          </a:ln>
        </p:spPr>
        <p:txBody>
          <a:bodyPr>
            <a:spAutoFit/>
          </a:bodyPr>
          <a:lstStyle/>
          <a:p>
            <a:pPr algn="just"/>
            <a:r>
              <a:rPr lang="pl-PL" sz="1600" b="1"/>
              <a:t>Both Poland and voivodeship podlaskie group persons over 50 years old is least the second large group of workers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125538"/>
            <a:ext cx="8066087" cy="400050"/>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a:solidFill>
                  <a:schemeClr val="bg1"/>
                </a:solidFill>
                <a:latin typeface="Arial" pitchFamily="34" charset="0"/>
                <a:cs typeface="Arial" pitchFamily="34" charset="0"/>
              </a:rPr>
              <a:t>ECONOMICALLY ACTIVE AND INACTIVE</a:t>
            </a:r>
          </a:p>
        </p:txBody>
      </p:sp>
      <p:sp>
        <p:nvSpPr>
          <p:cNvPr id="43011" name="pole tekstowe 3"/>
          <p:cNvSpPr txBox="1">
            <a:spLocks noChangeArrowheads="1"/>
          </p:cNvSpPr>
          <p:nvPr/>
        </p:nvSpPr>
        <p:spPr bwMode="auto">
          <a:xfrm>
            <a:off x="684213" y="1628775"/>
            <a:ext cx="8064500" cy="646113"/>
          </a:xfrm>
          <a:prstGeom prst="rect">
            <a:avLst/>
          </a:prstGeom>
          <a:solidFill>
            <a:srgbClr val="993300"/>
          </a:solidFill>
          <a:ln w="9525">
            <a:noFill/>
            <a:miter lim="800000"/>
            <a:headEnd/>
            <a:tailEnd/>
          </a:ln>
        </p:spPr>
        <p:txBody>
          <a:bodyPr>
            <a:spAutoFit/>
          </a:bodyPr>
          <a:lstStyle/>
          <a:p>
            <a:pPr algn="just"/>
            <a:r>
              <a:rPr lang="pl-PL">
                <a:solidFill>
                  <a:schemeClr val="bg1"/>
                </a:solidFill>
              </a:rPr>
              <a:t>	 Economically active and inactive in fourth quarter 2010 in UE 27 </a:t>
            </a:r>
            <a:br>
              <a:rPr lang="pl-PL">
                <a:solidFill>
                  <a:schemeClr val="bg1"/>
                </a:solidFill>
              </a:rPr>
            </a:br>
            <a:r>
              <a:rPr lang="pl-PL">
                <a:solidFill>
                  <a:schemeClr val="bg1"/>
                </a:solidFill>
              </a:rPr>
              <a:t>(in thousands)</a:t>
            </a:r>
          </a:p>
        </p:txBody>
      </p:sp>
      <p:graphicFrame>
        <p:nvGraphicFramePr>
          <p:cNvPr id="8" name="Tabela 7"/>
          <p:cNvGraphicFramePr>
            <a:graphicFrameLocks noGrp="1"/>
          </p:cNvGraphicFramePr>
          <p:nvPr/>
        </p:nvGraphicFramePr>
        <p:xfrm>
          <a:off x="684213" y="2349500"/>
          <a:ext cx="8064894" cy="2699004"/>
        </p:xfrm>
        <a:graphic>
          <a:graphicData uri="http://schemas.openxmlformats.org/drawingml/2006/table">
            <a:tbl>
              <a:tblPr/>
              <a:tblGrid>
                <a:gridCol w="1344149"/>
                <a:gridCol w="1344149"/>
                <a:gridCol w="1344149"/>
                <a:gridCol w="1344149"/>
                <a:gridCol w="1344149"/>
                <a:gridCol w="1344149"/>
              </a:tblGrid>
              <a:tr h="283210">
                <a:tc rowSpan="2">
                  <a:txBody>
                    <a:bodyPr/>
                    <a:lstStyle/>
                    <a:p>
                      <a:pPr algn="ctr">
                        <a:lnSpc>
                          <a:spcPct val="115000"/>
                        </a:lnSpc>
                        <a:spcAft>
                          <a:spcPts val="0"/>
                        </a:spcAft>
                      </a:pP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rowSpan="2">
                  <a:txBody>
                    <a:bodyPr/>
                    <a:lstStyle/>
                    <a:p>
                      <a:pPr algn="ctr">
                        <a:lnSpc>
                          <a:spcPct val="115000"/>
                        </a:lnSpc>
                        <a:spcAft>
                          <a:spcPts val="0"/>
                        </a:spcAft>
                      </a:pPr>
                      <a:r>
                        <a:rPr lang="pl-PL" sz="1400" b="1" dirty="0" smtClean="0">
                          <a:solidFill>
                            <a:schemeClr val="bg1"/>
                          </a:solidFill>
                          <a:latin typeface="Calibri"/>
                          <a:ea typeface="Times New Roman"/>
                          <a:cs typeface="Times New Roman"/>
                        </a:rPr>
                        <a:t>Total</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gridSpan="3">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Economically</a:t>
                      </a:r>
                      <a:r>
                        <a:rPr lang="pl-PL" sz="1400" b="1" dirty="0" smtClean="0">
                          <a:solidFill>
                            <a:schemeClr val="bg1"/>
                          </a:solidFill>
                          <a:latin typeface="Calibri"/>
                          <a:ea typeface="Times New Roman"/>
                          <a:cs typeface="Times New Roman"/>
                        </a:rPr>
                        <a:t> </a:t>
                      </a:r>
                      <a:r>
                        <a:rPr lang="pl-PL" sz="1400" b="1" dirty="0" err="1" smtClean="0">
                          <a:solidFill>
                            <a:schemeClr val="bg1"/>
                          </a:solidFill>
                          <a:latin typeface="Calibri"/>
                          <a:ea typeface="Times New Roman"/>
                          <a:cs typeface="Times New Roman"/>
                        </a:rPr>
                        <a:t>active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hMerge="1">
                  <a:txBody>
                    <a:bodyPr/>
                    <a:lstStyle/>
                    <a:p>
                      <a:endParaRPr lang="pl-PL"/>
                    </a:p>
                  </a:txBody>
                  <a:tcPr/>
                </a:tc>
                <a:tc hMerge="1">
                  <a:txBody>
                    <a:bodyPr/>
                    <a:lstStyle/>
                    <a:p>
                      <a:endParaRPr lang="pl-PL"/>
                    </a:p>
                  </a:txBody>
                  <a:tcPr/>
                </a:tc>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Economically</a:t>
                      </a:r>
                      <a:r>
                        <a:rPr lang="pl-PL" sz="1400" b="1" dirty="0" smtClean="0">
                          <a:solidFill>
                            <a:schemeClr val="bg1"/>
                          </a:solidFill>
                          <a:latin typeface="Calibri"/>
                          <a:ea typeface="Times New Roman"/>
                          <a:cs typeface="Times New Roman"/>
                        </a:rPr>
                        <a:t> </a:t>
                      </a:r>
                      <a:r>
                        <a:rPr lang="pl-PL" sz="1400" b="1" dirty="0" err="1" smtClean="0">
                          <a:solidFill>
                            <a:schemeClr val="bg1"/>
                          </a:solidFill>
                          <a:latin typeface="Calibri"/>
                          <a:ea typeface="Times New Roman"/>
                          <a:cs typeface="Times New Roman"/>
                        </a:rPr>
                        <a:t>inactive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0">
                <a:tc vMerge="1">
                  <a:txBody>
                    <a:bodyPr/>
                    <a:lstStyle/>
                    <a:p>
                      <a:endParaRPr lang="pl-PL"/>
                    </a:p>
                  </a:txBody>
                  <a:tcPr/>
                </a:tc>
                <a:tc vMerge="1">
                  <a:txBody>
                    <a:bodyPr/>
                    <a:lstStyle/>
                    <a:p>
                      <a:endParaRPr lang="pl-PL"/>
                    </a:p>
                  </a:txBody>
                  <a:tcPr/>
                </a:tc>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Total</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employed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unemployed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just">
                        <a:lnSpc>
                          <a:spcPct val="115000"/>
                        </a:lnSpc>
                        <a:spcAft>
                          <a:spcPts val="0"/>
                        </a:spcAft>
                      </a:pP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0">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Total</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dirty="0">
                          <a:solidFill>
                            <a:srgbClr val="000000"/>
                          </a:solidFill>
                          <a:latin typeface="Calibri"/>
                          <a:ea typeface="Times New Roman"/>
                          <a:cs typeface="Arial"/>
                        </a:rPr>
                        <a:t>331436</a:t>
                      </a:r>
                      <a:endParaRPr lang="pl-PL" sz="1400" dirty="0">
                        <a:latin typeface="Calibri"/>
                        <a:ea typeface="Times New Roman"/>
                        <a:cs typeface="Times New Roman"/>
                      </a:endParaRPr>
                    </a:p>
                    <a:p>
                      <a:pPr algn="ctr">
                        <a:lnSpc>
                          <a:spcPct val="115000"/>
                        </a:lnSpc>
                        <a:spcAft>
                          <a:spcPts val="0"/>
                        </a:spcAft>
                      </a:pPr>
                      <a:r>
                        <a:rPr lang="pl-PL" sz="1400" dirty="0">
                          <a:solidFill>
                            <a:srgbClr val="000000"/>
                          </a:solidFill>
                          <a:latin typeface="Calibri"/>
                          <a:ea typeface="Times New Roman"/>
                          <a:cs typeface="Arial"/>
                        </a:rPr>
                        <a:t>(</a:t>
                      </a:r>
                      <a:r>
                        <a:rPr lang="pl-PL" sz="1400" dirty="0" smtClean="0">
                          <a:solidFill>
                            <a:srgbClr val="000000"/>
                          </a:solidFill>
                          <a:latin typeface="Calibri"/>
                          <a:ea typeface="Times New Roman"/>
                          <a:cs typeface="Arial"/>
                        </a:rPr>
                        <a:t>PL* </a:t>
                      </a:r>
                      <a:r>
                        <a:rPr lang="pl-PL" sz="1400" dirty="0">
                          <a:solidFill>
                            <a:srgbClr val="000000"/>
                          </a:solidFill>
                          <a:latin typeface="Calibri"/>
                          <a:ea typeface="Times New Roman"/>
                          <a:cs typeface="Arial"/>
                        </a:rPr>
                        <a:t>26583)</a:t>
                      </a:r>
                      <a:endParaRPr lang="pl-PL" sz="1400"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235516</a:t>
                      </a:r>
                      <a:endParaRPr lang="pl-PL" sz="1400">
                        <a:latin typeface="Calibri"/>
                        <a:ea typeface="Times New Roman"/>
                        <a:cs typeface="Times New Roman"/>
                      </a:endParaRPr>
                    </a:p>
                    <a:p>
                      <a:pPr algn="ctr">
                        <a:lnSpc>
                          <a:spcPct val="115000"/>
                        </a:lnSpc>
                        <a:spcAft>
                          <a:spcPts val="0"/>
                        </a:spcAft>
                      </a:pPr>
                      <a:r>
                        <a:rPr lang="pl-PL" sz="1400">
                          <a:solidFill>
                            <a:srgbClr val="000000"/>
                          </a:solidFill>
                          <a:latin typeface="Calibri"/>
                          <a:ea typeface="Times New Roman"/>
                          <a:cs typeface="Arial"/>
                        </a:rPr>
                        <a:t>(PL 17477)</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212920</a:t>
                      </a:r>
                      <a:endParaRPr lang="pl-PL" sz="1400">
                        <a:latin typeface="Calibri"/>
                        <a:ea typeface="Times New Roman"/>
                        <a:cs typeface="Times New Roman"/>
                      </a:endParaRPr>
                    </a:p>
                    <a:p>
                      <a:pPr algn="ctr">
                        <a:lnSpc>
                          <a:spcPct val="115000"/>
                        </a:lnSpc>
                        <a:spcAft>
                          <a:spcPts val="0"/>
                        </a:spcAft>
                      </a:pPr>
                      <a:r>
                        <a:rPr lang="pl-PL" sz="1400">
                          <a:solidFill>
                            <a:srgbClr val="000000"/>
                          </a:solidFill>
                          <a:latin typeface="Calibri"/>
                          <a:ea typeface="Times New Roman"/>
                          <a:cs typeface="Arial"/>
                        </a:rPr>
                        <a:t>(PL 15832)</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22596</a:t>
                      </a:r>
                      <a:endParaRPr lang="pl-PL" sz="1400">
                        <a:latin typeface="Calibri"/>
                        <a:ea typeface="Times New Roman"/>
                        <a:cs typeface="Times New Roman"/>
                      </a:endParaRPr>
                    </a:p>
                    <a:p>
                      <a:pPr algn="ctr">
                        <a:lnSpc>
                          <a:spcPct val="115000"/>
                        </a:lnSpc>
                        <a:spcAft>
                          <a:spcPts val="0"/>
                        </a:spcAft>
                      </a:pPr>
                      <a:r>
                        <a:rPr lang="pl-PL" sz="1400">
                          <a:solidFill>
                            <a:srgbClr val="000000"/>
                          </a:solidFill>
                          <a:latin typeface="Calibri"/>
                          <a:ea typeface="Times New Roman"/>
                          <a:cs typeface="Arial"/>
                        </a:rPr>
                        <a:t>(PL 1645)</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95920</a:t>
                      </a:r>
                      <a:endParaRPr lang="pl-PL" sz="1400">
                        <a:latin typeface="Calibri"/>
                        <a:ea typeface="Times New Roman"/>
                        <a:cs typeface="Times New Roman"/>
                      </a:endParaRPr>
                    </a:p>
                    <a:p>
                      <a:pPr algn="ctr">
                        <a:lnSpc>
                          <a:spcPct val="115000"/>
                        </a:lnSpc>
                        <a:spcAft>
                          <a:spcPts val="0"/>
                        </a:spcAft>
                      </a:pPr>
                      <a:r>
                        <a:rPr lang="pl-PL" sz="1400">
                          <a:solidFill>
                            <a:srgbClr val="000000"/>
                          </a:solidFill>
                          <a:latin typeface="Calibri"/>
                          <a:ea typeface="Times New Roman"/>
                          <a:cs typeface="Arial"/>
                        </a:rPr>
                        <a:t>(PL 9106)</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dirty="0">
                          <a:solidFill>
                            <a:schemeClr val="bg1"/>
                          </a:solidFill>
                          <a:latin typeface="Calibri"/>
                          <a:ea typeface="Times New Roman"/>
                          <a:cs typeface="Times New Roman"/>
                        </a:rPr>
                        <a:t>15-24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solidFill>
                            <a:srgbClr val="000000"/>
                          </a:solidFill>
                          <a:latin typeface="Calibri"/>
                          <a:ea typeface="Times New Roman"/>
                          <a:cs typeface="Arial"/>
                        </a:rPr>
                        <a:t>58345</a:t>
                      </a:r>
                      <a:endParaRPr lang="pl-PL" sz="1400">
                        <a:latin typeface="Calibri"/>
                        <a:ea typeface="Times New Roman"/>
                        <a:cs typeface="Times New Roman"/>
                      </a:endParaRPr>
                    </a:p>
                    <a:p>
                      <a:pPr algn="ctr">
                        <a:lnSpc>
                          <a:spcPct val="115000"/>
                        </a:lnSpc>
                        <a:spcAft>
                          <a:spcPts val="0"/>
                        </a:spcAft>
                      </a:pPr>
                      <a:r>
                        <a:rPr lang="pl-PL" sz="1400">
                          <a:solidFill>
                            <a:srgbClr val="000000"/>
                          </a:solidFill>
                          <a:latin typeface="Calibri"/>
                          <a:ea typeface="Times New Roman"/>
                          <a:cs typeface="Arial"/>
                        </a:rPr>
                        <a:t>(PL 5011)</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24916</a:t>
                      </a:r>
                      <a:endParaRPr lang="pl-PL" sz="1400">
                        <a:latin typeface="Calibri"/>
                        <a:ea typeface="Times New Roman"/>
                        <a:cs typeface="Times New Roman"/>
                      </a:endParaRPr>
                    </a:p>
                    <a:p>
                      <a:pPr algn="ctr">
                        <a:lnSpc>
                          <a:spcPct val="115000"/>
                        </a:lnSpc>
                        <a:spcAft>
                          <a:spcPts val="0"/>
                        </a:spcAft>
                      </a:pPr>
                      <a:r>
                        <a:rPr lang="pl-PL" sz="1400">
                          <a:solidFill>
                            <a:srgbClr val="000000"/>
                          </a:solidFill>
                          <a:latin typeface="Calibri"/>
                          <a:ea typeface="Times New Roman"/>
                          <a:cs typeface="Arial"/>
                        </a:rPr>
                        <a:t>(PL 1690)</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19787</a:t>
                      </a:r>
                      <a:endParaRPr lang="pl-PL" sz="1400">
                        <a:latin typeface="Calibri"/>
                        <a:ea typeface="Times New Roman"/>
                        <a:cs typeface="Times New Roman"/>
                      </a:endParaRPr>
                    </a:p>
                    <a:p>
                      <a:pPr algn="ctr">
                        <a:lnSpc>
                          <a:spcPct val="115000"/>
                        </a:lnSpc>
                        <a:spcAft>
                          <a:spcPts val="0"/>
                        </a:spcAft>
                      </a:pPr>
                      <a:r>
                        <a:rPr lang="pl-PL" sz="1400">
                          <a:solidFill>
                            <a:srgbClr val="000000"/>
                          </a:solidFill>
                          <a:latin typeface="Calibri"/>
                          <a:ea typeface="Times New Roman"/>
                          <a:cs typeface="Arial"/>
                        </a:rPr>
                        <a:t>(PL 1293)</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5129</a:t>
                      </a:r>
                      <a:endParaRPr lang="pl-PL" sz="1400">
                        <a:latin typeface="Calibri"/>
                        <a:ea typeface="Times New Roman"/>
                        <a:cs typeface="Times New Roman"/>
                      </a:endParaRPr>
                    </a:p>
                    <a:p>
                      <a:pPr algn="ctr">
                        <a:lnSpc>
                          <a:spcPct val="115000"/>
                        </a:lnSpc>
                        <a:spcAft>
                          <a:spcPts val="0"/>
                        </a:spcAft>
                      </a:pPr>
                      <a:r>
                        <a:rPr lang="pl-PL" sz="1400">
                          <a:solidFill>
                            <a:srgbClr val="000000"/>
                          </a:solidFill>
                          <a:latin typeface="Calibri"/>
                          <a:ea typeface="Times New Roman"/>
                          <a:cs typeface="Arial"/>
                        </a:rPr>
                        <a:t>(PL 396)</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33429</a:t>
                      </a:r>
                      <a:endParaRPr lang="pl-PL" sz="1400">
                        <a:latin typeface="Calibri"/>
                        <a:ea typeface="Times New Roman"/>
                        <a:cs typeface="Times New Roman"/>
                      </a:endParaRPr>
                    </a:p>
                    <a:p>
                      <a:pPr algn="ctr">
                        <a:lnSpc>
                          <a:spcPct val="115000"/>
                        </a:lnSpc>
                        <a:spcAft>
                          <a:spcPts val="0"/>
                        </a:spcAft>
                      </a:pPr>
                      <a:r>
                        <a:rPr lang="pl-PL" sz="1400">
                          <a:solidFill>
                            <a:srgbClr val="000000"/>
                          </a:solidFill>
                          <a:latin typeface="Calibri"/>
                          <a:ea typeface="Times New Roman"/>
                          <a:cs typeface="Arial"/>
                        </a:rPr>
                        <a:t>(PL 3321)</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a:solidFill>
                            <a:schemeClr val="bg1"/>
                          </a:solidFill>
                          <a:latin typeface="Calibri"/>
                          <a:ea typeface="Times New Roman"/>
                          <a:cs typeface="Times New Roman"/>
                        </a:rPr>
                        <a:t>25-49</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solidFill>
                            <a:srgbClr val="000000"/>
                          </a:solidFill>
                          <a:latin typeface="Calibri"/>
                          <a:ea typeface="Times New Roman"/>
                          <a:cs typeface="Arial"/>
                        </a:rPr>
                        <a:t>177081</a:t>
                      </a:r>
                      <a:endParaRPr lang="pl-PL" sz="1400" b="1" dirty="0">
                        <a:latin typeface="Calibri"/>
                        <a:ea typeface="Times New Roman"/>
                        <a:cs typeface="Times New Roman"/>
                      </a:endParaRPr>
                    </a:p>
                    <a:p>
                      <a:pPr algn="ctr">
                        <a:lnSpc>
                          <a:spcPct val="115000"/>
                        </a:lnSpc>
                        <a:spcAft>
                          <a:spcPts val="0"/>
                        </a:spcAft>
                      </a:pPr>
                      <a:r>
                        <a:rPr lang="pl-PL" sz="1400" b="1" dirty="0">
                          <a:solidFill>
                            <a:srgbClr val="000000"/>
                          </a:solidFill>
                          <a:latin typeface="Calibri"/>
                          <a:ea typeface="Times New Roman"/>
                          <a:cs typeface="Arial"/>
                        </a:rPr>
                        <a:t>(PL  13561)</a:t>
                      </a:r>
                      <a:endParaRPr lang="pl-PL" sz="1400" b="1"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solidFill>
                            <a:srgbClr val="000000"/>
                          </a:solidFill>
                          <a:latin typeface="Calibri"/>
                          <a:ea typeface="Times New Roman"/>
                          <a:cs typeface="Arial"/>
                        </a:rPr>
                        <a:t>151892</a:t>
                      </a:r>
                      <a:endParaRPr lang="pl-PL" sz="1400" b="1" dirty="0">
                        <a:latin typeface="Calibri"/>
                        <a:ea typeface="Times New Roman"/>
                        <a:cs typeface="Times New Roman"/>
                      </a:endParaRPr>
                    </a:p>
                    <a:p>
                      <a:pPr algn="ctr">
                        <a:lnSpc>
                          <a:spcPct val="115000"/>
                        </a:lnSpc>
                        <a:spcAft>
                          <a:spcPts val="0"/>
                        </a:spcAft>
                      </a:pPr>
                      <a:r>
                        <a:rPr lang="pl-PL" sz="1400" b="1" dirty="0">
                          <a:solidFill>
                            <a:srgbClr val="000000"/>
                          </a:solidFill>
                          <a:latin typeface="Calibri"/>
                          <a:ea typeface="Times New Roman"/>
                          <a:cs typeface="Arial"/>
                        </a:rPr>
                        <a:t>(PL 11665)</a:t>
                      </a:r>
                      <a:endParaRPr lang="pl-PL" sz="1400" b="1"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a:solidFill>
                            <a:srgbClr val="000000"/>
                          </a:solidFill>
                          <a:latin typeface="Calibri"/>
                          <a:ea typeface="Times New Roman"/>
                          <a:cs typeface="Arial"/>
                        </a:rPr>
                        <a:t>138504</a:t>
                      </a:r>
                      <a:endParaRPr lang="pl-PL" sz="1400" b="1">
                        <a:latin typeface="Calibri"/>
                        <a:ea typeface="Times New Roman"/>
                        <a:cs typeface="Times New Roman"/>
                      </a:endParaRPr>
                    </a:p>
                    <a:p>
                      <a:pPr algn="ctr">
                        <a:lnSpc>
                          <a:spcPct val="115000"/>
                        </a:lnSpc>
                        <a:spcAft>
                          <a:spcPts val="0"/>
                        </a:spcAft>
                      </a:pPr>
                      <a:r>
                        <a:rPr lang="pl-PL" sz="1400" b="1">
                          <a:solidFill>
                            <a:srgbClr val="000000"/>
                          </a:solidFill>
                          <a:latin typeface="Calibri"/>
                          <a:ea typeface="Times New Roman"/>
                          <a:cs typeface="Arial"/>
                        </a:rPr>
                        <a:t>(PL 10732)</a:t>
                      </a:r>
                      <a:endParaRPr lang="pl-PL" sz="1400" b="1">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a:solidFill>
                            <a:srgbClr val="000000"/>
                          </a:solidFill>
                          <a:latin typeface="Calibri"/>
                          <a:ea typeface="Times New Roman"/>
                          <a:cs typeface="Arial"/>
                        </a:rPr>
                        <a:t>13388</a:t>
                      </a:r>
                      <a:endParaRPr lang="pl-PL" sz="1400" b="1">
                        <a:latin typeface="Calibri"/>
                        <a:ea typeface="Times New Roman"/>
                        <a:cs typeface="Times New Roman"/>
                      </a:endParaRPr>
                    </a:p>
                    <a:p>
                      <a:pPr algn="ctr">
                        <a:lnSpc>
                          <a:spcPct val="115000"/>
                        </a:lnSpc>
                        <a:spcAft>
                          <a:spcPts val="0"/>
                        </a:spcAft>
                      </a:pPr>
                      <a:r>
                        <a:rPr lang="pl-PL" sz="1400" b="1">
                          <a:solidFill>
                            <a:srgbClr val="000000"/>
                          </a:solidFill>
                          <a:latin typeface="Calibri"/>
                          <a:ea typeface="Times New Roman"/>
                          <a:cs typeface="Arial"/>
                        </a:rPr>
                        <a:t>(PL  933 )</a:t>
                      </a:r>
                      <a:endParaRPr lang="pl-PL" sz="1400" b="1">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a:solidFill>
                            <a:srgbClr val="000000"/>
                          </a:solidFill>
                          <a:latin typeface="Calibri"/>
                          <a:ea typeface="Times New Roman"/>
                          <a:cs typeface="Arial"/>
                        </a:rPr>
                        <a:t>25189</a:t>
                      </a:r>
                      <a:endParaRPr lang="pl-PL" sz="1400" b="1">
                        <a:latin typeface="Calibri"/>
                        <a:ea typeface="Times New Roman"/>
                        <a:cs typeface="Times New Roman"/>
                      </a:endParaRPr>
                    </a:p>
                    <a:p>
                      <a:pPr algn="ctr">
                        <a:lnSpc>
                          <a:spcPct val="115000"/>
                        </a:lnSpc>
                        <a:spcAft>
                          <a:spcPts val="0"/>
                        </a:spcAft>
                      </a:pPr>
                      <a:r>
                        <a:rPr lang="pl-PL" sz="1400" b="1">
                          <a:solidFill>
                            <a:srgbClr val="000000"/>
                          </a:solidFill>
                          <a:latin typeface="Calibri"/>
                          <a:ea typeface="Times New Roman"/>
                          <a:cs typeface="Arial"/>
                        </a:rPr>
                        <a:t>(PL 1896)</a:t>
                      </a:r>
                      <a:endParaRPr lang="pl-PL" sz="1400" b="1">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dirty="0">
                          <a:solidFill>
                            <a:schemeClr val="bg1"/>
                          </a:solidFill>
                          <a:latin typeface="Calibri"/>
                          <a:ea typeface="Times New Roman"/>
                          <a:cs typeface="Times New Roman"/>
                        </a:rPr>
                        <a:t>50-64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a:solidFill>
                            <a:srgbClr val="000000"/>
                          </a:solidFill>
                          <a:latin typeface="Calibri"/>
                          <a:ea typeface="Times New Roman"/>
                          <a:cs typeface="Arial"/>
                        </a:rPr>
                        <a:t>96010</a:t>
                      </a:r>
                      <a:endParaRPr lang="pl-PL" sz="1400" b="1">
                        <a:latin typeface="Calibri"/>
                        <a:ea typeface="Times New Roman"/>
                        <a:cs typeface="Times New Roman"/>
                      </a:endParaRPr>
                    </a:p>
                    <a:p>
                      <a:pPr algn="ctr">
                        <a:lnSpc>
                          <a:spcPct val="115000"/>
                        </a:lnSpc>
                        <a:spcAft>
                          <a:spcPts val="0"/>
                        </a:spcAft>
                      </a:pPr>
                      <a:r>
                        <a:rPr lang="pl-PL" sz="1400" b="1">
                          <a:solidFill>
                            <a:srgbClr val="000000"/>
                          </a:solidFill>
                          <a:latin typeface="Calibri"/>
                          <a:ea typeface="Times New Roman"/>
                          <a:cs typeface="Arial"/>
                        </a:rPr>
                        <a:t>(PL 8011 )</a:t>
                      </a:r>
                      <a:endParaRPr lang="pl-PL" sz="1400" b="1">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solidFill>
                            <a:srgbClr val="000000"/>
                          </a:solidFill>
                          <a:latin typeface="Calibri"/>
                          <a:ea typeface="Times New Roman"/>
                          <a:cs typeface="Arial"/>
                        </a:rPr>
                        <a:t>58708</a:t>
                      </a:r>
                      <a:endParaRPr lang="pl-PL" sz="1400" b="1" dirty="0">
                        <a:latin typeface="Calibri"/>
                        <a:ea typeface="Times New Roman"/>
                        <a:cs typeface="Times New Roman"/>
                      </a:endParaRPr>
                    </a:p>
                    <a:p>
                      <a:pPr algn="ctr">
                        <a:lnSpc>
                          <a:spcPct val="115000"/>
                        </a:lnSpc>
                        <a:spcAft>
                          <a:spcPts val="0"/>
                        </a:spcAft>
                      </a:pPr>
                      <a:r>
                        <a:rPr lang="pl-PL" sz="1400" b="1" dirty="0">
                          <a:solidFill>
                            <a:srgbClr val="000000"/>
                          </a:solidFill>
                          <a:latin typeface="Calibri"/>
                          <a:ea typeface="Times New Roman"/>
                          <a:cs typeface="Arial"/>
                        </a:rPr>
                        <a:t>(PL 4122)</a:t>
                      </a:r>
                      <a:endParaRPr lang="pl-PL" sz="1400" b="1"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solidFill>
                            <a:srgbClr val="000000"/>
                          </a:solidFill>
                          <a:latin typeface="Calibri"/>
                          <a:ea typeface="Times New Roman"/>
                          <a:cs typeface="Arial"/>
                        </a:rPr>
                        <a:t>54629</a:t>
                      </a:r>
                      <a:endParaRPr lang="pl-PL" sz="1400" b="1" dirty="0">
                        <a:latin typeface="Calibri"/>
                        <a:ea typeface="Times New Roman"/>
                        <a:cs typeface="Times New Roman"/>
                      </a:endParaRPr>
                    </a:p>
                    <a:p>
                      <a:pPr algn="ctr">
                        <a:lnSpc>
                          <a:spcPct val="115000"/>
                        </a:lnSpc>
                        <a:spcAft>
                          <a:spcPts val="0"/>
                        </a:spcAft>
                      </a:pPr>
                      <a:r>
                        <a:rPr lang="pl-PL" sz="1400" b="1" dirty="0">
                          <a:solidFill>
                            <a:srgbClr val="000000"/>
                          </a:solidFill>
                          <a:latin typeface="Calibri"/>
                          <a:ea typeface="Times New Roman"/>
                          <a:cs typeface="Arial"/>
                        </a:rPr>
                        <a:t>(PL 3807)</a:t>
                      </a:r>
                      <a:endParaRPr lang="pl-PL" sz="1400" b="1"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solidFill>
                            <a:srgbClr val="000000"/>
                          </a:solidFill>
                          <a:latin typeface="Calibri"/>
                          <a:ea typeface="Times New Roman"/>
                          <a:cs typeface="Arial"/>
                        </a:rPr>
                        <a:t>4079</a:t>
                      </a:r>
                      <a:endParaRPr lang="pl-PL" sz="1400" b="1" dirty="0">
                        <a:latin typeface="Calibri"/>
                        <a:ea typeface="Times New Roman"/>
                        <a:cs typeface="Times New Roman"/>
                      </a:endParaRPr>
                    </a:p>
                    <a:p>
                      <a:pPr algn="ctr">
                        <a:lnSpc>
                          <a:spcPct val="115000"/>
                        </a:lnSpc>
                        <a:spcAft>
                          <a:spcPts val="0"/>
                        </a:spcAft>
                      </a:pPr>
                      <a:r>
                        <a:rPr lang="pl-PL" sz="1400" b="1" dirty="0">
                          <a:solidFill>
                            <a:srgbClr val="000000"/>
                          </a:solidFill>
                          <a:latin typeface="Calibri"/>
                          <a:ea typeface="Times New Roman"/>
                          <a:cs typeface="Arial"/>
                        </a:rPr>
                        <a:t>(PL 316)</a:t>
                      </a:r>
                      <a:endParaRPr lang="pl-PL" sz="1400" b="1"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solidFill>
                            <a:srgbClr val="000000"/>
                          </a:solidFill>
                          <a:latin typeface="Calibri"/>
                          <a:ea typeface="Times New Roman"/>
                          <a:cs typeface="Arial"/>
                        </a:rPr>
                        <a:t>37302</a:t>
                      </a:r>
                      <a:endParaRPr lang="pl-PL" sz="1400" b="1" dirty="0">
                        <a:latin typeface="Calibri"/>
                        <a:ea typeface="Times New Roman"/>
                        <a:cs typeface="Times New Roman"/>
                      </a:endParaRPr>
                    </a:p>
                    <a:p>
                      <a:pPr algn="ctr">
                        <a:lnSpc>
                          <a:spcPct val="115000"/>
                        </a:lnSpc>
                        <a:spcAft>
                          <a:spcPts val="0"/>
                        </a:spcAft>
                      </a:pPr>
                      <a:r>
                        <a:rPr lang="pl-PL" sz="1400" b="1" dirty="0">
                          <a:solidFill>
                            <a:srgbClr val="000000"/>
                          </a:solidFill>
                          <a:latin typeface="Calibri"/>
                          <a:ea typeface="Times New Roman"/>
                          <a:cs typeface="Arial"/>
                        </a:rPr>
                        <a:t>(PL 3889)</a:t>
                      </a:r>
                      <a:endParaRPr lang="pl-PL" sz="1400" b="1"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sp>
        <p:nvSpPr>
          <p:cNvPr id="43059" name="Prostokąt 8"/>
          <p:cNvSpPr>
            <a:spLocks noChangeArrowheads="1"/>
          </p:cNvSpPr>
          <p:nvPr/>
        </p:nvSpPr>
        <p:spPr bwMode="auto">
          <a:xfrm>
            <a:off x="684213" y="5084763"/>
            <a:ext cx="4319587" cy="369887"/>
          </a:xfrm>
          <a:prstGeom prst="rect">
            <a:avLst/>
          </a:prstGeom>
          <a:noFill/>
          <a:ln w="9525">
            <a:noFill/>
            <a:miter lim="800000"/>
            <a:headEnd/>
            <a:tailEnd/>
          </a:ln>
        </p:spPr>
        <p:txBody>
          <a:bodyPr>
            <a:spAutoFit/>
          </a:bodyPr>
          <a:lstStyle/>
          <a:p>
            <a:r>
              <a:rPr lang="pl-PL">
                <a:solidFill>
                  <a:srgbClr val="000000"/>
                </a:solidFill>
                <a:latin typeface="Calibri" pitchFamily="34" charset="0"/>
                <a:cs typeface="Times New Roman" pitchFamily="18" charset="0"/>
              </a:rPr>
              <a:t>* PL (Poland)</a:t>
            </a:r>
            <a:endParaRPr lang="pl-PL"/>
          </a:p>
        </p:txBody>
      </p:sp>
      <p:sp>
        <p:nvSpPr>
          <p:cNvPr id="43060" name="pole tekstowe 3"/>
          <p:cNvSpPr txBox="1">
            <a:spLocks noChangeArrowheads="1"/>
          </p:cNvSpPr>
          <p:nvPr/>
        </p:nvSpPr>
        <p:spPr bwMode="auto">
          <a:xfrm>
            <a:off x="684213" y="5445125"/>
            <a:ext cx="7848600" cy="581025"/>
          </a:xfrm>
          <a:prstGeom prst="rect">
            <a:avLst/>
          </a:prstGeom>
          <a:noFill/>
          <a:ln w="9525">
            <a:noFill/>
            <a:miter lim="800000"/>
            <a:headEnd/>
            <a:tailEnd/>
          </a:ln>
        </p:spPr>
        <p:txBody>
          <a:bodyPr>
            <a:spAutoFit/>
          </a:bodyPr>
          <a:lstStyle/>
          <a:p>
            <a:pPr algn="just"/>
            <a:r>
              <a:rPr lang="pl-PL" sz="1600" b="1"/>
              <a:t>Group of working persons 50-64 years old is more numerous than group of working persons over 15-24 years old, both in the EU 27 and in the Poland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400050"/>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a:solidFill>
                  <a:schemeClr val="bg1"/>
                </a:solidFill>
                <a:latin typeface="Arial" pitchFamily="34" charset="0"/>
                <a:cs typeface="Arial" pitchFamily="34" charset="0"/>
              </a:rPr>
              <a:t>ECONOMICALLY ACTIVE AND INACTIVE</a:t>
            </a:r>
          </a:p>
        </p:txBody>
      </p:sp>
      <p:sp>
        <p:nvSpPr>
          <p:cNvPr id="45059" name="pole tekstowe 3"/>
          <p:cNvSpPr txBox="1">
            <a:spLocks noChangeArrowheads="1"/>
          </p:cNvSpPr>
          <p:nvPr/>
        </p:nvSpPr>
        <p:spPr bwMode="auto">
          <a:xfrm>
            <a:off x="684213" y="1989138"/>
            <a:ext cx="8064500" cy="646112"/>
          </a:xfrm>
          <a:prstGeom prst="rect">
            <a:avLst/>
          </a:prstGeom>
          <a:solidFill>
            <a:srgbClr val="993300"/>
          </a:solidFill>
          <a:ln w="9525">
            <a:noFill/>
            <a:miter lim="800000"/>
            <a:headEnd/>
            <a:tailEnd/>
          </a:ln>
        </p:spPr>
        <p:txBody>
          <a:bodyPr>
            <a:spAutoFit/>
          </a:bodyPr>
          <a:lstStyle/>
          <a:p>
            <a:pPr algn="just"/>
            <a:r>
              <a:rPr lang="pl-PL">
                <a:solidFill>
                  <a:schemeClr val="bg1"/>
                </a:solidFill>
              </a:rPr>
              <a:t>	 Economically active and inactive in fourth quarter 2010 in UE 15 </a:t>
            </a:r>
            <a:br>
              <a:rPr lang="pl-PL">
                <a:solidFill>
                  <a:schemeClr val="bg1"/>
                </a:solidFill>
              </a:rPr>
            </a:br>
            <a:r>
              <a:rPr lang="pl-PL">
                <a:solidFill>
                  <a:schemeClr val="bg1"/>
                </a:solidFill>
              </a:rPr>
              <a:t>(in thousands) </a:t>
            </a:r>
          </a:p>
        </p:txBody>
      </p:sp>
      <p:graphicFrame>
        <p:nvGraphicFramePr>
          <p:cNvPr id="10" name="Tabela 9"/>
          <p:cNvGraphicFramePr>
            <a:graphicFrameLocks noGrp="1"/>
          </p:cNvGraphicFramePr>
          <p:nvPr/>
        </p:nvGraphicFramePr>
        <p:xfrm>
          <a:off x="755650" y="3068638"/>
          <a:ext cx="7992888" cy="1717548"/>
        </p:xfrm>
        <a:graphic>
          <a:graphicData uri="http://schemas.openxmlformats.org/drawingml/2006/table">
            <a:tbl>
              <a:tblPr/>
              <a:tblGrid>
                <a:gridCol w="1332148"/>
                <a:gridCol w="1332148"/>
                <a:gridCol w="1332148"/>
                <a:gridCol w="1332148"/>
                <a:gridCol w="1332148"/>
                <a:gridCol w="1332148"/>
              </a:tblGrid>
              <a:tr h="283210">
                <a:tc rowSpan="2">
                  <a:txBody>
                    <a:bodyPr/>
                    <a:lstStyle/>
                    <a:p>
                      <a:pPr algn="ctr">
                        <a:lnSpc>
                          <a:spcPct val="115000"/>
                        </a:lnSpc>
                        <a:spcAft>
                          <a:spcPts val="0"/>
                        </a:spcAft>
                      </a:pP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rowSpan="2">
                  <a:txBody>
                    <a:bodyPr/>
                    <a:lstStyle/>
                    <a:p>
                      <a:pPr algn="ctr">
                        <a:lnSpc>
                          <a:spcPct val="115000"/>
                        </a:lnSpc>
                        <a:spcAft>
                          <a:spcPts val="0"/>
                        </a:spcAft>
                      </a:pPr>
                      <a:r>
                        <a:rPr lang="pl-PL" sz="1400" b="1" dirty="0" smtClean="0">
                          <a:solidFill>
                            <a:schemeClr val="bg1"/>
                          </a:solidFill>
                          <a:latin typeface="Calibri"/>
                          <a:ea typeface="Times New Roman"/>
                          <a:cs typeface="Times New Roman"/>
                        </a:rPr>
                        <a:t>Total</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gridSpan="3">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Economically</a:t>
                      </a:r>
                      <a:r>
                        <a:rPr lang="pl-PL" sz="1400" b="1" dirty="0" smtClean="0">
                          <a:solidFill>
                            <a:schemeClr val="bg1"/>
                          </a:solidFill>
                          <a:latin typeface="Calibri"/>
                          <a:ea typeface="Times New Roman"/>
                          <a:cs typeface="Times New Roman"/>
                        </a:rPr>
                        <a:t> </a:t>
                      </a:r>
                      <a:r>
                        <a:rPr lang="pl-PL" sz="1400" b="1" dirty="0" err="1" smtClean="0">
                          <a:solidFill>
                            <a:schemeClr val="bg1"/>
                          </a:solidFill>
                          <a:latin typeface="Calibri"/>
                          <a:ea typeface="Times New Roman"/>
                          <a:cs typeface="Times New Roman"/>
                        </a:rPr>
                        <a:t>active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hMerge="1">
                  <a:txBody>
                    <a:bodyPr/>
                    <a:lstStyle/>
                    <a:p>
                      <a:endParaRPr lang="pl-PL"/>
                    </a:p>
                  </a:txBody>
                  <a:tcPr/>
                </a:tc>
                <a:tc hMerge="1">
                  <a:txBody>
                    <a:bodyPr/>
                    <a:lstStyle/>
                    <a:p>
                      <a:endParaRPr lang="pl-PL"/>
                    </a:p>
                  </a:txBody>
                  <a:tcPr/>
                </a:tc>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Economically</a:t>
                      </a:r>
                      <a:r>
                        <a:rPr lang="pl-PL" sz="1400" b="1" dirty="0" smtClean="0">
                          <a:solidFill>
                            <a:schemeClr val="bg1"/>
                          </a:solidFill>
                          <a:latin typeface="Calibri"/>
                          <a:ea typeface="Times New Roman"/>
                          <a:cs typeface="Times New Roman"/>
                        </a:rPr>
                        <a:t> </a:t>
                      </a:r>
                      <a:r>
                        <a:rPr lang="pl-PL" sz="1400" b="1" dirty="0" err="1" smtClean="0">
                          <a:solidFill>
                            <a:schemeClr val="bg1"/>
                          </a:solidFill>
                          <a:latin typeface="Calibri"/>
                          <a:ea typeface="Times New Roman"/>
                          <a:cs typeface="Times New Roman"/>
                        </a:rPr>
                        <a:t>inactive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0">
                <a:tc vMerge="1">
                  <a:txBody>
                    <a:bodyPr/>
                    <a:lstStyle/>
                    <a:p>
                      <a:endParaRPr lang="pl-PL"/>
                    </a:p>
                  </a:txBody>
                  <a:tcPr/>
                </a:tc>
                <a:tc vMerge="1">
                  <a:txBody>
                    <a:bodyPr/>
                    <a:lstStyle/>
                    <a:p>
                      <a:endParaRPr lang="pl-PL"/>
                    </a:p>
                  </a:txBody>
                  <a:tcPr/>
                </a:tc>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Total</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employed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unemployed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just">
                        <a:lnSpc>
                          <a:spcPct val="115000"/>
                        </a:lnSpc>
                        <a:spcAft>
                          <a:spcPts val="0"/>
                        </a:spcAft>
                      </a:pP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0">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Total</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dirty="0" smtClean="0">
                          <a:solidFill>
                            <a:srgbClr val="000000"/>
                          </a:solidFill>
                          <a:latin typeface="Calibri"/>
                          <a:ea typeface="Times New Roman"/>
                          <a:cs typeface="Arial"/>
                        </a:rPr>
                        <a:t>259759</a:t>
                      </a:r>
                      <a:endParaRPr lang="pl-PL" sz="1400"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dirty="0" smtClean="0">
                          <a:solidFill>
                            <a:srgbClr val="000000"/>
                          </a:solidFill>
                          <a:latin typeface="Calibri"/>
                          <a:ea typeface="Times New Roman"/>
                          <a:cs typeface="Arial"/>
                        </a:rPr>
                        <a:t>188141</a:t>
                      </a:r>
                      <a:endParaRPr lang="pl-PL" sz="1400"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170168</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17973</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71618</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a:solidFill>
                            <a:schemeClr val="bg1"/>
                          </a:solidFill>
                          <a:latin typeface="Calibri"/>
                          <a:ea typeface="Times New Roman"/>
                          <a:cs typeface="Times New Roman"/>
                        </a:rPr>
                        <a:t>15-24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solidFill>
                            <a:srgbClr val="000000"/>
                          </a:solidFill>
                          <a:latin typeface="Calibri"/>
                          <a:ea typeface="Times New Roman"/>
                          <a:cs typeface="Arial"/>
                        </a:rPr>
                        <a:t>44817</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20642</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16537</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4105</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24175</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a:solidFill>
                            <a:schemeClr val="bg1"/>
                          </a:solidFill>
                          <a:latin typeface="Calibri"/>
                          <a:ea typeface="Times New Roman"/>
                          <a:cs typeface="Times New Roman"/>
                        </a:rPr>
                        <a:t>25-49</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solidFill>
                            <a:srgbClr val="000000"/>
                          </a:solidFill>
                          <a:latin typeface="Calibri"/>
                          <a:ea typeface="Times New Roman"/>
                          <a:cs typeface="Arial"/>
                        </a:rPr>
                        <a:t>139624</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120113</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109437</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10676</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solidFill>
                            <a:srgbClr val="000000"/>
                          </a:solidFill>
                          <a:latin typeface="Calibri"/>
                          <a:ea typeface="Times New Roman"/>
                          <a:cs typeface="Arial"/>
                        </a:rPr>
                        <a:t>19511</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dirty="0">
                          <a:solidFill>
                            <a:schemeClr val="bg1"/>
                          </a:solidFill>
                          <a:latin typeface="Calibri"/>
                          <a:ea typeface="Times New Roman"/>
                          <a:cs typeface="Times New Roman"/>
                        </a:rPr>
                        <a:t>50-64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solidFill>
                            <a:srgbClr val="000000"/>
                          </a:solidFill>
                          <a:latin typeface="Calibri"/>
                          <a:ea typeface="Times New Roman"/>
                          <a:cs typeface="Arial"/>
                        </a:rPr>
                        <a:t>75318</a:t>
                      </a:r>
                      <a:endParaRPr lang="pl-PL" sz="1400" b="1"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solidFill>
                            <a:srgbClr val="000000"/>
                          </a:solidFill>
                          <a:latin typeface="Calibri"/>
                          <a:ea typeface="Times New Roman"/>
                          <a:cs typeface="Arial"/>
                        </a:rPr>
                        <a:t>47386</a:t>
                      </a:r>
                      <a:endParaRPr lang="pl-PL" sz="1400" b="1"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solidFill>
                            <a:srgbClr val="000000"/>
                          </a:solidFill>
                          <a:latin typeface="Calibri"/>
                          <a:ea typeface="Times New Roman"/>
                          <a:cs typeface="Arial"/>
                        </a:rPr>
                        <a:t>44194</a:t>
                      </a:r>
                      <a:endParaRPr lang="pl-PL" sz="1400" b="1"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solidFill>
                            <a:srgbClr val="000000"/>
                          </a:solidFill>
                          <a:latin typeface="Calibri"/>
                          <a:ea typeface="Times New Roman"/>
                          <a:cs typeface="Arial"/>
                        </a:rPr>
                        <a:t>3192</a:t>
                      </a:r>
                      <a:endParaRPr lang="pl-PL" sz="1400" b="1"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solidFill>
                            <a:srgbClr val="000000"/>
                          </a:solidFill>
                          <a:latin typeface="Calibri"/>
                          <a:ea typeface="Times New Roman"/>
                          <a:cs typeface="Arial"/>
                        </a:rPr>
                        <a:t>27932</a:t>
                      </a:r>
                      <a:endParaRPr lang="pl-PL" sz="1400" b="1"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sp>
        <p:nvSpPr>
          <p:cNvPr id="45107" name="pole tekstowe 3"/>
          <p:cNvSpPr txBox="1">
            <a:spLocks noChangeArrowheads="1"/>
          </p:cNvSpPr>
          <p:nvPr/>
        </p:nvSpPr>
        <p:spPr bwMode="auto">
          <a:xfrm>
            <a:off x="827088" y="5229225"/>
            <a:ext cx="7848600" cy="581025"/>
          </a:xfrm>
          <a:prstGeom prst="rect">
            <a:avLst/>
          </a:prstGeom>
          <a:noFill/>
          <a:ln w="9525">
            <a:noFill/>
            <a:miter lim="800000"/>
            <a:headEnd/>
            <a:tailEnd/>
          </a:ln>
        </p:spPr>
        <p:txBody>
          <a:bodyPr>
            <a:spAutoFit/>
          </a:bodyPr>
          <a:lstStyle/>
          <a:p>
            <a:pPr algn="just"/>
            <a:r>
              <a:rPr lang="pl-PL" sz="1600" b="1"/>
              <a:t>Structure of economically active and inactive persons in the UE 15 is analogous to the UE 27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125538"/>
            <a:ext cx="8066087" cy="400050"/>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a:solidFill>
                  <a:schemeClr val="bg1"/>
                </a:solidFill>
                <a:latin typeface="Arial" pitchFamily="34" charset="0"/>
                <a:cs typeface="Arial" pitchFamily="34" charset="0"/>
              </a:rPr>
              <a:t>ECONOMICALLY ACTIVE AND INACTIVE</a:t>
            </a:r>
          </a:p>
        </p:txBody>
      </p:sp>
      <p:sp>
        <p:nvSpPr>
          <p:cNvPr id="47107" name="pole tekstowe 3"/>
          <p:cNvSpPr txBox="1">
            <a:spLocks noChangeArrowheads="1"/>
          </p:cNvSpPr>
          <p:nvPr/>
        </p:nvSpPr>
        <p:spPr bwMode="auto">
          <a:xfrm>
            <a:off x="684213" y="1700213"/>
            <a:ext cx="8064500" cy="647700"/>
          </a:xfrm>
          <a:prstGeom prst="rect">
            <a:avLst/>
          </a:prstGeom>
          <a:solidFill>
            <a:srgbClr val="993300"/>
          </a:solidFill>
          <a:ln w="9525">
            <a:noFill/>
            <a:miter lim="800000"/>
            <a:headEnd/>
            <a:tailEnd/>
          </a:ln>
        </p:spPr>
        <p:txBody>
          <a:bodyPr>
            <a:spAutoFit/>
          </a:bodyPr>
          <a:lstStyle/>
          <a:p>
            <a:pPr algn="just"/>
            <a:r>
              <a:rPr lang="pl-PL">
                <a:solidFill>
                  <a:schemeClr val="bg1"/>
                </a:solidFill>
              </a:rPr>
              <a:t>	Activity rate in fourth quarter 2010 in voivodeship podlaskie, Poland, UE  (in %)</a:t>
            </a:r>
          </a:p>
        </p:txBody>
      </p:sp>
      <p:graphicFrame>
        <p:nvGraphicFramePr>
          <p:cNvPr id="6" name="Tabela 5"/>
          <p:cNvGraphicFramePr>
            <a:graphicFrameLocks noGrp="1"/>
          </p:cNvGraphicFramePr>
          <p:nvPr/>
        </p:nvGraphicFramePr>
        <p:xfrm>
          <a:off x="684213" y="2565400"/>
          <a:ext cx="5328592" cy="1962912"/>
        </p:xfrm>
        <a:graphic>
          <a:graphicData uri="http://schemas.openxmlformats.org/drawingml/2006/table">
            <a:tbl>
              <a:tblPr/>
              <a:tblGrid>
                <a:gridCol w="1870454"/>
                <a:gridCol w="1657061"/>
                <a:gridCol w="1801077"/>
              </a:tblGrid>
              <a:tr h="405241">
                <a:tc>
                  <a:txBody>
                    <a:bodyPr/>
                    <a:lstStyle/>
                    <a:p>
                      <a:pPr algn="ctr">
                        <a:lnSpc>
                          <a:spcPct val="115000"/>
                        </a:lnSpc>
                        <a:spcAft>
                          <a:spcPts val="0"/>
                        </a:spcAft>
                      </a:pP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Voivodeship</a:t>
                      </a:r>
                      <a:r>
                        <a:rPr lang="pl-PL" sz="1400" b="1" dirty="0" smtClean="0">
                          <a:solidFill>
                            <a:schemeClr val="bg1"/>
                          </a:solidFill>
                          <a:latin typeface="Calibri"/>
                          <a:ea typeface="Times New Roman"/>
                          <a:cs typeface="Times New Roman"/>
                        </a:rPr>
                        <a:t> podlaskie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Poland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196489">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Total</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54,6</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55,8</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196489">
                <a:tc>
                  <a:txBody>
                    <a:bodyPr/>
                    <a:lstStyle/>
                    <a:p>
                      <a:pPr algn="just">
                        <a:lnSpc>
                          <a:spcPct val="115000"/>
                        </a:lnSpc>
                        <a:spcAft>
                          <a:spcPts val="0"/>
                        </a:spcAft>
                      </a:pPr>
                      <a:r>
                        <a:rPr lang="pl-PL" sz="1400" b="1">
                          <a:solidFill>
                            <a:schemeClr val="bg1"/>
                          </a:solidFill>
                          <a:latin typeface="Calibri"/>
                          <a:ea typeface="Times New Roman"/>
                          <a:cs typeface="Times New Roman"/>
                        </a:rPr>
                        <a:t>15-24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30,6</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dirty="0">
                          <a:latin typeface="Calibri"/>
                          <a:ea typeface="Times New Roman"/>
                          <a:cs typeface="Times New Roman"/>
                        </a:rPr>
                        <a:t>33,7</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196489">
                <a:tc>
                  <a:txBody>
                    <a:bodyPr/>
                    <a:lstStyle/>
                    <a:p>
                      <a:pPr algn="just">
                        <a:lnSpc>
                          <a:spcPct val="115000"/>
                        </a:lnSpc>
                        <a:spcAft>
                          <a:spcPts val="0"/>
                        </a:spcAft>
                      </a:pPr>
                      <a:r>
                        <a:rPr lang="pl-PL" sz="1400" b="1">
                          <a:solidFill>
                            <a:schemeClr val="bg1"/>
                          </a:solidFill>
                          <a:latin typeface="Calibri"/>
                          <a:ea typeface="Times New Roman"/>
                          <a:cs typeface="Times New Roman"/>
                        </a:rPr>
                        <a:t>25-34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dirty="0">
                          <a:latin typeface="Calibri"/>
                          <a:ea typeface="Times New Roman"/>
                          <a:cs typeface="Times New Roman"/>
                        </a:rPr>
                        <a:t>84,8</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85,2</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196489">
                <a:tc>
                  <a:txBody>
                    <a:bodyPr/>
                    <a:lstStyle/>
                    <a:p>
                      <a:pPr algn="just">
                        <a:lnSpc>
                          <a:spcPct val="115000"/>
                        </a:lnSpc>
                        <a:spcAft>
                          <a:spcPts val="0"/>
                        </a:spcAft>
                      </a:pPr>
                      <a:r>
                        <a:rPr lang="pl-PL" sz="1400" b="1">
                          <a:solidFill>
                            <a:schemeClr val="bg1"/>
                          </a:solidFill>
                          <a:latin typeface="Calibri"/>
                          <a:ea typeface="Times New Roman"/>
                          <a:cs typeface="Times New Roman"/>
                        </a:rPr>
                        <a:t>35-44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90,1</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87,7</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196489">
                <a:tc>
                  <a:txBody>
                    <a:bodyPr/>
                    <a:lstStyle/>
                    <a:p>
                      <a:pPr algn="just">
                        <a:lnSpc>
                          <a:spcPct val="115000"/>
                        </a:lnSpc>
                        <a:spcAft>
                          <a:spcPts val="0"/>
                        </a:spcAft>
                      </a:pPr>
                      <a:r>
                        <a:rPr lang="pl-PL" sz="1400" b="1">
                          <a:solidFill>
                            <a:schemeClr val="bg1"/>
                          </a:solidFill>
                          <a:latin typeface="Calibri"/>
                          <a:ea typeface="Times New Roman"/>
                          <a:cs typeface="Times New Roman"/>
                        </a:rPr>
                        <a:t>45-54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latin typeface="Calibri"/>
                          <a:ea typeface="Times New Roman"/>
                          <a:cs typeface="Times New Roman"/>
                        </a:rPr>
                        <a:t>83,2</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79,6</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196489">
                <a:tc>
                  <a:txBody>
                    <a:bodyPr/>
                    <a:lstStyle/>
                    <a:p>
                      <a:pPr algn="just">
                        <a:lnSpc>
                          <a:spcPct val="115000"/>
                        </a:lnSpc>
                        <a:spcAft>
                          <a:spcPts val="0"/>
                        </a:spcAft>
                      </a:pPr>
                      <a:r>
                        <a:rPr lang="pl-PL" sz="1400" b="1" dirty="0" err="1" smtClean="0">
                          <a:solidFill>
                            <a:schemeClr val="bg1"/>
                          </a:solidFill>
                          <a:latin typeface="Calibri"/>
                          <a:ea typeface="Times New Roman"/>
                          <a:cs typeface="Times New Roman"/>
                        </a:rPr>
                        <a:t>Over</a:t>
                      </a:r>
                      <a:r>
                        <a:rPr lang="pl-PL" sz="1400" b="1" baseline="0" dirty="0" smtClean="0">
                          <a:solidFill>
                            <a:schemeClr val="bg1"/>
                          </a:solidFill>
                          <a:latin typeface="Calibri"/>
                          <a:ea typeface="Times New Roman"/>
                          <a:cs typeface="Times New Roman"/>
                        </a:rPr>
                        <a:t> </a:t>
                      </a:r>
                      <a:r>
                        <a:rPr lang="pl-PL" sz="1400" b="1" dirty="0" smtClean="0">
                          <a:solidFill>
                            <a:schemeClr val="bg1"/>
                          </a:solidFill>
                          <a:latin typeface="Calibri"/>
                          <a:ea typeface="Times New Roman"/>
                          <a:cs typeface="Times New Roman"/>
                        </a:rPr>
                        <a:t>55 </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a:latin typeface="Calibri"/>
                          <a:ea typeface="Times New Roman"/>
                          <a:cs typeface="Times New Roman"/>
                        </a:rPr>
                        <a:t>19,3</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21,3</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graphicFrame>
        <p:nvGraphicFramePr>
          <p:cNvPr id="8" name="Tabela 7"/>
          <p:cNvGraphicFramePr>
            <a:graphicFrameLocks noGrp="1"/>
          </p:cNvGraphicFramePr>
          <p:nvPr/>
        </p:nvGraphicFramePr>
        <p:xfrm>
          <a:off x="684213" y="4652963"/>
          <a:ext cx="5328592" cy="1372321"/>
        </p:xfrm>
        <a:graphic>
          <a:graphicData uri="http://schemas.openxmlformats.org/drawingml/2006/table">
            <a:tbl>
              <a:tblPr/>
              <a:tblGrid>
                <a:gridCol w="1503407"/>
                <a:gridCol w="1251059"/>
                <a:gridCol w="1251059"/>
                <a:gridCol w="1323067"/>
              </a:tblGrid>
              <a:tr h="390865">
                <a:tc>
                  <a:txBody>
                    <a:bodyPr/>
                    <a:lstStyle/>
                    <a:p>
                      <a:pPr algn="ctr">
                        <a:lnSpc>
                          <a:spcPct val="115000"/>
                        </a:lnSpc>
                        <a:spcAft>
                          <a:spcPts val="0"/>
                        </a:spcAft>
                      </a:pP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solidFill>
                            <a:schemeClr val="bg1"/>
                          </a:solidFill>
                          <a:latin typeface="Calibri"/>
                          <a:ea typeface="Times New Roman"/>
                          <a:cs typeface="Times New Roman"/>
                        </a:rPr>
                        <a:t>UE 27</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solidFill>
                            <a:schemeClr val="bg1"/>
                          </a:solidFill>
                          <a:latin typeface="Calibri"/>
                          <a:ea typeface="Times New Roman"/>
                          <a:cs typeface="Times New Roman"/>
                        </a:rPr>
                        <a:t>UE 15</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Poland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208318">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Total </a:t>
                      </a:r>
                      <a:r>
                        <a:rPr lang="pl-PL" sz="1400" b="1" dirty="0">
                          <a:solidFill>
                            <a:schemeClr val="bg1"/>
                          </a:solidFill>
                          <a:latin typeface="Calibri"/>
                          <a:ea typeface="Times New Roman"/>
                          <a:cs typeface="Times New Roman"/>
                        </a:rPr>
                        <a:t>(15-64)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71,1</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72,4</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65,7</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208318">
                <a:tc>
                  <a:txBody>
                    <a:bodyPr/>
                    <a:lstStyle/>
                    <a:p>
                      <a:pPr algn="just">
                        <a:lnSpc>
                          <a:spcPct val="115000"/>
                        </a:lnSpc>
                        <a:spcAft>
                          <a:spcPts val="0"/>
                        </a:spcAft>
                      </a:pPr>
                      <a:r>
                        <a:rPr lang="pl-PL" sz="1400" b="1">
                          <a:solidFill>
                            <a:schemeClr val="bg1"/>
                          </a:solidFill>
                          <a:latin typeface="Calibri"/>
                          <a:ea typeface="Times New Roman"/>
                          <a:cs typeface="Times New Roman"/>
                        </a:rPr>
                        <a:t>15-24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42,7</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46,1</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33,7</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208318">
                <a:tc>
                  <a:txBody>
                    <a:bodyPr/>
                    <a:lstStyle/>
                    <a:p>
                      <a:pPr algn="just">
                        <a:lnSpc>
                          <a:spcPct val="115000"/>
                        </a:lnSpc>
                        <a:spcAft>
                          <a:spcPts val="0"/>
                        </a:spcAft>
                      </a:pPr>
                      <a:r>
                        <a:rPr lang="pl-PL" sz="1400" b="1">
                          <a:solidFill>
                            <a:schemeClr val="bg1"/>
                          </a:solidFill>
                          <a:latin typeface="Calibri"/>
                          <a:ea typeface="Times New Roman"/>
                          <a:cs typeface="Times New Roman"/>
                        </a:rPr>
                        <a:t>25-49</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85,8</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86</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86</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208318">
                <a:tc>
                  <a:txBody>
                    <a:bodyPr/>
                    <a:lstStyle/>
                    <a:p>
                      <a:pPr algn="just">
                        <a:lnSpc>
                          <a:spcPct val="115000"/>
                        </a:lnSpc>
                        <a:spcAft>
                          <a:spcPts val="0"/>
                        </a:spcAft>
                      </a:pPr>
                      <a:r>
                        <a:rPr lang="pl-PL" sz="1400" b="1" dirty="0">
                          <a:solidFill>
                            <a:schemeClr val="bg1"/>
                          </a:solidFill>
                          <a:latin typeface="Calibri"/>
                          <a:ea typeface="Times New Roman"/>
                          <a:cs typeface="Times New Roman"/>
                        </a:rPr>
                        <a:t>50-64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a:latin typeface="Calibri"/>
                          <a:ea typeface="Times New Roman"/>
                          <a:cs typeface="Times New Roman"/>
                        </a:rPr>
                        <a:t>61,1</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a:latin typeface="Calibri"/>
                          <a:ea typeface="Times New Roman"/>
                          <a:cs typeface="Times New Roman"/>
                        </a:rPr>
                        <a:t>62,9</a:t>
                      </a:r>
                      <a:endParaRPr lang="pl-PL" sz="14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51,5</a:t>
                      </a:r>
                      <a:endParaRPr lang="pl-PL" sz="1400"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sp>
        <p:nvSpPr>
          <p:cNvPr id="47174" name="pole tekstowe 3"/>
          <p:cNvSpPr txBox="1">
            <a:spLocks noChangeArrowheads="1"/>
          </p:cNvSpPr>
          <p:nvPr/>
        </p:nvSpPr>
        <p:spPr bwMode="auto">
          <a:xfrm>
            <a:off x="6156325" y="3213100"/>
            <a:ext cx="2808288" cy="2536825"/>
          </a:xfrm>
          <a:prstGeom prst="rect">
            <a:avLst/>
          </a:prstGeom>
          <a:noFill/>
          <a:ln w="9525">
            <a:noFill/>
            <a:miter lim="800000"/>
            <a:headEnd/>
            <a:tailEnd/>
          </a:ln>
        </p:spPr>
        <p:txBody>
          <a:bodyPr>
            <a:spAutoFit/>
          </a:bodyPr>
          <a:lstStyle/>
          <a:p>
            <a:pPr algn="just"/>
            <a:r>
              <a:rPr lang="pl-PL" sz="1600" b="1"/>
              <a:t>Economically activity rate in fourth quarter of 2010 year for all population in voivodeship podlaskie was 54,6%. Which means that  co oznacza, że 100 persons over 15 years old and more accounted for nearly economically active persons over 55 years old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125538"/>
            <a:ext cx="8066087" cy="400050"/>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a:solidFill>
                  <a:schemeClr val="bg1"/>
                </a:solidFill>
                <a:latin typeface="Arial" pitchFamily="34" charset="0"/>
                <a:cs typeface="Arial" pitchFamily="34" charset="0"/>
              </a:rPr>
              <a:t>EMPLOYMENT</a:t>
            </a:r>
          </a:p>
        </p:txBody>
      </p:sp>
      <p:sp>
        <p:nvSpPr>
          <p:cNvPr id="49155" name="pole tekstowe 3"/>
          <p:cNvSpPr txBox="1">
            <a:spLocks noChangeArrowheads="1"/>
          </p:cNvSpPr>
          <p:nvPr/>
        </p:nvSpPr>
        <p:spPr bwMode="auto">
          <a:xfrm>
            <a:off x="684213" y="1700213"/>
            <a:ext cx="8064500" cy="647700"/>
          </a:xfrm>
          <a:prstGeom prst="rect">
            <a:avLst/>
          </a:prstGeom>
          <a:solidFill>
            <a:srgbClr val="993300"/>
          </a:solidFill>
          <a:ln w="9525">
            <a:noFill/>
            <a:miter lim="800000"/>
            <a:headEnd/>
            <a:tailEnd/>
          </a:ln>
        </p:spPr>
        <p:txBody>
          <a:bodyPr>
            <a:spAutoFit/>
          </a:bodyPr>
          <a:lstStyle/>
          <a:p>
            <a:pPr algn="just"/>
            <a:r>
              <a:rPr lang="pl-PL">
                <a:solidFill>
                  <a:schemeClr val="bg1"/>
                </a:solidFill>
              </a:rPr>
              <a:t>	Structure of employed by age in fourth quarter 2010 in voivodeship podlaskie, Poland i UE (in %)</a:t>
            </a:r>
          </a:p>
        </p:txBody>
      </p:sp>
      <p:graphicFrame>
        <p:nvGraphicFramePr>
          <p:cNvPr id="9" name="Tabela 8"/>
          <p:cNvGraphicFramePr>
            <a:graphicFrameLocks noGrp="1"/>
          </p:cNvGraphicFramePr>
          <p:nvPr/>
        </p:nvGraphicFramePr>
        <p:xfrm>
          <a:off x="684213" y="2565400"/>
          <a:ext cx="5112567" cy="1717548"/>
        </p:xfrm>
        <a:graphic>
          <a:graphicData uri="http://schemas.openxmlformats.org/drawingml/2006/table">
            <a:tbl>
              <a:tblPr/>
              <a:tblGrid>
                <a:gridCol w="1844475"/>
                <a:gridCol w="1634046"/>
                <a:gridCol w="1634046"/>
              </a:tblGrid>
              <a:tr h="460375">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Age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Voivodeship</a:t>
                      </a:r>
                      <a:r>
                        <a:rPr lang="pl-PL" sz="1400" b="1" dirty="0" smtClean="0">
                          <a:solidFill>
                            <a:schemeClr val="bg1"/>
                          </a:solidFill>
                          <a:latin typeface="Calibri"/>
                          <a:ea typeface="Times New Roman"/>
                          <a:cs typeface="Times New Roman"/>
                        </a:rPr>
                        <a:t> podlaskie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Poland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0">
                <a:tc>
                  <a:txBody>
                    <a:bodyPr/>
                    <a:lstStyle/>
                    <a:p>
                      <a:pPr>
                        <a:lnSpc>
                          <a:spcPct val="115000"/>
                        </a:lnSpc>
                        <a:spcAft>
                          <a:spcPts val="0"/>
                        </a:spcAft>
                      </a:pPr>
                      <a:r>
                        <a:rPr lang="pl-PL" sz="1400" b="1">
                          <a:solidFill>
                            <a:schemeClr val="bg1"/>
                          </a:solidFill>
                          <a:latin typeface="Calibri"/>
                          <a:ea typeface="Times New Roman"/>
                          <a:cs typeface="Times New Roman"/>
                        </a:rPr>
                        <a:t>15-24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8,1</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8</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nSpc>
                          <a:spcPct val="115000"/>
                        </a:lnSpc>
                        <a:spcAft>
                          <a:spcPts val="0"/>
                        </a:spcAft>
                      </a:pPr>
                      <a:r>
                        <a:rPr lang="pl-PL" sz="1400" b="1" dirty="0">
                          <a:solidFill>
                            <a:schemeClr val="bg1"/>
                          </a:solidFill>
                          <a:latin typeface="Calibri"/>
                          <a:ea typeface="Times New Roman"/>
                          <a:cs typeface="Times New Roman"/>
                        </a:rPr>
                        <a:t>25-34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26,5</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dirty="0">
                          <a:latin typeface="Calibri"/>
                          <a:ea typeface="Times New Roman"/>
                          <a:cs typeface="Times New Roman"/>
                        </a:rPr>
                        <a:t>29,5</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nSpc>
                          <a:spcPct val="115000"/>
                        </a:lnSpc>
                        <a:spcAft>
                          <a:spcPts val="0"/>
                        </a:spcAft>
                      </a:pPr>
                      <a:r>
                        <a:rPr lang="pl-PL" sz="1400" b="1">
                          <a:solidFill>
                            <a:schemeClr val="bg1"/>
                          </a:solidFill>
                          <a:latin typeface="Calibri"/>
                          <a:ea typeface="Times New Roman"/>
                          <a:cs typeface="Times New Roman"/>
                        </a:rPr>
                        <a:t>35-44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25,9</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25,4</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nSpc>
                          <a:spcPct val="115000"/>
                        </a:lnSpc>
                        <a:spcAft>
                          <a:spcPts val="0"/>
                        </a:spcAft>
                      </a:pPr>
                      <a:r>
                        <a:rPr lang="pl-PL" sz="1400" b="1" dirty="0">
                          <a:solidFill>
                            <a:schemeClr val="bg1"/>
                          </a:solidFill>
                          <a:latin typeface="Calibri"/>
                          <a:ea typeface="Times New Roman"/>
                          <a:cs typeface="Times New Roman"/>
                        </a:rPr>
                        <a:t>45-54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latin typeface="Calibri"/>
                          <a:ea typeface="Times New Roman"/>
                          <a:cs typeface="Times New Roman"/>
                        </a:rPr>
                        <a:t>27,9</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24,3</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nSpc>
                          <a:spcPct val="115000"/>
                        </a:lnSpc>
                        <a:spcAft>
                          <a:spcPts val="0"/>
                        </a:spcAft>
                      </a:pPr>
                      <a:r>
                        <a:rPr lang="pl-PL" sz="1400" b="1" dirty="0" err="1" smtClean="0">
                          <a:solidFill>
                            <a:schemeClr val="bg1"/>
                          </a:solidFill>
                          <a:latin typeface="Calibri"/>
                          <a:ea typeface="Times New Roman"/>
                          <a:cs typeface="Times New Roman"/>
                        </a:rPr>
                        <a:t>Over</a:t>
                      </a:r>
                      <a:r>
                        <a:rPr lang="pl-PL" sz="1400" b="1" dirty="0" smtClean="0">
                          <a:solidFill>
                            <a:schemeClr val="bg1"/>
                          </a:solidFill>
                          <a:latin typeface="Calibri"/>
                          <a:ea typeface="Times New Roman"/>
                          <a:cs typeface="Times New Roman"/>
                        </a:rPr>
                        <a:t>  55 </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a:latin typeface="Calibri"/>
                          <a:ea typeface="Times New Roman"/>
                          <a:cs typeface="Times New Roman"/>
                        </a:rPr>
                        <a:t>11,6</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12,8</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graphicFrame>
        <p:nvGraphicFramePr>
          <p:cNvPr id="10" name="Tabela 9"/>
          <p:cNvGraphicFramePr>
            <a:graphicFrameLocks noGrp="1"/>
          </p:cNvGraphicFramePr>
          <p:nvPr/>
        </p:nvGraphicFramePr>
        <p:xfrm>
          <a:off x="684213" y="4508500"/>
          <a:ext cx="5184576" cy="981456"/>
        </p:xfrm>
        <a:graphic>
          <a:graphicData uri="http://schemas.openxmlformats.org/drawingml/2006/table">
            <a:tbl>
              <a:tblPr/>
              <a:tblGrid>
                <a:gridCol w="1419222"/>
                <a:gridCol w="1255118"/>
                <a:gridCol w="1255118"/>
                <a:gridCol w="1255118"/>
              </a:tblGrid>
              <a:tr h="216024">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Age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solidFill>
                            <a:schemeClr val="bg1"/>
                          </a:solidFill>
                          <a:latin typeface="Calibri"/>
                          <a:ea typeface="Times New Roman"/>
                          <a:cs typeface="Times New Roman"/>
                        </a:rPr>
                        <a:t>UE 27</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solidFill>
                            <a:schemeClr val="bg1"/>
                          </a:solidFill>
                          <a:latin typeface="Calibri"/>
                          <a:ea typeface="Times New Roman"/>
                          <a:cs typeface="Times New Roman"/>
                        </a:rPr>
                        <a:t>UE 15</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Poland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216024">
                <a:tc>
                  <a:txBody>
                    <a:bodyPr/>
                    <a:lstStyle/>
                    <a:p>
                      <a:pPr algn="just">
                        <a:lnSpc>
                          <a:spcPct val="115000"/>
                        </a:lnSpc>
                        <a:spcAft>
                          <a:spcPts val="0"/>
                        </a:spcAft>
                      </a:pPr>
                      <a:r>
                        <a:rPr lang="pl-PL" sz="1400" b="1">
                          <a:solidFill>
                            <a:schemeClr val="bg1"/>
                          </a:solidFill>
                          <a:latin typeface="Calibri"/>
                          <a:ea typeface="Times New Roman"/>
                          <a:cs typeface="Times New Roman"/>
                        </a:rPr>
                        <a:t>15-24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9,3</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9,7</a:t>
                      </a: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8</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216024">
                <a:tc>
                  <a:txBody>
                    <a:bodyPr/>
                    <a:lstStyle/>
                    <a:p>
                      <a:pPr algn="just">
                        <a:lnSpc>
                          <a:spcPct val="115000"/>
                        </a:lnSpc>
                        <a:spcAft>
                          <a:spcPts val="0"/>
                        </a:spcAft>
                      </a:pPr>
                      <a:r>
                        <a:rPr lang="pl-PL" sz="1400" b="1" dirty="0">
                          <a:solidFill>
                            <a:schemeClr val="bg1"/>
                          </a:solidFill>
                          <a:latin typeface="Calibri"/>
                          <a:ea typeface="Times New Roman"/>
                          <a:cs typeface="Times New Roman"/>
                        </a:rPr>
                        <a:t>25-49</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65,</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64,3</a:t>
                      </a: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dirty="0">
                          <a:latin typeface="Calibri"/>
                          <a:ea typeface="Times New Roman"/>
                          <a:cs typeface="Times New Roman"/>
                        </a:rPr>
                        <a:t>68</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216024">
                <a:tc>
                  <a:txBody>
                    <a:bodyPr/>
                    <a:lstStyle/>
                    <a:p>
                      <a:pPr algn="just">
                        <a:lnSpc>
                          <a:spcPct val="115000"/>
                        </a:lnSpc>
                        <a:spcAft>
                          <a:spcPts val="0"/>
                        </a:spcAft>
                      </a:pPr>
                      <a:r>
                        <a:rPr lang="pl-PL" sz="1400" b="1" dirty="0">
                          <a:solidFill>
                            <a:schemeClr val="bg1"/>
                          </a:solidFill>
                          <a:latin typeface="Calibri"/>
                          <a:ea typeface="Times New Roman"/>
                          <a:cs typeface="Times New Roman"/>
                        </a:rPr>
                        <a:t>50-64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latin typeface="Calibri"/>
                          <a:ea typeface="Times New Roman"/>
                          <a:cs typeface="Times New Roman"/>
                        </a:rPr>
                        <a:t>25,7</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26</a:t>
                      </a: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24</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sp>
        <p:nvSpPr>
          <p:cNvPr id="49213" name="pole tekstowe 3"/>
          <p:cNvSpPr txBox="1">
            <a:spLocks noChangeArrowheads="1"/>
          </p:cNvSpPr>
          <p:nvPr/>
        </p:nvSpPr>
        <p:spPr bwMode="auto">
          <a:xfrm>
            <a:off x="5940425" y="3500438"/>
            <a:ext cx="2987675" cy="1558925"/>
          </a:xfrm>
          <a:prstGeom prst="rect">
            <a:avLst/>
          </a:prstGeom>
          <a:noFill/>
          <a:ln w="9525">
            <a:noFill/>
            <a:miter lim="800000"/>
            <a:headEnd/>
            <a:tailEnd/>
          </a:ln>
        </p:spPr>
        <p:txBody>
          <a:bodyPr>
            <a:spAutoFit/>
          </a:bodyPr>
          <a:lstStyle/>
          <a:p>
            <a:pPr algn="just"/>
            <a:r>
              <a:rPr lang="pl-PL" sz="1600" b="1"/>
              <a:t>Structure of working people in term of age differs most in the group persons 45-54 years old between voivodeship podlaskie and Poland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125538"/>
            <a:ext cx="8066087" cy="400050"/>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a:solidFill>
                  <a:schemeClr val="bg1"/>
                </a:solidFill>
                <a:latin typeface="Arial" pitchFamily="34" charset="0"/>
                <a:cs typeface="Arial" pitchFamily="34" charset="0"/>
              </a:rPr>
              <a:t>EMPLOYMENT</a:t>
            </a:r>
          </a:p>
        </p:txBody>
      </p:sp>
      <p:sp>
        <p:nvSpPr>
          <p:cNvPr id="51203" name="pole tekstowe 3"/>
          <p:cNvSpPr txBox="1">
            <a:spLocks noChangeArrowheads="1"/>
          </p:cNvSpPr>
          <p:nvPr/>
        </p:nvSpPr>
        <p:spPr bwMode="auto">
          <a:xfrm>
            <a:off x="684213" y="1700213"/>
            <a:ext cx="8064500" cy="647700"/>
          </a:xfrm>
          <a:prstGeom prst="rect">
            <a:avLst/>
          </a:prstGeom>
          <a:solidFill>
            <a:srgbClr val="993300"/>
          </a:solidFill>
          <a:ln w="9525">
            <a:noFill/>
            <a:miter lim="800000"/>
            <a:headEnd/>
            <a:tailEnd/>
          </a:ln>
        </p:spPr>
        <p:txBody>
          <a:bodyPr>
            <a:spAutoFit/>
          </a:bodyPr>
          <a:lstStyle/>
          <a:p>
            <a:pPr algn="just"/>
            <a:r>
              <a:rPr lang="pl-PL">
                <a:solidFill>
                  <a:schemeClr val="bg1"/>
                </a:solidFill>
              </a:rPr>
              <a:t>	Employment rate in fourth quarter 2010 in voivodeship podlaskie, Poland i UE (in %)</a:t>
            </a:r>
          </a:p>
        </p:txBody>
      </p:sp>
      <p:graphicFrame>
        <p:nvGraphicFramePr>
          <p:cNvPr id="8" name="Tabela 7"/>
          <p:cNvGraphicFramePr>
            <a:graphicFrameLocks noGrp="1"/>
          </p:cNvGraphicFramePr>
          <p:nvPr/>
        </p:nvGraphicFramePr>
        <p:xfrm>
          <a:off x="684213" y="2492375"/>
          <a:ext cx="5616625" cy="1932559"/>
        </p:xfrm>
        <a:graphic>
          <a:graphicData uri="http://schemas.openxmlformats.org/drawingml/2006/table">
            <a:tbl>
              <a:tblPr/>
              <a:tblGrid>
                <a:gridCol w="1973285"/>
                <a:gridCol w="1895180"/>
                <a:gridCol w="1748160"/>
              </a:tblGrid>
              <a:tr h="460375">
                <a:tc>
                  <a:txBody>
                    <a:bodyPr/>
                    <a:lstStyle/>
                    <a:p>
                      <a:pPr algn="ctr">
                        <a:lnSpc>
                          <a:spcPct val="115000"/>
                        </a:lnSpc>
                        <a:spcAft>
                          <a:spcPts val="0"/>
                        </a:spcAft>
                      </a:pP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Voivodeship</a:t>
                      </a:r>
                      <a:r>
                        <a:rPr lang="pl-PL" sz="1400" b="1" dirty="0" smtClean="0">
                          <a:solidFill>
                            <a:schemeClr val="bg1"/>
                          </a:solidFill>
                          <a:latin typeface="Calibri"/>
                          <a:ea typeface="Times New Roman"/>
                          <a:cs typeface="Times New Roman"/>
                        </a:rPr>
                        <a:t> podlaskie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Poland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0">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Total</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49,6</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50,6</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nSpc>
                          <a:spcPct val="115000"/>
                        </a:lnSpc>
                        <a:spcAft>
                          <a:spcPts val="0"/>
                        </a:spcAft>
                      </a:pPr>
                      <a:r>
                        <a:rPr lang="pl-PL" sz="1400" b="1">
                          <a:solidFill>
                            <a:schemeClr val="bg1"/>
                          </a:solidFill>
                          <a:latin typeface="Calibri"/>
                          <a:ea typeface="Times New Roman"/>
                          <a:cs typeface="Times New Roman"/>
                        </a:rPr>
                        <a:t>15-24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23,1</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25,8</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nSpc>
                          <a:spcPct val="115000"/>
                        </a:lnSpc>
                        <a:spcAft>
                          <a:spcPts val="0"/>
                        </a:spcAft>
                      </a:pPr>
                      <a:r>
                        <a:rPr lang="pl-PL" sz="1400" b="1" dirty="0">
                          <a:solidFill>
                            <a:schemeClr val="bg1"/>
                          </a:solidFill>
                          <a:latin typeface="Calibri"/>
                          <a:ea typeface="Times New Roman"/>
                          <a:cs typeface="Times New Roman"/>
                        </a:rPr>
                        <a:t>25-34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76,6</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77</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nSpc>
                          <a:spcPct val="115000"/>
                        </a:lnSpc>
                        <a:spcAft>
                          <a:spcPts val="0"/>
                        </a:spcAft>
                      </a:pPr>
                      <a:r>
                        <a:rPr lang="pl-PL" sz="1400" b="1" dirty="0">
                          <a:solidFill>
                            <a:schemeClr val="bg1"/>
                          </a:solidFill>
                          <a:latin typeface="Calibri"/>
                          <a:ea typeface="Times New Roman"/>
                          <a:cs typeface="Times New Roman"/>
                        </a:rPr>
                        <a:t>35-44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84,8</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81,9</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nSpc>
                          <a:spcPct val="115000"/>
                        </a:lnSpc>
                        <a:spcAft>
                          <a:spcPts val="0"/>
                        </a:spcAft>
                      </a:pPr>
                      <a:r>
                        <a:rPr lang="pl-PL" sz="1400" b="1">
                          <a:solidFill>
                            <a:schemeClr val="bg1"/>
                          </a:solidFill>
                          <a:latin typeface="Calibri"/>
                          <a:ea typeface="Times New Roman"/>
                          <a:cs typeface="Times New Roman"/>
                        </a:rPr>
                        <a:t>45-54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latin typeface="Calibri"/>
                          <a:ea typeface="Times New Roman"/>
                          <a:cs typeface="Times New Roman"/>
                        </a:rPr>
                        <a:t>77,1</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a:latin typeface="Calibri"/>
                          <a:ea typeface="Times New Roman"/>
                          <a:cs typeface="Times New Roman"/>
                        </a:rPr>
                        <a:t>73,6</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nSpc>
                          <a:spcPct val="115000"/>
                        </a:lnSpc>
                        <a:spcAft>
                          <a:spcPts val="0"/>
                        </a:spcAft>
                      </a:pPr>
                      <a:r>
                        <a:rPr lang="pl-PL" sz="1400" b="1" dirty="0" err="1" smtClean="0">
                          <a:solidFill>
                            <a:schemeClr val="bg1"/>
                          </a:solidFill>
                          <a:latin typeface="Calibri"/>
                          <a:ea typeface="Times New Roman"/>
                          <a:cs typeface="Times New Roman"/>
                        </a:rPr>
                        <a:t>Over</a:t>
                      </a:r>
                      <a:r>
                        <a:rPr lang="pl-PL" sz="1400" b="1" dirty="0" smtClean="0">
                          <a:solidFill>
                            <a:schemeClr val="bg1"/>
                          </a:solidFill>
                          <a:latin typeface="Calibri"/>
                          <a:ea typeface="Times New Roman"/>
                          <a:cs typeface="Times New Roman"/>
                        </a:rPr>
                        <a:t> 55</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a:latin typeface="Calibri"/>
                          <a:ea typeface="Times New Roman"/>
                          <a:cs typeface="Times New Roman"/>
                        </a:rPr>
                        <a:t>17,7</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20</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graphicFrame>
        <p:nvGraphicFramePr>
          <p:cNvPr id="11" name="Tabela 10"/>
          <p:cNvGraphicFramePr>
            <a:graphicFrameLocks noGrp="1"/>
          </p:cNvGraphicFramePr>
          <p:nvPr/>
        </p:nvGraphicFramePr>
        <p:xfrm>
          <a:off x="611188" y="4581525"/>
          <a:ext cx="5688631" cy="1441831"/>
        </p:xfrm>
        <a:graphic>
          <a:graphicData uri="http://schemas.openxmlformats.org/drawingml/2006/table">
            <a:tbl>
              <a:tblPr/>
              <a:tblGrid>
                <a:gridCol w="1673437"/>
                <a:gridCol w="1338398"/>
                <a:gridCol w="1338398"/>
                <a:gridCol w="1338398"/>
              </a:tblGrid>
              <a:tr h="460375">
                <a:tc>
                  <a:txBody>
                    <a:bodyPr/>
                    <a:lstStyle/>
                    <a:p>
                      <a:pPr algn="ctr">
                        <a:lnSpc>
                          <a:spcPct val="115000"/>
                        </a:lnSpc>
                        <a:spcAft>
                          <a:spcPts val="0"/>
                        </a:spcAft>
                      </a:pP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solidFill>
                            <a:schemeClr val="bg1"/>
                          </a:solidFill>
                          <a:latin typeface="Calibri"/>
                          <a:ea typeface="Times New Roman"/>
                          <a:cs typeface="Times New Roman"/>
                        </a:rPr>
                        <a:t>UE 27</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solidFill>
                            <a:schemeClr val="bg1"/>
                          </a:solidFill>
                          <a:latin typeface="Calibri"/>
                          <a:ea typeface="Times New Roman"/>
                          <a:cs typeface="Times New Roman"/>
                        </a:rPr>
                        <a:t>UE 15</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Poland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0">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Total </a:t>
                      </a:r>
                      <a:r>
                        <a:rPr lang="pl-PL" sz="1400" b="1" dirty="0">
                          <a:solidFill>
                            <a:schemeClr val="bg1"/>
                          </a:solidFill>
                          <a:latin typeface="Calibri"/>
                          <a:ea typeface="Times New Roman"/>
                          <a:cs typeface="Times New Roman"/>
                        </a:rPr>
                        <a:t>(15-64)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64,2</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65,5</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59,6</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a:solidFill>
                            <a:schemeClr val="bg1"/>
                          </a:solidFill>
                          <a:latin typeface="Calibri"/>
                          <a:ea typeface="Times New Roman"/>
                          <a:cs typeface="Times New Roman"/>
                        </a:rPr>
                        <a:t>15-24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33,9</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36,9</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25,8</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a:solidFill>
                            <a:schemeClr val="bg1"/>
                          </a:solidFill>
                          <a:latin typeface="Calibri"/>
                          <a:ea typeface="Times New Roman"/>
                          <a:cs typeface="Times New Roman"/>
                        </a:rPr>
                        <a:t>25-49</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78,2</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78,4</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79,1</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dirty="0">
                          <a:solidFill>
                            <a:schemeClr val="bg1"/>
                          </a:solidFill>
                          <a:latin typeface="Calibri"/>
                          <a:ea typeface="Times New Roman"/>
                          <a:cs typeface="Times New Roman"/>
                        </a:rPr>
                        <a:t>50-64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latin typeface="Calibri"/>
                          <a:ea typeface="Times New Roman"/>
                          <a:cs typeface="Times New Roman"/>
                        </a:rPr>
                        <a:t>56,9</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58,7</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47,5</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sp>
        <p:nvSpPr>
          <p:cNvPr id="51270" name="pole tekstowe 3"/>
          <p:cNvSpPr txBox="1">
            <a:spLocks noChangeArrowheads="1"/>
          </p:cNvSpPr>
          <p:nvPr/>
        </p:nvSpPr>
        <p:spPr bwMode="auto">
          <a:xfrm>
            <a:off x="6443663" y="3357563"/>
            <a:ext cx="2484437" cy="2047875"/>
          </a:xfrm>
          <a:prstGeom prst="rect">
            <a:avLst/>
          </a:prstGeom>
          <a:noFill/>
          <a:ln w="9525">
            <a:noFill/>
            <a:miter lim="800000"/>
            <a:headEnd/>
            <a:tailEnd/>
          </a:ln>
        </p:spPr>
        <p:txBody>
          <a:bodyPr>
            <a:spAutoFit/>
          </a:bodyPr>
          <a:lstStyle/>
          <a:p>
            <a:pPr algn="just"/>
            <a:r>
              <a:rPr lang="pl-PL" sz="1600" b="1"/>
              <a:t>Despite positive results scale of unemployment and employment growth in Poland among persons over 50 years old is significantly lower from medium of the EU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125538"/>
            <a:ext cx="8066087" cy="400050"/>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a:solidFill>
                  <a:schemeClr val="bg1"/>
                </a:solidFill>
                <a:latin typeface="Arial" pitchFamily="34" charset="0"/>
                <a:cs typeface="Arial" pitchFamily="34" charset="0"/>
              </a:rPr>
              <a:t>UNEMPLOYMENT</a:t>
            </a:r>
          </a:p>
        </p:txBody>
      </p:sp>
      <p:sp>
        <p:nvSpPr>
          <p:cNvPr id="53251" name="pole tekstowe 3"/>
          <p:cNvSpPr txBox="1">
            <a:spLocks noChangeArrowheads="1"/>
          </p:cNvSpPr>
          <p:nvPr/>
        </p:nvSpPr>
        <p:spPr bwMode="auto">
          <a:xfrm>
            <a:off x="684213" y="1700213"/>
            <a:ext cx="8064500" cy="647700"/>
          </a:xfrm>
          <a:prstGeom prst="rect">
            <a:avLst/>
          </a:prstGeom>
          <a:solidFill>
            <a:srgbClr val="993300"/>
          </a:solidFill>
          <a:ln w="9525">
            <a:noFill/>
            <a:miter lim="800000"/>
            <a:headEnd/>
            <a:tailEnd/>
          </a:ln>
        </p:spPr>
        <p:txBody>
          <a:bodyPr>
            <a:spAutoFit/>
          </a:bodyPr>
          <a:lstStyle/>
          <a:p>
            <a:pPr algn="just"/>
            <a:r>
              <a:rPr lang="pl-PL">
                <a:solidFill>
                  <a:schemeClr val="bg1"/>
                </a:solidFill>
              </a:rPr>
              <a:t>	 Structure of unemployed by age in fourth quarter 2010 in voivodeship podlaskie, Poland i UE (in %)</a:t>
            </a:r>
          </a:p>
        </p:txBody>
      </p:sp>
      <p:graphicFrame>
        <p:nvGraphicFramePr>
          <p:cNvPr id="8" name="Tabela 7"/>
          <p:cNvGraphicFramePr>
            <a:graphicFrameLocks noGrp="1"/>
          </p:cNvGraphicFramePr>
          <p:nvPr/>
        </p:nvGraphicFramePr>
        <p:xfrm>
          <a:off x="684213" y="2636838"/>
          <a:ext cx="5328592" cy="1717548"/>
        </p:xfrm>
        <a:graphic>
          <a:graphicData uri="http://schemas.openxmlformats.org/drawingml/2006/table">
            <a:tbl>
              <a:tblPr/>
              <a:tblGrid>
                <a:gridCol w="1997948"/>
                <a:gridCol w="1665322"/>
                <a:gridCol w="1665322"/>
              </a:tblGrid>
              <a:tr h="460375">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Age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Voivodeship</a:t>
                      </a:r>
                      <a:r>
                        <a:rPr lang="pl-PL" sz="1400" b="1" dirty="0" smtClean="0">
                          <a:solidFill>
                            <a:schemeClr val="bg1"/>
                          </a:solidFill>
                          <a:latin typeface="Calibri"/>
                          <a:ea typeface="Times New Roman"/>
                          <a:cs typeface="Times New Roman"/>
                        </a:rPr>
                        <a:t> podlaskie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Poland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0">
                <a:tc>
                  <a:txBody>
                    <a:bodyPr/>
                    <a:lstStyle/>
                    <a:p>
                      <a:pPr algn="just">
                        <a:lnSpc>
                          <a:spcPct val="115000"/>
                        </a:lnSpc>
                        <a:spcAft>
                          <a:spcPts val="0"/>
                        </a:spcAft>
                      </a:pPr>
                      <a:r>
                        <a:rPr lang="pl-PL" sz="1400" b="1" dirty="0">
                          <a:solidFill>
                            <a:schemeClr val="bg1"/>
                          </a:solidFill>
                          <a:latin typeface="Calibri"/>
                          <a:ea typeface="Times New Roman"/>
                          <a:cs typeface="Times New Roman"/>
                        </a:rPr>
                        <a:t>15-24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24,5</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24,1</a:t>
                      </a: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a:solidFill>
                            <a:schemeClr val="bg1"/>
                          </a:solidFill>
                          <a:latin typeface="Calibri"/>
                          <a:ea typeface="Times New Roman"/>
                          <a:cs typeface="Times New Roman"/>
                        </a:rPr>
                        <a:t>25-34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28,6</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30,9</a:t>
                      </a: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a:solidFill>
                            <a:schemeClr val="bg1"/>
                          </a:solidFill>
                          <a:latin typeface="Calibri"/>
                          <a:ea typeface="Times New Roman"/>
                          <a:cs typeface="Times New Roman"/>
                        </a:rPr>
                        <a:t>35-44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16,3</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dirty="0">
                          <a:latin typeface="Calibri"/>
                          <a:ea typeface="Times New Roman"/>
                          <a:cs typeface="Times New Roman"/>
                        </a:rPr>
                        <a:t>17,5</a:t>
                      </a: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a:solidFill>
                            <a:schemeClr val="bg1"/>
                          </a:solidFill>
                          <a:latin typeface="Calibri"/>
                          <a:ea typeface="Times New Roman"/>
                          <a:cs typeface="Times New Roman"/>
                        </a:rPr>
                        <a:t>45-54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latin typeface="Calibri"/>
                          <a:ea typeface="Times New Roman"/>
                          <a:cs typeface="Times New Roman"/>
                        </a:rPr>
                        <a:t>20,4</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19,3</a:t>
                      </a: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dirty="0" err="1" smtClean="0">
                          <a:solidFill>
                            <a:schemeClr val="bg1"/>
                          </a:solidFill>
                          <a:latin typeface="Calibri"/>
                          <a:ea typeface="Times New Roman"/>
                          <a:cs typeface="Times New Roman"/>
                        </a:rPr>
                        <a:t>Over</a:t>
                      </a:r>
                      <a:r>
                        <a:rPr lang="pl-PL" sz="1400" b="1" dirty="0" smtClean="0">
                          <a:solidFill>
                            <a:schemeClr val="bg1"/>
                          </a:solidFill>
                          <a:latin typeface="Calibri"/>
                          <a:ea typeface="Times New Roman"/>
                          <a:cs typeface="Times New Roman"/>
                        </a:rPr>
                        <a:t> 55 </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a:latin typeface="Calibri"/>
                          <a:ea typeface="Times New Roman"/>
                          <a:cs typeface="Times New Roman"/>
                        </a:rPr>
                        <a:t>10,2</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8,1</a:t>
                      </a: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graphicFrame>
        <p:nvGraphicFramePr>
          <p:cNvPr id="11" name="Tabela 10"/>
          <p:cNvGraphicFramePr>
            <a:graphicFrameLocks noGrp="1"/>
          </p:cNvGraphicFramePr>
          <p:nvPr/>
        </p:nvGraphicFramePr>
        <p:xfrm>
          <a:off x="684213" y="4508500"/>
          <a:ext cx="5328593" cy="1196467"/>
        </p:xfrm>
        <a:graphic>
          <a:graphicData uri="http://schemas.openxmlformats.org/drawingml/2006/table">
            <a:tbl>
              <a:tblPr/>
              <a:tblGrid>
                <a:gridCol w="1522217"/>
                <a:gridCol w="1268792"/>
                <a:gridCol w="1268792"/>
                <a:gridCol w="1268792"/>
              </a:tblGrid>
              <a:tr h="460375">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Age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solidFill>
                            <a:schemeClr val="bg1"/>
                          </a:solidFill>
                          <a:latin typeface="Calibri"/>
                          <a:ea typeface="Times New Roman"/>
                          <a:cs typeface="Times New Roman"/>
                        </a:rPr>
                        <a:t>UE 27</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solidFill>
                            <a:schemeClr val="bg1"/>
                          </a:solidFill>
                          <a:latin typeface="Calibri"/>
                          <a:ea typeface="Times New Roman"/>
                          <a:cs typeface="Times New Roman"/>
                        </a:rPr>
                        <a:t>UE 15</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Poland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0">
                <a:tc>
                  <a:txBody>
                    <a:bodyPr/>
                    <a:lstStyle/>
                    <a:p>
                      <a:pPr algn="just">
                        <a:lnSpc>
                          <a:spcPct val="115000"/>
                        </a:lnSpc>
                        <a:spcAft>
                          <a:spcPts val="0"/>
                        </a:spcAft>
                      </a:pPr>
                      <a:r>
                        <a:rPr lang="pl-PL" sz="1400" b="1" dirty="0">
                          <a:solidFill>
                            <a:schemeClr val="bg1"/>
                          </a:solidFill>
                          <a:latin typeface="Calibri"/>
                          <a:ea typeface="Times New Roman"/>
                          <a:cs typeface="Times New Roman"/>
                        </a:rPr>
                        <a:t>15-24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22,7</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22,8</a:t>
                      </a: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24,1</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a:solidFill>
                            <a:schemeClr val="bg1"/>
                          </a:solidFill>
                          <a:latin typeface="Calibri"/>
                          <a:ea typeface="Times New Roman"/>
                          <a:cs typeface="Times New Roman"/>
                        </a:rPr>
                        <a:t>25-49</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59,2</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59,4</a:t>
                      </a: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56,7</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dirty="0">
                          <a:solidFill>
                            <a:schemeClr val="bg1"/>
                          </a:solidFill>
                          <a:latin typeface="Calibri"/>
                          <a:ea typeface="Times New Roman"/>
                          <a:cs typeface="Times New Roman"/>
                        </a:rPr>
                        <a:t>50-64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latin typeface="Calibri"/>
                          <a:ea typeface="Times New Roman"/>
                          <a:cs typeface="Times New Roman"/>
                        </a:rPr>
                        <a:t>18,1</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17,8</a:t>
                      </a: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19,2</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sp>
        <p:nvSpPr>
          <p:cNvPr id="53309" name="pole tekstowe 3"/>
          <p:cNvSpPr txBox="1">
            <a:spLocks noChangeArrowheads="1"/>
          </p:cNvSpPr>
          <p:nvPr/>
        </p:nvSpPr>
        <p:spPr bwMode="auto">
          <a:xfrm>
            <a:off x="6156325" y="3429000"/>
            <a:ext cx="2987675" cy="1558925"/>
          </a:xfrm>
          <a:prstGeom prst="rect">
            <a:avLst/>
          </a:prstGeom>
          <a:noFill/>
          <a:ln w="9525">
            <a:noFill/>
            <a:miter lim="800000"/>
            <a:headEnd/>
            <a:tailEnd/>
          </a:ln>
        </p:spPr>
        <p:txBody>
          <a:bodyPr>
            <a:spAutoFit/>
          </a:bodyPr>
          <a:lstStyle/>
          <a:p>
            <a:pPr algn="just"/>
            <a:r>
              <a:rPr lang="pl-PL" sz="1600" b="1"/>
              <a:t>In structure of unemployment persons over 55 years old is more in voivodeship podlaskie than in the Poland</a:t>
            </a:r>
          </a:p>
          <a:p>
            <a:pPr algn="just"/>
            <a:endParaRPr lang="pl-PL" sz="16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125538"/>
            <a:ext cx="8066087" cy="400050"/>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a:solidFill>
                  <a:schemeClr val="bg1"/>
                </a:solidFill>
                <a:latin typeface="Arial" pitchFamily="34" charset="0"/>
                <a:cs typeface="Arial" pitchFamily="34" charset="0"/>
              </a:rPr>
              <a:t>UNEMPLOYMENT</a:t>
            </a:r>
          </a:p>
        </p:txBody>
      </p:sp>
      <p:sp>
        <p:nvSpPr>
          <p:cNvPr id="55299" name="pole tekstowe 3"/>
          <p:cNvSpPr txBox="1">
            <a:spLocks noChangeArrowheads="1"/>
          </p:cNvSpPr>
          <p:nvPr/>
        </p:nvSpPr>
        <p:spPr bwMode="auto">
          <a:xfrm>
            <a:off x="684213" y="1700213"/>
            <a:ext cx="8064500" cy="647700"/>
          </a:xfrm>
          <a:prstGeom prst="rect">
            <a:avLst/>
          </a:prstGeom>
          <a:solidFill>
            <a:srgbClr val="993300"/>
          </a:solidFill>
          <a:ln w="9525">
            <a:noFill/>
            <a:miter lim="800000"/>
            <a:headEnd/>
            <a:tailEnd/>
          </a:ln>
        </p:spPr>
        <p:txBody>
          <a:bodyPr>
            <a:spAutoFit/>
          </a:bodyPr>
          <a:lstStyle/>
          <a:p>
            <a:pPr algn="just"/>
            <a:r>
              <a:rPr lang="pl-PL">
                <a:solidFill>
                  <a:schemeClr val="bg1"/>
                </a:solidFill>
              </a:rPr>
              <a:t>	 Unemployment rate in fourth quarter 2010 in voivodeship podlaskie, Poland i UE (in %)</a:t>
            </a:r>
          </a:p>
        </p:txBody>
      </p:sp>
      <p:graphicFrame>
        <p:nvGraphicFramePr>
          <p:cNvPr id="9" name="Tabela 8"/>
          <p:cNvGraphicFramePr>
            <a:graphicFrameLocks noGrp="1"/>
          </p:cNvGraphicFramePr>
          <p:nvPr/>
        </p:nvGraphicFramePr>
        <p:xfrm>
          <a:off x="684213" y="2420938"/>
          <a:ext cx="5184576" cy="1932559"/>
        </p:xfrm>
        <a:graphic>
          <a:graphicData uri="http://schemas.openxmlformats.org/drawingml/2006/table">
            <a:tbl>
              <a:tblPr/>
              <a:tblGrid>
                <a:gridCol w="1943948"/>
                <a:gridCol w="1620314"/>
                <a:gridCol w="1620314"/>
              </a:tblGrid>
              <a:tr h="460375">
                <a:tc>
                  <a:txBody>
                    <a:bodyPr/>
                    <a:lstStyle/>
                    <a:p>
                      <a:pPr algn="ctr">
                        <a:lnSpc>
                          <a:spcPct val="115000"/>
                        </a:lnSpc>
                        <a:spcAft>
                          <a:spcPts val="0"/>
                        </a:spcAft>
                      </a:pPr>
                      <a:r>
                        <a:rPr lang="pl-PL" sz="1400" b="1" dirty="0" err="1" smtClean="0">
                          <a:solidFill>
                            <a:schemeClr val="bg1"/>
                          </a:solidFill>
                          <a:latin typeface="Calibri"/>
                          <a:ea typeface="Calibri"/>
                          <a:cs typeface="Arial"/>
                        </a:rPr>
                        <a:t>Age</a:t>
                      </a:r>
                      <a:endParaRPr lang="pl-PL" sz="1400" b="1" dirty="0">
                        <a:solidFill>
                          <a:schemeClr val="bg1"/>
                        </a:solidFill>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400" b="1" dirty="0" err="1">
                          <a:solidFill>
                            <a:schemeClr val="bg1"/>
                          </a:solidFill>
                          <a:latin typeface="Calibri"/>
                          <a:ea typeface="Calibri"/>
                          <a:cs typeface="Arial"/>
                        </a:rPr>
                        <a:t>Podlaskie</a:t>
                      </a:r>
                      <a:endParaRPr lang="pl-PL" sz="1400" b="1" dirty="0">
                        <a:solidFill>
                          <a:schemeClr val="bg1"/>
                        </a:solidFill>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400" b="1" dirty="0" smtClean="0">
                          <a:solidFill>
                            <a:schemeClr val="bg1"/>
                          </a:solidFill>
                          <a:latin typeface="Calibri"/>
                          <a:ea typeface="Calibri"/>
                          <a:cs typeface="Arial"/>
                        </a:rPr>
                        <a:t>Poland</a:t>
                      </a:r>
                      <a:endParaRPr lang="pl-PL" sz="1400" b="1" dirty="0">
                        <a:solidFill>
                          <a:schemeClr val="bg1"/>
                        </a:solidFill>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0">
                <a:tc>
                  <a:txBody>
                    <a:bodyPr/>
                    <a:lstStyle/>
                    <a:p>
                      <a:pPr algn="ctr">
                        <a:lnSpc>
                          <a:spcPct val="115000"/>
                        </a:lnSpc>
                        <a:spcAft>
                          <a:spcPts val="0"/>
                        </a:spcAft>
                      </a:pPr>
                      <a:r>
                        <a:rPr lang="en-GB" sz="1400" dirty="0" smtClean="0">
                          <a:solidFill>
                            <a:schemeClr val="bg1"/>
                          </a:solidFill>
                          <a:latin typeface="Calibri"/>
                          <a:ea typeface="Calibri"/>
                          <a:cs typeface="Arial"/>
                        </a:rPr>
                        <a:t>Total</a:t>
                      </a:r>
                      <a:endParaRPr lang="pl-PL" sz="1400" dirty="0">
                        <a:solidFill>
                          <a:schemeClr val="bg1"/>
                        </a:solidFill>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400" dirty="0" smtClean="0">
                          <a:latin typeface="Calibri"/>
                          <a:ea typeface="Calibri"/>
                          <a:cs typeface="Arial"/>
                        </a:rPr>
                        <a:t>9,0</a:t>
                      </a:r>
                      <a:endParaRPr lang="pl-PL" sz="1400"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en-GB" sz="1400" dirty="0" smtClean="0">
                          <a:latin typeface="Calibri"/>
                          <a:ea typeface="Calibri"/>
                          <a:cs typeface="Arial"/>
                        </a:rPr>
                        <a:t>9,7</a:t>
                      </a:r>
                      <a:endParaRPr lang="pl-PL" sz="1400"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en-GB" sz="1400" dirty="0">
                          <a:solidFill>
                            <a:schemeClr val="bg1"/>
                          </a:solidFill>
                          <a:latin typeface="Calibri"/>
                          <a:ea typeface="Calibri"/>
                          <a:cs typeface="Arial"/>
                        </a:rPr>
                        <a:t>15-24</a:t>
                      </a:r>
                      <a:endParaRPr lang="pl-PL" sz="1400" dirty="0">
                        <a:solidFill>
                          <a:schemeClr val="bg1"/>
                        </a:solidFill>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400" dirty="0" smtClean="0">
                          <a:latin typeface="Calibri"/>
                          <a:ea typeface="Calibri"/>
                          <a:cs typeface="Arial"/>
                        </a:rPr>
                        <a:t>22,6</a:t>
                      </a:r>
                      <a:endParaRPr lang="pl-PL" sz="1400"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en-GB" sz="1400" dirty="0" smtClean="0">
                          <a:latin typeface="Calibri"/>
                          <a:ea typeface="Calibri"/>
                          <a:cs typeface="Arial"/>
                        </a:rPr>
                        <a:t>23,4</a:t>
                      </a:r>
                      <a:endParaRPr lang="pl-PL" sz="1400"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en-GB" sz="1400">
                          <a:solidFill>
                            <a:schemeClr val="bg1"/>
                          </a:solidFill>
                          <a:latin typeface="Calibri"/>
                          <a:ea typeface="Calibri"/>
                          <a:cs typeface="Arial"/>
                        </a:rPr>
                        <a:t>25-34</a:t>
                      </a:r>
                      <a:endParaRPr lang="pl-PL" sz="1400">
                        <a:solidFill>
                          <a:schemeClr val="bg1"/>
                        </a:solidFill>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400" dirty="0" smtClean="0">
                          <a:latin typeface="Calibri"/>
                          <a:ea typeface="Calibri"/>
                          <a:cs typeface="Arial"/>
                        </a:rPr>
                        <a:t>9,7</a:t>
                      </a:r>
                      <a:endParaRPr lang="pl-PL" sz="1400"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en-GB" sz="1400" dirty="0" smtClean="0">
                          <a:latin typeface="Calibri"/>
                          <a:ea typeface="Calibri"/>
                          <a:cs typeface="Arial"/>
                        </a:rPr>
                        <a:t>9,7</a:t>
                      </a:r>
                      <a:endParaRPr lang="pl-PL" sz="1400"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en-GB" sz="1400">
                          <a:solidFill>
                            <a:schemeClr val="bg1"/>
                          </a:solidFill>
                          <a:latin typeface="Calibri"/>
                          <a:ea typeface="Calibri"/>
                          <a:cs typeface="Arial"/>
                        </a:rPr>
                        <a:t>35-44</a:t>
                      </a:r>
                      <a:endParaRPr lang="pl-PL" sz="1400">
                        <a:solidFill>
                          <a:schemeClr val="bg1"/>
                        </a:solidFill>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400" dirty="0" smtClean="0">
                          <a:latin typeface="Calibri"/>
                          <a:ea typeface="Calibri"/>
                          <a:cs typeface="Arial"/>
                        </a:rPr>
                        <a:t>5,9</a:t>
                      </a:r>
                      <a:endParaRPr lang="pl-PL" sz="1400"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en-GB" sz="1400" dirty="0" smtClean="0">
                          <a:latin typeface="Calibri"/>
                          <a:ea typeface="Calibri"/>
                          <a:cs typeface="Arial"/>
                        </a:rPr>
                        <a:t>6,6</a:t>
                      </a:r>
                      <a:endParaRPr lang="pl-PL" sz="1400"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en-GB" sz="1400">
                          <a:solidFill>
                            <a:schemeClr val="bg1"/>
                          </a:solidFill>
                          <a:latin typeface="Calibri"/>
                          <a:ea typeface="Calibri"/>
                          <a:cs typeface="Arial"/>
                        </a:rPr>
                        <a:t>45-54</a:t>
                      </a:r>
                      <a:endParaRPr lang="pl-PL" sz="1400">
                        <a:solidFill>
                          <a:schemeClr val="bg1"/>
                        </a:solidFill>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400" b="1" dirty="0" smtClean="0">
                          <a:latin typeface="Calibri"/>
                          <a:ea typeface="Calibri"/>
                          <a:cs typeface="Arial"/>
                        </a:rPr>
                        <a:t>6,7</a:t>
                      </a:r>
                      <a:endParaRPr lang="pl-PL" sz="1400" b="1"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en-GB" sz="1400" b="1" dirty="0" smtClean="0">
                          <a:latin typeface="Calibri"/>
                          <a:ea typeface="Calibri"/>
                          <a:cs typeface="Arial"/>
                        </a:rPr>
                        <a:t>7,6</a:t>
                      </a:r>
                      <a:endParaRPr lang="pl-PL" sz="1400" b="1"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pl-PL" sz="1400" dirty="0" err="1" smtClean="0">
                          <a:solidFill>
                            <a:schemeClr val="bg1"/>
                          </a:solidFill>
                          <a:latin typeface="Calibri"/>
                          <a:ea typeface="Calibri"/>
                          <a:cs typeface="Arial"/>
                        </a:rPr>
                        <a:t>Over</a:t>
                      </a:r>
                      <a:r>
                        <a:rPr lang="pl-PL" sz="1400" dirty="0" smtClean="0">
                          <a:solidFill>
                            <a:schemeClr val="bg1"/>
                          </a:solidFill>
                          <a:latin typeface="Calibri"/>
                          <a:ea typeface="Calibri"/>
                          <a:cs typeface="Arial"/>
                        </a:rPr>
                        <a:t> </a:t>
                      </a:r>
                      <a:r>
                        <a:rPr lang="en-GB" sz="1400" dirty="0" smtClean="0">
                          <a:solidFill>
                            <a:schemeClr val="bg1"/>
                          </a:solidFill>
                          <a:latin typeface="Calibri"/>
                          <a:ea typeface="Calibri"/>
                          <a:cs typeface="Arial"/>
                        </a:rPr>
                        <a:t>55 </a:t>
                      </a:r>
                      <a:r>
                        <a:rPr lang="en-GB" sz="1400" dirty="0">
                          <a:solidFill>
                            <a:schemeClr val="bg1"/>
                          </a:solidFill>
                          <a:latin typeface="Calibri"/>
                          <a:ea typeface="Calibri"/>
                          <a:cs typeface="Arial"/>
                        </a:rPr>
                        <a:t>lat </a:t>
                      </a:r>
                      <a:endParaRPr lang="pl-PL" sz="1400" dirty="0">
                        <a:solidFill>
                          <a:schemeClr val="bg1"/>
                        </a:solidFill>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400" b="1" dirty="0" smtClean="0">
                          <a:latin typeface="Calibri"/>
                          <a:ea typeface="Calibri"/>
                          <a:cs typeface="Arial"/>
                        </a:rPr>
                        <a:t>8,1</a:t>
                      </a:r>
                      <a:endParaRPr lang="pl-PL" sz="1400" b="1"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en-GB" sz="1400" b="1" dirty="0" smtClean="0">
                          <a:latin typeface="Calibri"/>
                          <a:ea typeface="Calibri"/>
                          <a:cs typeface="Arial"/>
                        </a:rPr>
                        <a:t>6,1</a:t>
                      </a:r>
                      <a:endParaRPr lang="pl-PL" sz="1400" b="1"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graphicFrame>
        <p:nvGraphicFramePr>
          <p:cNvPr id="10" name="Tabela 9"/>
          <p:cNvGraphicFramePr>
            <a:graphicFrameLocks noGrp="1"/>
          </p:cNvGraphicFramePr>
          <p:nvPr/>
        </p:nvGraphicFramePr>
        <p:xfrm>
          <a:off x="684213" y="4508500"/>
          <a:ext cx="5184576" cy="1441831"/>
        </p:xfrm>
        <a:graphic>
          <a:graphicData uri="http://schemas.openxmlformats.org/drawingml/2006/table">
            <a:tbl>
              <a:tblPr/>
              <a:tblGrid>
                <a:gridCol w="1481076"/>
                <a:gridCol w="1234500"/>
                <a:gridCol w="1234500"/>
                <a:gridCol w="1234500"/>
              </a:tblGrid>
              <a:tr h="460375">
                <a:tc>
                  <a:txBody>
                    <a:bodyPr/>
                    <a:lstStyle/>
                    <a:p>
                      <a:pPr algn="ctr">
                        <a:lnSpc>
                          <a:spcPct val="115000"/>
                        </a:lnSpc>
                        <a:spcAft>
                          <a:spcPts val="0"/>
                        </a:spcAft>
                      </a:pPr>
                      <a:r>
                        <a:rPr lang="pl-PL" sz="1400" b="1" dirty="0" err="1" smtClean="0">
                          <a:solidFill>
                            <a:schemeClr val="bg1"/>
                          </a:solidFill>
                          <a:latin typeface="Calibri"/>
                          <a:ea typeface="Calibri"/>
                          <a:cs typeface="Arial"/>
                        </a:rPr>
                        <a:t>Age</a:t>
                      </a:r>
                      <a:endParaRPr lang="pl-PL" sz="1400" b="1" dirty="0">
                        <a:solidFill>
                          <a:schemeClr val="bg1"/>
                        </a:solidFill>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solidFill>
                            <a:schemeClr val="bg1"/>
                          </a:solidFill>
                          <a:latin typeface="Calibri"/>
                          <a:ea typeface="Calibri"/>
                          <a:cs typeface="Arial"/>
                        </a:rPr>
                        <a:t>UE (27)</a:t>
                      </a:r>
                      <a:endParaRPr lang="pl-PL" sz="1400" b="1" dirty="0">
                        <a:solidFill>
                          <a:schemeClr val="bg1"/>
                        </a:solidFill>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solidFill>
                            <a:schemeClr val="bg1"/>
                          </a:solidFill>
                          <a:latin typeface="Calibri"/>
                          <a:ea typeface="Calibri"/>
                          <a:cs typeface="Arial"/>
                        </a:rPr>
                        <a:t>UE (15)</a:t>
                      </a:r>
                      <a:endParaRPr lang="pl-PL" sz="1400" b="1" dirty="0">
                        <a:solidFill>
                          <a:schemeClr val="bg1"/>
                        </a:solidFill>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smtClean="0">
                          <a:solidFill>
                            <a:schemeClr val="bg1"/>
                          </a:solidFill>
                          <a:latin typeface="Calibri"/>
                          <a:ea typeface="Calibri"/>
                          <a:cs typeface="Arial"/>
                        </a:rPr>
                        <a:t>Poland </a:t>
                      </a:r>
                      <a:endParaRPr lang="pl-PL" sz="1400" b="1" dirty="0">
                        <a:solidFill>
                          <a:schemeClr val="bg1"/>
                        </a:solidFill>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0">
                <a:tc>
                  <a:txBody>
                    <a:bodyPr/>
                    <a:lstStyle/>
                    <a:p>
                      <a:pPr algn="ctr">
                        <a:lnSpc>
                          <a:spcPct val="115000"/>
                        </a:lnSpc>
                        <a:spcAft>
                          <a:spcPts val="0"/>
                        </a:spcAft>
                      </a:pPr>
                      <a:r>
                        <a:rPr lang="pl-PL" sz="1400" dirty="0" smtClean="0">
                          <a:solidFill>
                            <a:schemeClr val="bg1"/>
                          </a:solidFill>
                          <a:latin typeface="Calibri"/>
                          <a:ea typeface="Calibri"/>
                          <a:cs typeface="Arial"/>
                        </a:rPr>
                        <a:t>Total </a:t>
                      </a:r>
                      <a:r>
                        <a:rPr lang="pl-PL" sz="1400" dirty="0">
                          <a:solidFill>
                            <a:schemeClr val="bg1"/>
                          </a:solidFill>
                          <a:latin typeface="Calibri"/>
                          <a:ea typeface="Calibri"/>
                          <a:cs typeface="Arial"/>
                        </a:rPr>
                        <a:t>(15-64)</a:t>
                      </a:r>
                      <a:endParaRPr lang="pl-PL" sz="1400" dirty="0">
                        <a:solidFill>
                          <a:schemeClr val="bg1"/>
                        </a:solidFill>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just">
                        <a:lnSpc>
                          <a:spcPct val="115000"/>
                        </a:lnSpc>
                        <a:spcAft>
                          <a:spcPts val="0"/>
                        </a:spcAft>
                      </a:pPr>
                      <a:r>
                        <a:rPr lang="pl-PL" sz="1400" dirty="0" smtClean="0">
                          <a:latin typeface="Calibri"/>
                          <a:ea typeface="Calibri"/>
                          <a:cs typeface="Times New Roman"/>
                        </a:rPr>
                        <a:t>9,6</a:t>
                      </a:r>
                      <a:endParaRPr lang="pl-PL" sz="1400"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just">
                        <a:lnSpc>
                          <a:spcPct val="115000"/>
                        </a:lnSpc>
                        <a:spcAft>
                          <a:spcPts val="0"/>
                        </a:spcAft>
                      </a:pPr>
                      <a:r>
                        <a:rPr lang="pl-PL" sz="1400" dirty="0" smtClean="0">
                          <a:latin typeface="Calibri"/>
                          <a:ea typeface="Calibri"/>
                          <a:cs typeface="Times New Roman"/>
                        </a:rPr>
                        <a:t>9,6</a:t>
                      </a:r>
                      <a:endParaRPr lang="pl-PL" sz="1400"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just">
                        <a:lnSpc>
                          <a:spcPct val="115000"/>
                        </a:lnSpc>
                        <a:spcAft>
                          <a:spcPts val="0"/>
                        </a:spcAft>
                      </a:pPr>
                      <a:r>
                        <a:rPr lang="pl-PL" sz="1400" i="1" dirty="0" smtClean="0">
                          <a:latin typeface="Calibri"/>
                          <a:ea typeface="Calibri"/>
                          <a:cs typeface="Times New Roman"/>
                        </a:rPr>
                        <a:t>9,7</a:t>
                      </a:r>
                      <a:endParaRPr lang="pl-PL" sz="1400"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pl-PL" sz="1400">
                          <a:solidFill>
                            <a:schemeClr val="bg1"/>
                          </a:solidFill>
                          <a:latin typeface="Calibri"/>
                          <a:ea typeface="Calibri"/>
                          <a:cs typeface="Arial"/>
                        </a:rPr>
                        <a:t>15-24</a:t>
                      </a:r>
                      <a:endParaRPr lang="pl-PL" sz="1400">
                        <a:solidFill>
                          <a:schemeClr val="bg1"/>
                        </a:solidFill>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just">
                        <a:lnSpc>
                          <a:spcPct val="115000"/>
                        </a:lnSpc>
                        <a:spcAft>
                          <a:spcPts val="0"/>
                        </a:spcAft>
                      </a:pPr>
                      <a:r>
                        <a:rPr lang="pl-PL" sz="1400" dirty="0" smtClean="0">
                          <a:latin typeface="Calibri"/>
                          <a:ea typeface="Calibri"/>
                          <a:cs typeface="Times New Roman"/>
                        </a:rPr>
                        <a:t>20,6</a:t>
                      </a:r>
                      <a:endParaRPr lang="pl-PL" sz="1400"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just">
                        <a:lnSpc>
                          <a:spcPct val="115000"/>
                        </a:lnSpc>
                        <a:spcAft>
                          <a:spcPts val="0"/>
                        </a:spcAft>
                      </a:pPr>
                      <a:r>
                        <a:rPr lang="pl-PL" sz="1400" dirty="0" smtClean="0">
                          <a:latin typeface="Calibri"/>
                          <a:ea typeface="Calibri"/>
                          <a:cs typeface="Times New Roman"/>
                        </a:rPr>
                        <a:t>19,9</a:t>
                      </a:r>
                      <a:endParaRPr lang="pl-PL" sz="1400"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just">
                        <a:lnSpc>
                          <a:spcPct val="115000"/>
                        </a:lnSpc>
                        <a:spcAft>
                          <a:spcPts val="0"/>
                        </a:spcAft>
                      </a:pPr>
                      <a:r>
                        <a:rPr lang="pl-PL" sz="1400" i="1" dirty="0" smtClean="0">
                          <a:latin typeface="Calibri"/>
                          <a:ea typeface="Calibri"/>
                          <a:cs typeface="Times New Roman"/>
                        </a:rPr>
                        <a:t>23,4</a:t>
                      </a:r>
                      <a:endParaRPr lang="pl-PL" sz="1400"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pl-PL" sz="1400">
                          <a:solidFill>
                            <a:schemeClr val="bg1"/>
                          </a:solidFill>
                          <a:latin typeface="Calibri"/>
                          <a:ea typeface="Calibri"/>
                          <a:cs typeface="Arial"/>
                        </a:rPr>
                        <a:t>25-49</a:t>
                      </a:r>
                      <a:endParaRPr lang="pl-PL" sz="1400">
                        <a:solidFill>
                          <a:schemeClr val="bg1"/>
                        </a:solidFill>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just">
                        <a:lnSpc>
                          <a:spcPct val="115000"/>
                        </a:lnSpc>
                        <a:spcAft>
                          <a:spcPts val="0"/>
                        </a:spcAft>
                      </a:pPr>
                      <a:r>
                        <a:rPr lang="pl-PL" sz="1400" b="1" dirty="0" smtClean="0">
                          <a:latin typeface="Calibri"/>
                          <a:ea typeface="Calibri"/>
                          <a:cs typeface="Times New Roman"/>
                        </a:rPr>
                        <a:t>8,8</a:t>
                      </a:r>
                      <a:endParaRPr lang="pl-PL" sz="1400" b="1"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just">
                        <a:lnSpc>
                          <a:spcPct val="115000"/>
                        </a:lnSpc>
                        <a:spcAft>
                          <a:spcPts val="0"/>
                        </a:spcAft>
                      </a:pPr>
                      <a:r>
                        <a:rPr lang="pl-PL" sz="1400" b="1" dirty="0" smtClean="0">
                          <a:latin typeface="Calibri"/>
                          <a:ea typeface="Calibri"/>
                          <a:cs typeface="Times New Roman"/>
                        </a:rPr>
                        <a:t>8,9</a:t>
                      </a:r>
                      <a:endParaRPr lang="pl-PL" sz="1400" b="1"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just">
                        <a:lnSpc>
                          <a:spcPct val="115000"/>
                        </a:lnSpc>
                        <a:spcAft>
                          <a:spcPts val="0"/>
                        </a:spcAft>
                      </a:pPr>
                      <a:r>
                        <a:rPr lang="pl-PL" sz="1400" b="1" i="1" dirty="0" smtClean="0">
                          <a:latin typeface="Calibri"/>
                          <a:ea typeface="Calibri"/>
                          <a:cs typeface="Times New Roman"/>
                        </a:rPr>
                        <a:t>8,0</a:t>
                      </a:r>
                      <a:endParaRPr lang="pl-PL" sz="1400" b="1"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pl-PL" sz="1400" dirty="0">
                          <a:solidFill>
                            <a:schemeClr val="bg1"/>
                          </a:solidFill>
                          <a:latin typeface="Calibri"/>
                          <a:ea typeface="Calibri"/>
                          <a:cs typeface="Arial"/>
                        </a:rPr>
                        <a:t>50-64</a:t>
                      </a:r>
                      <a:endParaRPr lang="pl-PL" sz="1400" dirty="0">
                        <a:solidFill>
                          <a:schemeClr val="bg1"/>
                        </a:solidFill>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just">
                        <a:lnSpc>
                          <a:spcPct val="115000"/>
                        </a:lnSpc>
                        <a:spcAft>
                          <a:spcPts val="0"/>
                        </a:spcAft>
                      </a:pPr>
                      <a:r>
                        <a:rPr lang="pl-PL" sz="1400" b="1" dirty="0" smtClean="0">
                          <a:latin typeface="Calibri"/>
                          <a:ea typeface="Calibri"/>
                          <a:cs typeface="Times New Roman"/>
                        </a:rPr>
                        <a:t>6,9</a:t>
                      </a:r>
                      <a:endParaRPr lang="pl-PL" sz="1400" b="1"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just">
                        <a:lnSpc>
                          <a:spcPct val="115000"/>
                        </a:lnSpc>
                        <a:spcAft>
                          <a:spcPts val="0"/>
                        </a:spcAft>
                      </a:pPr>
                      <a:r>
                        <a:rPr lang="pl-PL" sz="1400" b="1" dirty="0" smtClean="0">
                          <a:latin typeface="Calibri"/>
                          <a:ea typeface="Calibri"/>
                          <a:cs typeface="Times New Roman"/>
                        </a:rPr>
                        <a:t>6,7</a:t>
                      </a:r>
                      <a:endParaRPr lang="pl-PL" sz="1400" b="1"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just">
                        <a:lnSpc>
                          <a:spcPct val="115000"/>
                        </a:lnSpc>
                        <a:spcAft>
                          <a:spcPts val="0"/>
                        </a:spcAft>
                      </a:pPr>
                      <a:r>
                        <a:rPr lang="pl-PL" sz="1400" b="1" i="1" dirty="0" smtClean="0">
                          <a:latin typeface="Calibri"/>
                          <a:ea typeface="Calibri"/>
                          <a:cs typeface="Times New Roman"/>
                        </a:rPr>
                        <a:t>7,7</a:t>
                      </a:r>
                      <a:endParaRPr lang="pl-PL" sz="1400" b="1"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sp>
        <p:nvSpPr>
          <p:cNvPr id="55366" name="pole tekstowe 3"/>
          <p:cNvSpPr txBox="1">
            <a:spLocks noChangeArrowheads="1"/>
          </p:cNvSpPr>
          <p:nvPr/>
        </p:nvSpPr>
        <p:spPr bwMode="auto">
          <a:xfrm>
            <a:off x="6011863" y="3429000"/>
            <a:ext cx="2987675" cy="2047875"/>
          </a:xfrm>
          <a:prstGeom prst="rect">
            <a:avLst/>
          </a:prstGeom>
          <a:noFill/>
          <a:ln w="9525">
            <a:noFill/>
            <a:miter lim="800000"/>
            <a:headEnd/>
            <a:tailEnd/>
          </a:ln>
        </p:spPr>
        <p:txBody>
          <a:bodyPr>
            <a:spAutoFit/>
          </a:bodyPr>
          <a:lstStyle/>
          <a:p>
            <a:pPr algn="just"/>
            <a:r>
              <a:rPr lang="pl-PL" sz="1600" b="1"/>
              <a:t>Unemployment rate in group persons over 55 years old is higher in voivodeship podlaskie than in the Poland but lower in group 45-54 years old</a:t>
            </a:r>
          </a:p>
          <a:p>
            <a:pPr algn="just"/>
            <a:endParaRPr lang="pl-PL" sz="1600" b="1"/>
          </a:p>
          <a:p>
            <a:pPr algn="just"/>
            <a:endParaRPr lang="pl-PL" sz="1600"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125538"/>
            <a:ext cx="8066087" cy="400050"/>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a:solidFill>
                  <a:schemeClr val="bg1"/>
                </a:solidFill>
                <a:latin typeface="Arial" pitchFamily="34" charset="0"/>
                <a:cs typeface="Arial" pitchFamily="34" charset="0"/>
              </a:rPr>
              <a:t>ECONOMICALLY INACTIVE</a:t>
            </a:r>
          </a:p>
        </p:txBody>
      </p:sp>
      <p:sp>
        <p:nvSpPr>
          <p:cNvPr id="57347" name="pole tekstowe 3"/>
          <p:cNvSpPr txBox="1">
            <a:spLocks noChangeArrowheads="1"/>
          </p:cNvSpPr>
          <p:nvPr/>
        </p:nvSpPr>
        <p:spPr bwMode="auto">
          <a:xfrm>
            <a:off x="684213" y="1700213"/>
            <a:ext cx="8064500" cy="647700"/>
          </a:xfrm>
          <a:prstGeom prst="rect">
            <a:avLst/>
          </a:prstGeom>
          <a:solidFill>
            <a:srgbClr val="993300"/>
          </a:solidFill>
          <a:ln w="9525">
            <a:noFill/>
            <a:miter lim="800000"/>
            <a:headEnd/>
            <a:tailEnd/>
          </a:ln>
        </p:spPr>
        <p:txBody>
          <a:bodyPr>
            <a:spAutoFit/>
          </a:bodyPr>
          <a:lstStyle/>
          <a:p>
            <a:pPr algn="just"/>
            <a:r>
              <a:rPr lang="pl-PL">
                <a:solidFill>
                  <a:schemeClr val="bg1"/>
                </a:solidFill>
              </a:rPr>
              <a:t>	Structure of economically inactive in fourth quarter 2010 in voivodeship podlaskie, Poland i UE (in %)</a:t>
            </a:r>
          </a:p>
        </p:txBody>
      </p:sp>
      <p:graphicFrame>
        <p:nvGraphicFramePr>
          <p:cNvPr id="9" name="Tabela 8"/>
          <p:cNvGraphicFramePr>
            <a:graphicFrameLocks noGrp="1"/>
          </p:cNvGraphicFramePr>
          <p:nvPr/>
        </p:nvGraphicFramePr>
        <p:xfrm>
          <a:off x="684213" y="2565400"/>
          <a:ext cx="4752528" cy="1728192"/>
        </p:xfrm>
        <a:graphic>
          <a:graphicData uri="http://schemas.openxmlformats.org/drawingml/2006/table">
            <a:tbl>
              <a:tblPr/>
              <a:tblGrid>
                <a:gridCol w="1781954"/>
                <a:gridCol w="1485287"/>
                <a:gridCol w="1485287"/>
              </a:tblGrid>
              <a:tr h="460375">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Age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Voivodeship</a:t>
                      </a:r>
                      <a:r>
                        <a:rPr lang="pl-PL" sz="1400" b="1" dirty="0" smtClean="0">
                          <a:solidFill>
                            <a:schemeClr val="bg1"/>
                          </a:solidFill>
                          <a:latin typeface="Calibri"/>
                          <a:ea typeface="Times New Roman"/>
                          <a:cs typeface="Times New Roman"/>
                        </a:rPr>
                        <a:t> podlaskie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Poland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0">
                <a:tc>
                  <a:txBody>
                    <a:bodyPr/>
                    <a:lstStyle/>
                    <a:p>
                      <a:pPr algn="just">
                        <a:lnSpc>
                          <a:spcPct val="115000"/>
                        </a:lnSpc>
                        <a:spcAft>
                          <a:spcPts val="0"/>
                        </a:spcAft>
                      </a:pPr>
                      <a:r>
                        <a:rPr lang="pl-PL" sz="1400" b="1" dirty="0">
                          <a:solidFill>
                            <a:schemeClr val="bg1"/>
                          </a:solidFill>
                          <a:latin typeface="Calibri"/>
                          <a:ea typeface="Times New Roman"/>
                          <a:cs typeface="Times New Roman"/>
                        </a:rPr>
                        <a:t>15-24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dirty="0" smtClean="0">
                          <a:latin typeface="Calibri"/>
                          <a:ea typeface="Calibri"/>
                          <a:cs typeface="Times New Roman"/>
                        </a:rPr>
                        <a:t>26,5</a:t>
                      </a:r>
                      <a:endParaRPr lang="pl-PL" sz="1400"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dirty="0" smtClean="0">
                          <a:latin typeface="Calibri"/>
                          <a:ea typeface="Calibri"/>
                          <a:cs typeface="Times New Roman"/>
                        </a:rPr>
                        <a:t>23,7</a:t>
                      </a:r>
                      <a:endParaRPr lang="pl-PL" sz="1400"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dirty="0">
                          <a:solidFill>
                            <a:schemeClr val="bg1"/>
                          </a:solidFill>
                          <a:latin typeface="Calibri"/>
                          <a:ea typeface="Times New Roman"/>
                          <a:cs typeface="Times New Roman"/>
                        </a:rPr>
                        <a:t>25-34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dirty="0" smtClean="0">
                          <a:latin typeface="Calibri"/>
                          <a:ea typeface="Calibri"/>
                          <a:cs typeface="Times New Roman"/>
                        </a:rPr>
                        <a:t>5,8</a:t>
                      </a:r>
                      <a:endParaRPr lang="pl-PL" sz="1400"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dirty="0" smtClean="0">
                          <a:latin typeface="Calibri"/>
                          <a:ea typeface="Calibri"/>
                          <a:cs typeface="Times New Roman"/>
                        </a:rPr>
                        <a:t>6,5</a:t>
                      </a:r>
                      <a:endParaRPr lang="pl-PL" sz="1400"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a:solidFill>
                            <a:schemeClr val="bg1"/>
                          </a:solidFill>
                          <a:latin typeface="Calibri"/>
                          <a:ea typeface="Times New Roman"/>
                          <a:cs typeface="Times New Roman"/>
                        </a:rPr>
                        <a:t>35-44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dirty="0" smtClean="0">
                          <a:latin typeface="Calibri"/>
                          <a:ea typeface="Calibri"/>
                          <a:cs typeface="Times New Roman"/>
                        </a:rPr>
                        <a:t>3,3</a:t>
                      </a:r>
                      <a:endParaRPr lang="pl-PL" sz="1400"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dirty="0" smtClean="0">
                          <a:latin typeface="Calibri"/>
                          <a:ea typeface="Calibri"/>
                          <a:cs typeface="Times New Roman"/>
                        </a:rPr>
                        <a:t>4,4</a:t>
                      </a:r>
                      <a:endParaRPr lang="pl-PL" sz="1400"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dirty="0">
                          <a:solidFill>
                            <a:schemeClr val="bg1"/>
                          </a:solidFill>
                          <a:latin typeface="Calibri"/>
                          <a:ea typeface="Times New Roman"/>
                          <a:cs typeface="Times New Roman"/>
                        </a:rPr>
                        <a:t>45-54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smtClean="0">
                          <a:latin typeface="Calibri"/>
                          <a:ea typeface="Calibri"/>
                          <a:cs typeface="Times New Roman"/>
                        </a:rPr>
                        <a:t>6,9</a:t>
                      </a:r>
                      <a:endParaRPr lang="pl-PL" sz="1400" b="1"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smtClean="0">
                          <a:latin typeface="Calibri"/>
                          <a:ea typeface="Calibri"/>
                          <a:cs typeface="Times New Roman"/>
                        </a:rPr>
                        <a:t>7,7</a:t>
                      </a:r>
                      <a:endParaRPr lang="pl-PL" sz="1400" b="1"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256008">
                <a:tc>
                  <a:txBody>
                    <a:bodyPr/>
                    <a:lstStyle/>
                    <a:p>
                      <a:pPr algn="just">
                        <a:lnSpc>
                          <a:spcPct val="115000"/>
                        </a:lnSpc>
                        <a:spcAft>
                          <a:spcPts val="0"/>
                        </a:spcAft>
                      </a:pPr>
                      <a:r>
                        <a:rPr lang="pl-PL" sz="1400" b="1" dirty="0" err="1" smtClean="0">
                          <a:solidFill>
                            <a:schemeClr val="bg1"/>
                          </a:solidFill>
                          <a:latin typeface="Calibri"/>
                          <a:ea typeface="Times New Roman"/>
                          <a:cs typeface="Times New Roman"/>
                        </a:rPr>
                        <a:t>Over</a:t>
                      </a:r>
                      <a:r>
                        <a:rPr lang="pl-PL" sz="1400" b="1" dirty="0" smtClean="0">
                          <a:solidFill>
                            <a:schemeClr val="bg1"/>
                          </a:solidFill>
                          <a:latin typeface="Calibri"/>
                          <a:ea typeface="Times New Roman"/>
                          <a:cs typeface="Times New Roman"/>
                        </a:rPr>
                        <a:t> 55 lat</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smtClean="0">
                          <a:latin typeface="Calibri"/>
                          <a:ea typeface="Calibri"/>
                          <a:cs typeface="Times New Roman"/>
                        </a:rPr>
                        <a:t>57,5</a:t>
                      </a:r>
                      <a:endParaRPr lang="pl-PL" sz="1400" b="1"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smtClean="0">
                          <a:latin typeface="Calibri"/>
                          <a:ea typeface="Calibri"/>
                          <a:cs typeface="Times New Roman"/>
                        </a:rPr>
                        <a:t>57,7</a:t>
                      </a:r>
                      <a:endParaRPr lang="pl-PL" sz="1400" b="1"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graphicFrame>
        <p:nvGraphicFramePr>
          <p:cNvPr id="10" name="Tabela 9"/>
          <p:cNvGraphicFramePr>
            <a:graphicFrameLocks noGrp="1"/>
          </p:cNvGraphicFramePr>
          <p:nvPr/>
        </p:nvGraphicFramePr>
        <p:xfrm>
          <a:off x="611188" y="4508500"/>
          <a:ext cx="4752528" cy="1196467"/>
        </p:xfrm>
        <a:graphic>
          <a:graphicData uri="http://schemas.openxmlformats.org/drawingml/2006/table">
            <a:tbl>
              <a:tblPr/>
              <a:tblGrid>
                <a:gridCol w="1357653"/>
                <a:gridCol w="1131625"/>
                <a:gridCol w="1131625"/>
                <a:gridCol w="1131625"/>
              </a:tblGrid>
              <a:tr h="460375">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Age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solidFill>
                            <a:schemeClr val="bg1"/>
                          </a:solidFill>
                          <a:latin typeface="Calibri"/>
                          <a:ea typeface="Times New Roman"/>
                          <a:cs typeface="Times New Roman"/>
                        </a:rPr>
                        <a:t>UE 27</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solidFill>
                            <a:schemeClr val="bg1"/>
                          </a:solidFill>
                          <a:latin typeface="Calibri"/>
                          <a:ea typeface="Times New Roman"/>
                          <a:cs typeface="Times New Roman"/>
                        </a:rPr>
                        <a:t>UE 15</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Poland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0">
                <a:tc>
                  <a:txBody>
                    <a:bodyPr/>
                    <a:lstStyle/>
                    <a:p>
                      <a:pPr algn="just">
                        <a:lnSpc>
                          <a:spcPct val="115000"/>
                        </a:lnSpc>
                        <a:spcAft>
                          <a:spcPts val="0"/>
                        </a:spcAft>
                      </a:pPr>
                      <a:r>
                        <a:rPr lang="pl-PL" sz="1400" b="1">
                          <a:solidFill>
                            <a:schemeClr val="bg1"/>
                          </a:solidFill>
                          <a:latin typeface="Calibri"/>
                          <a:ea typeface="Times New Roman"/>
                          <a:cs typeface="Times New Roman"/>
                        </a:rPr>
                        <a:t>15-24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dirty="0" smtClean="0">
                          <a:latin typeface="Calibri"/>
                          <a:ea typeface="Calibri"/>
                          <a:cs typeface="Times New Roman"/>
                        </a:rPr>
                        <a:t>34,9</a:t>
                      </a:r>
                      <a:endParaRPr lang="pl-PL" sz="1400"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dirty="0" smtClean="0">
                          <a:latin typeface="Calibri"/>
                          <a:ea typeface="Calibri"/>
                          <a:cs typeface="Times New Roman"/>
                        </a:rPr>
                        <a:t>33,8</a:t>
                      </a:r>
                      <a:endParaRPr lang="pl-PL" sz="1400"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i="1" dirty="0" smtClean="0">
                          <a:latin typeface="Calibri"/>
                          <a:ea typeface="Calibri"/>
                          <a:cs typeface="Times New Roman"/>
                        </a:rPr>
                        <a:t>36,5</a:t>
                      </a:r>
                      <a:endParaRPr lang="pl-PL" sz="1400"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a:solidFill>
                            <a:schemeClr val="bg1"/>
                          </a:solidFill>
                          <a:latin typeface="Calibri"/>
                          <a:ea typeface="Times New Roman"/>
                          <a:cs typeface="Times New Roman"/>
                        </a:rPr>
                        <a:t>25-49</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dirty="0" smtClean="0">
                          <a:latin typeface="Calibri"/>
                          <a:ea typeface="Calibri"/>
                          <a:cs typeface="Times New Roman"/>
                        </a:rPr>
                        <a:t>26,3</a:t>
                      </a:r>
                      <a:endParaRPr lang="pl-PL" sz="1400"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dirty="0" smtClean="0">
                          <a:latin typeface="Calibri"/>
                          <a:ea typeface="Calibri"/>
                          <a:cs typeface="Times New Roman"/>
                        </a:rPr>
                        <a:t>27,2</a:t>
                      </a:r>
                      <a:endParaRPr lang="pl-PL" sz="1400"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i="1" dirty="0" smtClean="0">
                          <a:latin typeface="Calibri"/>
                          <a:ea typeface="Calibri"/>
                          <a:cs typeface="Times New Roman"/>
                        </a:rPr>
                        <a:t>20,8</a:t>
                      </a:r>
                      <a:endParaRPr lang="pl-PL" sz="1400"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just">
                        <a:lnSpc>
                          <a:spcPct val="115000"/>
                        </a:lnSpc>
                        <a:spcAft>
                          <a:spcPts val="0"/>
                        </a:spcAft>
                      </a:pPr>
                      <a:r>
                        <a:rPr lang="pl-PL" sz="1400" b="1" dirty="0">
                          <a:solidFill>
                            <a:schemeClr val="bg1"/>
                          </a:solidFill>
                          <a:latin typeface="Calibri"/>
                          <a:ea typeface="Times New Roman"/>
                          <a:cs typeface="Times New Roman"/>
                        </a:rPr>
                        <a:t>50-64</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smtClean="0">
                          <a:latin typeface="Calibri"/>
                          <a:ea typeface="Calibri"/>
                          <a:cs typeface="Times New Roman"/>
                        </a:rPr>
                        <a:t>38,9</a:t>
                      </a:r>
                      <a:endParaRPr lang="pl-PL" sz="1400" b="1"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smtClean="0">
                          <a:latin typeface="Calibri"/>
                          <a:ea typeface="Calibri"/>
                          <a:cs typeface="Times New Roman"/>
                        </a:rPr>
                        <a:t>39,0</a:t>
                      </a:r>
                      <a:endParaRPr lang="pl-PL" sz="1400" b="1" dirty="0">
                        <a:latin typeface="Calibri"/>
                        <a:ea typeface="Calibri"/>
                        <a:cs typeface="Times New Roman"/>
                      </a:endParaRPr>
                    </a:p>
                  </a:txBody>
                  <a:tcPr marL="68580" marR="68580" marT="0" marB="0" anchor="b">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i="1" dirty="0" smtClean="0">
                          <a:latin typeface="Calibri"/>
                          <a:ea typeface="Calibri"/>
                          <a:cs typeface="Times New Roman"/>
                        </a:rPr>
                        <a:t>42,7</a:t>
                      </a:r>
                      <a:endParaRPr lang="pl-PL" sz="1400" b="1" dirty="0">
                        <a:latin typeface="Calibri"/>
                        <a:ea typeface="Calibri"/>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sp>
        <p:nvSpPr>
          <p:cNvPr id="57405" name="pole tekstowe 3"/>
          <p:cNvSpPr txBox="1">
            <a:spLocks noChangeArrowheads="1"/>
          </p:cNvSpPr>
          <p:nvPr/>
        </p:nvSpPr>
        <p:spPr bwMode="auto">
          <a:xfrm>
            <a:off x="5795963" y="3357563"/>
            <a:ext cx="2987675" cy="1558925"/>
          </a:xfrm>
          <a:prstGeom prst="rect">
            <a:avLst/>
          </a:prstGeom>
          <a:noFill/>
          <a:ln w="9525">
            <a:noFill/>
            <a:miter lim="800000"/>
            <a:headEnd/>
            <a:tailEnd/>
          </a:ln>
        </p:spPr>
        <p:txBody>
          <a:bodyPr>
            <a:spAutoFit/>
          </a:bodyPr>
          <a:lstStyle/>
          <a:p>
            <a:pPr algn="just"/>
            <a:r>
              <a:rPr lang="pl-PL" sz="1600" b="1"/>
              <a:t>Structure of economically inactive persons over 55 years old in voivodeship podlaskie is very similar to nationwide</a:t>
            </a:r>
          </a:p>
          <a:p>
            <a:pPr algn="just"/>
            <a:endParaRPr lang="pl-PL" sz="16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2"/>
          <p:cNvSpPr txBox="1">
            <a:spLocks noChangeArrowheads="1"/>
          </p:cNvSpPr>
          <p:nvPr/>
        </p:nvSpPr>
        <p:spPr bwMode="auto">
          <a:xfrm>
            <a:off x="323528" y="2276872"/>
            <a:ext cx="8532440" cy="1938992"/>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pl-PL" sz="4800" b="1" dirty="0" err="1">
                <a:ln w="11430"/>
                <a:blipFill>
                  <a:blip r:embed="rId3"/>
                  <a:tile tx="0" ty="0" sx="100000" sy="100000" flip="none" algn="tl"/>
                </a:blipFill>
                <a:effectLst>
                  <a:outerShdw blurRad="50800" dist="39000" dir="5460000" algn="tl">
                    <a:srgbClr val="000000">
                      <a:alpha val="38000"/>
                    </a:srgbClr>
                  </a:outerShdw>
                </a:effectLst>
                <a:cs typeface="Arial" pitchFamily="34" charset="0"/>
              </a:rPr>
              <a:t>Research</a:t>
            </a:r>
            <a:r>
              <a:rPr lang="pl-PL" sz="4800" b="1" dirty="0">
                <a:ln w="11430"/>
                <a:blipFill>
                  <a:blip r:embed="rId3"/>
                  <a:tile tx="0" ty="0" sx="100000" sy="100000" flip="none" algn="tl"/>
                </a:blipFill>
                <a:effectLst>
                  <a:outerShdw blurRad="50800" dist="39000" dir="5460000" algn="tl">
                    <a:srgbClr val="000000">
                      <a:alpha val="38000"/>
                    </a:srgbClr>
                  </a:outerShdw>
                </a:effectLst>
                <a:cs typeface="Arial" pitchFamily="34" charset="0"/>
              </a:rPr>
              <a:t> </a:t>
            </a:r>
            <a:r>
              <a:rPr lang="pl-PL" sz="4800" b="1" dirty="0" err="1">
                <a:ln w="11430"/>
                <a:blipFill>
                  <a:blip r:embed="rId3"/>
                  <a:tile tx="0" ty="0" sx="100000" sy="100000" flip="none" algn="tl"/>
                </a:blipFill>
                <a:effectLst>
                  <a:outerShdw blurRad="50800" dist="39000" dir="5460000" algn="tl">
                    <a:srgbClr val="000000">
                      <a:alpha val="38000"/>
                    </a:srgbClr>
                  </a:outerShdw>
                </a:effectLst>
                <a:cs typeface="Arial" pitchFamily="34" charset="0"/>
              </a:rPr>
              <a:t>results</a:t>
            </a:r>
            <a:endParaRPr lang="pl-PL" sz="4800" b="1" dirty="0">
              <a:ln w="11430"/>
              <a:blipFill>
                <a:blip r:embed="rId3"/>
                <a:tile tx="0" ty="0" sx="100000" sy="100000" flip="none" algn="tl"/>
              </a:blipFill>
              <a:effectLst>
                <a:outerShdw blurRad="50800" dist="39000" dir="5460000" algn="tl">
                  <a:srgbClr val="000000">
                    <a:alpha val="38000"/>
                  </a:srgbClr>
                </a:outerShdw>
              </a:effectLst>
              <a:cs typeface="Arial" pitchFamily="34" charset="0"/>
            </a:endParaRPr>
          </a:p>
          <a:p>
            <a:pPr algn="ctr">
              <a:defRPr/>
            </a:pPr>
            <a:endParaRPr lang="pl-PL"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2"/>
          <p:cNvSpPr txBox="1">
            <a:spLocks noChangeArrowheads="1"/>
          </p:cNvSpPr>
          <p:nvPr/>
        </p:nvSpPr>
        <p:spPr bwMode="auto">
          <a:xfrm>
            <a:off x="323528" y="2276872"/>
            <a:ext cx="8532440" cy="1063433"/>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pl-PL" sz="4800" dirty="0" err="1"/>
              <a:t>Research</a:t>
            </a:r>
            <a:r>
              <a:rPr lang="pl-PL" sz="4800" dirty="0"/>
              <a:t> </a:t>
            </a:r>
            <a:r>
              <a:rPr lang="pl-PL" sz="4800" dirty="0" err="1"/>
              <a:t>assumptions</a:t>
            </a:r>
            <a:endParaRPr lang="pl-PL"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Existing</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capabilities</a:t>
            </a:r>
            <a:r>
              <a:rPr lang="pl-PL" sz="2000" b="1" dirty="0">
                <a:solidFill>
                  <a:schemeClr val="bg1"/>
                </a:solidFill>
                <a:latin typeface="Arial" pitchFamily="34" charset="0"/>
                <a:cs typeface="Arial" pitchFamily="34" charset="0"/>
              </a:rPr>
              <a:t> of </a:t>
            </a:r>
            <a:r>
              <a:rPr lang="pl-PL" sz="2000" b="1" dirty="0" err="1">
                <a:solidFill>
                  <a:schemeClr val="bg1"/>
                </a:solidFill>
                <a:latin typeface="Arial" pitchFamily="34" charset="0"/>
                <a:cs typeface="Arial" pitchFamily="34" charset="0"/>
              </a:rPr>
              <a:t>support</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education</a:t>
            </a:r>
            <a:r>
              <a:rPr lang="pl-PL" sz="2000" b="1" dirty="0">
                <a:solidFill>
                  <a:schemeClr val="bg1"/>
                </a:solidFill>
                <a:latin typeface="Arial" pitchFamily="34" charset="0"/>
                <a:cs typeface="Arial" pitchFamily="34" charset="0"/>
              </a:rPr>
              <a:t> and </a:t>
            </a:r>
            <a:r>
              <a:rPr lang="pl-PL" sz="2000" b="1" dirty="0" err="1">
                <a:solidFill>
                  <a:schemeClr val="bg1"/>
                </a:solidFill>
                <a:latin typeface="Arial" pitchFamily="34" charset="0"/>
                <a:cs typeface="Arial" pitchFamily="34" charset="0"/>
              </a:rPr>
              <a:t>employment</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a:t>
            </a:r>
          </a:p>
        </p:txBody>
      </p:sp>
      <p:sp>
        <p:nvSpPr>
          <p:cNvPr id="61443" name="pole tekstowe 3"/>
          <p:cNvSpPr txBox="1">
            <a:spLocks noChangeArrowheads="1"/>
          </p:cNvSpPr>
          <p:nvPr/>
        </p:nvSpPr>
        <p:spPr bwMode="auto">
          <a:xfrm>
            <a:off x="395288" y="2420938"/>
            <a:ext cx="8351837" cy="3046412"/>
          </a:xfrm>
          <a:prstGeom prst="rect">
            <a:avLst/>
          </a:prstGeom>
          <a:noFill/>
          <a:ln w="9525">
            <a:noFill/>
            <a:miter lim="800000"/>
            <a:headEnd/>
            <a:tailEnd/>
          </a:ln>
        </p:spPr>
        <p:txBody>
          <a:bodyPr>
            <a:spAutoFit/>
          </a:bodyPr>
          <a:lstStyle/>
          <a:p>
            <a:pPr algn="just">
              <a:buFont typeface="Wingdings" pitchFamily="2" charset="2"/>
              <a:buChar char="v"/>
            </a:pPr>
            <a:r>
              <a:rPr lang="pl-PL" sz="1600"/>
              <a:t> Powiat Work Offices from voivodeship Podlaskie have used existing capabilities in range of support education and employment unemplyed persons over 50 years old working with educational institutions in range of education, trainings and professional activation. Respondents drew attention, that is missing institutions which offers support directed to  persons over 50 years old </a:t>
            </a:r>
            <a:r>
              <a:rPr lang="pl-PL" sz="1600" b="1"/>
              <a:t>(SSI)</a:t>
            </a:r>
          </a:p>
          <a:p>
            <a:pPr algn="just">
              <a:buFont typeface="Wingdings" pitchFamily="2" charset="2"/>
              <a:buChar char="v"/>
            </a:pPr>
            <a:endParaRPr lang="pl-PL" sz="1600"/>
          </a:p>
          <a:p>
            <a:pPr algn="just">
              <a:buFont typeface="Wingdings" pitchFamily="2" charset="2"/>
              <a:buChar char="v"/>
            </a:pPr>
            <a:r>
              <a:rPr lang="pl-PL" sz="1600"/>
              <a:t> Can be take more initiatives if the market would be more expanded in range of this group </a:t>
            </a:r>
            <a:r>
              <a:rPr lang="pl-PL" sz="1600" b="1"/>
              <a:t>(SSI)</a:t>
            </a:r>
          </a:p>
          <a:p>
            <a:pPr algn="just">
              <a:buFont typeface="Wingdings" pitchFamily="2" charset="2"/>
              <a:buChar char="v"/>
            </a:pPr>
            <a:endParaRPr lang="pl-PL" sz="1600"/>
          </a:p>
          <a:p>
            <a:pPr algn="just">
              <a:buFont typeface="Wingdings" pitchFamily="2" charset="2"/>
              <a:buChar char="v"/>
            </a:pPr>
            <a:r>
              <a:rPr lang="pl-PL" sz="1600"/>
              <a:t> Provided support by educational institutions have good quality. So its scale is still insufficient to needs </a:t>
            </a:r>
            <a:r>
              <a:rPr lang="pl-PL" sz="1600" b="1"/>
              <a:t>(SSI)</a:t>
            </a:r>
          </a:p>
          <a:p>
            <a:pPr algn="just">
              <a:buFont typeface="Wingdings" pitchFamily="2" charset="2"/>
              <a:buChar char="v"/>
            </a:pPr>
            <a:endParaRPr lang="pl-PL" sz="16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Diagnosis</a:t>
            </a:r>
            <a:r>
              <a:rPr lang="pl-PL" sz="2000" b="1" dirty="0">
                <a:solidFill>
                  <a:schemeClr val="bg1"/>
                </a:solidFill>
                <a:latin typeface="Arial" pitchFamily="34" charset="0"/>
                <a:cs typeface="Arial" pitchFamily="34" charset="0"/>
              </a:rPr>
              <a:t> of </a:t>
            </a:r>
            <a:r>
              <a:rPr lang="pl-PL" sz="2000" b="1" dirty="0" err="1">
                <a:solidFill>
                  <a:schemeClr val="bg1"/>
                </a:solidFill>
                <a:latin typeface="Arial" pitchFamily="34" charset="0"/>
                <a:cs typeface="Arial" pitchFamily="34" charset="0"/>
              </a:rPr>
              <a:t>the</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situation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unemployed</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a:t>
            </a:r>
          </a:p>
        </p:txBody>
      </p:sp>
      <p:sp>
        <p:nvSpPr>
          <p:cNvPr id="1032" name="pole tekstowe 3"/>
          <p:cNvSpPr txBox="1">
            <a:spLocks noChangeArrowheads="1"/>
          </p:cNvSpPr>
          <p:nvPr/>
        </p:nvSpPr>
        <p:spPr bwMode="auto">
          <a:xfrm>
            <a:off x="684213" y="2060575"/>
            <a:ext cx="8064500" cy="369888"/>
          </a:xfrm>
          <a:prstGeom prst="rect">
            <a:avLst/>
          </a:prstGeom>
          <a:solidFill>
            <a:srgbClr val="993300"/>
          </a:solidFill>
          <a:ln w="9525">
            <a:noFill/>
            <a:miter lim="800000"/>
            <a:headEnd/>
            <a:tailEnd/>
          </a:ln>
        </p:spPr>
        <p:txBody>
          <a:bodyPr>
            <a:spAutoFit/>
          </a:bodyPr>
          <a:lstStyle/>
          <a:p>
            <a:pPr algn="just"/>
            <a:r>
              <a:rPr lang="pl-PL">
                <a:solidFill>
                  <a:schemeClr val="bg1"/>
                </a:solidFill>
              </a:rPr>
              <a:t>	Scale of phenomenon unemployment persons over 50 years old</a:t>
            </a:r>
          </a:p>
        </p:txBody>
      </p:sp>
      <p:sp>
        <p:nvSpPr>
          <p:cNvPr id="103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1030" name="Object 6"/>
          <p:cNvGraphicFramePr>
            <a:graphicFrameLocks noChangeAspect="1"/>
          </p:cNvGraphicFramePr>
          <p:nvPr/>
        </p:nvGraphicFramePr>
        <p:xfrm>
          <a:off x="827088" y="2492375"/>
          <a:ext cx="4572000" cy="3429000"/>
        </p:xfrm>
        <a:graphic>
          <a:graphicData uri="http://schemas.openxmlformats.org/presentationml/2006/ole">
            <p:oleObj spid="_x0000_s1030" name="Slide" r:id="rId4" imgW="4178744" imgH="3133246" progId="PowerPoint.Slide.12">
              <p:embed/>
            </p:oleObj>
          </a:graphicData>
        </a:graphic>
      </p:graphicFrame>
      <p:sp>
        <p:nvSpPr>
          <p:cNvPr id="1034" name="pole tekstowe 3"/>
          <p:cNvSpPr txBox="1">
            <a:spLocks noChangeArrowheads="1"/>
          </p:cNvSpPr>
          <p:nvPr/>
        </p:nvSpPr>
        <p:spPr bwMode="auto">
          <a:xfrm>
            <a:off x="5724525" y="2636838"/>
            <a:ext cx="2808288" cy="1816100"/>
          </a:xfrm>
          <a:prstGeom prst="rect">
            <a:avLst/>
          </a:prstGeom>
          <a:noFill/>
          <a:ln w="9525">
            <a:noFill/>
            <a:miter lim="800000"/>
            <a:headEnd/>
            <a:tailEnd/>
          </a:ln>
        </p:spPr>
        <p:txBody>
          <a:bodyPr>
            <a:spAutoFit/>
          </a:bodyPr>
          <a:lstStyle/>
          <a:p>
            <a:pPr algn="just"/>
            <a:r>
              <a:rPr lang="en-US" sz="1600" b="1"/>
              <a:t>Unemployed people representing the age category 'over 50' pose about one fifth of all unemployed both in Podlaskie voivodeship as well as countrywide.</a:t>
            </a:r>
            <a:endParaRPr lang="pl-PL" sz="1600" b="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Diagnosis</a:t>
            </a:r>
            <a:r>
              <a:rPr lang="pl-PL" sz="2000" b="1" dirty="0">
                <a:solidFill>
                  <a:schemeClr val="bg1"/>
                </a:solidFill>
                <a:latin typeface="Arial" pitchFamily="34" charset="0"/>
                <a:cs typeface="Arial" pitchFamily="34" charset="0"/>
              </a:rPr>
              <a:t> of </a:t>
            </a:r>
            <a:r>
              <a:rPr lang="pl-PL" sz="2000" b="1" dirty="0" err="1">
                <a:solidFill>
                  <a:schemeClr val="bg1"/>
                </a:solidFill>
                <a:latin typeface="Arial" pitchFamily="34" charset="0"/>
                <a:cs typeface="Arial" pitchFamily="34" charset="0"/>
              </a:rPr>
              <a:t>the</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situation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unemployed</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a:t>
            </a:r>
          </a:p>
        </p:txBody>
      </p:sp>
      <p:sp>
        <p:nvSpPr>
          <p:cNvPr id="2056" name="pole tekstowe 3"/>
          <p:cNvSpPr txBox="1">
            <a:spLocks noChangeArrowheads="1"/>
          </p:cNvSpPr>
          <p:nvPr/>
        </p:nvSpPr>
        <p:spPr bwMode="auto">
          <a:xfrm>
            <a:off x="684213" y="2060575"/>
            <a:ext cx="8064500" cy="369888"/>
          </a:xfrm>
          <a:prstGeom prst="rect">
            <a:avLst/>
          </a:prstGeom>
          <a:solidFill>
            <a:srgbClr val="993300"/>
          </a:solidFill>
          <a:ln w="9525">
            <a:noFill/>
            <a:miter lim="800000"/>
            <a:headEnd/>
            <a:tailEnd/>
          </a:ln>
        </p:spPr>
        <p:txBody>
          <a:bodyPr>
            <a:spAutoFit/>
          </a:bodyPr>
          <a:lstStyle/>
          <a:p>
            <a:pPr algn="just"/>
            <a:r>
              <a:rPr lang="pl-PL">
                <a:solidFill>
                  <a:schemeClr val="bg1"/>
                </a:solidFill>
              </a:rPr>
              <a:t>         Structure of unemployed persons over 50 years old becouse on sex</a:t>
            </a:r>
          </a:p>
        </p:txBody>
      </p:sp>
      <p:sp>
        <p:nvSpPr>
          <p:cNvPr id="205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2054" name="Object 6"/>
          <p:cNvGraphicFramePr>
            <a:graphicFrameLocks noChangeAspect="1"/>
          </p:cNvGraphicFramePr>
          <p:nvPr/>
        </p:nvGraphicFramePr>
        <p:xfrm>
          <a:off x="755650" y="2492375"/>
          <a:ext cx="4581525" cy="3429000"/>
        </p:xfrm>
        <a:graphic>
          <a:graphicData uri="http://schemas.openxmlformats.org/presentationml/2006/ole">
            <p:oleObj spid="_x0000_s2054" name="Slide" r:id="rId4" imgW="4178744" imgH="3133246" progId="PowerPoint.Slide.12">
              <p:embed/>
            </p:oleObj>
          </a:graphicData>
        </a:graphic>
      </p:graphicFrame>
      <p:sp>
        <p:nvSpPr>
          <p:cNvPr id="2058" name="pole tekstowe 3"/>
          <p:cNvSpPr txBox="1">
            <a:spLocks noChangeArrowheads="1"/>
          </p:cNvSpPr>
          <p:nvPr/>
        </p:nvSpPr>
        <p:spPr bwMode="auto">
          <a:xfrm>
            <a:off x="5795963" y="2781300"/>
            <a:ext cx="3024187" cy="2047875"/>
          </a:xfrm>
          <a:prstGeom prst="rect">
            <a:avLst/>
          </a:prstGeom>
          <a:noFill/>
          <a:ln w="9525">
            <a:noFill/>
            <a:miter lim="800000"/>
            <a:headEnd/>
            <a:tailEnd/>
          </a:ln>
        </p:spPr>
        <p:txBody>
          <a:bodyPr>
            <a:spAutoFit/>
          </a:bodyPr>
          <a:lstStyle/>
          <a:p>
            <a:pPr algn="just"/>
            <a:r>
              <a:rPr lang="en-US" sz="1600" b="1"/>
              <a:t>In the gender structure of the general population of unemployed in the </a:t>
            </a:r>
            <a:r>
              <a:rPr lang="pl-PL" sz="1600" b="1"/>
              <a:t>p</a:t>
            </a:r>
            <a:r>
              <a:rPr lang="en-US" sz="1600" b="1"/>
              <a:t>odlaskie voivodeship women have a dominant position, this trend is not however reflected in the age group of 50+. Here, the dominant group is men.</a:t>
            </a:r>
            <a:endParaRPr lang="pl-PL" sz="16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Diagnosis</a:t>
            </a:r>
            <a:r>
              <a:rPr lang="pl-PL" sz="2000" b="1" dirty="0">
                <a:solidFill>
                  <a:schemeClr val="bg1"/>
                </a:solidFill>
                <a:latin typeface="Arial" pitchFamily="34" charset="0"/>
                <a:cs typeface="Arial" pitchFamily="34" charset="0"/>
              </a:rPr>
              <a:t> of </a:t>
            </a:r>
            <a:r>
              <a:rPr lang="pl-PL" sz="2000" b="1" dirty="0" err="1">
                <a:solidFill>
                  <a:schemeClr val="bg1"/>
                </a:solidFill>
                <a:latin typeface="Arial" pitchFamily="34" charset="0"/>
                <a:cs typeface="Arial" pitchFamily="34" charset="0"/>
              </a:rPr>
              <a:t>the</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situation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unemployed</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a:t>
            </a:r>
          </a:p>
        </p:txBody>
      </p:sp>
      <p:sp>
        <p:nvSpPr>
          <p:cNvPr id="69634" name="pole tekstowe 4"/>
          <p:cNvSpPr txBox="1">
            <a:spLocks noChangeArrowheads="1"/>
          </p:cNvSpPr>
          <p:nvPr/>
        </p:nvSpPr>
        <p:spPr bwMode="auto">
          <a:xfrm>
            <a:off x="684213" y="2060575"/>
            <a:ext cx="8064500" cy="369888"/>
          </a:xfrm>
          <a:prstGeom prst="rect">
            <a:avLst/>
          </a:prstGeom>
          <a:solidFill>
            <a:srgbClr val="993300"/>
          </a:solidFill>
          <a:ln w="9525">
            <a:noFill/>
            <a:miter lim="800000"/>
            <a:headEnd/>
            <a:tailEnd/>
          </a:ln>
        </p:spPr>
        <p:txBody>
          <a:bodyPr>
            <a:spAutoFit/>
          </a:bodyPr>
          <a:lstStyle/>
          <a:p>
            <a:pPr algn="just"/>
            <a:r>
              <a:rPr lang="pl-PL">
                <a:solidFill>
                  <a:schemeClr val="bg1"/>
                </a:solidFill>
              </a:rPr>
              <a:t>	Structure of education unemployed persons over 50 years old</a:t>
            </a:r>
          </a:p>
        </p:txBody>
      </p:sp>
      <p:graphicFrame>
        <p:nvGraphicFramePr>
          <p:cNvPr id="5" name="Tabela 4"/>
          <p:cNvGraphicFramePr>
            <a:graphicFrameLocks noGrp="1"/>
          </p:cNvGraphicFramePr>
          <p:nvPr/>
        </p:nvGraphicFramePr>
        <p:xfrm>
          <a:off x="1042988" y="2492375"/>
          <a:ext cx="7200800" cy="2813658"/>
        </p:xfrm>
        <a:graphic>
          <a:graphicData uri="http://schemas.openxmlformats.org/drawingml/2006/table">
            <a:tbl>
              <a:tblPr/>
              <a:tblGrid>
                <a:gridCol w="900100"/>
                <a:gridCol w="900100"/>
                <a:gridCol w="900100"/>
                <a:gridCol w="900100"/>
                <a:gridCol w="900100"/>
                <a:gridCol w="900100"/>
                <a:gridCol w="900100"/>
                <a:gridCol w="900100"/>
              </a:tblGrid>
              <a:tr h="340113">
                <a:tc gridSpan="2">
                  <a:txBody>
                    <a:bodyPr/>
                    <a:lstStyle/>
                    <a:p>
                      <a:pPr algn="ctr">
                        <a:lnSpc>
                          <a:spcPct val="115000"/>
                        </a:lnSpc>
                        <a:spcAft>
                          <a:spcPts val="0"/>
                        </a:spcAft>
                      </a:pPr>
                      <a:endParaRPr lang="pl-PL" sz="1100"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hMerge="1">
                  <a:txBody>
                    <a:bodyPr/>
                    <a:lstStyle/>
                    <a:p>
                      <a:endParaRPr lang="pl-PL"/>
                    </a:p>
                  </a:txBody>
                  <a:tcPr/>
                </a:tc>
                <a:tc>
                  <a:txBody>
                    <a:bodyPr/>
                    <a:lstStyle/>
                    <a:p>
                      <a:pPr algn="ctr">
                        <a:lnSpc>
                          <a:spcPct val="115000"/>
                        </a:lnSpc>
                        <a:spcAft>
                          <a:spcPts val="0"/>
                        </a:spcAft>
                      </a:pP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gridSpan="5">
                  <a:txBody>
                    <a:bodyPr/>
                    <a:lstStyle/>
                    <a:p>
                      <a:pPr algn="ctr">
                        <a:lnSpc>
                          <a:spcPct val="115000"/>
                        </a:lnSpc>
                        <a:spcAft>
                          <a:spcPts val="0"/>
                        </a:spcAft>
                      </a:pPr>
                      <a:r>
                        <a:rPr lang="pl-PL" sz="1000" b="1" dirty="0" smtClean="0">
                          <a:solidFill>
                            <a:schemeClr val="bg1"/>
                          </a:solidFill>
                          <a:latin typeface="Calibri"/>
                          <a:ea typeface="Times New Roman"/>
                          <a:cs typeface="Calibri"/>
                        </a:rPr>
                        <a:t>2010 </a:t>
                      </a:r>
                      <a:r>
                        <a:rPr lang="pl-PL" sz="1000" b="1" dirty="0" err="1" smtClean="0">
                          <a:solidFill>
                            <a:schemeClr val="bg1"/>
                          </a:solidFill>
                          <a:latin typeface="Calibri"/>
                          <a:ea typeface="Times New Roman"/>
                          <a:cs typeface="Calibri"/>
                        </a:rPr>
                        <a:t>year</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309193">
                <a:tc rowSpan="2" gridSpan="2">
                  <a:txBody>
                    <a:bodyPr/>
                    <a:lstStyle/>
                    <a:p>
                      <a:pPr algn="ctr">
                        <a:lnSpc>
                          <a:spcPct val="115000"/>
                        </a:lnSpc>
                        <a:spcAft>
                          <a:spcPts val="0"/>
                        </a:spcAft>
                      </a:pPr>
                      <a:r>
                        <a:rPr lang="pl-PL" sz="1000" b="1" dirty="0" err="1" smtClean="0">
                          <a:solidFill>
                            <a:schemeClr val="bg1"/>
                          </a:solidFill>
                          <a:latin typeface="Calibri"/>
                          <a:ea typeface="Times New Roman"/>
                          <a:cs typeface="Calibri"/>
                        </a:rPr>
                        <a:t>Category</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rowSpan="2" hMerge="1">
                  <a:txBody>
                    <a:bodyPr/>
                    <a:lstStyle/>
                    <a:p>
                      <a:endParaRPr lang="pl-PL"/>
                    </a:p>
                  </a:txBody>
                  <a:tcPr/>
                </a:tc>
                <a:tc rowSpan="2">
                  <a:txBody>
                    <a:bodyPr/>
                    <a:lstStyle/>
                    <a:p>
                      <a:pPr algn="ctr">
                        <a:lnSpc>
                          <a:spcPct val="115000"/>
                        </a:lnSpc>
                        <a:spcAft>
                          <a:spcPts val="0"/>
                        </a:spcAft>
                      </a:pPr>
                      <a:r>
                        <a:rPr lang="pl-PL" sz="1000" b="1" dirty="0" smtClean="0">
                          <a:solidFill>
                            <a:schemeClr val="bg1"/>
                          </a:solidFill>
                          <a:latin typeface="Calibri"/>
                          <a:ea typeface="Times New Roman"/>
                          <a:cs typeface="Calibri"/>
                        </a:rPr>
                        <a:t>Total</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gridSpan="5">
                  <a:txBody>
                    <a:bodyPr/>
                    <a:lstStyle/>
                    <a:p>
                      <a:pPr algn="ctr">
                        <a:lnSpc>
                          <a:spcPct val="115000"/>
                        </a:lnSpc>
                        <a:spcAft>
                          <a:spcPts val="0"/>
                        </a:spcAft>
                      </a:pPr>
                      <a:r>
                        <a:rPr lang="pl-PL" sz="1000" b="1" dirty="0" err="1" smtClean="0">
                          <a:solidFill>
                            <a:schemeClr val="bg1"/>
                          </a:solidFill>
                          <a:latin typeface="Calibri"/>
                          <a:ea typeface="Times New Roman"/>
                          <a:cs typeface="Calibri"/>
                        </a:rPr>
                        <a:t>Education</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927580">
                <a:tc gridSpan="2" vMerge="1">
                  <a:txBody>
                    <a:bodyPr/>
                    <a:lstStyle/>
                    <a:p>
                      <a:endParaRPr lang="pl-PL"/>
                    </a:p>
                  </a:txBody>
                  <a:tcPr/>
                </a:tc>
                <a:tc hMerge="1" vMerge="1">
                  <a:txBody>
                    <a:bodyPr/>
                    <a:lstStyle/>
                    <a:p>
                      <a:endParaRPr lang="pl-PL"/>
                    </a:p>
                  </a:txBody>
                  <a:tcPr/>
                </a:tc>
                <a:tc vMerge="1">
                  <a:txBody>
                    <a:bodyPr/>
                    <a:lstStyle/>
                    <a:p>
                      <a:endParaRPr lang="pl-PL"/>
                    </a:p>
                  </a:txBody>
                  <a:tcPr/>
                </a:tc>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Tertiary</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Post-secondary</a:t>
                      </a:r>
                      <a:r>
                        <a:rPr lang="pl-PL" sz="1000" b="1" dirty="0" smtClean="0">
                          <a:solidFill>
                            <a:schemeClr val="bg1"/>
                          </a:solidFill>
                          <a:latin typeface="Calibri"/>
                          <a:ea typeface="Times New Roman"/>
                          <a:cs typeface="Calibri"/>
                        </a:rPr>
                        <a:t>  and </a:t>
                      </a:r>
                      <a:r>
                        <a:rPr lang="pl-PL" sz="1000" b="1" dirty="0" err="1" smtClean="0">
                          <a:solidFill>
                            <a:schemeClr val="bg1"/>
                          </a:solidFill>
                          <a:latin typeface="Calibri"/>
                          <a:ea typeface="Times New Roman"/>
                          <a:cs typeface="Calibri"/>
                        </a:rPr>
                        <a:t>vocational</a:t>
                      </a:r>
                      <a:r>
                        <a:rPr lang="pl-PL" sz="1000" b="1" dirty="0" smtClean="0">
                          <a:solidFill>
                            <a:schemeClr val="bg1"/>
                          </a:solidFill>
                          <a:latin typeface="Calibri"/>
                          <a:ea typeface="Times New Roman"/>
                          <a:cs typeface="Calibri"/>
                        </a:rPr>
                        <a:t> </a:t>
                      </a:r>
                      <a:r>
                        <a:rPr lang="pl-PL" sz="1000" b="1" dirty="0" err="1" smtClean="0">
                          <a:solidFill>
                            <a:schemeClr val="bg1"/>
                          </a:solidFill>
                          <a:latin typeface="Calibri"/>
                          <a:ea typeface="Times New Roman"/>
                          <a:cs typeface="Calibri"/>
                        </a:rPr>
                        <a:t>secondary</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dirty="0" smtClean="0">
                          <a:solidFill>
                            <a:schemeClr val="bg1"/>
                          </a:solidFill>
                          <a:latin typeface="Calibri"/>
                          <a:ea typeface="Times New Roman"/>
                          <a:cs typeface="Calibri"/>
                        </a:rPr>
                        <a:t>General </a:t>
                      </a:r>
                      <a:r>
                        <a:rPr lang="pl-PL" sz="1000" b="1" dirty="0" err="1" smtClean="0">
                          <a:solidFill>
                            <a:schemeClr val="bg1"/>
                          </a:solidFill>
                          <a:latin typeface="Calibri"/>
                          <a:ea typeface="Times New Roman"/>
                          <a:cs typeface="Calibri"/>
                        </a:rPr>
                        <a:t>secondary</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marL="0" algn="ctr" defTabSz="914400" rtl="0" eaLnBrk="1" latinLnBrk="0" hangingPunct="1">
                        <a:lnSpc>
                          <a:spcPct val="115000"/>
                        </a:lnSpc>
                        <a:spcAft>
                          <a:spcPts val="0"/>
                        </a:spcAft>
                      </a:pPr>
                      <a:r>
                        <a:rPr lang="pl-PL" sz="1000" b="1" kern="1200" dirty="0" smtClean="0">
                          <a:solidFill>
                            <a:schemeClr val="bg1"/>
                          </a:solidFill>
                          <a:latin typeface="Calibri"/>
                          <a:ea typeface="Times New Roman"/>
                          <a:cs typeface="Calibri"/>
                        </a:rPr>
                        <a:t>Basic </a:t>
                      </a:r>
                      <a:r>
                        <a:rPr lang="pl-PL" sz="1000" b="1" kern="1200" dirty="0" err="1" smtClean="0">
                          <a:solidFill>
                            <a:schemeClr val="bg1"/>
                          </a:solidFill>
                          <a:latin typeface="Calibri"/>
                          <a:ea typeface="Times New Roman"/>
                          <a:cs typeface="Calibri"/>
                        </a:rPr>
                        <a:t>vocational</a:t>
                      </a:r>
                      <a:endParaRPr lang="pl-PL" sz="1000" b="1" kern="1200" dirty="0">
                        <a:solidFill>
                          <a:schemeClr val="bg1"/>
                        </a:solidFill>
                        <a:latin typeface="Calibri"/>
                        <a:ea typeface="Times New Roman"/>
                        <a:cs typeface="Calibri"/>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dirty="0" smtClean="0">
                          <a:solidFill>
                            <a:schemeClr val="bg1"/>
                          </a:solidFill>
                          <a:latin typeface="Calibri"/>
                          <a:ea typeface="Times New Roman"/>
                          <a:cs typeface="Calibri"/>
                        </a:rPr>
                        <a:t>Lower </a:t>
                      </a:r>
                      <a:r>
                        <a:rPr lang="pl-PL" sz="1000" b="1" dirty="0" err="1" smtClean="0">
                          <a:solidFill>
                            <a:schemeClr val="bg1"/>
                          </a:solidFill>
                          <a:latin typeface="Calibri"/>
                          <a:ea typeface="Times New Roman"/>
                          <a:cs typeface="Calibri"/>
                        </a:rPr>
                        <a:t>secondary</a:t>
                      </a:r>
                      <a:r>
                        <a:rPr lang="pl-PL" sz="1000" b="1" dirty="0" smtClean="0">
                          <a:solidFill>
                            <a:schemeClr val="bg1"/>
                          </a:solidFill>
                          <a:latin typeface="Calibri"/>
                          <a:ea typeface="Times New Roman"/>
                          <a:cs typeface="Calibri"/>
                        </a:rPr>
                        <a:t> and </a:t>
                      </a:r>
                      <a:r>
                        <a:rPr lang="pl-PL" sz="1000" b="1" dirty="0" err="1" smtClean="0">
                          <a:solidFill>
                            <a:schemeClr val="bg1"/>
                          </a:solidFill>
                          <a:latin typeface="Calibri"/>
                          <a:ea typeface="Times New Roman"/>
                          <a:cs typeface="Calibri"/>
                        </a:rPr>
                        <a:t>below</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309193">
                <a:tc rowSpan="2">
                  <a:txBody>
                    <a:bodyPr/>
                    <a:lstStyle/>
                    <a:p>
                      <a:pPr algn="ctr">
                        <a:lnSpc>
                          <a:spcPct val="115000"/>
                        </a:lnSpc>
                        <a:spcAft>
                          <a:spcPts val="0"/>
                        </a:spcAft>
                      </a:pPr>
                      <a:r>
                        <a:rPr lang="pl-PL" sz="1000" b="1" dirty="0" smtClean="0">
                          <a:solidFill>
                            <a:schemeClr val="bg1"/>
                          </a:solidFill>
                          <a:latin typeface="Calibri"/>
                          <a:ea typeface="Times New Roman"/>
                          <a:cs typeface="Calibri"/>
                        </a:rPr>
                        <a:t>Men</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Numbers</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a:latin typeface="Calibri"/>
                          <a:ea typeface="Times New Roman"/>
                          <a:cs typeface="Calibri"/>
                        </a:rPr>
                        <a:t>9007</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337</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1567</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279</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pl-PL" sz="1000" b="1" kern="1200" dirty="0">
                          <a:solidFill>
                            <a:schemeClr val="tx1"/>
                          </a:solidFill>
                          <a:latin typeface="Calibri"/>
                          <a:ea typeface="Times New Roman"/>
                          <a:cs typeface="Calibri"/>
                        </a:rPr>
                        <a:t>2900</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3924</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09193">
                <a:tc vMerge="1">
                  <a:txBody>
                    <a:bodyPr/>
                    <a:lstStyle/>
                    <a:p>
                      <a:endParaRPr lang="pl-PL"/>
                    </a:p>
                  </a:txBody>
                  <a:tcPr/>
                </a:tc>
                <a:tc>
                  <a:txBody>
                    <a:bodyPr/>
                    <a:lstStyle/>
                    <a:p>
                      <a:pPr algn="ctr">
                        <a:lnSpc>
                          <a:spcPct val="115000"/>
                        </a:lnSpc>
                        <a:spcAft>
                          <a:spcPts val="0"/>
                        </a:spcAft>
                      </a:pPr>
                      <a:r>
                        <a:rPr lang="pl-PL" sz="1000" b="1">
                          <a:solidFill>
                            <a:schemeClr val="bg1"/>
                          </a:solidFill>
                          <a:latin typeface="Calibri"/>
                          <a:ea typeface="Times New Roman"/>
                          <a:cs typeface="Calibri"/>
                        </a:rPr>
                        <a:t>%</a:t>
                      </a:r>
                      <a:endParaRPr lang="pl-PL" sz="11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a:latin typeface="Calibri"/>
                          <a:ea typeface="Times New Roman"/>
                          <a:cs typeface="Calibri"/>
                        </a:rPr>
                        <a:t>100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3,7</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17,4</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3,1</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dirty="0">
                          <a:latin typeface="Calibri"/>
                          <a:ea typeface="Times New Roman"/>
                          <a:cs typeface="Calibri"/>
                        </a:rPr>
                        <a:t>32,2</a:t>
                      </a:r>
                      <a:endParaRPr lang="pl-PL" sz="1100"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43,6</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09193">
                <a:tc rowSpan="2">
                  <a:txBody>
                    <a:bodyPr/>
                    <a:lstStyle/>
                    <a:p>
                      <a:pPr algn="ctr">
                        <a:lnSpc>
                          <a:spcPct val="115000"/>
                        </a:lnSpc>
                        <a:spcAft>
                          <a:spcPts val="0"/>
                        </a:spcAft>
                      </a:pPr>
                      <a:r>
                        <a:rPr lang="pl-PL" sz="1000" b="1" dirty="0" err="1" smtClean="0">
                          <a:solidFill>
                            <a:schemeClr val="bg1"/>
                          </a:solidFill>
                          <a:latin typeface="Calibri"/>
                          <a:ea typeface="Times New Roman"/>
                          <a:cs typeface="Calibri"/>
                        </a:rPr>
                        <a:t>Women</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Numbers</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a:latin typeface="Calibri"/>
                          <a:ea typeface="Times New Roman"/>
                          <a:cs typeface="Calibri"/>
                        </a:rPr>
                        <a:t>5222</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173</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1481</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587</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1187</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1794</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09193">
                <a:tc vMerge="1">
                  <a:txBody>
                    <a:bodyPr/>
                    <a:lstStyle/>
                    <a:p>
                      <a:endParaRPr lang="pl-PL"/>
                    </a:p>
                  </a:txBody>
                  <a:tcPr/>
                </a:tc>
                <a:tc>
                  <a:txBody>
                    <a:bodyPr/>
                    <a:lstStyle/>
                    <a:p>
                      <a:pPr algn="ctr">
                        <a:lnSpc>
                          <a:spcPct val="115000"/>
                        </a:lnSpc>
                        <a:spcAft>
                          <a:spcPts val="0"/>
                        </a:spcAft>
                      </a:pPr>
                      <a:r>
                        <a:rPr lang="pl-PL" sz="1000" b="1" dirty="0">
                          <a:solidFill>
                            <a:schemeClr val="bg1"/>
                          </a:solidFill>
                          <a:latin typeface="Calibri"/>
                          <a:ea typeface="Times New Roman"/>
                          <a:cs typeface="Calibri"/>
                        </a:rPr>
                        <a:t>%</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a:latin typeface="Calibri"/>
                          <a:ea typeface="Times New Roman"/>
                          <a:cs typeface="Calibri"/>
                        </a:rPr>
                        <a:t>100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3,3</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28,4</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dirty="0">
                          <a:latin typeface="Calibri"/>
                          <a:ea typeface="Times New Roman"/>
                          <a:cs typeface="Calibri"/>
                        </a:rPr>
                        <a:t>11,2</a:t>
                      </a:r>
                      <a:endParaRPr lang="pl-PL" sz="1100"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22,7</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dirty="0">
                          <a:latin typeface="Calibri"/>
                          <a:ea typeface="Times New Roman"/>
                          <a:cs typeface="Calibri"/>
                        </a:rPr>
                        <a:t>34,4</a:t>
                      </a:r>
                      <a:endParaRPr lang="pl-PL" sz="1100"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sp>
        <p:nvSpPr>
          <p:cNvPr id="69694" name="pole tekstowe 3"/>
          <p:cNvSpPr txBox="1">
            <a:spLocks noChangeArrowheads="1"/>
          </p:cNvSpPr>
          <p:nvPr/>
        </p:nvSpPr>
        <p:spPr bwMode="auto">
          <a:xfrm>
            <a:off x="684213" y="5445125"/>
            <a:ext cx="7848600" cy="581025"/>
          </a:xfrm>
          <a:prstGeom prst="rect">
            <a:avLst/>
          </a:prstGeom>
          <a:noFill/>
          <a:ln w="9525">
            <a:noFill/>
            <a:miter lim="800000"/>
            <a:headEnd/>
            <a:tailEnd/>
          </a:ln>
        </p:spPr>
        <p:txBody>
          <a:bodyPr>
            <a:spAutoFit/>
          </a:bodyPr>
          <a:lstStyle/>
          <a:p>
            <a:pPr algn="just"/>
            <a:r>
              <a:rPr lang="pl-PL" sz="1600" b="1"/>
              <a:t>Both structure of unemployment of men and straucture of unemployment of women is the largest numbers of people with lover secondary education level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a:spLocks noChangeArrowheads="1"/>
          </p:cNvSpPr>
          <p:nvPr/>
        </p:nvSpPr>
        <p:spPr bwMode="auto">
          <a:xfrm>
            <a:off x="755650" y="1125538"/>
            <a:ext cx="8066088"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Diagnosis</a:t>
            </a:r>
            <a:r>
              <a:rPr lang="pl-PL" sz="2000" b="1" dirty="0">
                <a:solidFill>
                  <a:schemeClr val="bg1"/>
                </a:solidFill>
                <a:latin typeface="Arial" pitchFamily="34" charset="0"/>
                <a:cs typeface="Arial" pitchFamily="34" charset="0"/>
              </a:rPr>
              <a:t> of </a:t>
            </a:r>
            <a:r>
              <a:rPr lang="pl-PL" sz="2000" b="1" dirty="0" err="1">
                <a:solidFill>
                  <a:schemeClr val="bg1"/>
                </a:solidFill>
                <a:latin typeface="Arial" pitchFamily="34" charset="0"/>
                <a:cs typeface="Arial" pitchFamily="34" charset="0"/>
              </a:rPr>
              <a:t>the</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situation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unemployed</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a:t>
            </a:r>
          </a:p>
        </p:txBody>
      </p:sp>
      <p:sp>
        <p:nvSpPr>
          <p:cNvPr id="71682" name="pole tekstowe 4"/>
          <p:cNvSpPr txBox="1">
            <a:spLocks noChangeArrowheads="1"/>
          </p:cNvSpPr>
          <p:nvPr/>
        </p:nvSpPr>
        <p:spPr bwMode="auto">
          <a:xfrm>
            <a:off x="684213" y="1916113"/>
            <a:ext cx="8064500" cy="369887"/>
          </a:xfrm>
          <a:prstGeom prst="rect">
            <a:avLst/>
          </a:prstGeom>
          <a:solidFill>
            <a:srgbClr val="993300"/>
          </a:solidFill>
          <a:ln w="9525">
            <a:noFill/>
            <a:miter lim="800000"/>
            <a:headEnd/>
            <a:tailEnd/>
          </a:ln>
        </p:spPr>
        <p:txBody>
          <a:bodyPr>
            <a:spAutoFit/>
          </a:bodyPr>
          <a:lstStyle/>
          <a:p>
            <a:pPr algn="just"/>
            <a:r>
              <a:rPr lang="pl-PL">
                <a:solidFill>
                  <a:schemeClr val="bg1"/>
                </a:solidFill>
              </a:rPr>
              <a:t>       Unemployed persons over 50 years old by time spent without job</a:t>
            </a:r>
          </a:p>
        </p:txBody>
      </p:sp>
      <p:graphicFrame>
        <p:nvGraphicFramePr>
          <p:cNvPr id="5" name="Tabela 4"/>
          <p:cNvGraphicFramePr>
            <a:graphicFrameLocks noGrp="1"/>
          </p:cNvGraphicFramePr>
          <p:nvPr/>
        </p:nvGraphicFramePr>
        <p:xfrm>
          <a:off x="1042988" y="2349500"/>
          <a:ext cx="7152453" cy="2984345"/>
        </p:xfrm>
        <a:graphic>
          <a:graphicData uri="http://schemas.openxmlformats.org/drawingml/2006/table">
            <a:tbl>
              <a:tblPr/>
              <a:tblGrid>
                <a:gridCol w="1021779"/>
                <a:gridCol w="1021779"/>
                <a:gridCol w="1021779"/>
                <a:gridCol w="1021779"/>
                <a:gridCol w="1021779"/>
                <a:gridCol w="1021779"/>
                <a:gridCol w="1021779"/>
              </a:tblGrid>
              <a:tr h="360745">
                <a:tc>
                  <a:txBody>
                    <a:bodyPr/>
                    <a:lstStyle/>
                    <a:p>
                      <a:pPr algn="ctr">
                        <a:lnSpc>
                          <a:spcPct val="150000"/>
                        </a:lnSpc>
                        <a:spcAft>
                          <a:spcPts val="0"/>
                        </a:spcAft>
                      </a:pPr>
                      <a:endParaRPr lang="pl-PL" sz="1100" dirty="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gridSpan="6">
                  <a:txBody>
                    <a:bodyPr/>
                    <a:lstStyle/>
                    <a:p>
                      <a:pPr algn="ctr">
                        <a:lnSpc>
                          <a:spcPct val="150000"/>
                        </a:lnSpc>
                        <a:spcAft>
                          <a:spcPts val="0"/>
                        </a:spcAft>
                      </a:pPr>
                      <a:r>
                        <a:rPr lang="pl-PL" sz="1000" b="1" dirty="0" err="1" smtClean="0">
                          <a:solidFill>
                            <a:schemeClr val="bg1"/>
                          </a:solidFill>
                          <a:latin typeface="Calibri"/>
                          <a:ea typeface="Times New Roman"/>
                          <a:cs typeface="Calibri"/>
                        </a:rPr>
                        <a:t>Year</a:t>
                      </a:r>
                      <a:endParaRPr lang="pl-PL" sz="1100" dirty="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327950">
                <a:tc>
                  <a:txBody>
                    <a:bodyPr/>
                    <a:lstStyle/>
                    <a:p>
                      <a:pPr algn="ctr">
                        <a:lnSpc>
                          <a:spcPct val="150000"/>
                        </a:lnSpc>
                        <a:spcAft>
                          <a:spcPts val="0"/>
                        </a:spcAft>
                      </a:pPr>
                      <a:r>
                        <a:rPr lang="pl-PL" sz="1000" b="1" dirty="0" smtClean="0">
                          <a:solidFill>
                            <a:schemeClr val="bg1"/>
                          </a:solidFill>
                          <a:latin typeface="Calibri"/>
                          <a:ea typeface="Times New Roman"/>
                          <a:cs typeface="Calibri"/>
                        </a:rPr>
                        <a:t>Time</a:t>
                      </a:r>
                      <a:endParaRPr lang="pl-PL" sz="1100" dirty="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50000"/>
                        </a:lnSpc>
                        <a:spcAft>
                          <a:spcPts val="0"/>
                        </a:spcAft>
                      </a:pPr>
                      <a:r>
                        <a:rPr lang="pl-PL" sz="1000" b="1">
                          <a:solidFill>
                            <a:schemeClr val="bg1"/>
                          </a:solidFill>
                          <a:latin typeface="Calibri"/>
                          <a:ea typeface="Times New Roman"/>
                          <a:cs typeface="Calibri"/>
                        </a:rPr>
                        <a:t>2005</a:t>
                      </a:r>
                      <a:endParaRPr lang="pl-PL" sz="110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50000"/>
                        </a:lnSpc>
                        <a:spcAft>
                          <a:spcPts val="0"/>
                        </a:spcAft>
                      </a:pPr>
                      <a:r>
                        <a:rPr lang="pl-PL" sz="1000" b="1">
                          <a:solidFill>
                            <a:schemeClr val="bg1"/>
                          </a:solidFill>
                          <a:latin typeface="Calibri"/>
                          <a:ea typeface="Times New Roman"/>
                          <a:cs typeface="Calibri"/>
                        </a:rPr>
                        <a:t>2006</a:t>
                      </a:r>
                      <a:endParaRPr lang="pl-PL" sz="110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50000"/>
                        </a:lnSpc>
                        <a:spcAft>
                          <a:spcPts val="0"/>
                        </a:spcAft>
                      </a:pPr>
                      <a:r>
                        <a:rPr lang="pl-PL" sz="1000" b="1">
                          <a:solidFill>
                            <a:schemeClr val="bg1"/>
                          </a:solidFill>
                          <a:latin typeface="Calibri"/>
                          <a:ea typeface="Times New Roman"/>
                          <a:cs typeface="Calibri"/>
                        </a:rPr>
                        <a:t>2007</a:t>
                      </a:r>
                      <a:endParaRPr lang="pl-PL" sz="110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50000"/>
                        </a:lnSpc>
                        <a:spcAft>
                          <a:spcPts val="0"/>
                        </a:spcAft>
                      </a:pPr>
                      <a:r>
                        <a:rPr lang="pl-PL" sz="1000" b="1">
                          <a:solidFill>
                            <a:schemeClr val="bg1"/>
                          </a:solidFill>
                          <a:latin typeface="Calibri"/>
                          <a:ea typeface="Times New Roman"/>
                          <a:cs typeface="Calibri"/>
                        </a:rPr>
                        <a:t>2008</a:t>
                      </a:r>
                      <a:endParaRPr lang="pl-PL" sz="11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50000"/>
                        </a:lnSpc>
                        <a:spcAft>
                          <a:spcPts val="0"/>
                        </a:spcAft>
                      </a:pPr>
                      <a:r>
                        <a:rPr lang="pl-PL" sz="1000" b="1" dirty="0">
                          <a:solidFill>
                            <a:schemeClr val="bg1"/>
                          </a:solidFill>
                          <a:latin typeface="Calibri"/>
                          <a:ea typeface="Times New Roman"/>
                          <a:cs typeface="Calibri"/>
                        </a:rPr>
                        <a:t>2009</a:t>
                      </a:r>
                      <a:endParaRPr lang="pl-PL" sz="1100" dirty="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50000"/>
                        </a:lnSpc>
                        <a:spcAft>
                          <a:spcPts val="0"/>
                        </a:spcAft>
                      </a:pPr>
                      <a:r>
                        <a:rPr lang="pl-PL" sz="1000" b="1" dirty="0">
                          <a:solidFill>
                            <a:schemeClr val="bg1"/>
                          </a:solidFill>
                          <a:latin typeface="Calibri"/>
                          <a:ea typeface="Times New Roman"/>
                          <a:cs typeface="Calibri"/>
                        </a:rPr>
                        <a:t>2010</a:t>
                      </a:r>
                      <a:endParaRPr lang="pl-PL" sz="1100" dirty="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327950">
                <a:tc>
                  <a:txBody>
                    <a:bodyPr/>
                    <a:lstStyle/>
                    <a:p>
                      <a:pPr algn="ctr">
                        <a:lnSpc>
                          <a:spcPct val="150000"/>
                        </a:lnSpc>
                        <a:spcAft>
                          <a:spcPts val="0"/>
                        </a:spcAft>
                      </a:pPr>
                      <a:r>
                        <a:rPr lang="pl-PL" sz="1000" b="1" dirty="0" err="1" smtClean="0">
                          <a:solidFill>
                            <a:schemeClr val="bg1"/>
                          </a:solidFill>
                          <a:latin typeface="Calibri"/>
                          <a:ea typeface="Times New Roman"/>
                          <a:cs typeface="Calibri"/>
                        </a:rPr>
                        <a:t>below</a:t>
                      </a:r>
                      <a:r>
                        <a:rPr lang="pl-PL" sz="1000" b="1" dirty="0" smtClean="0">
                          <a:solidFill>
                            <a:schemeClr val="bg1"/>
                          </a:solidFill>
                          <a:latin typeface="Calibri"/>
                          <a:ea typeface="Times New Roman"/>
                          <a:cs typeface="Calibri"/>
                        </a:rPr>
                        <a:t> </a:t>
                      </a:r>
                      <a:r>
                        <a:rPr lang="pl-PL" sz="1000" b="1" dirty="0">
                          <a:solidFill>
                            <a:schemeClr val="bg1"/>
                          </a:solidFill>
                          <a:latin typeface="Calibri"/>
                          <a:ea typeface="Times New Roman"/>
                          <a:cs typeface="Calibri"/>
                        </a:rPr>
                        <a:t>1</a:t>
                      </a:r>
                      <a:endParaRPr lang="pl-PL" sz="1100" dirty="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50000"/>
                        </a:lnSpc>
                        <a:spcAft>
                          <a:spcPts val="0"/>
                        </a:spcAft>
                      </a:pPr>
                      <a:r>
                        <a:rPr lang="pl-PL" sz="1000">
                          <a:latin typeface="Calibri"/>
                          <a:ea typeface="Times New Roman"/>
                          <a:cs typeface="Calibri"/>
                        </a:rPr>
                        <a:t>520</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586</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830</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1 024</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957</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1135</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27950">
                <a:tc>
                  <a:txBody>
                    <a:bodyPr/>
                    <a:lstStyle/>
                    <a:p>
                      <a:pPr algn="ctr">
                        <a:lnSpc>
                          <a:spcPct val="150000"/>
                        </a:lnSpc>
                        <a:spcAft>
                          <a:spcPts val="0"/>
                        </a:spcAft>
                      </a:pPr>
                      <a:r>
                        <a:rPr lang="pl-PL" sz="1000" b="1">
                          <a:solidFill>
                            <a:schemeClr val="bg1"/>
                          </a:solidFill>
                          <a:latin typeface="Calibri"/>
                          <a:ea typeface="Times New Roman"/>
                          <a:cs typeface="Calibri"/>
                        </a:rPr>
                        <a:t>1-3</a:t>
                      </a:r>
                      <a:endParaRPr lang="pl-PL" sz="110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50000"/>
                        </a:lnSpc>
                        <a:spcAft>
                          <a:spcPts val="0"/>
                        </a:spcAft>
                      </a:pPr>
                      <a:r>
                        <a:rPr lang="pl-PL" sz="1000">
                          <a:latin typeface="Calibri"/>
                          <a:ea typeface="Times New Roman"/>
                          <a:cs typeface="Calibri"/>
                        </a:rPr>
                        <a:t>1 251</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1 407</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1 481</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1 922</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2 285</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2053</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27950">
                <a:tc>
                  <a:txBody>
                    <a:bodyPr/>
                    <a:lstStyle/>
                    <a:p>
                      <a:pPr algn="ctr">
                        <a:lnSpc>
                          <a:spcPct val="150000"/>
                        </a:lnSpc>
                        <a:spcAft>
                          <a:spcPts val="0"/>
                        </a:spcAft>
                      </a:pPr>
                      <a:r>
                        <a:rPr lang="pl-PL" sz="1000" b="1">
                          <a:solidFill>
                            <a:schemeClr val="bg1"/>
                          </a:solidFill>
                          <a:latin typeface="Calibri"/>
                          <a:ea typeface="Times New Roman"/>
                          <a:cs typeface="Calibri"/>
                        </a:rPr>
                        <a:t>4-6</a:t>
                      </a:r>
                      <a:endParaRPr lang="pl-PL" sz="110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50000"/>
                        </a:lnSpc>
                        <a:spcAft>
                          <a:spcPts val="0"/>
                        </a:spcAft>
                      </a:pPr>
                      <a:r>
                        <a:rPr lang="pl-PL" sz="1000">
                          <a:latin typeface="Calibri"/>
                          <a:ea typeface="Times New Roman"/>
                          <a:cs typeface="Calibri"/>
                        </a:rPr>
                        <a:t>994</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1 020</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1 015</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1 231</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1 748</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1635</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27950">
                <a:tc>
                  <a:txBody>
                    <a:bodyPr/>
                    <a:lstStyle/>
                    <a:p>
                      <a:pPr algn="ctr">
                        <a:lnSpc>
                          <a:spcPct val="150000"/>
                        </a:lnSpc>
                        <a:spcAft>
                          <a:spcPts val="0"/>
                        </a:spcAft>
                      </a:pPr>
                      <a:r>
                        <a:rPr lang="pl-PL" sz="1000" b="1">
                          <a:solidFill>
                            <a:schemeClr val="bg1"/>
                          </a:solidFill>
                          <a:latin typeface="Calibri"/>
                          <a:ea typeface="Times New Roman"/>
                          <a:cs typeface="Calibri"/>
                        </a:rPr>
                        <a:t>7-12</a:t>
                      </a:r>
                      <a:endParaRPr lang="pl-PL" sz="110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50000"/>
                        </a:lnSpc>
                        <a:spcAft>
                          <a:spcPts val="0"/>
                        </a:spcAft>
                      </a:pPr>
                      <a:r>
                        <a:rPr lang="pl-PL" sz="1000">
                          <a:latin typeface="Calibri"/>
                          <a:ea typeface="Times New Roman"/>
                          <a:cs typeface="Calibri"/>
                        </a:rPr>
                        <a:t>1 531</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1 504</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1 329</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1 358</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2 661</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2391</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27950">
                <a:tc>
                  <a:txBody>
                    <a:bodyPr/>
                    <a:lstStyle/>
                    <a:p>
                      <a:pPr algn="ctr">
                        <a:lnSpc>
                          <a:spcPct val="150000"/>
                        </a:lnSpc>
                        <a:spcAft>
                          <a:spcPts val="0"/>
                        </a:spcAft>
                      </a:pPr>
                      <a:r>
                        <a:rPr lang="pl-PL" sz="1000" b="1">
                          <a:solidFill>
                            <a:schemeClr val="bg1"/>
                          </a:solidFill>
                          <a:latin typeface="Calibri"/>
                          <a:ea typeface="Times New Roman"/>
                          <a:cs typeface="Calibri"/>
                        </a:rPr>
                        <a:t>13-24</a:t>
                      </a:r>
                      <a:endParaRPr lang="pl-PL" sz="110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50000"/>
                        </a:lnSpc>
                        <a:spcAft>
                          <a:spcPts val="0"/>
                        </a:spcAft>
                      </a:pPr>
                      <a:r>
                        <a:rPr lang="pl-PL" sz="1000">
                          <a:latin typeface="Calibri"/>
                          <a:ea typeface="Times New Roman"/>
                          <a:cs typeface="Calibri"/>
                        </a:rPr>
                        <a:t>1 755</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1 710</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1 408</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1 284</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2 326</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3274</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27950">
                <a:tc>
                  <a:txBody>
                    <a:bodyPr/>
                    <a:lstStyle/>
                    <a:p>
                      <a:pPr algn="ctr">
                        <a:lnSpc>
                          <a:spcPct val="150000"/>
                        </a:lnSpc>
                        <a:spcAft>
                          <a:spcPts val="0"/>
                        </a:spcAft>
                      </a:pPr>
                      <a:r>
                        <a:rPr lang="pl-PL" sz="1000" b="1" dirty="0" err="1" smtClean="0">
                          <a:solidFill>
                            <a:schemeClr val="bg1"/>
                          </a:solidFill>
                          <a:latin typeface="Calibri"/>
                          <a:ea typeface="Times New Roman"/>
                          <a:cs typeface="Calibri"/>
                        </a:rPr>
                        <a:t>over</a:t>
                      </a:r>
                      <a:r>
                        <a:rPr lang="pl-PL" sz="1000" b="1" dirty="0" smtClean="0">
                          <a:solidFill>
                            <a:schemeClr val="bg1"/>
                          </a:solidFill>
                          <a:latin typeface="Calibri"/>
                          <a:ea typeface="Times New Roman"/>
                          <a:cs typeface="Calibri"/>
                        </a:rPr>
                        <a:t> </a:t>
                      </a:r>
                      <a:r>
                        <a:rPr lang="pl-PL" sz="1000" b="1" dirty="0">
                          <a:solidFill>
                            <a:schemeClr val="bg1"/>
                          </a:solidFill>
                          <a:latin typeface="Calibri"/>
                          <a:ea typeface="Times New Roman"/>
                          <a:cs typeface="Calibri"/>
                        </a:rPr>
                        <a:t>24</a:t>
                      </a:r>
                      <a:endParaRPr lang="pl-PL" sz="1100" dirty="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50000"/>
                        </a:lnSpc>
                        <a:spcAft>
                          <a:spcPts val="0"/>
                        </a:spcAft>
                      </a:pPr>
                      <a:r>
                        <a:rPr lang="pl-PL" sz="1000" dirty="0" smtClean="0">
                          <a:latin typeface="Calibri"/>
                          <a:ea typeface="Times New Roman"/>
                          <a:cs typeface="Calibri"/>
                        </a:rPr>
                        <a:t>5565</a:t>
                      </a:r>
                      <a:endParaRPr lang="pl-PL" sz="1100" dirty="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5 488</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4 801</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3 622</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3 240</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a:latin typeface="Calibri"/>
                          <a:ea typeface="Times New Roman"/>
                          <a:cs typeface="Calibri"/>
                        </a:rPr>
                        <a:t>3741</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27950">
                <a:tc>
                  <a:txBody>
                    <a:bodyPr/>
                    <a:lstStyle/>
                    <a:p>
                      <a:pPr algn="ctr">
                        <a:lnSpc>
                          <a:spcPct val="150000"/>
                        </a:lnSpc>
                        <a:spcAft>
                          <a:spcPts val="0"/>
                        </a:spcAft>
                      </a:pPr>
                      <a:r>
                        <a:rPr lang="pl-PL" sz="1000" b="1" dirty="0" smtClean="0">
                          <a:solidFill>
                            <a:schemeClr val="bg1"/>
                          </a:solidFill>
                          <a:latin typeface="Calibri"/>
                          <a:ea typeface="Times New Roman"/>
                          <a:cs typeface="Calibri"/>
                        </a:rPr>
                        <a:t>TOTAL</a:t>
                      </a:r>
                      <a:endParaRPr lang="pl-PL" sz="1100" dirty="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50000"/>
                        </a:lnSpc>
                        <a:spcAft>
                          <a:spcPts val="0"/>
                        </a:spcAft>
                      </a:pPr>
                      <a:r>
                        <a:rPr lang="pl-PL" sz="1000" b="1" dirty="0">
                          <a:latin typeface="Calibri"/>
                          <a:ea typeface="Times New Roman"/>
                          <a:cs typeface="Calibri"/>
                        </a:rPr>
                        <a:t>11 616</a:t>
                      </a:r>
                      <a:endParaRPr lang="pl-PL" sz="1100" dirty="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b="1">
                          <a:latin typeface="Calibri"/>
                          <a:ea typeface="Times New Roman"/>
                          <a:cs typeface="Calibri"/>
                        </a:rPr>
                        <a:t>11 715</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b="1">
                          <a:latin typeface="Calibri"/>
                          <a:ea typeface="Times New Roman"/>
                          <a:cs typeface="Calibri"/>
                        </a:rPr>
                        <a:t>10 864</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b="1">
                          <a:latin typeface="Calibri"/>
                          <a:ea typeface="Times New Roman"/>
                          <a:cs typeface="Calibri"/>
                        </a:rPr>
                        <a:t>10 441</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b="1">
                          <a:latin typeface="Calibri"/>
                          <a:ea typeface="Times New Roman"/>
                          <a:cs typeface="Calibri"/>
                        </a:rPr>
                        <a:t>13 217</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pl-PL" sz="1000" b="1" dirty="0">
                          <a:latin typeface="Calibri"/>
                          <a:ea typeface="Times New Roman"/>
                          <a:cs typeface="Calibri"/>
                        </a:rPr>
                        <a:t>14229</a:t>
                      </a:r>
                      <a:endParaRPr lang="pl-PL" sz="1100" dirty="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sp>
        <p:nvSpPr>
          <p:cNvPr id="71760" name="pole tekstowe 3"/>
          <p:cNvSpPr txBox="1">
            <a:spLocks noChangeArrowheads="1"/>
          </p:cNvSpPr>
          <p:nvPr/>
        </p:nvSpPr>
        <p:spPr bwMode="auto">
          <a:xfrm>
            <a:off x="684213" y="5445125"/>
            <a:ext cx="7848600" cy="581025"/>
          </a:xfrm>
          <a:prstGeom prst="rect">
            <a:avLst/>
          </a:prstGeom>
          <a:noFill/>
          <a:ln w="9525">
            <a:noFill/>
            <a:miter lim="800000"/>
            <a:headEnd/>
            <a:tailEnd/>
          </a:ln>
        </p:spPr>
        <p:txBody>
          <a:bodyPr>
            <a:spAutoFit/>
          </a:bodyPr>
          <a:lstStyle/>
          <a:p>
            <a:pPr algn="just"/>
            <a:r>
              <a:rPr lang="pl-PL" sz="1600" b="1"/>
              <a:t>Amog persons over 50 years old the largest category are unemployed persons over 24 month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Diagnosis</a:t>
            </a:r>
            <a:r>
              <a:rPr lang="pl-PL" sz="2000" b="1" dirty="0">
                <a:solidFill>
                  <a:schemeClr val="bg1"/>
                </a:solidFill>
                <a:latin typeface="Arial" pitchFamily="34" charset="0"/>
                <a:cs typeface="Arial" pitchFamily="34" charset="0"/>
              </a:rPr>
              <a:t> of </a:t>
            </a:r>
            <a:r>
              <a:rPr lang="pl-PL" sz="2000" b="1" dirty="0" err="1">
                <a:solidFill>
                  <a:schemeClr val="bg1"/>
                </a:solidFill>
                <a:latin typeface="Arial" pitchFamily="34" charset="0"/>
                <a:cs typeface="Arial" pitchFamily="34" charset="0"/>
              </a:rPr>
              <a:t>the</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situation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unemployed</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a:t>
            </a:r>
          </a:p>
        </p:txBody>
      </p:sp>
      <p:sp>
        <p:nvSpPr>
          <p:cNvPr id="73730" name="pole tekstowe 4"/>
          <p:cNvSpPr txBox="1">
            <a:spLocks noChangeArrowheads="1"/>
          </p:cNvSpPr>
          <p:nvPr/>
        </p:nvSpPr>
        <p:spPr bwMode="auto">
          <a:xfrm>
            <a:off x="684213" y="2060575"/>
            <a:ext cx="8064500" cy="369888"/>
          </a:xfrm>
          <a:prstGeom prst="rect">
            <a:avLst/>
          </a:prstGeom>
          <a:solidFill>
            <a:srgbClr val="993300"/>
          </a:solidFill>
          <a:ln w="9525">
            <a:noFill/>
            <a:miter lim="800000"/>
            <a:headEnd/>
            <a:tailEnd/>
          </a:ln>
        </p:spPr>
        <p:txBody>
          <a:bodyPr>
            <a:spAutoFit/>
          </a:bodyPr>
          <a:lstStyle/>
          <a:p>
            <a:pPr algn="just"/>
            <a:r>
              <a:rPr lang="pl-PL">
                <a:solidFill>
                  <a:schemeClr val="bg1"/>
                </a:solidFill>
              </a:rPr>
              <a:t>	 Unemployed persons over 50 years old by work seniority</a:t>
            </a:r>
          </a:p>
        </p:txBody>
      </p:sp>
      <p:graphicFrame>
        <p:nvGraphicFramePr>
          <p:cNvPr id="5" name="Tabela 4"/>
          <p:cNvGraphicFramePr>
            <a:graphicFrameLocks noGrp="1"/>
          </p:cNvGraphicFramePr>
          <p:nvPr/>
        </p:nvGraphicFramePr>
        <p:xfrm>
          <a:off x="827088" y="2565400"/>
          <a:ext cx="5688634" cy="3415245"/>
        </p:xfrm>
        <a:graphic>
          <a:graphicData uri="http://schemas.openxmlformats.org/drawingml/2006/table">
            <a:tbl>
              <a:tblPr/>
              <a:tblGrid>
                <a:gridCol w="812662"/>
                <a:gridCol w="812662"/>
                <a:gridCol w="812662"/>
                <a:gridCol w="812662"/>
                <a:gridCol w="812662"/>
                <a:gridCol w="812662"/>
                <a:gridCol w="812662"/>
              </a:tblGrid>
              <a:tr h="368596">
                <a:tc>
                  <a:txBody>
                    <a:bodyPr/>
                    <a:lstStyle/>
                    <a:p>
                      <a:pPr algn="ctr">
                        <a:lnSpc>
                          <a:spcPct val="115000"/>
                        </a:lnSpc>
                        <a:spcAft>
                          <a:spcPts val="0"/>
                        </a:spcAft>
                      </a:pPr>
                      <a:endParaRPr lang="pl-PL" sz="1100" dirty="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gridSpan="6">
                  <a:txBody>
                    <a:bodyPr/>
                    <a:lstStyle/>
                    <a:p>
                      <a:pPr algn="ctr">
                        <a:lnSpc>
                          <a:spcPct val="115000"/>
                        </a:lnSpc>
                        <a:spcAft>
                          <a:spcPts val="0"/>
                        </a:spcAft>
                      </a:pPr>
                      <a:r>
                        <a:rPr lang="pl-PL" sz="1000" b="1" dirty="0" err="1" smtClean="0">
                          <a:solidFill>
                            <a:schemeClr val="bg1"/>
                          </a:solidFill>
                          <a:latin typeface="Calibri"/>
                          <a:ea typeface="Times New Roman"/>
                          <a:cs typeface="Calibri"/>
                        </a:rPr>
                        <a:t>Year</a:t>
                      </a:r>
                      <a:endParaRPr lang="pl-PL" sz="1100" dirty="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335087">
                <a:tc>
                  <a:txBody>
                    <a:bodyPr/>
                    <a:lstStyle/>
                    <a:p>
                      <a:pPr algn="ctr">
                        <a:lnSpc>
                          <a:spcPct val="115000"/>
                        </a:lnSpc>
                        <a:spcAft>
                          <a:spcPts val="0"/>
                        </a:spcAft>
                      </a:pPr>
                      <a:r>
                        <a:rPr lang="pl-PL" sz="1000" b="1" dirty="0" smtClean="0">
                          <a:solidFill>
                            <a:schemeClr val="bg1"/>
                          </a:solidFill>
                          <a:latin typeface="Calibri"/>
                          <a:ea typeface="Times New Roman"/>
                          <a:cs typeface="Calibri"/>
                        </a:rPr>
                        <a:t>Time</a:t>
                      </a:r>
                      <a:endParaRPr lang="pl-PL" sz="1100" dirty="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a:solidFill>
                            <a:schemeClr val="bg1"/>
                          </a:solidFill>
                          <a:latin typeface="Calibri"/>
                          <a:ea typeface="Times New Roman"/>
                          <a:cs typeface="Calibri"/>
                        </a:rPr>
                        <a:t>2005</a:t>
                      </a:r>
                      <a:endParaRPr lang="pl-PL" sz="110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dirty="0">
                          <a:solidFill>
                            <a:schemeClr val="bg1"/>
                          </a:solidFill>
                          <a:latin typeface="Calibri"/>
                          <a:ea typeface="Times New Roman"/>
                          <a:cs typeface="Calibri"/>
                        </a:rPr>
                        <a:t>2006</a:t>
                      </a:r>
                      <a:endParaRPr lang="pl-PL" sz="1100" dirty="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a:solidFill>
                            <a:schemeClr val="bg1"/>
                          </a:solidFill>
                          <a:latin typeface="Calibri"/>
                          <a:ea typeface="Times New Roman"/>
                          <a:cs typeface="Calibri"/>
                        </a:rPr>
                        <a:t>2007</a:t>
                      </a:r>
                      <a:endParaRPr lang="pl-PL" sz="110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a:solidFill>
                            <a:schemeClr val="bg1"/>
                          </a:solidFill>
                          <a:latin typeface="Calibri"/>
                          <a:ea typeface="Times New Roman"/>
                          <a:cs typeface="Calibri"/>
                        </a:rPr>
                        <a:t>2008</a:t>
                      </a:r>
                      <a:endParaRPr lang="pl-PL" sz="11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a:solidFill>
                            <a:schemeClr val="bg1"/>
                          </a:solidFill>
                          <a:latin typeface="Calibri"/>
                          <a:ea typeface="Times New Roman"/>
                          <a:cs typeface="Calibri"/>
                        </a:rPr>
                        <a:t>2009</a:t>
                      </a:r>
                      <a:endParaRPr lang="pl-PL" sz="110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dirty="0">
                          <a:solidFill>
                            <a:schemeClr val="bg1"/>
                          </a:solidFill>
                          <a:latin typeface="Calibri"/>
                          <a:ea typeface="Times New Roman"/>
                          <a:cs typeface="Calibri"/>
                        </a:rPr>
                        <a:t>2010</a:t>
                      </a:r>
                      <a:endParaRPr lang="pl-PL" sz="1100" dirty="0">
                        <a:solidFill>
                          <a:schemeClr val="bg1"/>
                        </a:solidFill>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335087">
                <a:tc>
                  <a:txBody>
                    <a:bodyPr/>
                    <a:lstStyle/>
                    <a:p>
                      <a:pPr algn="ctr">
                        <a:lnSpc>
                          <a:spcPct val="115000"/>
                        </a:lnSpc>
                        <a:spcAft>
                          <a:spcPts val="0"/>
                        </a:spcAft>
                      </a:pPr>
                      <a:r>
                        <a:rPr lang="pl-PL" sz="1000" b="1" dirty="0" smtClean="0">
                          <a:solidFill>
                            <a:schemeClr val="bg1"/>
                          </a:solidFill>
                          <a:latin typeface="Calibri"/>
                          <a:ea typeface="Times New Roman"/>
                          <a:cs typeface="Calibri"/>
                        </a:rPr>
                        <a:t>To </a:t>
                      </a:r>
                      <a:r>
                        <a:rPr lang="pl-PL" sz="1000" b="1" dirty="0">
                          <a:solidFill>
                            <a:schemeClr val="bg1"/>
                          </a:solidFill>
                          <a:latin typeface="Calibri"/>
                          <a:ea typeface="Times New Roman"/>
                          <a:cs typeface="Calibri"/>
                        </a:rPr>
                        <a:t>1 </a:t>
                      </a:r>
                      <a:r>
                        <a:rPr lang="pl-PL" sz="1000" b="1" dirty="0" err="1" smtClean="0">
                          <a:solidFill>
                            <a:schemeClr val="bg1"/>
                          </a:solidFill>
                          <a:latin typeface="Calibri"/>
                          <a:ea typeface="Times New Roman"/>
                          <a:cs typeface="Calibri"/>
                        </a:rPr>
                        <a:t>year</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a:latin typeface="Calibri"/>
                          <a:ea typeface="Times New Roman"/>
                          <a:cs typeface="Calibri"/>
                        </a:rPr>
                        <a:t>1 534</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1 352</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1 225</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1 041</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1 143</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1166</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41350">
                <a:tc>
                  <a:txBody>
                    <a:bodyPr/>
                    <a:lstStyle/>
                    <a:p>
                      <a:pPr algn="ctr">
                        <a:lnSpc>
                          <a:spcPct val="115000"/>
                        </a:lnSpc>
                        <a:spcAft>
                          <a:spcPts val="0"/>
                        </a:spcAft>
                      </a:pPr>
                      <a:r>
                        <a:rPr lang="pl-PL" sz="1000" b="1">
                          <a:solidFill>
                            <a:schemeClr val="bg1"/>
                          </a:solidFill>
                          <a:latin typeface="Calibri"/>
                          <a:ea typeface="Times New Roman"/>
                          <a:cs typeface="Calibri"/>
                        </a:rPr>
                        <a:t>1 – 5</a:t>
                      </a:r>
                      <a:endParaRPr lang="pl-PL" sz="11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a:latin typeface="Calibri"/>
                          <a:ea typeface="Times New Roman"/>
                          <a:cs typeface="Calibri"/>
                        </a:rPr>
                        <a:t>942</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953</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895</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855</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1 035</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1110</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35087">
                <a:tc>
                  <a:txBody>
                    <a:bodyPr/>
                    <a:lstStyle/>
                    <a:p>
                      <a:pPr algn="ctr">
                        <a:lnSpc>
                          <a:spcPct val="115000"/>
                        </a:lnSpc>
                        <a:spcAft>
                          <a:spcPts val="0"/>
                        </a:spcAft>
                      </a:pPr>
                      <a:r>
                        <a:rPr lang="pl-PL" sz="1000" b="1">
                          <a:solidFill>
                            <a:schemeClr val="bg1"/>
                          </a:solidFill>
                          <a:latin typeface="Calibri"/>
                          <a:ea typeface="Times New Roman"/>
                          <a:cs typeface="Calibri"/>
                        </a:rPr>
                        <a:t>6 – 10</a:t>
                      </a:r>
                      <a:endParaRPr lang="pl-PL" sz="11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a:latin typeface="Calibri"/>
                          <a:ea typeface="Times New Roman"/>
                          <a:cs typeface="Calibri"/>
                        </a:rPr>
                        <a:t>955</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992</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928</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905</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1 147</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1240</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35087">
                <a:tc>
                  <a:txBody>
                    <a:bodyPr/>
                    <a:lstStyle/>
                    <a:p>
                      <a:pPr algn="ctr">
                        <a:lnSpc>
                          <a:spcPct val="115000"/>
                        </a:lnSpc>
                        <a:spcAft>
                          <a:spcPts val="0"/>
                        </a:spcAft>
                      </a:pPr>
                      <a:r>
                        <a:rPr lang="pl-PL" sz="1000" b="1">
                          <a:solidFill>
                            <a:schemeClr val="bg1"/>
                          </a:solidFill>
                          <a:latin typeface="Calibri"/>
                          <a:ea typeface="Times New Roman"/>
                          <a:cs typeface="Calibri"/>
                        </a:rPr>
                        <a:t>11 – 20</a:t>
                      </a:r>
                      <a:endParaRPr lang="pl-PL" sz="11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a:latin typeface="Calibri"/>
                          <a:ea typeface="Times New Roman"/>
                          <a:cs typeface="Calibri"/>
                        </a:rPr>
                        <a:t>2 365</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2 539</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2 446</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2 431</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3 100</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3488</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35087">
                <a:tc>
                  <a:txBody>
                    <a:bodyPr/>
                    <a:lstStyle/>
                    <a:p>
                      <a:pPr algn="ctr">
                        <a:lnSpc>
                          <a:spcPct val="115000"/>
                        </a:lnSpc>
                        <a:spcAft>
                          <a:spcPts val="0"/>
                        </a:spcAft>
                      </a:pPr>
                      <a:r>
                        <a:rPr lang="pl-PL" sz="1000" b="1">
                          <a:solidFill>
                            <a:schemeClr val="bg1"/>
                          </a:solidFill>
                          <a:latin typeface="Calibri"/>
                          <a:ea typeface="Times New Roman"/>
                          <a:cs typeface="Calibri"/>
                        </a:rPr>
                        <a:t>21 - 30</a:t>
                      </a:r>
                      <a:endParaRPr lang="pl-PL" sz="11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a:latin typeface="Calibri"/>
                          <a:ea typeface="Times New Roman"/>
                          <a:cs typeface="Calibri"/>
                        </a:rPr>
                        <a:t>3 975</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3 924</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3 535</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3 315</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4 214</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4522</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35087">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Over</a:t>
                      </a:r>
                      <a:r>
                        <a:rPr lang="pl-PL" sz="1000" b="1" dirty="0" smtClean="0">
                          <a:solidFill>
                            <a:schemeClr val="bg1"/>
                          </a:solidFill>
                          <a:latin typeface="Calibri"/>
                          <a:ea typeface="Times New Roman"/>
                          <a:cs typeface="Calibri"/>
                        </a:rPr>
                        <a:t> </a:t>
                      </a:r>
                      <a:r>
                        <a:rPr lang="pl-PL" sz="1000" b="1" dirty="0">
                          <a:solidFill>
                            <a:schemeClr val="bg1"/>
                          </a:solidFill>
                          <a:latin typeface="Calibri"/>
                          <a:ea typeface="Times New Roman"/>
                          <a:cs typeface="Calibri"/>
                        </a:rPr>
                        <a:t>30</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a:latin typeface="Calibri"/>
                          <a:ea typeface="Times New Roman"/>
                          <a:cs typeface="Calibri"/>
                        </a:rPr>
                        <a:t>938</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989</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917</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1 052</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1 704</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1802</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35087">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Without</a:t>
                      </a:r>
                      <a:r>
                        <a:rPr lang="pl-PL" sz="1000" b="1" dirty="0" smtClean="0">
                          <a:solidFill>
                            <a:schemeClr val="bg1"/>
                          </a:solidFill>
                          <a:latin typeface="Calibri"/>
                          <a:ea typeface="Times New Roman"/>
                          <a:cs typeface="Calibri"/>
                        </a:rPr>
                        <a:t> </a:t>
                      </a:r>
                      <a:r>
                        <a:rPr lang="pl-PL" sz="1000" b="1" dirty="0" err="1" smtClean="0">
                          <a:solidFill>
                            <a:schemeClr val="bg1"/>
                          </a:solidFill>
                          <a:latin typeface="Calibri"/>
                          <a:ea typeface="Times New Roman"/>
                          <a:cs typeface="Calibri"/>
                        </a:rPr>
                        <a:t>work</a:t>
                      </a:r>
                      <a:r>
                        <a:rPr lang="pl-PL" sz="1000" b="1" dirty="0" smtClean="0">
                          <a:solidFill>
                            <a:schemeClr val="bg1"/>
                          </a:solidFill>
                          <a:latin typeface="Calibri"/>
                          <a:ea typeface="Times New Roman"/>
                          <a:cs typeface="Calibri"/>
                        </a:rPr>
                        <a:t> </a:t>
                      </a:r>
                      <a:r>
                        <a:rPr lang="pl-PL" sz="1000" b="1" dirty="0" err="1" smtClean="0">
                          <a:solidFill>
                            <a:schemeClr val="bg1"/>
                          </a:solidFill>
                          <a:latin typeface="Calibri"/>
                          <a:ea typeface="Times New Roman"/>
                          <a:cs typeface="Calibri"/>
                        </a:rPr>
                        <a:t>seniority</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a:latin typeface="Calibri"/>
                          <a:ea typeface="Times New Roman"/>
                          <a:cs typeface="Calibri"/>
                        </a:rPr>
                        <a:t>907</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966</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918</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842</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874</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901</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35087">
                <a:tc>
                  <a:txBody>
                    <a:bodyPr/>
                    <a:lstStyle/>
                    <a:p>
                      <a:pPr algn="ctr">
                        <a:lnSpc>
                          <a:spcPct val="115000"/>
                        </a:lnSpc>
                        <a:spcAft>
                          <a:spcPts val="0"/>
                        </a:spcAft>
                      </a:pPr>
                      <a:r>
                        <a:rPr lang="pl-PL" sz="1000" b="1" dirty="0" smtClean="0">
                          <a:solidFill>
                            <a:schemeClr val="bg1"/>
                          </a:solidFill>
                          <a:latin typeface="Calibri"/>
                          <a:ea typeface="Times New Roman"/>
                          <a:cs typeface="Calibri"/>
                        </a:rPr>
                        <a:t>TOTAL</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a:latin typeface="Calibri"/>
                          <a:ea typeface="Times New Roman"/>
                          <a:cs typeface="Calibri"/>
                        </a:rPr>
                        <a:t>11 616</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b="1">
                          <a:latin typeface="Calibri"/>
                          <a:ea typeface="Times New Roman"/>
                          <a:cs typeface="Calibri"/>
                        </a:rPr>
                        <a:t>11 715</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b="1">
                          <a:latin typeface="Calibri"/>
                          <a:ea typeface="Times New Roman"/>
                          <a:cs typeface="Calibri"/>
                        </a:rPr>
                        <a:t>10 864</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b="1">
                          <a:latin typeface="Calibri"/>
                          <a:ea typeface="Times New Roman"/>
                          <a:cs typeface="Calibri"/>
                        </a:rPr>
                        <a:t>10 441</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b="1">
                          <a:latin typeface="Calibri"/>
                          <a:ea typeface="Times New Roman"/>
                          <a:cs typeface="Calibri"/>
                        </a:rPr>
                        <a:t>13 217</a:t>
                      </a:r>
                      <a:endParaRPr lang="pl-PL" sz="110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b="1" dirty="0">
                          <a:latin typeface="Calibri"/>
                          <a:ea typeface="Times New Roman"/>
                          <a:cs typeface="Calibri"/>
                        </a:rPr>
                        <a:t>14229</a:t>
                      </a:r>
                      <a:endParaRPr lang="pl-PL" sz="1100" dirty="0">
                        <a:latin typeface="Calibri"/>
                        <a:ea typeface="Times New Roman"/>
                        <a:cs typeface="Times New Roman"/>
                      </a:endParaRPr>
                    </a:p>
                  </a:txBody>
                  <a:tcPr marL="68580" marR="68580"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sp>
        <p:nvSpPr>
          <p:cNvPr id="73816" name="pole tekstowe 3"/>
          <p:cNvSpPr txBox="1">
            <a:spLocks noChangeArrowheads="1"/>
          </p:cNvSpPr>
          <p:nvPr/>
        </p:nvSpPr>
        <p:spPr bwMode="auto">
          <a:xfrm>
            <a:off x="6659563" y="2636838"/>
            <a:ext cx="2339975" cy="1803400"/>
          </a:xfrm>
          <a:prstGeom prst="rect">
            <a:avLst/>
          </a:prstGeom>
          <a:noFill/>
          <a:ln w="9525">
            <a:noFill/>
            <a:miter lim="800000"/>
            <a:headEnd/>
            <a:tailEnd/>
          </a:ln>
        </p:spPr>
        <p:txBody>
          <a:bodyPr>
            <a:spAutoFit/>
          </a:bodyPr>
          <a:lstStyle/>
          <a:p>
            <a:pPr algn="just"/>
            <a:r>
              <a:rPr lang="pl-PL" sz="1600" b="1"/>
              <a:t>Among the unemployed persons over 50 years old the largest category are persons with work seniority over  21-30 years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2"/>
          <p:cNvSpPr txBox="1">
            <a:spLocks noChangeArrowheads="1"/>
          </p:cNvSpPr>
          <p:nvPr/>
        </p:nvSpPr>
        <p:spPr bwMode="auto">
          <a:xfrm>
            <a:off x="684213" y="1125538"/>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Diagnosis</a:t>
            </a:r>
            <a:r>
              <a:rPr lang="pl-PL" sz="2000" b="1" dirty="0">
                <a:solidFill>
                  <a:schemeClr val="bg1"/>
                </a:solidFill>
                <a:latin typeface="Arial" pitchFamily="34" charset="0"/>
                <a:cs typeface="Arial" pitchFamily="34" charset="0"/>
              </a:rPr>
              <a:t> of </a:t>
            </a:r>
            <a:r>
              <a:rPr lang="pl-PL" sz="2000" b="1" dirty="0" err="1">
                <a:solidFill>
                  <a:schemeClr val="bg1"/>
                </a:solidFill>
                <a:latin typeface="Arial" pitchFamily="34" charset="0"/>
                <a:cs typeface="Arial" pitchFamily="34" charset="0"/>
              </a:rPr>
              <a:t>the</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situation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unemployed</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a:t>
            </a:r>
          </a:p>
        </p:txBody>
      </p:sp>
      <p:sp>
        <p:nvSpPr>
          <p:cNvPr id="75778" name="pole tekstowe 4"/>
          <p:cNvSpPr txBox="1">
            <a:spLocks noChangeArrowheads="1"/>
          </p:cNvSpPr>
          <p:nvPr/>
        </p:nvSpPr>
        <p:spPr bwMode="auto">
          <a:xfrm>
            <a:off x="684213" y="1916113"/>
            <a:ext cx="8064500" cy="369887"/>
          </a:xfrm>
          <a:prstGeom prst="rect">
            <a:avLst/>
          </a:prstGeom>
          <a:solidFill>
            <a:srgbClr val="993300"/>
          </a:solidFill>
          <a:ln w="9525">
            <a:noFill/>
            <a:miter lim="800000"/>
            <a:headEnd/>
            <a:tailEnd/>
          </a:ln>
        </p:spPr>
        <p:txBody>
          <a:bodyPr>
            <a:spAutoFit/>
          </a:bodyPr>
          <a:lstStyle/>
          <a:p>
            <a:pPr algn="just"/>
            <a:r>
              <a:rPr lang="pl-PL">
                <a:solidFill>
                  <a:schemeClr val="bg1"/>
                </a:solidFill>
              </a:rPr>
              <a:t>         Unemployed persons over 50 years old by residence</a:t>
            </a:r>
          </a:p>
        </p:txBody>
      </p:sp>
      <p:graphicFrame>
        <p:nvGraphicFramePr>
          <p:cNvPr id="5" name="Tabela 4"/>
          <p:cNvGraphicFramePr>
            <a:graphicFrameLocks noGrp="1"/>
          </p:cNvGraphicFramePr>
          <p:nvPr/>
        </p:nvGraphicFramePr>
        <p:xfrm>
          <a:off x="684213" y="2349500"/>
          <a:ext cx="6095999" cy="3697986"/>
        </p:xfrm>
        <a:graphic>
          <a:graphicData uri="http://schemas.openxmlformats.org/drawingml/2006/table">
            <a:tbl>
              <a:tblPr/>
              <a:tblGrid>
                <a:gridCol w="870857"/>
                <a:gridCol w="870857"/>
                <a:gridCol w="870857"/>
                <a:gridCol w="870857"/>
                <a:gridCol w="870857"/>
                <a:gridCol w="870857"/>
                <a:gridCol w="870857"/>
              </a:tblGrid>
              <a:tr h="0">
                <a:tc rowSpan="2">
                  <a:txBody>
                    <a:bodyPr/>
                    <a:lstStyle/>
                    <a:p>
                      <a:pPr algn="ctr">
                        <a:lnSpc>
                          <a:spcPct val="115000"/>
                        </a:lnSpc>
                        <a:spcAft>
                          <a:spcPts val="0"/>
                        </a:spcAft>
                      </a:pP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gridSpan="2">
                  <a:txBody>
                    <a:bodyPr/>
                    <a:lstStyle/>
                    <a:p>
                      <a:pPr algn="ctr">
                        <a:lnSpc>
                          <a:spcPct val="115000"/>
                        </a:lnSpc>
                        <a:spcAft>
                          <a:spcPts val="0"/>
                        </a:spcAft>
                      </a:pPr>
                      <a:r>
                        <a:rPr lang="pl-PL" sz="1000" b="1" dirty="0">
                          <a:solidFill>
                            <a:schemeClr val="bg1"/>
                          </a:solidFill>
                          <a:latin typeface="Calibri"/>
                          <a:ea typeface="Times New Roman"/>
                          <a:cs typeface="Times New Roman"/>
                        </a:rPr>
                        <a:t>2005</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hMerge="1">
                  <a:txBody>
                    <a:bodyPr/>
                    <a:lstStyle/>
                    <a:p>
                      <a:endParaRPr lang="pl-PL"/>
                    </a:p>
                  </a:txBody>
                  <a:tcPr/>
                </a:tc>
                <a:tc gridSpan="2">
                  <a:txBody>
                    <a:bodyPr/>
                    <a:lstStyle/>
                    <a:p>
                      <a:pPr algn="ctr">
                        <a:lnSpc>
                          <a:spcPct val="115000"/>
                        </a:lnSpc>
                        <a:spcAft>
                          <a:spcPts val="0"/>
                        </a:spcAft>
                      </a:pPr>
                      <a:r>
                        <a:rPr lang="pl-PL" sz="1000" b="1" dirty="0">
                          <a:solidFill>
                            <a:schemeClr val="bg1"/>
                          </a:solidFill>
                          <a:latin typeface="Calibri"/>
                          <a:ea typeface="Times New Roman"/>
                          <a:cs typeface="Times New Roman"/>
                        </a:rPr>
                        <a:t>2006</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hMerge="1">
                  <a:txBody>
                    <a:bodyPr/>
                    <a:lstStyle/>
                    <a:p>
                      <a:endParaRPr lang="pl-PL"/>
                    </a:p>
                  </a:txBody>
                  <a:tcPr/>
                </a:tc>
                <a:tc gridSpan="2">
                  <a:txBody>
                    <a:bodyPr/>
                    <a:lstStyle/>
                    <a:p>
                      <a:pPr algn="ctr">
                        <a:lnSpc>
                          <a:spcPct val="115000"/>
                        </a:lnSpc>
                        <a:spcAft>
                          <a:spcPts val="0"/>
                        </a:spcAft>
                      </a:pPr>
                      <a:r>
                        <a:rPr lang="pl-PL" sz="1000" b="1">
                          <a:solidFill>
                            <a:schemeClr val="bg1"/>
                          </a:solidFill>
                          <a:latin typeface="Calibri"/>
                          <a:ea typeface="Times New Roman"/>
                          <a:cs typeface="Times New Roman"/>
                        </a:rPr>
                        <a:t>2007</a:t>
                      </a:r>
                      <a:endParaRPr lang="pl-PL" sz="11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hMerge="1">
                  <a:txBody>
                    <a:bodyPr/>
                    <a:lstStyle/>
                    <a:p>
                      <a:endParaRPr lang="pl-PL"/>
                    </a:p>
                  </a:txBody>
                  <a:tcPr/>
                </a:tc>
              </a:tr>
              <a:tr h="0">
                <a:tc vMerge="1">
                  <a:txBody>
                    <a:bodyPr/>
                    <a:lstStyle/>
                    <a:p>
                      <a:endParaRPr lang="pl-PL"/>
                    </a:p>
                  </a:txBody>
                  <a:tcPr/>
                </a:tc>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numbers</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a:solidFill>
                            <a:schemeClr val="bg1"/>
                          </a:solidFill>
                          <a:latin typeface="Calibri"/>
                          <a:ea typeface="Times New Roman"/>
                          <a:cs typeface="Calibri"/>
                        </a:rPr>
                        <a:t>%</a:t>
                      </a:r>
                      <a:endParaRPr lang="pl-PL" sz="11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numbers</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a:solidFill>
                            <a:schemeClr val="bg1"/>
                          </a:solidFill>
                          <a:latin typeface="Calibri"/>
                          <a:ea typeface="Times New Roman"/>
                          <a:cs typeface="Calibri"/>
                        </a:rPr>
                        <a:t>%</a:t>
                      </a:r>
                      <a:endParaRPr lang="pl-PL" sz="11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numbers</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dirty="0">
                          <a:solidFill>
                            <a:schemeClr val="bg1"/>
                          </a:solidFill>
                          <a:latin typeface="Calibri"/>
                          <a:ea typeface="Times New Roman"/>
                          <a:cs typeface="Calibri"/>
                        </a:rPr>
                        <a:t>%</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0">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Unemployed</a:t>
                      </a:r>
                      <a:r>
                        <a:rPr lang="pl-PL" sz="1000" b="1" dirty="0" smtClean="0">
                          <a:solidFill>
                            <a:schemeClr val="bg1"/>
                          </a:solidFill>
                          <a:latin typeface="Calibri"/>
                          <a:ea typeface="Times New Roman"/>
                          <a:cs typeface="Calibri"/>
                        </a:rPr>
                        <a:t> TOTAL</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a:latin typeface="Calibri"/>
                          <a:ea typeface="Times New Roman"/>
                          <a:cs typeface="Calibri"/>
                        </a:rPr>
                        <a:t>73 193</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b="1">
                          <a:latin typeface="Calibri"/>
                          <a:ea typeface="Times New Roman"/>
                          <a:cs typeface="Calibri"/>
                        </a:rPr>
                        <a:t>100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b="1" dirty="0">
                          <a:latin typeface="Calibri"/>
                          <a:ea typeface="Times New Roman"/>
                          <a:cs typeface="Calibri"/>
                        </a:rPr>
                        <a:t>61 773</a:t>
                      </a:r>
                      <a:endParaRPr lang="pl-PL" sz="1100"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b="1">
                          <a:latin typeface="Calibri"/>
                          <a:ea typeface="Times New Roman"/>
                          <a:cs typeface="Calibri"/>
                        </a:rPr>
                        <a:t>100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b="1">
                          <a:latin typeface="Calibri"/>
                          <a:ea typeface="Times New Roman"/>
                          <a:cs typeface="Calibri"/>
                        </a:rPr>
                        <a:t>48 796</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b="1">
                          <a:latin typeface="Calibri"/>
                          <a:ea typeface="Times New Roman"/>
                          <a:cs typeface="Calibri"/>
                        </a:rPr>
                        <a:t>100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village</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a:latin typeface="Calibri"/>
                          <a:ea typeface="Times New Roman"/>
                          <a:cs typeface="Calibri"/>
                        </a:rPr>
                        <a:t>26 455</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smtClean="0">
                          <a:latin typeface="Calibri"/>
                          <a:ea typeface="Times New Roman"/>
                          <a:cs typeface="Calibri"/>
                        </a:rPr>
                        <a:t>36,1</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21 606</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36,6</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18 429</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37,8</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pl-PL" sz="1000" b="1" dirty="0" smtClean="0">
                          <a:solidFill>
                            <a:schemeClr val="bg1"/>
                          </a:solidFill>
                          <a:latin typeface="Calibri"/>
                          <a:ea typeface="Times New Roman"/>
                          <a:cs typeface="Calibri"/>
                        </a:rPr>
                        <a:t>city</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a:latin typeface="Calibri"/>
                          <a:ea typeface="Times New Roman"/>
                          <a:cs typeface="Calibri"/>
                        </a:rPr>
                        <a:t>46 738</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63,9</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39 167</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63,4</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30 367</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62,2</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pl-PL" sz="1000" b="1" dirty="0" err="1" smtClean="0">
                          <a:solidFill>
                            <a:schemeClr val="bg1"/>
                          </a:solidFill>
                          <a:latin typeface="Calibri"/>
                          <a:ea typeface="Times New Roman"/>
                          <a:cs typeface="Times New Roman"/>
                        </a:rPr>
                        <a:t>Unemployed</a:t>
                      </a:r>
                      <a:r>
                        <a:rPr lang="pl-PL" sz="1000" b="1" dirty="0" smtClean="0">
                          <a:solidFill>
                            <a:schemeClr val="bg1"/>
                          </a:solidFill>
                          <a:latin typeface="Calibri"/>
                          <a:ea typeface="Times New Roman"/>
                          <a:cs typeface="Times New Roman"/>
                        </a:rPr>
                        <a:t> </a:t>
                      </a:r>
                      <a:r>
                        <a:rPr lang="pl-PL" sz="1000" b="1" dirty="0" err="1" smtClean="0">
                          <a:solidFill>
                            <a:schemeClr val="bg1"/>
                          </a:solidFill>
                          <a:latin typeface="Calibri"/>
                          <a:ea typeface="Times New Roman"/>
                          <a:cs typeface="Times New Roman"/>
                        </a:rPr>
                        <a:t>over</a:t>
                      </a:r>
                      <a:r>
                        <a:rPr lang="pl-PL" sz="1000" b="1" dirty="0" smtClean="0">
                          <a:solidFill>
                            <a:schemeClr val="bg1"/>
                          </a:solidFill>
                          <a:latin typeface="Calibri"/>
                          <a:ea typeface="Times New Roman"/>
                          <a:cs typeface="Times New Roman"/>
                        </a:rPr>
                        <a:t> 50</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a:latin typeface="Calibri"/>
                          <a:ea typeface="Times New Roman"/>
                          <a:cs typeface="Calibri"/>
                        </a:rPr>
                        <a:t>11 616</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b="1">
                          <a:latin typeface="Calibri"/>
                          <a:ea typeface="Times New Roman"/>
                          <a:cs typeface="Calibri"/>
                        </a:rPr>
                        <a:t>100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b="1">
                          <a:latin typeface="Calibri"/>
                          <a:ea typeface="Times New Roman"/>
                          <a:cs typeface="Calibri"/>
                        </a:rPr>
                        <a:t>11 715</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b="1">
                          <a:latin typeface="Calibri"/>
                          <a:ea typeface="Times New Roman"/>
                          <a:cs typeface="Calibri"/>
                        </a:rPr>
                        <a:t>100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b="1">
                          <a:latin typeface="Calibri"/>
                          <a:ea typeface="Times New Roman"/>
                          <a:cs typeface="Calibri"/>
                        </a:rPr>
                        <a:t>10 864</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b="1">
                          <a:latin typeface="Calibri"/>
                          <a:ea typeface="Times New Roman"/>
                          <a:cs typeface="Calibri"/>
                        </a:rPr>
                        <a:t>100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village</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a:latin typeface="Calibri"/>
                          <a:ea typeface="Times New Roman"/>
                          <a:cs typeface="Calibri"/>
                        </a:rPr>
                        <a:t>3 312</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28,5</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3 375</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28,8</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3 232</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29,7</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pl-PL" sz="1000" b="1" dirty="0" smtClean="0">
                          <a:solidFill>
                            <a:schemeClr val="bg1"/>
                          </a:solidFill>
                          <a:latin typeface="Calibri"/>
                          <a:ea typeface="Times New Roman"/>
                          <a:cs typeface="Calibri"/>
                        </a:rPr>
                        <a:t>city</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a:latin typeface="Calibri"/>
                          <a:ea typeface="Times New Roman"/>
                          <a:cs typeface="Calibri"/>
                        </a:rPr>
                        <a:t>8 304</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71,5</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8 340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71,2</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7 632</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00">
                          <a:latin typeface="Calibri"/>
                          <a:ea typeface="Times New Roman"/>
                          <a:cs typeface="Calibri"/>
                        </a:rPr>
                        <a:t>70,3</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gridSpan="7">
                  <a:txBody>
                    <a:bodyPr/>
                    <a:lstStyle/>
                    <a:p>
                      <a:pPr algn="ctr">
                        <a:lnSpc>
                          <a:spcPct val="115000"/>
                        </a:lnSpc>
                        <a:spcAft>
                          <a:spcPts val="0"/>
                        </a:spcAft>
                      </a:pPr>
                      <a:endParaRPr lang="pl-PL" sz="11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0">
                <a:tc rowSpan="2">
                  <a:txBody>
                    <a:bodyPr/>
                    <a:lstStyle/>
                    <a:p>
                      <a:pPr algn="ctr">
                        <a:lnSpc>
                          <a:spcPct val="115000"/>
                        </a:lnSpc>
                        <a:spcAft>
                          <a:spcPts val="0"/>
                        </a:spcAft>
                      </a:pPr>
                      <a:endParaRPr lang="pl-PL" sz="11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gridSpan="2">
                  <a:txBody>
                    <a:bodyPr/>
                    <a:lstStyle/>
                    <a:p>
                      <a:pPr algn="ctr">
                        <a:lnSpc>
                          <a:spcPct val="115000"/>
                        </a:lnSpc>
                        <a:spcAft>
                          <a:spcPts val="0"/>
                        </a:spcAft>
                      </a:pPr>
                      <a:r>
                        <a:rPr lang="pl-PL" sz="1000" b="1" dirty="0">
                          <a:solidFill>
                            <a:schemeClr val="bg1"/>
                          </a:solidFill>
                          <a:latin typeface="Calibri"/>
                          <a:ea typeface="Times New Roman"/>
                          <a:cs typeface="Times New Roman"/>
                        </a:rPr>
                        <a:t>2008</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hMerge="1">
                  <a:txBody>
                    <a:bodyPr/>
                    <a:lstStyle/>
                    <a:p>
                      <a:endParaRPr lang="pl-PL"/>
                    </a:p>
                  </a:txBody>
                  <a:tcPr/>
                </a:tc>
                <a:tc gridSpan="2">
                  <a:txBody>
                    <a:bodyPr/>
                    <a:lstStyle/>
                    <a:p>
                      <a:pPr algn="ctr">
                        <a:lnSpc>
                          <a:spcPct val="115000"/>
                        </a:lnSpc>
                        <a:spcAft>
                          <a:spcPts val="0"/>
                        </a:spcAft>
                      </a:pPr>
                      <a:r>
                        <a:rPr lang="pl-PL" sz="1000" b="1" dirty="0">
                          <a:solidFill>
                            <a:schemeClr val="bg1"/>
                          </a:solidFill>
                          <a:latin typeface="Calibri"/>
                          <a:ea typeface="Times New Roman"/>
                          <a:cs typeface="Times New Roman"/>
                        </a:rPr>
                        <a:t>2009</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hMerge="1">
                  <a:txBody>
                    <a:bodyPr/>
                    <a:lstStyle/>
                    <a:p>
                      <a:endParaRPr lang="pl-PL"/>
                    </a:p>
                  </a:txBody>
                  <a:tcPr/>
                </a:tc>
                <a:tc gridSpan="2">
                  <a:txBody>
                    <a:bodyPr/>
                    <a:lstStyle/>
                    <a:p>
                      <a:pPr algn="ctr">
                        <a:lnSpc>
                          <a:spcPct val="115000"/>
                        </a:lnSpc>
                        <a:spcAft>
                          <a:spcPts val="0"/>
                        </a:spcAft>
                      </a:pPr>
                      <a:r>
                        <a:rPr lang="pl-PL" sz="1000" b="1" dirty="0">
                          <a:solidFill>
                            <a:schemeClr val="bg1"/>
                          </a:solidFill>
                          <a:latin typeface="Calibri"/>
                          <a:ea typeface="Times New Roman"/>
                          <a:cs typeface="Calibri"/>
                        </a:rPr>
                        <a:t>2010</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hMerge="1">
                  <a:txBody>
                    <a:bodyPr/>
                    <a:lstStyle/>
                    <a:p>
                      <a:endParaRPr lang="pl-PL"/>
                    </a:p>
                  </a:txBody>
                  <a:tcPr/>
                </a:tc>
              </a:tr>
              <a:tr h="0">
                <a:tc vMerge="1">
                  <a:txBody>
                    <a:bodyPr/>
                    <a:lstStyle/>
                    <a:p>
                      <a:endParaRPr lang="pl-PL"/>
                    </a:p>
                  </a:txBody>
                  <a:tcPr/>
                </a:tc>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numbers</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a:solidFill>
                            <a:schemeClr val="bg1"/>
                          </a:solidFill>
                          <a:latin typeface="Calibri"/>
                          <a:ea typeface="Times New Roman"/>
                          <a:cs typeface="Calibri"/>
                        </a:rPr>
                        <a:t>%</a:t>
                      </a:r>
                      <a:endParaRPr lang="pl-PL" sz="11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numbers</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a:solidFill>
                            <a:schemeClr val="bg1"/>
                          </a:solidFill>
                          <a:latin typeface="Calibri"/>
                          <a:ea typeface="Times New Roman"/>
                          <a:cs typeface="Calibri"/>
                        </a:rPr>
                        <a:t>%</a:t>
                      </a:r>
                      <a:endParaRPr lang="pl-PL" sz="11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numbers</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00" b="1" dirty="0">
                          <a:solidFill>
                            <a:schemeClr val="bg1"/>
                          </a:solidFill>
                          <a:latin typeface="Calibri"/>
                          <a:ea typeface="Times New Roman"/>
                          <a:cs typeface="Calibri"/>
                        </a:rPr>
                        <a:t>%</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0">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Unemployed</a:t>
                      </a:r>
                      <a:r>
                        <a:rPr lang="pl-PL" sz="1000" b="1" dirty="0" smtClean="0">
                          <a:solidFill>
                            <a:schemeClr val="bg1"/>
                          </a:solidFill>
                          <a:latin typeface="Calibri"/>
                          <a:ea typeface="Times New Roman"/>
                          <a:cs typeface="Calibri"/>
                        </a:rPr>
                        <a:t> TOTAL</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900">
                          <a:latin typeface="Calibri"/>
                          <a:ea typeface="Times New Roman"/>
                          <a:cs typeface="Times New Roman"/>
                        </a:rPr>
                        <a:t>45 821</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100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61 169</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63 761</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100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village</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900">
                          <a:latin typeface="Calibri"/>
                          <a:ea typeface="Times New Roman"/>
                          <a:cs typeface="Times New Roman"/>
                        </a:rPr>
                        <a:t>16 203</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35,4</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20 428</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32,0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pl-PL" sz="1000" b="1" dirty="0" smtClean="0">
                          <a:solidFill>
                            <a:schemeClr val="bg1"/>
                          </a:solidFill>
                          <a:latin typeface="Calibri"/>
                          <a:ea typeface="Times New Roman"/>
                          <a:cs typeface="Calibri"/>
                        </a:rPr>
                        <a:t>city</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900">
                          <a:latin typeface="Calibri"/>
                          <a:ea typeface="Times New Roman"/>
                          <a:cs typeface="Times New Roman"/>
                        </a:rPr>
                        <a:t>29 618</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64,6</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43 333</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68,0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pl-PL" sz="1000" b="1" dirty="0" err="1" smtClean="0">
                          <a:solidFill>
                            <a:schemeClr val="bg1"/>
                          </a:solidFill>
                          <a:latin typeface="Calibri"/>
                          <a:ea typeface="Times New Roman"/>
                          <a:cs typeface="Times New Roman"/>
                        </a:rPr>
                        <a:t>Unemployed</a:t>
                      </a:r>
                      <a:r>
                        <a:rPr lang="pl-PL" sz="1000" b="1" dirty="0" smtClean="0">
                          <a:solidFill>
                            <a:schemeClr val="bg1"/>
                          </a:solidFill>
                          <a:latin typeface="Calibri"/>
                          <a:ea typeface="Times New Roman"/>
                          <a:cs typeface="Times New Roman"/>
                        </a:rPr>
                        <a:t> </a:t>
                      </a:r>
                      <a:r>
                        <a:rPr lang="pl-PL" sz="1000" b="1" dirty="0" err="1" smtClean="0">
                          <a:solidFill>
                            <a:schemeClr val="bg1"/>
                          </a:solidFill>
                          <a:latin typeface="Calibri"/>
                          <a:ea typeface="Times New Roman"/>
                          <a:cs typeface="Times New Roman"/>
                        </a:rPr>
                        <a:t>over</a:t>
                      </a:r>
                      <a:r>
                        <a:rPr lang="pl-PL" sz="1000" b="1" dirty="0" smtClean="0">
                          <a:solidFill>
                            <a:schemeClr val="bg1"/>
                          </a:solidFill>
                          <a:latin typeface="Calibri"/>
                          <a:ea typeface="Times New Roman"/>
                          <a:cs typeface="Times New Roman"/>
                        </a:rPr>
                        <a:t> 50</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900" b="1">
                          <a:latin typeface="Calibri"/>
                          <a:ea typeface="Times New Roman"/>
                          <a:cs typeface="Times New Roman"/>
                        </a:rPr>
                        <a:t>10 441</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b="1">
                          <a:latin typeface="Calibri"/>
                          <a:ea typeface="Times New Roman"/>
                          <a:cs typeface="Times New Roman"/>
                        </a:rPr>
                        <a:t>100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b="1">
                          <a:latin typeface="Calibri"/>
                          <a:ea typeface="Times New Roman"/>
                          <a:cs typeface="Times New Roman"/>
                        </a:rPr>
                        <a:t>13 217</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b="1">
                          <a:latin typeface="Calibri"/>
                          <a:ea typeface="Times New Roman"/>
                          <a:cs typeface="Times New Roman"/>
                        </a:rPr>
                        <a:t>100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b="1">
                          <a:latin typeface="Calibri"/>
                          <a:ea typeface="Times New Roman"/>
                          <a:cs typeface="Times New Roman"/>
                        </a:rPr>
                        <a:t>14 229</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b="1">
                          <a:latin typeface="Calibri"/>
                          <a:ea typeface="Times New Roman"/>
                          <a:cs typeface="Times New Roman"/>
                        </a:rPr>
                        <a:t>100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pl-PL" sz="1000" b="1" dirty="0" err="1" smtClean="0">
                          <a:solidFill>
                            <a:schemeClr val="bg1"/>
                          </a:solidFill>
                          <a:latin typeface="Calibri"/>
                          <a:ea typeface="Times New Roman"/>
                          <a:cs typeface="Calibri"/>
                        </a:rPr>
                        <a:t>village</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900">
                          <a:latin typeface="Calibri"/>
                          <a:ea typeface="Times New Roman"/>
                          <a:cs typeface="Times New Roman"/>
                        </a:rPr>
                        <a:t>2 919</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28,0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3 512</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26,6</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3 684</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dirty="0">
                          <a:latin typeface="Calibri"/>
                          <a:ea typeface="Times New Roman"/>
                          <a:cs typeface="Times New Roman"/>
                        </a:rPr>
                        <a:t>26,0</a:t>
                      </a:r>
                      <a:endParaRPr lang="pl-PL" sz="1100"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0">
                <a:tc>
                  <a:txBody>
                    <a:bodyPr/>
                    <a:lstStyle/>
                    <a:p>
                      <a:pPr algn="ctr">
                        <a:lnSpc>
                          <a:spcPct val="115000"/>
                        </a:lnSpc>
                        <a:spcAft>
                          <a:spcPts val="0"/>
                        </a:spcAft>
                      </a:pPr>
                      <a:r>
                        <a:rPr lang="pl-PL" sz="1000" b="1" dirty="0" smtClean="0">
                          <a:solidFill>
                            <a:schemeClr val="bg1"/>
                          </a:solidFill>
                          <a:latin typeface="Calibri"/>
                          <a:ea typeface="Times New Roman"/>
                          <a:cs typeface="Calibri"/>
                        </a:rPr>
                        <a:t>city</a:t>
                      </a:r>
                      <a:endParaRPr lang="pl-PL" sz="11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900">
                          <a:latin typeface="Calibri"/>
                          <a:ea typeface="Times New Roman"/>
                          <a:cs typeface="Times New Roman"/>
                        </a:rPr>
                        <a:t>7 522</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72,0</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9 705</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73,4</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a:latin typeface="Calibri"/>
                          <a:ea typeface="Times New Roman"/>
                          <a:cs typeface="Times New Roman"/>
                        </a:rPr>
                        <a:t>10 545</a:t>
                      </a:r>
                      <a:endParaRPr lang="pl-PL" sz="110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900" dirty="0">
                          <a:latin typeface="Calibri"/>
                          <a:ea typeface="Times New Roman"/>
                          <a:cs typeface="Times New Roman"/>
                        </a:rPr>
                        <a:t>74,0</a:t>
                      </a:r>
                      <a:endParaRPr lang="pl-PL" sz="1100" dirty="0">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sp>
        <p:nvSpPr>
          <p:cNvPr id="75917" name="pole tekstowe 3"/>
          <p:cNvSpPr txBox="1">
            <a:spLocks noChangeArrowheads="1"/>
          </p:cNvSpPr>
          <p:nvPr/>
        </p:nvSpPr>
        <p:spPr bwMode="auto">
          <a:xfrm>
            <a:off x="7092950" y="2492375"/>
            <a:ext cx="1800225" cy="2536825"/>
          </a:xfrm>
          <a:prstGeom prst="rect">
            <a:avLst/>
          </a:prstGeom>
          <a:noFill/>
          <a:ln w="9525">
            <a:noFill/>
            <a:miter lim="800000"/>
            <a:headEnd/>
            <a:tailEnd/>
          </a:ln>
        </p:spPr>
        <p:txBody>
          <a:bodyPr>
            <a:spAutoFit/>
          </a:bodyPr>
          <a:lstStyle/>
          <a:p>
            <a:pPr algn="just"/>
            <a:r>
              <a:rPr lang="pl-PL" sz="1600" b="1"/>
              <a:t>Compared with structure of total number of unemployed persons, less unemployed persons over 50 years old people are village residents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Analisys</a:t>
            </a:r>
            <a:r>
              <a:rPr lang="pl-PL" sz="2000" b="1" dirty="0">
                <a:solidFill>
                  <a:schemeClr val="bg1"/>
                </a:solidFill>
                <a:latin typeface="Arial" pitchFamily="34" charset="0"/>
                <a:cs typeface="Arial" pitchFamily="34" charset="0"/>
              </a:rPr>
              <a:t> of </a:t>
            </a:r>
            <a:r>
              <a:rPr lang="pl-PL" sz="2000" b="1" dirty="0" err="1">
                <a:solidFill>
                  <a:schemeClr val="bg1"/>
                </a:solidFill>
                <a:latin typeface="Arial" pitchFamily="34" charset="0"/>
                <a:cs typeface="Arial" pitchFamily="34" charset="0"/>
              </a:rPr>
              <a:t>the</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situation</a:t>
            </a:r>
            <a:r>
              <a:rPr lang="pl-PL" sz="2000" b="1" dirty="0">
                <a:solidFill>
                  <a:schemeClr val="bg1"/>
                </a:solidFill>
                <a:latin typeface="Arial" pitchFamily="34" charset="0"/>
                <a:cs typeface="Arial" pitchFamily="34" charset="0"/>
              </a:rPr>
              <a:t> on </a:t>
            </a:r>
            <a:r>
              <a:rPr lang="pl-PL" sz="2000" b="1" dirty="0" err="1">
                <a:solidFill>
                  <a:schemeClr val="bg1"/>
                </a:solidFill>
                <a:latin typeface="Arial" pitchFamily="34" charset="0"/>
                <a:cs typeface="Arial" pitchFamily="34" charset="0"/>
              </a:rPr>
              <a:t>economic</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inactivity</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among</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a:t>
            </a:r>
          </a:p>
        </p:txBody>
      </p:sp>
      <p:sp>
        <p:nvSpPr>
          <p:cNvPr id="77827" name="pole tekstowe 3"/>
          <p:cNvSpPr txBox="1">
            <a:spLocks noChangeArrowheads="1"/>
          </p:cNvSpPr>
          <p:nvPr/>
        </p:nvSpPr>
        <p:spPr bwMode="auto">
          <a:xfrm>
            <a:off x="468313" y="2205038"/>
            <a:ext cx="8351837" cy="3786187"/>
          </a:xfrm>
          <a:prstGeom prst="rect">
            <a:avLst/>
          </a:prstGeom>
          <a:noFill/>
          <a:ln w="9525">
            <a:noFill/>
            <a:miter lim="800000"/>
            <a:headEnd/>
            <a:tailEnd/>
          </a:ln>
        </p:spPr>
        <p:txBody>
          <a:bodyPr>
            <a:spAutoFit/>
          </a:bodyPr>
          <a:lstStyle/>
          <a:p>
            <a:pPr algn="just">
              <a:buFont typeface="Wingdings" pitchFamily="2" charset="2"/>
              <a:buChar char="v"/>
            </a:pPr>
            <a:r>
              <a:rPr lang="pl-PL" sz="1600"/>
              <a:t>2% of persons over 50 years old consider themselves as a economic inactive in voivodeship Podlaskie </a:t>
            </a:r>
            <a:r>
              <a:rPr lang="pl-PL" sz="1600" b="1"/>
              <a:t>(CATI)</a:t>
            </a:r>
          </a:p>
          <a:p>
            <a:pPr algn="just">
              <a:buFont typeface="Wingdings" pitchFamily="2" charset="2"/>
              <a:buChar char="v"/>
            </a:pPr>
            <a:endParaRPr lang="pl-PL" sz="1600"/>
          </a:p>
          <a:p>
            <a:pPr algn="just">
              <a:buFont typeface="Wingdings" pitchFamily="2" charset="2"/>
              <a:buChar char="v"/>
            </a:pPr>
            <a:r>
              <a:rPr lang="pl-PL" sz="1600"/>
              <a:t> View respondents from research </a:t>
            </a:r>
            <a:r>
              <a:rPr lang="pl-PL" sz="1600" b="1"/>
              <a:t>SSI</a:t>
            </a:r>
            <a:r>
              <a:rPr lang="pl-PL" sz="1600"/>
              <a:t> persons over 50 years old consider themselves as an old persons. So justifies desire transition for their pension. </a:t>
            </a:r>
          </a:p>
          <a:p>
            <a:pPr algn="just"/>
            <a:endParaRPr lang="pl-PL" sz="1600"/>
          </a:p>
          <a:p>
            <a:pPr algn="just">
              <a:buFont typeface="Wingdings" pitchFamily="2" charset="2"/>
              <a:buChar char="v"/>
            </a:pPr>
            <a:r>
              <a:rPr lang="pl-PL" sz="1600"/>
              <a:t> In case 74% of respondents form group over 50 years old the time spent without job is over 3 years </a:t>
            </a:r>
            <a:r>
              <a:rPr lang="pl-PL" sz="1600" b="1"/>
              <a:t>(CATI)</a:t>
            </a:r>
            <a:r>
              <a:rPr lang="pl-PL" sz="1600"/>
              <a:t>.</a:t>
            </a:r>
          </a:p>
          <a:p>
            <a:pPr algn="just"/>
            <a:endParaRPr lang="pl-PL" sz="1600"/>
          </a:p>
          <a:p>
            <a:pPr algn="just">
              <a:buFont typeface="Wingdings" pitchFamily="2" charset="2"/>
              <a:buChar char="v"/>
            </a:pPr>
            <a:r>
              <a:rPr lang="pl-PL" sz="1600"/>
              <a:t>Obtained result indicates that significant differences between reality rzeczywistą </a:t>
            </a:r>
            <a:br>
              <a:rPr lang="pl-PL" sz="1600"/>
            </a:br>
            <a:r>
              <a:rPr lang="pl-PL" sz="1600"/>
              <a:t>a and registered time’s lenght spent without job by persons ober 50 years old in voivodeship Podlaskie </a:t>
            </a:r>
          </a:p>
          <a:p>
            <a:pPr algn="just">
              <a:buFont typeface="Wingdings" pitchFamily="2" charset="2"/>
              <a:buChar char="v"/>
            </a:pPr>
            <a:endParaRPr lang="pl-PL" sz="1600"/>
          </a:p>
          <a:p>
            <a:pPr algn="just"/>
            <a:endParaRPr lang="pl-PL" sz="1600"/>
          </a:p>
          <a:p>
            <a:pPr algn="just"/>
            <a:endParaRPr lang="pl-PL" sz="16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Analisys</a:t>
            </a:r>
            <a:r>
              <a:rPr lang="pl-PL" sz="2000" b="1" dirty="0">
                <a:solidFill>
                  <a:schemeClr val="bg1"/>
                </a:solidFill>
                <a:latin typeface="Arial" pitchFamily="34" charset="0"/>
                <a:cs typeface="Arial" pitchFamily="34" charset="0"/>
              </a:rPr>
              <a:t> of </a:t>
            </a:r>
            <a:r>
              <a:rPr lang="pl-PL" sz="2000" b="1" dirty="0" err="1">
                <a:solidFill>
                  <a:schemeClr val="bg1"/>
                </a:solidFill>
                <a:latin typeface="Arial" pitchFamily="34" charset="0"/>
                <a:cs typeface="Arial" pitchFamily="34" charset="0"/>
              </a:rPr>
              <a:t>the</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situation</a:t>
            </a:r>
            <a:r>
              <a:rPr lang="pl-PL" sz="2000" b="1" dirty="0">
                <a:solidFill>
                  <a:schemeClr val="bg1"/>
                </a:solidFill>
                <a:latin typeface="Arial" pitchFamily="34" charset="0"/>
                <a:cs typeface="Arial" pitchFamily="34" charset="0"/>
              </a:rPr>
              <a:t> on </a:t>
            </a:r>
            <a:r>
              <a:rPr lang="pl-PL" sz="2000" b="1" dirty="0" err="1">
                <a:solidFill>
                  <a:schemeClr val="bg1"/>
                </a:solidFill>
                <a:latin typeface="Arial" pitchFamily="34" charset="0"/>
                <a:cs typeface="Arial" pitchFamily="34" charset="0"/>
              </a:rPr>
              <a:t>economic</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inactivity</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among</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a:t>
            </a:r>
          </a:p>
        </p:txBody>
      </p:sp>
      <p:sp>
        <p:nvSpPr>
          <p:cNvPr id="79875" name="pole tekstowe 3"/>
          <p:cNvSpPr txBox="1">
            <a:spLocks noChangeArrowheads="1"/>
          </p:cNvSpPr>
          <p:nvPr/>
        </p:nvSpPr>
        <p:spPr bwMode="auto">
          <a:xfrm>
            <a:off x="468313" y="2205038"/>
            <a:ext cx="8351837" cy="3600450"/>
          </a:xfrm>
          <a:prstGeom prst="rect">
            <a:avLst/>
          </a:prstGeom>
          <a:noFill/>
          <a:ln w="9525">
            <a:noFill/>
            <a:miter lim="800000"/>
            <a:headEnd/>
            <a:tailEnd/>
          </a:ln>
        </p:spPr>
        <p:txBody>
          <a:bodyPr>
            <a:spAutoFit/>
          </a:bodyPr>
          <a:lstStyle/>
          <a:p>
            <a:pPr algn="just">
              <a:buFont typeface="Wingdings" pitchFamily="2" charset="2"/>
              <a:buChar char="v"/>
            </a:pPr>
            <a:r>
              <a:rPr lang="pl-PL" sz="1600"/>
              <a:t> Comparable percentage of persons over 50 years old in voivodeship Podlaskie 50+  is still without job through 13-24 months (10%), 6-12 months  i 6-12 months (at 8%) </a:t>
            </a:r>
            <a:r>
              <a:rPr lang="pl-PL" sz="1600" b="1"/>
              <a:t>(CATI)</a:t>
            </a:r>
          </a:p>
          <a:p>
            <a:pPr algn="just"/>
            <a:endParaRPr lang="pl-PL" sz="1600"/>
          </a:p>
          <a:p>
            <a:pPr algn="just">
              <a:buFont typeface="Wingdings" pitchFamily="2" charset="2"/>
              <a:buChar char="v"/>
            </a:pPr>
            <a:r>
              <a:rPr lang="pl-PL" sz="1600"/>
              <a:t> Next receives pensions (32%) or retirement (32%) the most frequently causes of being without job among group persons over 50 years old in voivodeship Podlaskie are: lack of job offers (21%) and  personal situation (17%) </a:t>
            </a:r>
            <a:r>
              <a:rPr lang="pl-PL" sz="1600" b="1"/>
              <a:t>(CATI)</a:t>
            </a:r>
          </a:p>
          <a:p>
            <a:pPr algn="just">
              <a:buFont typeface="Wingdings" pitchFamily="2" charset="2"/>
              <a:buChar char="v"/>
            </a:pPr>
            <a:endParaRPr lang="pl-PL" sz="1600" b="1"/>
          </a:p>
          <a:p>
            <a:pPr algn="just">
              <a:buFont typeface="Wingdings" pitchFamily="2" charset="2"/>
              <a:buChar char="v"/>
            </a:pPr>
            <a:r>
              <a:rPr lang="pl-PL" sz="1600"/>
              <a:t>A common excuse for economic inactivity is apprehension from stress related with job searching</a:t>
            </a:r>
            <a:r>
              <a:rPr lang="pl-PL" sz="1600" b="1"/>
              <a:t>(SSI)</a:t>
            </a:r>
          </a:p>
          <a:p>
            <a:pPr algn="just">
              <a:buFont typeface="Wingdings" pitchFamily="2" charset="2"/>
              <a:buChar char="v"/>
            </a:pPr>
            <a:endParaRPr lang="pl-PL" sz="1600" b="1"/>
          </a:p>
          <a:p>
            <a:pPr algn="just">
              <a:buFont typeface="Wingdings" pitchFamily="2" charset="2"/>
              <a:buChar char="v"/>
            </a:pPr>
            <a:r>
              <a:rPr lang="pl-PL" sz="1600"/>
              <a:t>Employers think poorly about long-term unemployed and economic inactivited as a potential employees </a:t>
            </a:r>
            <a:r>
              <a:rPr lang="pl-PL" sz="1600" b="1"/>
              <a:t>(IDI employers)</a:t>
            </a:r>
            <a:endParaRPr lang="pl-PL" sz="1600"/>
          </a:p>
          <a:p>
            <a:pPr algn="just"/>
            <a:endParaRPr lang="pl-PL" sz="1600"/>
          </a:p>
          <a:p>
            <a:pPr algn="just"/>
            <a:endParaRPr lang="pl-PL" sz="16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Analisys</a:t>
            </a:r>
            <a:r>
              <a:rPr lang="pl-PL" sz="2000" b="1" dirty="0">
                <a:solidFill>
                  <a:schemeClr val="bg1"/>
                </a:solidFill>
                <a:latin typeface="Arial" pitchFamily="34" charset="0"/>
                <a:cs typeface="Arial" pitchFamily="34" charset="0"/>
              </a:rPr>
              <a:t> of </a:t>
            </a:r>
            <a:r>
              <a:rPr lang="pl-PL" sz="2000" b="1" dirty="0" err="1">
                <a:solidFill>
                  <a:schemeClr val="bg1"/>
                </a:solidFill>
                <a:latin typeface="Arial" pitchFamily="34" charset="0"/>
                <a:cs typeface="Arial" pitchFamily="34" charset="0"/>
              </a:rPr>
              <a:t>the</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situation</a:t>
            </a:r>
            <a:r>
              <a:rPr lang="pl-PL" sz="2000" b="1" dirty="0">
                <a:solidFill>
                  <a:schemeClr val="bg1"/>
                </a:solidFill>
                <a:latin typeface="Arial" pitchFamily="34" charset="0"/>
                <a:cs typeface="Arial" pitchFamily="34" charset="0"/>
              </a:rPr>
              <a:t> on </a:t>
            </a:r>
            <a:r>
              <a:rPr lang="pl-PL" sz="2000" b="1" dirty="0" err="1">
                <a:solidFill>
                  <a:schemeClr val="bg1"/>
                </a:solidFill>
                <a:latin typeface="Arial" pitchFamily="34" charset="0"/>
                <a:cs typeface="Arial" pitchFamily="34" charset="0"/>
              </a:rPr>
              <a:t>economic</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inactivity</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among</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a:t>
            </a:r>
          </a:p>
        </p:txBody>
      </p:sp>
      <p:sp>
        <p:nvSpPr>
          <p:cNvPr id="81923" name="pole tekstowe 3"/>
          <p:cNvSpPr txBox="1">
            <a:spLocks noChangeArrowheads="1"/>
          </p:cNvSpPr>
          <p:nvPr/>
        </p:nvSpPr>
        <p:spPr bwMode="auto">
          <a:xfrm>
            <a:off x="468313" y="2205038"/>
            <a:ext cx="8351837" cy="3108325"/>
          </a:xfrm>
          <a:prstGeom prst="rect">
            <a:avLst/>
          </a:prstGeom>
          <a:noFill/>
          <a:ln w="9525">
            <a:noFill/>
            <a:miter lim="800000"/>
            <a:headEnd/>
            <a:tailEnd/>
          </a:ln>
        </p:spPr>
        <p:txBody>
          <a:bodyPr>
            <a:spAutoFit/>
          </a:bodyPr>
          <a:lstStyle/>
          <a:p>
            <a:pPr algn="just">
              <a:buFont typeface="Wingdings" pitchFamily="2" charset="2"/>
              <a:buChar char="v"/>
            </a:pPr>
            <a:r>
              <a:rPr lang="pl-PL" sz="1600"/>
              <a:t> Employers think that persons over 50 yeras old are characterized by specific features which determine choice a economi inactivityZdaniem pracodawców specyficzne cechy grupy 50+ powodują, że  jako najkorzystniejsze wyjście bezrobotne 50+ wybierają bierność </a:t>
            </a:r>
            <a:r>
              <a:rPr lang="pl-PL" sz="1600" b="1"/>
              <a:t>(IDI employers)</a:t>
            </a:r>
          </a:p>
          <a:p>
            <a:pPr algn="just"/>
            <a:endParaRPr lang="pl-PL" sz="1600" b="1"/>
          </a:p>
          <a:p>
            <a:pPr algn="just">
              <a:buFont typeface="Wingdings" pitchFamily="2" charset="2"/>
              <a:buChar char="v"/>
            </a:pPr>
            <a:r>
              <a:rPr lang="pl-PL" sz="1600"/>
              <a:t> Employers are careful on employment of persons over 50 years old. </a:t>
            </a:r>
            <a:r>
              <a:rPr lang="en-US" sz="1600"/>
              <a:t>This is the result of </a:t>
            </a:r>
            <a:r>
              <a:rPr lang="pl-PL" sz="1600"/>
              <a:t>attitudes persons over 50 years old </a:t>
            </a:r>
            <a:r>
              <a:rPr lang="pl-PL" sz="1600" b="1"/>
              <a:t>(IDI employers)</a:t>
            </a:r>
          </a:p>
          <a:p>
            <a:pPr algn="just"/>
            <a:endParaRPr lang="pl-PL" sz="1600"/>
          </a:p>
          <a:p>
            <a:pPr algn="just">
              <a:buFont typeface="Wingdings" pitchFamily="2" charset="2"/>
              <a:buChar char="v"/>
            </a:pPr>
            <a:r>
              <a:rPr lang="pl-PL" sz="1600"/>
              <a:t> 83,5%  of persons over 50 years old in voivodeship Podlaskie haven’t looking for a job </a:t>
            </a:r>
            <a:r>
              <a:rPr lang="pl-PL" sz="1600" b="1"/>
              <a:t>(CATI)</a:t>
            </a:r>
            <a:endParaRPr lang="pl-PL" sz="1600"/>
          </a:p>
          <a:p>
            <a:pPr algn="just"/>
            <a:endParaRPr lang="pl-PL" sz="1600"/>
          </a:p>
          <a:p>
            <a:pPr algn="just"/>
            <a:endParaRPr lang="pl-PL" sz="16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ole tekstowe 2"/>
          <p:cNvSpPr txBox="1">
            <a:spLocks noChangeArrowheads="1"/>
          </p:cNvSpPr>
          <p:nvPr/>
        </p:nvSpPr>
        <p:spPr bwMode="auto">
          <a:xfrm>
            <a:off x="684213" y="1412875"/>
            <a:ext cx="8066087" cy="400050"/>
          </a:xfrm>
          <a:prstGeom prst="rect">
            <a:avLst/>
          </a:prstGeom>
          <a:solidFill>
            <a:srgbClr val="CC3300"/>
          </a:solidFill>
          <a:ln w="9525">
            <a:noFill/>
            <a:miter lim="800000"/>
            <a:headEnd/>
            <a:tailEnd/>
          </a:ln>
          <a:effectLst>
            <a:outerShdw blurRad="50800" dist="50800" dir="5400000" algn="ctr" rotWithShape="0">
              <a:srgbClr val="993300"/>
            </a:outerShdw>
          </a:effectLst>
        </p:spPr>
        <p:txBody>
          <a:bodyPr>
            <a:spAutoFit/>
          </a:bodyPr>
          <a:lstStyle/>
          <a:p>
            <a:pPr>
              <a:defRPr/>
            </a:pPr>
            <a:r>
              <a:rPr lang="pl-PL" sz="2000" b="1" dirty="0" err="1">
                <a:solidFill>
                  <a:schemeClr val="bg1"/>
                </a:solidFill>
                <a:latin typeface="Arial" pitchFamily="34" charset="0"/>
                <a:cs typeface="Arial" pitchFamily="34" charset="0"/>
              </a:rPr>
              <a:t>Main</a:t>
            </a:r>
            <a:r>
              <a:rPr lang="pl-PL" sz="2000" b="1" dirty="0">
                <a:solidFill>
                  <a:schemeClr val="bg1"/>
                </a:solidFill>
                <a:latin typeface="Arial" pitchFamily="34" charset="0"/>
                <a:cs typeface="Arial" pitchFamily="34" charset="0"/>
              </a:rPr>
              <a:t> target of </a:t>
            </a:r>
            <a:r>
              <a:rPr lang="pl-PL" sz="2000" b="1" dirty="0" err="1">
                <a:solidFill>
                  <a:schemeClr val="bg1"/>
                </a:solidFill>
                <a:latin typeface="Arial" pitchFamily="34" charset="0"/>
                <a:cs typeface="Arial" pitchFamily="34" charset="0"/>
              </a:rPr>
              <a:t>research</a:t>
            </a:r>
            <a:r>
              <a:rPr lang="pl-PL" sz="2000" b="1" dirty="0">
                <a:solidFill>
                  <a:schemeClr val="bg1"/>
                </a:solidFill>
                <a:latin typeface="Arial" pitchFamily="34" charset="0"/>
                <a:cs typeface="Arial" pitchFamily="34" charset="0"/>
              </a:rPr>
              <a:t>.</a:t>
            </a:r>
          </a:p>
        </p:txBody>
      </p:sp>
      <p:sp>
        <p:nvSpPr>
          <p:cNvPr id="5123" name="pole tekstowe 3"/>
          <p:cNvSpPr txBox="1">
            <a:spLocks noChangeArrowheads="1"/>
          </p:cNvSpPr>
          <p:nvPr/>
        </p:nvSpPr>
        <p:spPr bwMode="auto">
          <a:xfrm>
            <a:off x="1259632" y="2852936"/>
            <a:ext cx="6768752" cy="1200329"/>
          </a:xfrm>
          <a:prstGeom prst="rect">
            <a:avLst/>
          </a:prstGeom>
          <a:noFill/>
          <a:ln w="9525">
            <a:noFill/>
            <a:miter lim="800000"/>
            <a:headEnd/>
            <a:tailEnd/>
          </a:ln>
        </p:spPr>
        <p:txBody>
          <a:bodyPr>
            <a:spAutoFit/>
          </a:bodyPr>
          <a:lstStyle/>
          <a:p>
            <a:pPr algn="just">
              <a:defRPr/>
            </a:pP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Diagnosis</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of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the</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situation</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persons</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over</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50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years</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old on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the</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labour</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market and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efficiency</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analisys</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of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supports</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institutions</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and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organizations</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granted</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for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persons</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over</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50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years</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old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in</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pl-PL"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voivodeship</a:t>
            </a:r>
            <a:r>
              <a:rPr lang="pl-P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podlaskie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1016000"/>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Analisys</a:t>
            </a:r>
            <a:r>
              <a:rPr lang="pl-PL" sz="2000" b="1" dirty="0">
                <a:solidFill>
                  <a:schemeClr val="bg1"/>
                </a:solidFill>
                <a:latin typeface="Arial" pitchFamily="34" charset="0"/>
                <a:cs typeface="Arial" pitchFamily="34" charset="0"/>
              </a:rPr>
              <a:t> of </a:t>
            </a:r>
            <a:r>
              <a:rPr lang="pl-PL" sz="2000" b="1" dirty="0" err="1">
                <a:solidFill>
                  <a:schemeClr val="bg1"/>
                </a:solidFill>
                <a:latin typeface="Arial" pitchFamily="34" charset="0"/>
                <a:cs typeface="Arial" pitchFamily="34" charset="0"/>
              </a:rPr>
              <a:t>the</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experiences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among</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 (</a:t>
            </a:r>
            <a:r>
              <a:rPr lang="pl-PL" sz="2000" b="1" dirty="0" err="1">
                <a:solidFill>
                  <a:schemeClr val="bg1"/>
                </a:solidFill>
                <a:latin typeface="Arial" pitchFamily="34" charset="0"/>
                <a:cs typeface="Arial" pitchFamily="34" charset="0"/>
              </a:rPr>
              <a:t>jobs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abroad</a:t>
            </a:r>
            <a:r>
              <a:rPr lang="pl-PL" sz="2000" b="1" dirty="0">
                <a:solidFill>
                  <a:schemeClr val="bg1"/>
                </a:solidFill>
                <a:latin typeface="Arial" pitchFamily="34" charset="0"/>
                <a:cs typeface="Arial" pitchFamily="34" charset="0"/>
              </a:rPr>
              <a:t> and </a:t>
            </a:r>
            <a:r>
              <a:rPr lang="pl-PL" sz="2000" b="1" dirty="0" err="1">
                <a:solidFill>
                  <a:schemeClr val="bg1"/>
                </a:solidFill>
                <a:latin typeface="Arial" pitchFamily="34" charset="0"/>
                <a:cs typeface="Arial" pitchFamily="34" charset="0"/>
              </a:rPr>
              <a:t>grey</a:t>
            </a:r>
            <a:r>
              <a:rPr lang="pl-PL" sz="2000" b="1" dirty="0">
                <a:solidFill>
                  <a:schemeClr val="bg1"/>
                </a:solidFill>
                <a:latin typeface="Arial" pitchFamily="34" charset="0"/>
                <a:cs typeface="Arial" pitchFamily="34" charset="0"/>
              </a:rPr>
              <a:t> market).</a:t>
            </a:r>
          </a:p>
          <a:p>
            <a:pPr algn="just">
              <a:defRPr/>
            </a:pPr>
            <a:endParaRPr lang="pl-PL" sz="2000" b="1" dirty="0">
              <a:solidFill>
                <a:schemeClr val="bg1"/>
              </a:solidFill>
              <a:latin typeface="Arial" pitchFamily="34" charset="0"/>
              <a:cs typeface="Arial" pitchFamily="34" charset="0"/>
            </a:endParaRPr>
          </a:p>
        </p:txBody>
      </p:sp>
      <p:sp>
        <p:nvSpPr>
          <p:cNvPr id="83971" name="pole tekstowe 3"/>
          <p:cNvSpPr txBox="1">
            <a:spLocks noChangeArrowheads="1"/>
          </p:cNvSpPr>
          <p:nvPr/>
        </p:nvSpPr>
        <p:spPr bwMode="auto">
          <a:xfrm>
            <a:off x="468313" y="2420938"/>
            <a:ext cx="8351837" cy="2554287"/>
          </a:xfrm>
          <a:prstGeom prst="rect">
            <a:avLst/>
          </a:prstGeom>
          <a:noFill/>
          <a:ln w="9525">
            <a:noFill/>
            <a:miter lim="800000"/>
            <a:headEnd/>
            <a:tailEnd/>
          </a:ln>
        </p:spPr>
        <p:txBody>
          <a:bodyPr>
            <a:spAutoFit/>
          </a:bodyPr>
          <a:lstStyle/>
          <a:p>
            <a:pPr algn="just">
              <a:buFont typeface="Wingdings" pitchFamily="2" charset="2"/>
              <a:buChar char="v"/>
            </a:pPr>
            <a:r>
              <a:rPr lang="pl-PL" sz="1600"/>
              <a:t> 42% declared experience amouting over 30 years </a:t>
            </a:r>
            <a:r>
              <a:rPr lang="pl-PL" sz="1600" b="1"/>
              <a:t>(CATI)</a:t>
            </a:r>
          </a:p>
          <a:p>
            <a:pPr algn="just"/>
            <a:endParaRPr lang="pl-PL" sz="1600"/>
          </a:p>
          <a:p>
            <a:pPr algn="just">
              <a:buFont typeface="Wingdings" pitchFamily="2" charset="2"/>
              <a:buChar char="v"/>
            </a:pPr>
            <a:r>
              <a:rPr lang="pl-PL" sz="1600"/>
              <a:t>Experience among persons over 50 years old should judged moderately. Employers fear that this experience is obsolete </a:t>
            </a:r>
            <a:r>
              <a:rPr lang="pl-PL" sz="1600" b="1"/>
              <a:t>(IDI employers)</a:t>
            </a:r>
          </a:p>
          <a:p>
            <a:pPr algn="just"/>
            <a:endParaRPr lang="pl-PL" sz="1600" b="1"/>
          </a:p>
          <a:p>
            <a:pPr algn="just">
              <a:buFont typeface="Wingdings" pitchFamily="2" charset="2"/>
              <a:buChar char="v"/>
            </a:pPr>
            <a:r>
              <a:rPr lang="pl-PL" sz="1600"/>
              <a:t> 23% of persons over 50 years old in voivodeship Podlaskie got experience in abroad’s job. But often this experience is obsolete </a:t>
            </a:r>
            <a:r>
              <a:rPr lang="pl-PL" sz="1600" b="1"/>
              <a:t>(CATI)</a:t>
            </a:r>
          </a:p>
          <a:p>
            <a:pPr algn="just">
              <a:buFont typeface="Wingdings" pitchFamily="2" charset="2"/>
              <a:buChar char="v"/>
            </a:pPr>
            <a:endParaRPr lang="pl-PL" sz="1600" b="1"/>
          </a:p>
          <a:p>
            <a:pPr algn="just"/>
            <a:endParaRPr lang="pl-PL" sz="1600"/>
          </a:p>
          <a:p>
            <a:pPr algn="just"/>
            <a:endParaRPr lang="pl-PL" sz="16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Analisys</a:t>
            </a:r>
            <a:r>
              <a:rPr lang="pl-PL" sz="2000" b="1" dirty="0">
                <a:solidFill>
                  <a:schemeClr val="bg1"/>
                </a:solidFill>
                <a:latin typeface="Arial" pitchFamily="34" charset="0"/>
                <a:cs typeface="Arial" pitchFamily="34" charset="0"/>
              </a:rPr>
              <a:t> of </a:t>
            </a:r>
            <a:r>
              <a:rPr lang="pl-PL" sz="2000" b="1" dirty="0" err="1">
                <a:solidFill>
                  <a:schemeClr val="bg1"/>
                </a:solidFill>
                <a:latin typeface="Arial" pitchFamily="34" charset="0"/>
                <a:cs typeface="Arial" pitchFamily="34" charset="0"/>
              </a:rPr>
              <a:t>the</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experiences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among</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 (</a:t>
            </a:r>
            <a:r>
              <a:rPr lang="pl-PL" sz="2000" b="1" dirty="0" err="1">
                <a:solidFill>
                  <a:schemeClr val="bg1"/>
                </a:solidFill>
                <a:latin typeface="Arial" pitchFamily="34" charset="0"/>
                <a:cs typeface="Arial" pitchFamily="34" charset="0"/>
              </a:rPr>
              <a:t>jobs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abroad</a:t>
            </a:r>
            <a:r>
              <a:rPr lang="pl-PL" sz="2000" b="1" dirty="0">
                <a:solidFill>
                  <a:schemeClr val="bg1"/>
                </a:solidFill>
                <a:latin typeface="Arial" pitchFamily="34" charset="0"/>
                <a:cs typeface="Arial" pitchFamily="34" charset="0"/>
              </a:rPr>
              <a:t> and </a:t>
            </a:r>
            <a:r>
              <a:rPr lang="pl-PL" sz="2000" b="1" dirty="0" err="1">
                <a:solidFill>
                  <a:schemeClr val="bg1"/>
                </a:solidFill>
                <a:latin typeface="Arial" pitchFamily="34" charset="0"/>
                <a:cs typeface="Arial" pitchFamily="34" charset="0"/>
              </a:rPr>
              <a:t>grey</a:t>
            </a:r>
            <a:r>
              <a:rPr lang="pl-PL" sz="2000" b="1" dirty="0">
                <a:solidFill>
                  <a:schemeClr val="bg1"/>
                </a:solidFill>
                <a:latin typeface="Arial" pitchFamily="34" charset="0"/>
                <a:cs typeface="Arial" pitchFamily="34" charset="0"/>
              </a:rPr>
              <a:t> market).</a:t>
            </a:r>
          </a:p>
        </p:txBody>
      </p:sp>
      <p:sp>
        <p:nvSpPr>
          <p:cNvPr id="86019" name="pole tekstowe 3"/>
          <p:cNvSpPr txBox="1">
            <a:spLocks noChangeArrowheads="1"/>
          </p:cNvSpPr>
          <p:nvPr/>
        </p:nvSpPr>
        <p:spPr bwMode="auto">
          <a:xfrm>
            <a:off x="539750" y="2492375"/>
            <a:ext cx="8351838" cy="4278313"/>
          </a:xfrm>
          <a:prstGeom prst="rect">
            <a:avLst/>
          </a:prstGeom>
          <a:noFill/>
          <a:ln w="9525">
            <a:noFill/>
            <a:miter lim="800000"/>
            <a:headEnd/>
            <a:tailEnd/>
          </a:ln>
        </p:spPr>
        <p:txBody>
          <a:bodyPr>
            <a:spAutoFit/>
          </a:bodyPr>
          <a:lstStyle/>
          <a:p>
            <a:pPr algn="just"/>
            <a:endParaRPr lang="pl-PL" sz="1600"/>
          </a:p>
          <a:p>
            <a:pPr algn="just">
              <a:buFont typeface="Wingdings" pitchFamily="2" charset="2"/>
              <a:buChar char="v"/>
            </a:pPr>
            <a:r>
              <a:rPr lang="pl-PL" sz="1600"/>
              <a:t>Grey’s market job declared just 0,5 % of persons over 50 years old </a:t>
            </a:r>
            <a:r>
              <a:rPr lang="pl-PL" sz="1600" b="1"/>
              <a:t>(CATI)</a:t>
            </a:r>
          </a:p>
          <a:p>
            <a:pPr algn="just">
              <a:buFont typeface="Wingdings" pitchFamily="2" charset="2"/>
              <a:buChar char="v"/>
            </a:pPr>
            <a:endParaRPr lang="pl-PL" sz="1600" b="1"/>
          </a:p>
          <a:p>
            <a:pPr algn="just">
              <a:buFont typeface="Wingdings" pitchFamily="2" charset="2"/>
              <a:buChar char="v"/>
            </a:pPr>
            <a:r>
              <a:rPr lang="pl-PL" sz="1600"/>
              <a:t>The hardest situation concerns persons over 50 years old which got a small experience </a:t>
            </a:r>
            <a:r>
              <a:rPr lang="pl-PL" sz="1600" b="1"/>
              <a:t>(SSI)</a:t>
            </a:r>
          </a:p>
          <a:p>
            <a:pPr algn="just">
              <a:buFont typeface="Wingdings" pitchFamily="2" charset="2"/>
              <a:buChar char="v"/>
            </a:pPr>
            <a:endParaRPr lang="pl-PL" sz="1600"/>
          </a:p>
          <a:p>
            <a:pPr algn="just">
              <a:buFont typeface="Wingdings" pitchFamily="2" charset="2"/>
              <a:buChar char="v"/>
            </a:pPr>
            <a:r>
              <a:rPr lang="pl-PL" sz="1600"/>
              <a:t>Many respondents declared that job performed before the period of Transformation gave them much freedom </a:t>
            </a:r>
            <a:r>
              <a:rPr lang="pl-PL" sz="1600" b="1"/>
              <a:t>(biographical interviews)</a:t>
            </a:r>
          </a:p>
          <a:p>
            <a:pPr algn="just">
              <a:buFont typeface="Wingdings" pitchFamily="2" charset="2"/>
              <a:buChar char="v"/>
            </a:pPr>
            <a:endParaRPr lang="pl-PL" sz="1600" b="1"/>
          </a:p>
          <a:p>
            <a:pPr algn="just">
              <a:buFont typeface="Wingdings" pitchFamily="2" charset="2"/>
              <a:buChar char="v"/>
            </a:pPr>
            <a:r>
              <a:rPr lang="pl-PL" sz="1600"/>
              <a:t> According to officials from Powiat Work Offices the black economy’s experience is shared at least of 50%  persons over 50 years old </a:t>
            </a:r>
            <a:r>
              <a:rPr lang="pl-PL" sz="1600" b="1"/>
              <a:t>(SSI)</a:t>
            </a:r>
            <a:endParaRPr lang="pl-PL" sz="1600"/>
          </a:p>
          <a:p>
            <a:pPr algn="just"/>
            <a:endParaRPr lang="pl-PL" sz="1600" b="1"/>
          </a:p>
          <a:p>
            <a:pPr algn="just">
              <a:buFont typeface="Wingdings" pitchFamily="2" charset="2"/>
              <a:buChar char="v"/>
            </a:pPr>
            <a:endParaRPr lang="pl-PL" sz="1600" b="1"/>
          </a:p>
          <a:p>
            <a:pPr algn="just"/>
            <a:endParaRPr lang="pl-PL" sz="1600"/>
          </a:p>
          <a:p>
            <a:pPr algn="just">
              <a:buFont typeface="Wingdings" pitchFamily="2" charset="2"/>
              <a:buChar char="v"/>
            </a:pPr>
            <a:endParaRPr lang="pl-PL" sz="1600"/>
          </a:p>
          <a:p>
            <a:pPr algn="just"/>
            <a:endParaRPr lang="pl-PL" sz="1600"/>
          </a:p>
          <a:p>
            <a:pPr algn="just"/>
            <a:endParaRPr lang="pl-PL" sz="16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Needs</a:t>
            </a:r>
            <a:r>
              <a:rPr lang="pl-PL" sz="2000" b="1" dirty="0">
                <a:solidFill>
                  <a:schemeClr val="bg1"/>
                </a:solidFill>
                <a:latin typeface="Arial" pitchFamily="34" charset="0"/>
                <a:cs typeface="Arial" pitchFamily="34" charset="0"/>
              </a:rPr>
              <a:t> and </a:t>
            </a:r>
            <a:r>
              <a:rPr lang="pl-PL" sz="2000" b="1" dirty="0" err="1">
                <a:solidFill>
                  <a:schemeClr val="bg1"/>
                </a:solidFill>
                <a:latin typeface="Arial" pitchFamily="34" charset="0"/>
                <a:cs typeface="Arial" pitchFamily="34" charset="0"/>
              </a:rPr>
              <a:t>expectations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education</a:t>
            </a:r>
            <a:r>
              <a:rPr lang="pl-PL" sz="2000" b="1" dirty="0">
                <a:solidFill>
                  <a:schemeClr val="bg1"/>
                </a:solidFill>
                <a:latin typeface="Arial" pitchFamily="34" charset="0"/>
                <a:cs typeface="Arial" pitchFamily="34" charset="0"/>
              </a:rPr>
              <a:t> and life-long learning. </a:t>
            </a:r>
          </a:p>
        </p:txBody>
      </p:sp>
      <p:sp>
        <p:nvSpPr>
          <p:cNvPr id="88067" name="pole tekstowe 3"/>
          <p:cNvSpPr txBox="1">
            <a:spLocks noChangeArrowheads="1"/>
          </p:cNvSpPr>
          <p:nvPr/>
        </p:nvSpPr>
        <p:spPr bwMode="auto">
          <a:xfrm>
            <a:off x="468313" y="2276475"/>
            <a:ext cx="8351837" cy="2554288"/>
          </a:xfrm>
          <a:prstGeom prst="rect">
            <a:avLst/>
          </a:prstGeom>
          <a:noFill/>
          <a:ln w="9525">
            <a:noFill/>
            <a:miter lim="800000"/>
            <a:headEnd/>
            <a:tailEnd/>
          </a:ln>
        </p:spPr>
        <p:txBody>
          <a:bodyPr>
            <a:spAutoFit/>
          </a:bodyPr>
          <a:lstStyle/>
          <a:p>
            <a:pPr algn="just">
              <a:buFont typeface="Wingdings" pitchFamily="2" charset="2"/>
              <a:buChar char="v"/>
            </a:pPr>
            <a:endParaRPr lang="pl-PL" sz="1600"/>
          </a:p>
          <a:p>
            <a:pPr algn="just">
              <a:buFont typeface="Wingdings" pitchFamily="2" charset="2"/>
              <a:buChar char="v"/>
            </a:pPr>
            <a:r>
              <a:rPr lang="pl-PL" sz="1600"/>
              <a:t> 70% of respondents declared unwillingness to further education </a:t>
            </a:r>
            <a:r>
              <a:rPr lang="pl-PL" sz="1600" b="1"/>
              <a:t>(CATI)</a:t>
            </a:r>
          </a:p>
          <a:p>
            <a:pPr algn="just"/>
            <a:endParaRPr lang="pl-PL" sz="1600" b="1"/>
          </a:p>
          <a:p>
            <a:pPr algn="just">
              <a:buFont typeface="Wingdings" pitchFamily="2" charset="2"/>
              <a:buChar char="v"/>
            </a:pPr>
            <a:r>
              <a:rPr lang="pl-PL" sz="1600"/>
              <a:t> To continue a further education have thinking most of all persons which finished education at secondary school certificate </a:t>
            </a:r>
            <a:r>
              <a:rPr lang="pl-PL" sz="1600" b="1"/>
              <a:t>(CATI)</a:t>
            </a:r>
          </a:p>
          <a:p>
            <a:pPr algn="just">
              <a:buFont typeface="Wingdings" pitchFamily="2" charset="2"/>
              <a:buChar char="v"/>
            </a:pPr>
            <a:endParaRPr lang="pl-PL" sz="1600" b="1"/>
          </a:p>
          <a:p>
            <a:pPr algn="just">
              <a:buFont typeface="Wingdings" pitchFamily="2" charset="2"/>
              <a:buChar char="v"/>
            </a:pPr>
            <a:endParaRPr lang="pl-PL" sz="1600"/>
          </a:p>
          <a:p>
            <a:pPr algn="just">
              <a:buFont typeface="Wingdings" pitchFamily="2" charset="2"/>
              <a:buChar char="v"/>
            </a:pPr>
            <a:endParaRPr lang="pl-PL" sz="1600"/>
          </a:p>
          <a:p>
            <a:pPr algn="just"/>
            <a:endParaRPr lang="pl-PL" sz="1600"/>
          </a:p>
          <a:p>
            <a:pPr algn="just"/>
            <a:endParaRPr lang="pl-PL" sz="16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2"/>
          <p:cNvSpPr txBox="1">
            <a:spLocks noChangeArrowheads="1"/>
          </p:cNvSpPr>
          <p:nvPr/>
        </p:nvSpPr>
        <p:spPr bwMode="auto">
          <a:xfrm>
            <a:off x="755650" y="1125538"/>
            <a:ext cx="8066088" cy="706437"/>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Needs</a:t>
            </a:r>
            <a:r>
              <a:rPr lang="pl-PL" sz="2000" b="1" dirty="0">
                <a:solidFill>
                  <a:schemeClr val="bg1"/>
                </a:solidFill>
                <a:latin typeface="Arial" pitchFamily="34" charset="0"/>
                <a:cs typeface="Arial" pitchFamily="34" charset="0"/>
              </a:rPr>
              <a:t> and </a:t>
            </a:r>
            <a:r>
              <a:rPr lang="pl-PL" sz="2000" b="1" dirty="0" err="1">
                <a:solidFill>
                  <a:schemeClr val="bg1"/>
                </a:solidFill>
                <a:latin typeface="Arial" pitchFamily="34" charset="0"/>
                <a:cs typeface="Arial" pitchFamily="34" charset="0"/>
              </a:rPr>
              <a:t>expectations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education</a:t>
            </a:r>
            <a:r>
              <a:rPr lang="pl-PL" sz="2000" b="1" dirty="0">
                <a:solidFill>
                  <a:schemeClr val="bg1"/>
                </a:solidFill>
                <a:latin typeface="Arial" pitchFamily="34" charset="0"/>
                <a:cs typeface="Arial" pitchFamily="34" charset="0"/>
              </a:rPr>
              <a:t> and life-long learning. </a:t>
            </a:r>
          </a:p>
        </p:txBody>
      </p:sp>
      <p:graphicFrame>
        <p:nvGraphicFramePr>
          <p:cNvPr id="8" name="Tabela 7"/>
          <p:cNvGraphicFramePr>
            <a:graphicFrameLocks noGrp="1"/>
          </p:cNvGraphicFramePr>
          <p:nvPr/>
        </p:nvGraphicFramePr>
        <p:xfrm>
          <a:off x="755650" y="1989138"/>
          <a:ext cx="8064500" cy="3498850"/>
        </p:xfrm>
        <a:graphic>
          <a:graphicData uri="http://schemas.openxmlformats.org/drawingml/2006/table">
            <a:tbl>
              <a:tblPr/>
              <a:tblGrid>
                <a:gridCol w="2199762"/>
                <a:gridCol w="853720"/>
                <a:gridCol w="821390"/>
                <a:gridCol w="1047506"/>
                <a:gridCol w="1047506"/>
                <a:gridCol w="1047506"/>
                <a:gridCol w="1047506"/>
              </a:tblGrid>
              <a:tr h="310904">
                <a:tc>
                  <a:txBody>
                    <a:bodyPr/>
                    <a:lstStyle/>
                    <a:p>
                      <a:pPr marL="0" algn="ctr" defTabSz="914400" rtl="0" eaLnBrk="1" latinLnBrk="0" hangingPunct="1">
                        <a:lnSpc>
                          <a:spcPct val="115000"/>
                        </a:lnSpc>
                        <a:spcAft>
                          <a:spcPts val="0"/>
                        </a:spcAft>
                      </a:pPr>
                      <a:r>
                        <a:rPr lang="pl-PL" sz="1050" b="1" kern="1200" dirty="0" err="1" smtClean="0">
                          <a:solidFill>
                            <a:schemeClr val="bg1"/>
                          </a:solidFill>
                          <a:latin typeface="Calibri"/>
                          <a:ea typeface="Times New Roman"/>
                          <a:cs typeface="Times New Roman"/>
                        </a:rPr>
                        <a:t>Degree</a:t>
                      </a:r>
                      <a:r>
                        <a:rPr lang="pl-PL" sz="1050" b="1" kern="1200" dirty="0" smtClean="0">
                          <a:solidFill>
                            <a:schemeClr val="bg1"/>
                          </a:solidFill>
                          <a:latin typeface="Calibri"/>
                          <a:ea typeface="Times New Roman"/>
                          <a:cs typeface="Times New Roman"/>
                        </a:rPr>
                        <a:t> </a:t>
                      </a:r>
                      <a:r>
                        <a:rPr lang="pl-PL" sz="1050" b="1" kern="1200" dirty="0" err="1" smtClean="0">
                          <a:solidFill>
                            <a:schemeClr val="bg1"/>
                          </a:solidFill>
                          <a:latin typeface="Calibri"/>
                          <a:ea typeface="Times New Roman"/>
                          <a:cs typeface="Times New Roman"/>
                        </a:rPr>
                        <a:t>assessment</a:t>
                      </a:r>
                      <a:endParaRPr lang="pl-PL" sz="1050" b="1" kern="1200" dirty="0">
                        <a:solidFill>
                          <a:schemeClr val="bg1"/>
                        </a:solidFill>
                        <a:latin typeface="Calibri"/>
                        <a:ea typeface="Times New Roman"/>
                        <a:cs typeface="Times New Roman"/>
                      </a:endParaRP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50" b="1" dirty="0" err="1" smtClean="0">
                          <a:solidFill>
                            <a:schemeClr val="bg1"/>
                          </a:solidFill>
                          <a:latin typeface="Calibri"/>
                          <a:ea typeface="Times New Roman"/>
                          <a:cs typeface="Times New Roman"/>
                        </a:rPr>
                        <a:t>Very</a:t>
                      </a:r>
                      <a:r>
                        <a:rPr lang="pl-PL" sz="1050" b="1" dirty="0" smtClean="0">
                          <a:solidFill>
                            <a:schemeClr val="bg1"/>
                          </a:solidFill>
                          <a:latin typeface="Calibri"/>
                          <a:ea typeface="Times New Roman"/>
                          <a:cs typeface="Times New Roman"/>
                        </a:rPr>
                        <a:t> high</a:t>
                      </a:r>
                      <a:endParaRPr lang="pl-PL" sz="1050" dirty="0">
                        <a:solidFill>
                          <a:schemeClr val="bg1"/>
                        </a:solidFill>
                        <a:latin typeface="Calibri"/>
                        <a:ea typeface="Times New Roman"/>
                        <a:cs typeface="Times New Roman"/>
                      </a:endParaRP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50" b="1" dirty="0" smtClean="0">
                          <a:solidFill>
                            <a:schemeClr val="bg1"/>
                          </a:solidFill>
                          <a:latin typeface="Calibri"/>
                          <a:ea typeface="Times New Roman"/>
                          <a:cs typeface="Times New Roman"/>
                        </a:rPr>
                        <a:t>Rather</a:t>
                      </a:r>
                      <a:r>
                        <a:rPr lang="pl-PL" sz="1050" b="1" baseline="0" dirty="0" smtClean="0">
                          <a:solidFill>
                            <a:schemeClr val="bg1"/>
                          </a:solidFill>
                          <a:latin typeface="Calibri"/>
                          <a:ea typeface="Times New Roman"/>
                          <a:cs typeface="Times New Roman"/>
                        </a:rPr>
                        <a:t> </a:t>
                      </a:r>
                      <a:r>
                        <a:rPr lang="pl-PL" sz="1050" b="1" baseline="0" dirty="0" err="1" smtClean="0">
                          <a:solidFill>
                            <a:schemeClr val="bg1"/>
                          </a:solidFill>
                          <a:latin typeface="Calibri"/>
                          <a:ea typeface="Times New Roman"/>
                          <a:cs typeface="Times New Roman"/>
                        </a:rPr>
                        <a:t>right</a:t>
                      </a:r>
                      <a:endParaRPr lang="pl-PL" sz="1050" dirty="0">
                        <a:solidFill>
                          <a:schemeClr val="bg1"/>
                        </a:solidFill>
                        <a:latin typeface="Calibri"/>
                        <a:ea typeface="Times New Roman"/>
                        <a:cs typeface="Times New Roman"/>
                      </a:endParaRP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50" b="1" dirty="0" err="1" smtClean="0">
                          <a:solidFill>
                            <a:schemeClr val="bg1"/>
                          </a:solidFill>
                          <a:latin typeface="Calibri"/>
                          <a:ea typeface="Times New Roman"/>
                          <a:cs typeface="Times New Roman"/>
                        </a:rPr>
                        <a:t>Moderate</a:t>
                      </a:r>
                      <a:endParaRPr lang="pl-PL" sz="1050" dirty="0">
                        <a:solidFill>
                          <a:schemeClr val="bg1"/>
                        </a:solidFill>
                        <a:latin typeface="Calibri"/>
                        <a:ea typeface="Times New Roman"/>
                        <a:cs typeface="Times New Roman"/>
                      </a:endParaRP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50" b="1" dirty="0" err="1" smtClean="0">
                          <a:solidFill>
                            <a:schemeClr val="bg1"/>
                          </a:solidFill>
                          <a:latin typeface="Calibri"/>
                          <a:ea typeface="Times New Roman"/>
                          <a:cs typeface="Times New Roman"/>
                        </a:rPr>
                        <a:t>Low</a:t>
                      </a:r>
                      <a:endParaRPr lang="pl-PL" sz="1050" dirty="0">
                        <a:solidFill>
                          <a:schemeClr val="bg1"/>
                        </a:solidFill>
                        <a:latin typeface="Calibri"/>
                        <a:ea typeface="Times New Roman"/>
                        <a:cs typeface="Times New Roman"/>
                      </a:endParaRP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50" b="1" dirty="0" err="1" smtClean="0">
                          <a:solidFill>
                            <a:schemeClr val="bg1"/>
                          </a:solidFill>
                          <a:latin typeface="Calibri"/>
                          <a:ea typeface="Times New Roman"/>
                          <a:cs typeface="Times New Roman"/>
                        </a:rPr>
                        <a:t>Very</a:t>
                      </a:r>
                      <a:r>
                        <a:rPr lang="pl-PL" sz="1050" b="1" dirty="0" smtClean="0">
                          <a:solidFill>
                            <a:schemeClr val="bg1"/>
                          </a:solidFill>
                          <a:latin typeface="Calibri"/>
                          <a:ea typeface="Times New Roman"/>
                          <a:cs typeface="Times New Roman"/>
                        </a:rPr>
                        <a:t> </a:t>
                      </a:r>
                      <a:r>
                        <a:rPr lang="pl-PL" sz="1050" b="1" dirty="0" err="1" smtClean="0">
                          <a:solidFill>
                            <a:schemeClr val="bg1"/>
                          </a:solidFill>
                          <a:latin typeface="Calibri"/>
                          <a:ea typeface="Times New Roman"/>
                          <a:cs typeface="Times New Roman"/>
                        </a:rPr>
                        <a:t>low</a:t>
                      </a:r>
                      <a:endParaRPr lang="pl-PL" sz="1050" dirty="0">
                        <a:solidFill>
                          <a:schemeClr val="bg1"/>
                        </a:solidFill>
                        <a:latin typeface="Calibri"/>
                        <a:ea typeface="Times New Roman"/>
                        <a:cs typeface="Times New Roman"/>
                      </a:endParaRP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50" b="1" dirty="0" smtClean="0">
                          <a:solidFill>
                            <a:schemeClr val="bg1"/>
                          </a:solidFill>
                          <a:latin typeface="Calibri"/>
                          <a:ea typeface="Times New Roman"/>
                          <a:cs typeface="Times New Roman"/>
                        </a:rPr>
                        <a:t>TOTAL</a:t>
                      </a:r>
                      <a:endParaRPr lang="pl-PL" sz="1050" dirty="0">
                        <a:solidFill>
                          <a:schemeClr val="bg1"/>
                        </a:solidFill>
                        <a:latin typeface="Calibri"/>
                        <a:ea typeface="Times New Roman"/>
                        <a:cs typeface="Times New Roman"/>
                      </a:endParaRPr>
                    </a:p>
                  </a:txBody>
                  <a:tcPr marL="46772" marR="46772"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162874">
                <a:tc gridSpan="7">
                  <a:txBody>
                    <a:bodyPr/>
                    <a:lstStyle/>
                    <a:p>
                      <a:pPr algn="ctr">
                        <a:lnSpc>
                          <a:spcPct val="115000"/>
                        </a:lnSpc>
                        <a:spcAft>
                          <a:spcPts val="0"/>
                        </a:spcAft>
                      </a:pPr>
                      <a:r>
                        <a:rPr lang="pl-PL" sz="1050" b="1" dirty="0">
                          <a:solidFill>
                            <a:schemeClr val="bg1"/>
                          </a:solidFill>
                          <a:latin typeface="Calibri"/>
                          <a:ea typeface="Times New Roman"/>
                          <a:cs typeface="Times New Roman"/>
                        </a:rPr>
                        <a:t>( </a:t>
                      </a:r>
                      <a:r>
                        <a:rPr lang="pl-PL" sz="1050" b="1" dirty="0" smtClean="0">
                          <a:solidFill>
                            <a:schemeClr val="bg1"/>
                          </a:solidFill>
                          <a:latin typeface="Calibri"/>
                          <a:ea typeface="Times New Roman"/>
                          <a:cs typeface="Times New Roman"/>
                        </a:rPr>
                        <a:t>%</a:t>
                      </a:r>
                      <a:r>
                        <a:rPr lang="pl-PL" sz="1050" b="1" baseline="0" dirty="0" smtClean="0">
                          <a:solidFill>
                            <a:schemeClr val="bg1"/>
                          </a:solidFill>
                          <a:latin typeface="Calibri"/>
                          <a:ea typeface="Times New Roman"/>
                          <a:cs typeface="Times New Roman"/>
                        </a:rPr>
                        <a:t> </a:t>
                      </a:r>
                      <a:r>
                        <a:rPr lang="pl-PL" sz="1050" b="1" baseline="0" dirty="0" err="1" smtClean="0">
                          <a:solidFill>
                            <a:schemeClr val="bg1"/>
                          </a:solidFill>
                          <a:latin typeface="Calibri"/>
                          <a:ea typeface="Times New Roman"/>
                          <a:cs typeface="Times New Roman"/>
                        </a:rPr>
                        <a:t>in</a:t>
                      </a:r>
                      <a:r>
                        <a:rPr lang="pl-PL" sz="1050" b="1" baseline="0" dirty="0" smtClean="0">
                          <a:solidFill>
                            <a:schemeClr val="bg1"/>
                          </a:solidFill>
                          <a:latin typeface="Calibri"/>
                          <a:ea typeface="Times New Roman"/>
                          <a:cs typeface="Times New Roman"/>
                        </a:rPr>
                        <a:t> </a:t>
                      </a:r>
                      <a:r>
                        <a:rPr lang="pl-PL" sz="1050" b="1" baseline="0" dirty="0" err="1" smtClean="0">
                          <a:solidFill>
                            <a:schemeClr val="bg1"/>
                          </a:solidFill>
                          <a:latin typeface="Calibri"/>
                          <a:ea typeface="Times New Roman"/>
                          <a:cs typeface="Times New Roman"/>
                        </a:rPr>
                        <a:t>row</a:t>
                      </a:r>
                      <a:r>
                        <a:rPr lang="pl-PL" sz="1050" b="1" dirty="0" smtClean="0">
                          <a:solidFill>
                            <a:schemeClr val="bg1"/>
                          </a:solidFill>
                          <a:latin typeface="Calibri"/>
                          <a:ea typeface="Times New Roman"/>
                          <a:cs typeface="Times New Roman"/>
                        </a:rPr>
                        <a:t>)</a:t>
                      </a:r>
                      <a:endParaRPr lang="pl-PL" sz="1050" dirty="0">
                        <a:solidFill>
                          <a:schemeClr val="bg1"/>
                        </a:solidFill>
                        <a:latin typeface="Calibri"/>
                        <a:ea typeface="Times New Roman"/>
                        <a:cs typeface="Times New Roman"/>
                      </a:endParaRP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187791">
                <a:tc>
                  <a:txBody>
                    <a:bodyPr/>
                    <a:lstStyle/>
                    <a:p>
                      <a:pPr>
                        <a:lnSpc>
                          <a:spcPct val="115000"/>
                        </a:lnSpc>
                        <a:spcAft>
                          <a:spcPts val="0"/>
                        </a:spcAft>
                      </a:pPr>
                      <a:r>
                        <a:rPr lang="pl-PL" sz="1050" dirty="0" err="1" smtClean="0">
                          <a:solidFill>
                            <a:schemeClr val="bg1"/>
                          </a:solidFill>
                        </a:rPr>
                        <a:t>Language</a:t>
                      </a:r>
                      <a:r>
                        <a:rPr lang="pl-PL" sz="1050" dirty="0" smtClean="0">
                          <a:solidFill>
                            <a:schemeClr val="bg1"/>
                          </a:solidFill>
                        </a:rPr>
                        <a:t> </a:t>
                      </a:r>
                      <a:r>
                        <a:rPr lang="pl-PL" sz="1050" dirty="0" err="1" smtClean="0">
                          <a:solidFill>
                            <a:schemeClr val="bg1"/>
                          </a:solidFill>
                        </a:rPr>
                        <a:t>courses</a:t>
                      </a:r>
                      <a:endParaRPr lang="pl-PL" sz="1050" dirty="0">
                        <a:solidFill>
                          <a:schemeClr val="bg1"/>
                        </a:solidFill>
                        <a:latin typeface="Calibri"/>
                        <a:ea typeface="Times New Roman"/>
                        <a:cs typeface="Times New Roman"/>
                      </a:endParaRP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50" dirty="0">
                          <a:latin typeface="Calibri"/>
                          <a:ea typeface="Times New Roman"/>
                          <a:cs typeface="Times New Roman"/>
                        </a:rPr>
                        <a:t>22</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13</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dirty="0">
                          <a:latin typeface="Calibri"/>
                          <a:ea typeface="Times New Roman"/>
                          <a:cs typeface="Times New Roman"/>
                        </a:rPr>
                        <a:t>26</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dirty="0">
                          <a:latin typeface="Calibri"/>
                          <a:ea typeface="Times New Roman"/>
                          <a:cs typeface="Times New Roman"/>
                        </a:rPr>
                        <a:t>9</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dirty="0">
                          <a:latin typeface="Calibri"/>
                          <a:ea typeface="Times New Roman"/>
                          <a:cs typeface="Times New Roman"/>
                        </a:rPr>
                        <a:t>30</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rowSpan="9">
                  <a:txBody>
                    <a:bodyPr/>
                    <a:lstStyle/>
                    <a:p>
                      <a:pPr algn="ctr">
                        <a:lnSpc>
                          <a:spcPct val="115000"/>
                        </a:lnSpc>
                        <a:spcAft>
                          <a:spcPts val="0"/>
                        </a:spcAft>
                      </a:pPr>
                      <a:r>
                        <a:rPr lang="pl-PL" sz="1050" dirty="0" smtClean="0">
                          <a:latin typeface="Calibri"/>
                          <a:ea typeface="Times New Roman"/>
                          <a:cs typeface="Times New Roman"/>
                        </a:rPr>
                        <a:t>1IT00</a:t>
                      </a:r>
                      <a:endParaRPr lang="pl-PL" sz="1050" dirty="0">
                        <a:latin typeface="Calibri"/>
                        <a:ea typeface="Times New Roman"/>
                        <a:cs typeface="Times New Roman"/>
                      </a:endParaRPr>
                    </a:p>
                  </a:txBody>
                  <a:tcPr marL="46772" marR="46772"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190310">
                <a:tc>
                  <a:txBody>
                    <a:bodyPr/>
                    <a:lstStyle/>
                    <a:p>
                      <a:pPr>
                        <a:lnSpc>
                          <a:spcPct val="115000"/>
                        </a:lnSpc>
                        <a:spcAft>
                          <a:spcPts val="0"/>
                        </a:spcAft>
                      </a:pPr>
                      <a:r>
                        <a:rPr lang="pl-PL" sz="1050" dirty="0" smtClean="0">
                          <a:solidFill>
                            <a:schemeClr val="bg1"/>
                          </a:solidFill>
                        </a:rPr>
                        <a:t>IT service </a:t>
                      </a:r>
                      <a:r>
                        <a:rPr lang="pl-PL" sz="1050" dirty="0" err="1" smtClean="0">
                          <a:solidFill>
                            <a:schemeClr val="bg1"/>
                          </a:solidFill>
                        </a:rPr>
                        <a:t>courses</a:t>
                      </a:r>
                      <a:endParaRPr lang="pl-PL" sz="1050" dirty="0">
                        <a:solidFill>
                          <a:schemeClr val="bg1"/>
                        </a:solidFill>
                        <a:latin typeface="Calibri"/>
                        <a:ea typeface="Times New Roman"/>
                        <a:cs typeface="Times New Roman"/>
                      </a:endParaRP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50" dirty="0">
                          <a:latin typeface="Calibri"/>
                          <a:ea typeface="Times New Roman"/>
                          <a:cs typeface="Times New Roman"/>
                        </a:rPr>
                        <a:t>21</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15</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19</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7</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dirty="0">
                          <a:latin typeface="Calibri"/>
                          <a:ea typeface="Times New Roman"/>
                          <a:cs typeface="Times New Roman"/>
                        </a:rPr>
                        <a:t>38</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vMerge="1">
                  <a:txBody>
                    <a:bodyPr/>
                    <a:lstStyle/>
                    <a:p>
                      <a:endParaRPr lang="pl-PL"/>
                    </a:p>
                  </a:txBody>
                  <a:tcPr/>
                </a:tc>
              </a:tr>
              <a:tr h="190310">
                <a:tc>
                  <a:txBody>
                    <a:bodyPr/>
                    <a:lstStyle/>
                    <a:p>
                      <a:pPr>
                        <a:lnSpc>
                          <a:spcPct val="115000"/>
                        </a:lnSpc>
                        <a:spcAft>
                          <a:spcPts val="0"/>
                        </a:spcAft>
                      </a:pPr>
                      <a:r>
                        <a:rPr lang="pl-PL" sz="1050" dirty="0" smtClean="0">
                          <a:solidFill>
                            <a:schemeClr val="bg1"/>
                          </a:solidFill>
                        </a:rPr>
                        <a:t>Internet </a:t>
                      </a:r>
                      <a:r>
                        <a:rPr lang="pl-PL" sz="1050" dirty="0" err="1" smtClean="0">
                          <a:solidFill>
                            <a:schemeClr val="bg1"/>
                          </a:solidFill>
                        </a:rPr>
                        <a:t>courses</a:t>
                      </a:r>
                      <a:endParaRPr lang="pl-PL" sz="1050" dirty="0">
                        <a:solidFill>
                          <a:schemeClr val="bg1"/>
                        </a:solidFill>
                        <a:latin typeface="Calibri"/>
                        <a:ea typeface="Times New Roman"/>
                        <a:cs typeface="Times New Roman"/>
                      </a:endParaRP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50">
                          <a:latin typeface="Calibri"/>
                          <a:ea typeface="Times New Roman"/>
                          <a:cs typeface="Times New Roman"/>
                        </a:rPr>
                        <a:t>17</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16</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19</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8</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dirty="0">
                          <a:latin typeface="Calibri"/>
                          <a:ea typeface="Times New Roman"/>
                          <a:cs typeface="Times New Roman"/>
                        </a:rPr>
                        <a:t>40</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vMerge="1">
                  <a:txBody>
                    <a:bodyPr/>
                    <a:lstStyle/>
                    <a:p>
                      <a:endParaRPr lang="pl-PL"/>
                    </a:p>
                  </a:txBody>
                  <a:tcPr/>
                </a:tc>
              </a:tr>
              <a:tr h="380619">
                <a:tc>
                  <a:txBody>
                    <a:bodyPr/>
                    <a:lstStyle/>
                    <a:p>
                      <a:pPr>
                        <a:lnSpc>
                          <a:spcPct val="115000"/>
                        </a:lnSpc>
                        <a:spcAft>
                          <a:spcPts val="0"/>
                        </a:spcAft>
                      </a:pPr>
                      <a:r>
                        <a:rPr lang="pl-PL" sz="1050" dirty="0" err="1" smtClean="0">
                          <a:solidFill>
                            <a:schemeClr val="bg1"/>
                          </a:solidFill>
                        </a:rPr>
                        <a:t>Vocational</a:t>
                      </a:r>
                      <a:r>
                        <a:rPr lang="pl-PL" sz="1050" dirty="0" smtClean="0">
                          <a:solidFill>
                            <a:schemeClr val="bg1"/>
                          </a:solidFill>
                        </a:rPr>
                        <a:t> </a:t>
                      </a:r>
                      <a:r>
                        <a:rPr lang="pl-PL" sz="1050" dirty="0" err="1" smtClean="0">
                          <a:solidFill>
                            <a:schemeClr val="bg1"/>
                          </a:solidFill>
                        </a:rPr>
                        <a:t>training</a:t>
                      </a:r>
                      <a:endParaRPr lang="pl-PL" sz="1050" dirty="0">
                        <a:solidFill>
                          <a:schemeClr val="bg1"/>
                        </a:solidFill>
                        <a:latin typeface="Calibri"/>
                        <a:ea typeface="Times New Roman"/>
                        <a:cs typeface="Times New Roman"/>
                      </a:endParaRP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50">
                          <a:latin typeface="Calibri"/>
                          <a:ea typeface="Times New Roman"/>
                          <a:cs typeface="Times New Roman"/>
                        </a:rPr>
                        <a:t>39</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21</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16</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6</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dirty="0">
                          <a:latin typeface="Calibri"/>
                          <a:ea typeface="Times New Roman"/>
                          <a:cs typeface="Times New Roman"/>
                        </a:rPr>
                        <a:t>18</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vMerge="1">
                  <a:txBody>
                    <a:bodyPr/>
                    <a:lstStyle/>
                    <a:p>
                      <a:endParaRPr lang="pl-PL"/>
                    </a:p>
                  </a:txBody>
                  <a:tcPr/>
                </a:tc>
              </a:tr>
              <a:tr h="285465">
                <a:tc>
                  <a:txBody>
                    <a:bodyPr/>
                    <a:lstStyle/>
                    <a:p>
                      <a:pPr>
                        <a:lnSpc>
                          <a:spcPct val="115000"/>
                        </a:lnSpc>
                        <a:spcAft>
                          <a:spcPts val="0"/>
                        </a:spcAft>
                      </a:pPr>
                      <a:r>
                        <a:rPr lang="pl-PL" sz="1050" dirty="0" err="1" smtClean="0">
                          <a:solidFill>
                            <a:schemeClr val="bg1"/>
                          </a:solidFill>
                        </a:rPr>
                        <a:t>Retraining</a:t>
                      </a:r>
                      <a:r>
                        <a:rPr lang="pl-PL" sz="1050" dirty="0" smtClean="0">
                          <a:solidFill>
                            <a:schemeClr val="bg1"/>
                          </a:solidFill>
                        </a:rPr>
                        <a:t> </a:t>
                      </a:r>
                      <a:r>
                        <a:rPr lang="pl-PL" sz="1050" dirty="0" err="1" smtClean="0">
                          <a:solidFill>
                            <a:schemeClr val="bg1"/>
                          </a:solidFill>
                        </a:rPr>
                        <a:t>courses</a:t>
                      </a:r>
                      <a:endParaRPr lang="pl-PL" sz="1050" dirty="0">
                        <a:solidFill>
                          <a:schemeClr val="bg1"/>
                        </a:solidFill>
                        <a:latin typeface="Calibri"/>
                        <a:ea typeface="Times New Roman"/>
                        <a:cs typeface="Times New Roman"/>
                      </a:endParaRP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50" dirty="0">
                          <a:latin typeface="Calibri"/>
                          <a:ea typeface="Times New Roman"/>
                          <a:cs typeface="Times New Roman"/>
                        </a:rPr>
                        <a:t>18</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pl-PL" sz="1050" dirty="0">
                          <a:latin typeface="Calibri"/>
                          <a:ea typeface="Times New Roman"/>
                          <a:cs typeface="Times New Roman"/>
                        </a:rPr>
                        <a:t>13</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pl-PL" sz="1050" dirty="0">
                          <a:latin typeface="Calibri"/>
                          <a:ea typeface="Times New Roman"/>
                          <a:cs typeface="Times New Roman"/>
                        </a:rPr>
                        <a:t>9</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9</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dirty="0">
                          <a:latin typeface="Calibri"/>
                          <a:ea typeface="Times New Roman"/>
                          <a:cs typeface="Times New Roman"/>
                        </a:rPr>
                        <a:t>51</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vMerge="1">
                  <a:txBody>
                    <a:bodyPr/>
                    <a:lstStyle/>
                    <a:p>
                      <a:endParaRPr lang="pl-PL"/>
                    </a:p>
                  </a:txBody>
                  <a:tcPr/>
                </a:tc>
              </a:tr>
              <a:tr h="162874">
                <a:tc>
                  <a:txBody>
                    <a:bodyPr/>
                    <a:lstStyle/>
                    <a:p>
                      <a:pPr>
                        <a:lnSpc>
                          <a:spcPct val="115000"/>
                        </a:lnSpc>
                        <a:spcAft>
                          <a:spcPts val="0"/>
                        </a:spcAft>
                      </a:pPr>
                      <a:r>
                        <a:rPr lang="pl-PL" sz="1050" dirty="0" err="1" smtClean="0">
                          <a:solidFill>
                            <a:schemeClr val="bg1"/>
                          </a:solidFill>
                        </a:rPr>
                        <a:t>Internships</a:t>
                      </a:r>
                      <a:endParaRPr lang="pl-PL" sz="1050" dirty="0">
                        <a:solidFill>
                          <a:schemeClr val="bg1"/>
                        </a:solidFill>
                        <a:latin typeface="Calibri"/>
                        <a:ea typeface="Times New Roman"/>
                        <a:cs typeface="Times New Roman"/>
                      </a:endParaRP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50">
                          <a:latin typeface="Calibri"/>
                          <a:ea typeface="Times New Roman"/>
                          <a:cs typeface="Times New Roman"/>
                        </a:rPr>
                        <a:t>5</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7</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6</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9</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dirty="0">
                          <a:latin typeface="Calibri"/>
                          <a:ea typeface="Times New Roman"/>
                          <a:cs typeface="Times New Roman"/>
                        </a:rPr>
                        <a:t>73</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vMerge="1">
                  <a:txBody>
                    <a:bodyPr/>
                    <a:lstStyle/>
                    <a:p>
                      <a:endParaRPr lang="pl-PL"/>
                    </a:p>
                  </a:txBody>
                  <a:tcPr/>
                </a:tc>
              </a:tr>
              <a:tr h="463985">
                <a:tc>
                  <a:txBody>
                    <a:bodyPr/>
                    <a:lstStyle/>
                    <a:p>
                      <a:pPr>
                        <a:lnSpc>
                          <a:spcPct val="115000"/>
                        </a:lnSpc>
                        <a:spcAft>
                          <a:spcPts val="0"/>
                        </a:spcAft>
                      </a:pPr>
                      <a:r>
                        <a:rPr lang="pl-PL" sz="1050" dirty="0" err="1" smtClean="0">
                          <a:solidFill>
                            <a:schemeClr val="bg1"/>
                          </a:solidFill>
                        </a:rPr>
                        <a:t>Personal</a:t>
                      </a:r>
                      <a:r>
                        <a:rPr lang="pl-PL" sz="1050" dirty="0" smtClean="0">
                          <a:solidFill>
                            <a:schemeClr val="bg1"/>
                          </a:solidFill>
                        </a:rPr>
                        <a:t> </a:t>
                      </a:r>
                      <a:r>
                        <a:rPr lang="pl-PL" sz="1050" dirty="0" err="1" smtClean="0">
                          <a:solidFill>
                            <a:schemeClr val="bg1"/>
                          </a:solidFill>
                        </a:rPr>
                        <a:t>skills</a:t>
                      </a:r>
                      <a:r>
                        <a:rPr lang="pl-PL" sz="1050" dirty="0" smtClean="0">
                          <a:solidFill>
                            <a:schemeClr val="bg1"/>
                          </a:solidFill>
                        </a:rPr>
                        <a:t> </a:t>
                      </a:r>
                      <a:r>
                        <a:rPr lang="pl-PL" sz="1050" dirty="0" err="1" smtClean="0">
                          <a:solidFill>
                            <a:schemeClr val="bg1"/>
                          </a:solidFill>
                        </a:rPr>
                        <a:t>courses</a:t>
                      </a:r>
                      <a:endParaRPr lang="pl-PL" sz="1050" dirty="0">
                        <a:solidFill>
                          <a:schemeClr val="bg1"/>
                        </a:solidFill>
                        <a:latin typeface="Calibri"/>
                        <a:ea typeface="Times New Roman"/>
                        <a:cs typeface="Times New Roman"/>
                      </a:endParaRP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50">
                          <a:latin typeface="Calibri"/>
                          <a:ea typeface="Times New Roman"/>
                          <a:cs typeface="Times New Roman"/>
                        </a:rPr>
                        <a:t>9</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9</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11</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8</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dirty="0">
                          <a:latin typeface="Calibri"/>
                          <a:ea typeface="Times New Roman"/>
                          <a:cs typeface="Times New Roman"/>
                        </a:rPr>
                        <a:t>63</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vMerge="1">
                  <a:txBody>
                    <a:bodyPr/>
                    <a:lstStyle/>
                    <a:p>
                      <a:endParaRPr lang="pl-PL"/>
                    </a:p>
                  </a:txBody>
                  <a:tcPr/>
                </a:tc>
              </a:tr>
              <a:tr h="469476">
                <a:tc>
                  <a:txBody>
                    <a:bodyPr/>
                    <a:lstStyle/>
                    <a:p>
                      <a:pPr>
                        <a:lnSpc>
                          <a:spcPct val="115000"/>
                        </a:lnSpc>
                        <a:spcAft>
                          <a:spcPts val="0"/>
                        </a:spcAft>
                      </a:pPr>
                      <a:r>
                        <a:rPr lang="pl-PL" sz="1050" dirty="0" smtClean="0">
                          <a:solidFill>
                            <a:schemeClr val="bg1"/>
                          </a:solidFill>
                        </a:rPr>
                        <a:t>Job </a:t>
                      </a:r>
                      <a:r>
                        <a:rPr lang="pl-PL" sz="1050" dirty="0" err="1" smtClean="0">
                          <a:solidFill>
                            <a:schemeClr val="bg1"/>
                          </a:solidFill>
                        </a:rPr>
                        <a:t>search</a:t>
                      </a:r>
                      <a:r>
                        <a:rPr lang="pl-PL" sz="1050" dirty="0" smtClean="0">
                          <a:solidFill>
                            <a:schemeClr val="bg1"/>
                          </a:solidFill>
                        </a:rPr>
                        <a:t> </a:t>
                      </a:r>
                      <a:r>
                        <a:rPr lang="pl-PL" sz="1050" dirty="0" err="1" smtClean="0">
                          <a:solidFill>
                            <a:schemeClr val="bg1"/>
                          </a:solidFill>
                        </a:rPr>
                        <a:t>courses</a:t>
                      </a:r>
                      <a:endParaRPr lang="pl-PL" sz="1050" dirty="0">
                        <a:solidFill>
                          <a:schemeClr val="bg1"/>
                        </a:solidFill>
                        <a:latin typeface="Calibri"/>
                        <a:ea typeface="Times New Roman"/>
                        <a:cs typeface="Times New Roman"/>
                      </a:endParaRP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50">
                          <a:latin typeface="Calibri"/>
                          <a:ea typeface="Times New Roman"/>
                          <a:cs typeface="Times New Roman"/>
                        </a:rPr>
                        <a:t>7</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5</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9</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10</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dirty="0">
                          <a:latin typeface="Calibri"/>
                          <a:ea typeface="Times New Roman"/>
                          <a:cs typeface="Times New Roman"/>
                        </a:rPr>
                        <a:t>69</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vMerge="1">
                  <a:txBody>
                    <a:bodyPr/>
                    <a:lstStyle/>
                    <a:p>
                      <a:endParaRPr lang="pl-PL"/>
                    </a:p>
                  </a:txBody>
                  <a:tcPr/>
                </a:tc>
              </a:tr>
              <a:tr h="651776">
                <a:tc>
                  <a:txBody>
                    <a:bodyPr/>
                    <a:lstStyle/>
                    <a:p>
                      <a:pPr>
                        <a:lnSpc>
                          <a:spcPct val="115000"/>
                        </a:lnSpc>
                        <a:spcAft>
                          <a:spcPts val="0"/>
                        </a:spcAft>
                      </a:pPr>
                      <a:r>
                        <a:rPr lang="pl-PL" sz="1050" dirty="0" err="1" smtClean="0">
                          <a:solidFill>
                            <a:schemeClr val="bg1"/>
                          </a:solidFill>
                        </a:rPr>
                        <a:t>Applying</a:t>
                      </a:r>
                      <a:r>
                        <a:rPr lang="pl-PL" sz="1050" baseline="0" dirty="0" smtClean="0">
                          <a:solidFill>
                            <a:schemeClr val="bg1"/>
                          </a:solidFill>
                        </a:rPr>
                        <a:t> for  </a:t>
                      </a:r>
                      <a:r>
                        <a:rPr lang="pl-PL" sz="1050" dirty="0" err="1" smtClean="0">
                          <a:solidFill>
                            <a:schemeClr val="bg1"/>
                          </a:solidFill>
                        </a:rPr>
                        <a:t>work</a:t>
                      </a:r>
                      <a:r>
                        <a:rPr lang="pl-PL" sz="1050" dirty="0" smtClean="0">
                          <a:solidFill>
                            <a:schemeClr val="bg1"/>
                          </a:solidFill>
                        </a:rPr>
                        <a:t> </a:t>
                      </a:r>
                      <a:r>
                        <a:rPr lang="pl-PL" sz="1050" dirty="0" err="1" smtClean="0">
                          <a:solidFill>
                            <a:schemeClr val="bg1"/>
                          </a:solidFill>
                        </a:rPr>
                        <a:t>courses</a:t>
                      </a:r>
                      <a:endParaRPr lang="pl-PL" sz="1050" dirty="0">
                        <a:solidFill>
                          <a:schemeClr val="bg1"/>
                        </a:solidFill>
                        <a:latin typeface="Calibri"/>
                        <a:ea typeface="Times New Roman"/>
                        <a:cs typeface="Times New Roman"/>
                      </a:endParaRP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050">
                          <a:latin typeface="Calibri"/>
                          <a:ea typeface="Times New Roman"/>
                          <a:cs typeface="Times New Roman"/>
                        </a:rPr>
                        <a:t>5</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5</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9</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a:latin typeface="Calibri"/>
                          <a:ea typeface="Times New Roman"/>
                          <a:cs typeface="Times New Roman"/>
                        </a:rPr>
                        <a:t>11</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050" dirty="0">
                          <a:latin typeface="Calibri"/>
                          <a:ea typeface="Times New Roman"/>
                          <a:cs typeface="Times New Roman"/>
                        </a:rPr>
                        <a:t>70</a:t>
                      </a:r>
                    </a:p>
                  </a:txBody>
                  <a:tcPr marL="46772" marR="46772" marT="0" marB="0" anchor="ct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vMerge="1">
                  <a:txBody>
                    <a:bodyPr/>
                    <a:lstStyle/>
                    <a:p>
                      <a:endParaRPr lang="pl-PL"/>
                    </a:p>
                  </a:txBody>
                  <a:tcPr/>
                </a:tc>
              </a:tr>
            </a:tbl>
          </a:graphicData>
        </a:graphic>
      </p:graphicFrame>
      <p:sp>
        <p:nvSpPr>
          <p:cNvPr id="90204" name="pole tekstowe 3"/>
          <p:cNvSpPr txBox="1">
            <a:spLocks noChangeArrowheads="1"/>
          </p:cNvSpPr>
          <p:nvPr/>
        </p:nvSpPr>
        <p:spPr bwMode="auto">
          <a:xfrm>
            <a:off x="684213" y="5516563"/>
            <a:ext cx="8208962" cy="517525"/>
          </a:xfrm>
          <a:prstGeom prst="rect">
            <a:avLst/>
          </a:prstGeom>
          <a:noFill/>
          <a:ln w="9525">
            <a:noFill/>
            <a:miter lim="800000"/>
            <a:headEnd/>
            <a:tailEnd/>
          </a:ln>
        </p:spPr>
        <p:txBody>
          <a:bodyPr>
            <a:spAutoFit/>
          </a:bodyPr>
          <a:lstStyle/>
          <a:p>
            <a:pPr algn="just"/>
            <a:r>
              <a:rPr lang="pl-PL" sz="1400" b="1"/>
              <a:t>Lowest level interest among persons over 50 years old in voivodeship podlaskie show to applying for work courses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Assessment</a:t>
            </a:r>
            <a:r>
              <a:rPr lang="pl-PL" sz="2000" b="1" dirty="0">
                <a:solidFill>
                  <a:schemeClr val="bg1"/>
                </a:solidFill>
                <a:latin typeface="Arial" pitchFamily="34" charset="0"/>
                <a:cs typeface="Arial" pitchFamily="34" charset="0"/>
              </a:rPr>
              <a:t> of </a:t>
            </a:r>
            <a:r>
              <a:rPr lang="pl-PL" sz="2000" b="1" dirty="0" err="1">
                <a:solidFill>
                  <a:schemeClr val="bg1"/>
                </a:solidFill>
                <a:latin typeface="Arial" pitchFamily="34" charset="0"/>
                <a:cs typeface="Arial" pitchFamily="34" charset="0"/>
              </a:rPr>
              <a:t>the</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possibility</a:t>
            </a:r>
            <a:r>
              <a:rPr lang="pl-PL" sz="2000" b="1" dirty="0">
                <a:solidFill>
                  <a:schemeClr val="bg1"/>
                </a:solidFill>
                <a:latin typeface="Arial" pitchFamily="34" charset="0"/>
                <a:cs typeface="Arial" pitchFamily="34" charset="0"/>
              </a:rPr>
              <a:t> for </a:t>
            </a:r>
            <a:r>
              <a:rPr lang="pl-PL" sz="2000" b="1" dirty="0" err="1">
                <a:solidFill>
                  <a:schemeClr val="bg1"/>
                </a:solidFill>
                <a:latin typeface="Arial" pitchFamily="34" charset="0"/>
                <a:cs typeface="Arial" pitchFamily="34" charset="0"/>
              </a:rPr>
              <a:t>finding</a:t>
            </a:r>
            <a:r>
              <a:rPr lang="pl-PL" sz="2000" b="1" dirty="0">
                <a:solidFill>
                  <a:schemeClr val="bg1"/>
                </a:solidFill>
                <a:latin typeface="Arial" pitchFamily="34" charset="0"/>
                <a:cs typeface="Arial" pitchFamily="34" charset="0"/>
              </a:rPr>
              <a:t> a </a:t>
            </a:r>
            <a:r>
              <a:rPr lang="pl-PL" sz="2000" b="1" dirty="0" err="1">
                <a:solidFill>
                  <a:schemeClr val="bg1"/>
                </a:solidFill>
                <a:latin typeface="Arial" pitchFamily="34" charset="0"/>
                <a:cs typeface="Arial" pitchFamily="34" charset="0"/>
              </a:rPr>
              <a:t>job</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at</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local</a:t>
            </a:r>
            <a:r>
              <a:rPr lang="pl-PL" sz="2000" b="1" dirty="0">
                <a:solidFill>
                  <a:schemeClr val="bg1"/>
                </a:solidFill>
                <a:latin typeface="Arial" pitchFamily="34" charset="0"/>
                <a:cs typeface="Arial" pitchFamily="34" charset="0"/>
              </a:rPr>
              <a:t> market by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a:t>
            </a:r>
          </a:p>
        </p:txBody>
      </p:sp>
      <p:sp>
        <p:nvSpPr>
          <p:cNvPr id="92163" name="pole tekstowe 3"/>
          <p:cNvSpPr txBox="1">
            <a:spLocks noChangeArrowheads="1"/>
          </p:cNvSpPr>
          <p:nvPr/>
        </p:nvSpPr>
        <p:spPr bwMode="auto">
          <a:xfrm>
            <a:off x="468313" y="2276475"/>
            <a:ext cx="8351837" cy="3570288"/>
          </a:xfrm>
          <a:prstGeom prst="rect">
            <a:avLst/>
          </a:prstGeom>
          <a:noFill/>
          <a:ln w="9525">
            <a:noFill/>
            <a:miter lim="800000"/>
            <a:headEnd/>
            <a:tailEnd/>
          </a:ln>
        </p:spPr>
        <p:txBody>
          <a:bodyPr>
            <a:spAutoFit/>
          </a:bodyPr>
          <a:lstStyle/>
          <a:p>
            <a:pPr algn="just"/>
            <a:endParaRPr lang="pl-PL" sz="1600"/>
          </a:p>
          <a:p>
            <a:pPr algn="just">
              <a:buFont typeface="Wingdings" pitchFamily="2" charset="2"/>
              <a:buChar char="v"/>
            </a:pPr>
            <a:r>
              <a:rPr lang="pl-PL" sz="1600"/>
              <a:t> Employees over 50 years old benefits by employers which employ persons over 50 years old: </a:t>
            </a:r>
          </a:p>
          <a:p>
            <a:pPr algn="just"/>
            <a:endParaRPr lang="pl-PL" sz="1600"/>
          </a:p>
          <a:p>
            <a:pPr algn="just">
              <a:buFont typeface="Wingdings" pitchFamily="2" charset="2"/>
              <a:buChar char="Ø"/>
            </a:pPr>
            <a:r>
              <a:rPr lang="pl-PL" sz="1600"/>
              <a:t>Discipline;</a:t>
            </a:r>
          </a:p>
          <a:p>
            <a:pPr algn="just">
              <a:buFont typeface="Wingdings" pitchFamily="2" charset="2"/>
              <a:buChar char="Ø"/>
            </a:pPr>
            <a:r>
              <a:rPr lang="pl-PL" sz="1600"/>
              <a:t>Availability;</a:t>
            </a:r>
          </a:p>
          <a:p>
            <a:pPr algn="just">
              <a:buFont typeface="Wingdings" pitchFamily="2" charset="2"/>
              <a:buChar char="Ø"/>
            </a:pPr>
            <a:r>
              <a:rPr lang="pl-PL" sz="1600"/>
              <a:t> Experience;</a:t>
            </a:r>
          </a:p>
          <a:p>
            <a:pPr algn="just">
              <a:buFont typeface="Wingdings" pitchFamily="2" charset="2"/>
              <a:buChar char="Ø"/>
            </a:pPr>
            <a:r>
              <a:rPr lang="pl-PL" sz="1600"/>
              <a:t>Patience</a:t>
            </a:r>
          </a:p>
          <a:p>
            <a:pPr algn="just">
              <a:buFont typeface="Wingdings" pitchFamily="2" charset="2"/>
              <a:buChar char="Ø"/>
            </a:pPr>
            <a:r>
              <a:rPr lang="pl-PL" sz="1600"/>
              <a:t>Attachment to the labor;</a:t>
            </a:r>
          </a:p>
          <a:p>
            <a:pPr algn="just">
              <a:buFont typeface="Wingdings" pitchFamily="2" charset="2"/>
              <a:buChar char="Ø"/>
            </a:pPr>
            <a:r>
              <a:rPr lang="pl-PL" sz="1600"/>
              <a:t>Responsibility;</a:t>
            </a:r>
          </a:p>
          <a:p>
            <a:pPr algn="just">
              <a:buFont typeface="Wingdings" pitchFamily="2" charset="2"/>
              <a:buChar char="Ø"/>
            </a:pPr>
            <a:r>
              <a:rPr lang="pl-PL" sz="1600"/>
              <a:t>Ability to plan work.</a:t>
            </a:r>
          </a:p>
          <a:p>
            <a:pPr algn="just">
              <a:buFont typeface="Wingdings" pitchFamily="2" charset="2"/>
              <a:buChar char="v"/>
            </a:pPr>
            <a:endParaRPr lang="pl-PL" sz="1600"/>
          </a:p>
          <a:p>
            <a:pPr algn="just"/>
            <a:endParaRPr lang="pl-PL" sz="1600"/>
          </a:p>
          <a:p>
            <a:pPr algn="just"/>
            <a:endParaRPr lang="pl-PL" sz="16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Assessment</a:t>
            </a:r>
            <a:r>
              <a:rPr lang="pl-PL" sz="2000" b="1" dirty="0">
                <a:solidFill>
                  <a:schemeClr val="bg1"/>
                </a:solidFill>
                <a:latin typeface="Arial" pitchFamily="34" charset="0"/>
                <a:cs typeface="Arial" pitchFamily="34" charset="0"/>
              </a:rPr>
              <a:t> of </a:t>
            </a:r>
            <a:r>
              <a:rPr lang="pl-PL" sz="2000" b="1" dirty="0" err="1">
                <a:solidFill>
                  <a:schemeClr val="bg1"/>
                </a:solidFill>
                <a:latin typeface="Arial" pitchFamily="34" charset="0"/>
                <a:cs typeface="Arial" pitchFamily="34" charset="0"/>
              </a:rPr>
              <a:t>the</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possibility</a:t>
            </a:r>
            <a:r>
              <a:rPr lang="pl-PL" sz="2000" b="1" dirty="0">
                <a:solidFill>
                  <a:schemeClr val="bg1"/>
                </a:solidFill>
                <a:latin typeface="Arial" pitchFamily="34" charset="0"/>
                <a:cs typeface="Arial" pitchFamily="34" charset="0"/>
              </a:rPr>
              <a:t> for </a:t>
            </a:r>
            <a:r>
              <a:rPr lang="pl-PL" sz="2000" b="1" dirty="0" err="1">
                <a:solidFill>
                  <a:schemeClr val="bg1"/>
                </a:solidFill>
                <a:latin typeface="Arial" pitchFamily="34" charset="0"/>
                <a:cs typeface="Arial" pitchFamily="34" charset="0"/>
              </a:rPr>
              <a:t>finding</a:t>
            </a:r>
            <a:r>
              <a:rPr lang="pl-PL" sz="2000" b="1" dirty="0">
                <a:solidFill>
                  <a:schemeClr val="bg1"/>
                </a:solidFill>
                <a:latin typeface="Arial" pitchFamily="34" charset="0"/>
                <a:cs typeface="Arial" pitchFamily="34" charset="0"/>
              </a:rPr>
              <a:t> a </a:t>
            </a:r>
            <a:r>
              <a:rPr lang="pl-PL" sz="2000" b="1" dirty="0" err="1">
                <a:solidFill>
                  <a:schemeClr val="bg1"/>
                </a:solidFill>
                <a:latin typeface="Arial" pitchFamily="34" charset="0"/>
                <a:cs typeface="Arial" pitchFamily="34" charset="0"/>
              </a:rPr>
              <a:t>job</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at</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local</a:t>
            </a:r>
            <a:r>
              <a:rPr lang="pl-PL" sz="2000" b="1" dirty="0">
                <a:solidFill>
                  <a:schemeClr val="bg1"/>
                </a:solidFill>
                <a:latin typeface="Arial" pitchFamily="34" charset="0"/>
                <a:cs typeface="Arial" pitchFamily="34" charset="0"/>
              </a:rPr>
              <a:t> market by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a:t>
            </a:r>
          </a:p>
        </p:txBody>
      </p:sp>
      <p:sp>
        <p:nvSpPr>
          <p:cNvPr id="94211" name="pole tekstowe 3"/>
          <p:cNvSpPr txBox="1">
            <a:spLocks noChangeArrowheads="1"/>
          </p:cNvSpPr>
          <p:nvPr/>
        </p:nvSpPr>
        <p:spPr bwMode="auto">
          <a:xfrm>
            <a:off x="468313" y="2276475"/>
            <a:ext cx="8351837" cy="3570288"/>
          </a:xfrm>
          <a:prstGeom prst="rect">
            <a:avLst/>
          </a:prstGeom>
          <a:noFill/>
          <a:ln w="9525">
            <a:noFill/>
            <a:miter lim="800000"/>
            <a:headEnd/>
            <a:tailEnd/>
          </a:ln>
        </p:spPr>
        <p:txBody>
          <a:bodyPr>
            <a:spAutoFit/>
          </a:bodyPr>
          <a:lstStyle/>
          <a:p>
            <a:pPr algn="just"/>
            <a:endParaRPr lang="pl-PL" sz="1600"/>
          </a:p>
          <a:p>
            <a:pPr algn="just">
              <a:buFont typeface="Wingdings" pitchFamily="2" charset="2"/>
              <a:buChar char="v"/>
            </a:pPr>
            <a:r>
              <a:rPr lang="pl-PL" sz="1600"/>
              <a:t> Employees over 50 years old defects by employers which employ persons over 50 years old:</a:t>
            </a:r>
          </a:p>
          <a:p>
            <a:pPr algn="just"/>
            <a:endParaRPr lang="pl-PL" sz="1600"/>
          </a:p>
          <a:p>
            <a:pPr algn="just">
              <a:buFont typeface="Wingdings" pitchFamily="2" charset="2"/>
              <a:buChar char="Ø"/>
            </a:pPr>
            <a:r>
              <a:rPr lang="pl-PL" sz="1600"/>
              <a:t>Diseases;</a:t>
            </a:r>
          </a:p>
          <a:p>
            <a:pPr algn="just">
              <a:buFont typeface="Wingdings" pitchFamily="2" charset="2"/>
              <a:buChar char="Ø"/>
            </a:pPr>
            <a:r>
              <a:rPr lang="pl-PL" sz="1600"/>
              <a:t>Fatigue life;</a:t>
            </a:r>
          </a:p>
          <a:p>
            <a:pPr algn="just">
              <a:buFont typeface="Wingdings" pitchFamily="2" charset="2"/>
              <a:buChar char="Ø"/>
            </a:pPr>
            <a:r>
              <a:rPr lang="pl-PL" sz="1600"/>
              <a:t>Alcoholism;</a:t>
            </a:r>
          </a:p>
          <a:p>
            <a:pPr algn="just">
              <a:buFont typeface="Wingdings" pitchFamily="2" charset="2"/>
              <a:buChar char="Ø"/>
            </a:pPr>
            <a:r>
              <a:rPr lang="pl-PL" sz="1600"/>
              <a:t>Babysitting grandchildren Zdezaktualizowania wiedza; </a:t>
            </a:r>
          </a:p>
          <a:p>
            <a:pPr algn="just">
              <a:buFont typeface="Wingdings" pitchFamily="2" charset="2"/>
              <a:buChar char="Ø"/>
            </a:pPr>
            <a:r>
              <a:rPr lang="pl-PL" sz="1600"/>
              <a:t>Lack of mobility;</a:t>
            </a:r>
          </a:p>
          <a:p>
            <a:pPr algn="just">
              <a:buFont typeface="Wingdings" pitchFamily="2" charset="2"/>
              <a:buChar char="Ø"/>
            </a:pPr>
            <a:r>
              <a:rPr lang="pl-PL" sz="1600"/>
              <a:t> Slow learning;</a:t>
            </a:r>
          </a:p>
          <a:p>
            <a:pPr algn="just">
              <a:buFont typeface="Wingdings" pitchFamily="2" charset="2"/>
              <a:buChar char="Ø"/>
            </a:pPr>
            <a:r>
              <a:rPr lang="pl-PL" sz="1600"/>
              <a:t>Routine.</a:t>
            </a:r>
          </a:p>
          <a:p>
            <a:pPr algn="just">
              <a:buFont typeface="Wingdings" pitchFamily="2" charset="2"/>
              <a:buChar char="v"/>
            </a:pPr>
            <a:endParaRPr lang="pl-PL" sz="1600"/>
          </a:p>
          <a:p>
            <a:pPr algn="just"/>
            <a:endParaRPr lang="pl-PL" sz="1600"/>
          </a:p>
          <a:p>
            <a:pPr algn="just"/>
            <a:endParaRPr lang="pl-PL" sz="16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Assessment</a:t>
            </a:r>
            <a:r>
              <a:rPr lang="pl-PL" sz="2000" b="1" dirty="0">
                <a:solidFill>
                  <a:schemeClr val="bg1"/>
                </a:solidFill>
                <a:latin typeface="Arial" pitchFamily="34" charset="0"/>
                <a:cs typeface="Arial" pitchFamily="34" charset="0"/>
              </a:rPr>
              <a:t> of </a:t>
            </a:r>
            <a:r>
              <a:rPr lang="pl-PL" sz="2000" b="1" dirty="0" err="1">
                <a:solidFill>
                  <a:schemeClr val="bg1"/>
                </a:solidFill>
                <a:latin typeface="Arial" pitchFamily="34" charset="0"/>
                <a:cs typeface="Arial" pitchFamily="34" charset="0"/>
              </a:rPr>
              <a:t>the</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possibility</a:t>
            </a:r>
            <a:r>
              <a:rPr lang="pl-PL" sz="2000" b="1" dirty="0">
                <a:solidFill>
                  <a:schemeClr val="bg1"/>
                </a:solidFill>
                <a:latin typeface="Arial" pitchFamily="34" charset="0"/>
                <a:cs typeface="Arial" pitchFamily="34" charset="0"/>
              </a:rPr>
              <a:t> for </a:t>
            </a:r>
            <a:r>
              <a:rPr lang="pl-PL" sz="2000" b="1" dirty="0" err="1">
                <a:solidFill>
                  <a:schemeClr val="bg1"/>
                </a:solidFill>
                <a:latin typeface="Arial" pitchFamily="34" charset="0"/>
                <a:cs typeface="Arial" pitchFamily="34" charset="0"/>
              </a:rPr>
              <a:t>finding</a:t>
            </a:r>
            <a:r>
              <a:rPr lang="pl-PL" sz="2000" b="1" dirty="0">
                <a:solidFill>
                  <a:schemeClr val="bg1"/>
                </a:solidFill>
                <a:latin typeface="Arial" pitchFamily="34" charset="0"/>
                <a:cs typeface="Arial" pitchFamily="34" charset="0"/>
              </a:rPr>
              <a:t> a </a:t>
            </a:r>
            <a:r>
              <a:rPr lang="pl-PL" sz="2000" b="1" dirty="0" err="1">
                <a:solidFill>
                  <a:schemeClr val="bg1"/>
                </a:solidFill>
                <a:latin typeface="Arial" pitchFamily="34" charset="0"/>
                <a:cs typeface="Arial" pitchFamily="34" charset="0"/>
              </a:rPr>
              <a:t>job</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at</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local</a:t>
            </a:r>
            <a:r>
              <a:rPr lang="pl-PL" sz="2000" b="1" dirty="0">
                <a:solidFill>
                  <a:schemeClr val="bg1"/>
                </a:solidFill>
                <a:latin typeface="Arial" pitchFamily="34" charset="0"/>
                <a:cs typeface="Arial" pitchFamily="34" charset="0"/>
              </a:rPr>
              <a:t> market by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a:t>
            </a:r>
          </a:p>
        </p:txBody>
      </p:sp>
      <p:sp>
        <p:nvSpPr>
          <p:cNvPr id="96259" name="pole tekstowe 3"/>
          <p:cNvSpPr txBox="1">
            <a:spLocks noChangeArrowheads="1"/>
          </p:cNvSpPr>
          <p:nvPr/>
        </p:nvSpPr>
        <p:spPr bwMode="auto">
          <a:xfrm>
            <a:off x="468313" y="2276475"/>
            <a:ext cx="8351837" cy="4770438"/>
          </a:xfrm>
          <a:prstGeom prst="rect">
            <a:avLst/>
          </a:prstGeom>
          <a:noFill/>
          <a:ln w="9525">
            <a:noFill/>
            <a:miter lim="800000"/>
            <a:headEnd/>
            <a:tailEnd/>
          </a:ln>
        </p:spPr>
        <p:txBody>
          <a:bodyPr>
            <a:spAutoFit/>
          </a:bodyPr>
          <a:lstStyle/>
          <a:p>
            <a:pPr algn="just"/>
            <a:endParaRPr lang="pl-PL" sz="1600"/>
          </a:p>
          <a:p>
            <a:pPr algn="just">
              <a:buFont typeface="Wingdings" pitchFamily="2" charset="2"/>
              <a:buChar char="v"/>
            </a:pPr>
            <a:r>
              <a:rPr lang="pl-PL" sz="1600"/>
              <a:t> 60% of respondent assesses very low possibility of finding work on local market </a:t>
            </a:r>
            <a:r>
              <a:rPr lang="pl-PL" sz="1600" b="1"/>
              <a:t>(CATI)</a:t>
            </a:r>
            <a:r>
              <a:rPr lang="pl-PL" sz="1600"/>
              <a:t>  </a:t>
            </a:r>
          </a:p>
          <a:p>
            <a:pPr algn="just">
              <a:buFont typeface="Wingdings" pitchFamily="2" charset="2"/>
              <a:buChar char="v"/>
            </a:pPr>
            <a:endParaRPr lang="pl-PL" sz="1600"/>
          </a:p>
          <a:p>
            <a:pPr algn="just">
              <a:buFont typeface="Wingdings" pitchFamily="2" charset="2"/>
              <a:buChar char="v"/>
            </a:pPr>
            <a:r>
              <a:rPr lang="pl-PL" sz="1600"/>
              <a:t> Particularly badly rated opportunities for persons without experience and long-term unemployed </a:t>
            </a:r>
            <a:r>
              <a:rPr lang="pl-PL" sz="1600" b="1"/>
              <a:t>(IDI employers)</a:t>
            </a:r>
          </a:p>
          <a:p>
            <a:pPr algn="just">
              <a:buFont typeface="Wingdings" pitchFamily="2" charset="2"/>
              <a:buChar char="v"/>
            </a:pPr>
            <a:endParaRPr lang="pl-PL" sz="1600"/>
          </a:p>
          <a:p>
            <a:pPr algn="just">
              <a:buFont typeface="Wingdings" pitchFamily="2" charset="2"/>
              <a:buChar char="v"/>
            </a:pPr>
            <a:r>
              <a:rPr lang="pl-PL" sz="1600"/>
              <a:t>Biggest competitors for persons over 50 years old on local market are young people after graduation </a:t>
            </a:r>
            <a:r>
              <a:rPr lang="pl-PL" sz="1600" b="1"/>
              <a:t>(IDI employers)</a:t>
            </a:r>
          </a:p>
          <a:p>
            <a:pPr algn="just"/>
            <a:endParaRPr lang="pl-PL" sz="1600" b="1"/>
          </a:p>
          <a:p>
            <a:pPr algn="just">
              <a:buFont typeface="Wingdings" pitchFamily="2" charset="2"/>
              <a:buChar char="v"/>
            </a:pPr>
            <a:r>
              <a:rPr lang="pl-PL" sz="1600"/>
              <a:t>More than 50% of persons over 50 years old considers that employers discriminate perosns over 50 years old </a:t>
            </a:r>
            <a:r>
              <a:rPr lang="pl-PL" sz="1600" b="1"/>
              <a:t>(CATI)</a:t>
            </a:r>
            <a:r>
              <a:rPr lang="pl-PL" sz="1600"/>
              <a:t> </a:t>
            </a:r>
          </a:p>
          <a:p>
            <a:pPr algn="just">
              <a:buFont typeface="Wingdings" pitchFamily="2" charset="2"/>
              <a:buChar char="v"/>
            </a:pPr>
            <a:endParaRPr lang="pl-PL" sz="1600"/>
          </a:p>
          <a:p>
            <a:pPr algn="just">
              <a:buFont typeface="Wingdings" pitchFamily="2" charset="2"/>
              <a:buChar char="v"/>
            </a:pPr>
            <a:r>
              <a:rPr lang="pl-PL" sz="1600"/>
              <a:t> Employers defends itself against employment persons over 50 years old if this person  long time not worked </a:t>
            </a:r>
            <a:r>
              <a:rPr lang="pl-PL" sz="1600" b="1"/>
              <a:t>(SSI)</a:t>
            </a:r>
          </a:p>
          <a:p>
            <a:pPr algn="just">
              <a:buFont typeface="Wingdings" pitchFamily="2" charset="2"/>
              <a:buChar char="v"/>
            </a:pPr>
            <a:endParaRPr lang="pl-PL" sz="1600" b="1"/>
          </a:p>
          <a:p>
            <a:pPr algn="just"/>
            <a:endParaRPr lang="pl-PL" sz="1600"/>
          </a:p>
          <a:p>
            <a:pPr algn="just">
              <a:buFont typeface="Wingdings" pitchFamily="2" charset="2"/>
              <a:buChar char="v"/>
            </a:pPr>
            <a:endParaRPr lang="pl-PL" sz="1600"/>
          </a:p>
          <a:p>
            <a:pPr algn="just"/>
            <a:endParaRPr lang="pl-PL" sz="1600"/>
          </a:p>
          <a:p>
            <a:pPr algn="just"/>
            <a:endParaRPr lang="pl-PL" sz="16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Assessment</a:t>
            </a:r>
            <a:r>
              <a:rPr lang="pl-PL" sz="2000" b="1" dirty="0">
                <a:solidFill>
                  <a:schemeClr val="bg1"/>
                </a:solidFill>
                <a:latin typeface="Arial" pitchFamily="34" charset="0"/>
                <a:cs typeface="Arial" pitchFamily="34" charset="0"/>
              </a:rPr>
              <a:t> of </a:t>
            </a:r>
            <a:r>
              <a:rPr lang="pl-PL" sz="2000" b="1" dirty="0" err="1">
                <a:solidFill>
                  <a:schemeClr val="bg1"/>
                </a:solidFill>
                <a:latin typeface="Arial" pitchFamily="34" charset="0"/>
                <a:cs typeface="Arial" pitchFamily="34" charset="0"/>
              </a:rPr>
              <a:t>the</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possibility</a:t>
            </a:r>
            <a:r>
              <a:rPr lang="pl-PL" sz="2000" b="1" dirty="0">
                <a:solidFill>
                  <a:schemeClr val="bg1"/>
                </a:solidFill>
                <a:latin typeface="Arial" pitchFamily="34" charset="0"/>
                <a:cs typeface="Arial" pitchFamily="34" charset="0"/>
              </a:rPr>
              <a:t> for </a:t>
            </a:r>
            <a:r>
              <a:rPr lang="pl-PL" sz="2000" b="1" dirty="0" err="1">
                <a:solidFill>
                  <a:schemeClr val="bg1"/>
                </a:solidFill>
                <a:latin typeface="Arial" pitchFamily="34" charset="0"/>
                <a:cs typeface="Arial" pitchFamily="34" charset="0"/>
              </a:rPr>
              <a:t>finding</a:t>
            </a:r>
            <a:r>
              <a:rPr lang="pl-PL" sz="2000" b="1" dirty="0">
                <a:solidFill>
                  <a:schemeClr val="bg1"/>
                </a:solidFill>
                <a:latin typeface="Arial" pitchFamily="34" charset="0"/>
                <a:cs typeface="Arial" pitchFamily="34" charset="0"/>
              </a:rPr>
              <a:t> a </a:t>
            </a:r>
            <a:r>
              <a:rPr lang="pl-PL" sz="2000" b="1" dirty="0" err="1">
                <a:solidFill>
                  <a:schemeClr val="bg1"/>
                </a:solidFill>
                <a:latin typeface="Arial" pitchFamily="34" charset="0"/>
                <a:cs typeface="Arial" pitchFamily="34" charset="0"/>
              </a:rPr>
              <a:t>job</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at</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local</a:t>
            </a:r>
            <a:r>
              <a:rPr lang="pl-PL" sz="2000" b="1" dirty="0">
                <a:solidFill>
                  <a:schemeClr val="bg1"/>
                </a:solidFill>
                <a:latin typeface="Arial" pitchFamily="34" charset="0"/>
                <a:cs typeface="Arial" pitchFamily="34" charset="0"/>
              </a:rPr>
              <a:t> market by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a:t>
            </a:r>
          </a:p>
        </p:txBody>
      </p:sp>
      <p:sp>
        <p:nvSpPr>
          <p:cNvPr id="98307" name="pole tekstowe 3"/>
          <p:cNvSpPr txBox="1">
            <a:spLocks noChangeArrowheads="1"/>
          </p:cNvSpPr>
          <p:nvPr/>
        </p:nvSpPr>
        <p:spPr bwMode="auto">
          <a:xfrm>
            <a:off x="468313" y="2349500"/>
            <a:ext cx="8351837" cy="3538538"/>
          </a:xfrm>
          <a:prstGeom prst="rect">
            <a:avLst/>
          </a:prstGeom>
          <a:noFill/>
          <a:ln w="9525">
            <a:noFill/>
            <a:miter lim="800000"/>
            <a:headEnd/>
            <a:tailEnd/>
          </a:ln>
        </p:spPr>
        <p:txBody>
          <a:bodyPr>
            <a:spAutoFit/>
          </a:bodyPr>
          <a:lstStyle/>
          <a:p>
            <a:pPr algn="just">
              <a:buFont typeface="Wingdings" pitchFamily="2" charset="2"/>
              <a:buChar char="v"/>
            </a:pPr>
            <a:endParaRPr lang="pl-PL" sz="1600"/>
          </a:p>
          <a:p>
            <a:pPr algn="just">
              <a:buFont typeface="Wingdings" pitchFamily="2" charset="2"/>
              <a:buChar char="v"/>
            </a:pPr>
            <a:r>
              <a:rPr lang="pl-PL" sz="1600"/>
              <a:t>Most of employers which employment person over 50 years old stated that itself does not discriminate person over 50 years old </a:t>
            </a:r>
            <a:r>
              <a:rPr lang="pl-PL" sz="1600" b="1"/>
              <a:t>(IDI employers)</a:t>
            </a:r>
          </a:p>
          <a:p>
            <a:pPr algn="just"/>
            <a:endParaRPr lang="pl-PL" sz="1600" b="1"/>
          </a:p>
          <a:p>
            <a:pPr algn="just">
              <a:buFont typeface="Wingdings" pitchFamily="2" charset="2"/>
              <a:buChar char="v"/>
            </a:pPr>
            <a:r>
              <a:rPr lang="pl-PL" sz="1600"/>
              <a:t> Discrimination can be prevented if offered more trainings for person over 50 years old </a:t>
            </a:r>
            <a:r>
              <a:rPr lang="pl-PL" sz="1600" b="1"/>
              <a:t>(IDI employers)</a:t>
            </a:r>
          </a:p>
          <a:p>
            <a:pPr algn="just">
              <a:buFont typeface="Wingdings" pitchFamily="2" charset="2"/>
              <a:buChar char="v"/>
            </a:pPr>
            <a:endParaRPr lang="pl-PL" sz="1600"/>
          </a:p>
          <a:p>
            <a:pPr algn="just">
              <a:buFont typeface="Wingdings" pitchFamily="2" charset="2"/>
              <a:buChar char="v"/>
            </a:pPr>
            <a:r>
              <a:rPr lang="pl-PL" sz="1600"/>
              <a:t>I</a:t>
            </a:r>
            <a:r>
              <a:rPr lang="en-US" sz="1600"/>
              <a:t>ncentive would be to grant</a:t>
            </a:r>
            <a:r>
              <a:rPr lang="pl-PL" sz="1600"/>
              <a:t> job poitions for persons over 50 years old and social campaigns  </a:t>
            </a:r>
            <a:r>
              <a:rPr lang="pl-PL" sz="1600" b="1"/>
              <a:t>(IDI employers)</a:t>
            </a:r>
          </a:p>
          <a:p>
            <a:pPr algn="just">
              <a:buFont typeface="Wingdings" pitchFamily="2" charset="2"/>
              <a:buChar char="v"/>
            </a:pPr>
            <a:endParaRPr lang="pl-PL" sz="1600" b="1"/>
          </a:p>
          <a:p>
            <a:pPr algn="just"/>
            <a:endParaRPr lang="pl-PL" sz="1600"/>
          </a:p>
          <a:p>
            <a:pPr algn="just">
              <a:buFont typeface="Wingdings" pitchFamily="2" charset="2"/>
              <a:buChar char="v"/>
            </a:pPr>
            <a:endParaRPr lang="pl-PL" sz="1600"/>
          </a:p>
          <a:p>
            <a:pPr algn="just"/>
            <a:endParaRPr lang="pl-PL" sz="1600"/>
          </a:p>
          <a:p>
            <a:pPr algn="just"/>
            <a:endParaRPr lang="pl-PL" sz="16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Ways</a:t>
            </a:r>
            <a:r>
              <a:rPr lang="pl-PL" sz="2000" b="1" dirty="0">
                <a:solidFill>
                  <a:schemeClr val="bg1"/>
                </a:solidFill>
                <a:latin typeface="Arial" pitchFamily="34" charset="0"/>
                <a:cs typeface="Arial" pitchFamily="34" charset="0"/>
              </a:rPr>
              <a:t> to </a:t>
            </a:r>
            <a:r>
              <a:rPr lang="pl-PL" sz="2000" b="1" dirty="0" err="1">
                <a:solidFill>
                  <a:schemeClr val="bg1"/>
                </a:solidFill>
                <a:latin typeface="Arial" pitchFamily="34" charset="0"/>
                <a:cs typeface="Arial" pitchFamily="34" charset="0"/>
              </a:rPr>
              <a:t>job</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search</a:t>
            </a:r>
            <a:r>
              <a:rPr lang="pl-PL" sz="2000" b="1" dirty="0">
                <a:solidFill>
                  <a:schemeClr val="bg1"/>
                </a:solidFill>
                <a:latin typeface="Arial" pitchFamily="34" charset="0"/>
                <a:cs typeface="Arial" pitchFamily="34" charset="0"/>
              </a:rPr>
              <a:t> by </a:t>
            </a:r>
            <a:r>
              <a:rPr lang="pl-PL" sz="2000" b="1" dirty="0" err="1">
                <a:solidFill>
                  <a:schemeClr val="bg1"/>
                </a:solidFill>
                <a:latin typeface="Arial" pitchFamily="34" charset="0"/>
                <a:cs typeface="Arial" pitchFamily="34" charset="0"/>
              </a:rPr>
              <a:t>unemployed</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a:t>
            </a:r>
          </a:p>
        </p:txBody>
      </p:sp>
      <p:sp>
        <p:nvSpPr>
          <p:cNvPr id="100355" name="pole tekstowe 3"/>
          <p:cNvSpPr txBox="1">
            <a:spLocks noChangeArrowheads="1"/>
          </p:cNvSpPr>
          <p:nvPr/>
        </p:nvSpPr>
        <p:spPr bwMode="auto">
          <a:xfrm>
            <a:off x="468313" y="2133600"/>
            <a:ext cx="8351837" cy="4032250"/>
          </a:xfrm>
          <a:prstGeom prst="rect">
            <a:avLst/>
          </a:prstGeom>
          <a:noFill/>
          <a:ln w="9525">
            <a:noFill/>
            <a:miter lim="800000"/>
            <a:headEnd/>
            <a:tailEnd/>
          </a:ln>
        </p:spPr>
        <p:txBody>
          <a:bodyPr>
            <a:spAutoFit/>
          </a:bodyPr>
          <a:lstStyle/>
          <a:p>
            <a:pPr algn="just"/>
            <a:endParaRPr lang="pl-PL" sz="1600"/>
          </a:p>
          <a:p>
            <a:pPr algn="just">
              <a:buFont typeface="Wingdings" pitchFamily="2" charset="2"/>
              <a:buChar char="v"/>
            </a:pPr>
            <a:r>
              <a:rPr lang="pl-PL" sz="1600"/>
              <a:t> Persons which actively seeking job most frequently used by Internet (28%), from friends (20%), from Work Office (18%) and press (15%) </a:t>
            </a:r>
            <a:r>
              <a:rPr lang="pl-PL" sz="1600" b="1"/>
              <a:t>(CATI)</a:t>
            </a:r>
          </a:p>
          <a:p>
            <a:pPr algn="just"/>
            <a:endParaRPr lang="pl-PL" sz="1600" b="1"/>
          </a:p>
          <a:p>
            <a:pPr algn="just">
              <a:buFont typeface="Wingdings" pitchFamily="2" charset="2"/>
              <a:buChar char="v"/>
            </a:pPr>
            <a:r>
              <a:rPr lang="pl-PL" sz="1600"/>
              <a:t> G</a:t>
            </a:r>
            <a:r>
              <a:rPr lang="en-US" sz="1600"/>
              <a:t>reatest difficulties in finding work makes </a:t>
            </a:r>
            <a:r>
              <a:rPr lang="pl-PL" sz="1600"/>
              <a:t>job offers search and contacting the employer (by means of Internet, E-mail), preparation of application documents and self-presentation </a:t>
            </a:r>
            <a:r>
              <a:rPr lang="pl-PL" sz="1600" b="1"/>
              <a:t>(IDI)</a:t>
            </a:r>
          </a:p>
          <a:p>
            <a:pPr algn="just">
              <a:buFont typeface="Wingdings" pitchFamily="2" charset="2"/>
              <a:buChar char="v"/>
            </a:pPr>
            <a:endParaRPr lang="pl-PL" sz="1600"/>
          </a:p>
          <a:p>
            <a:pPr algn="just">
              <a:buFont typeface="Wingdings" pitchFamily="2" charset="2"/>
              <a:buChar char="v"/>
            </a:pPr>
            <a:r>
              <a:rPr lang="pl-PL" sz="1600"/>
              <a:t> During interviews involving persons over 50 years old </a:t>
            </a:r>
            <a:r>
              <a:rPr lang="en-US" sz="1600"/>
              <a:t>often reveals a lack of faith in </a:t>
            </a:r>
            <a:r>
              <a:rPr lang="pl-PL" sz="1600"/>
              <a:t>himself </a:t>
            </a:r>
            <a:r>
              <a:rPr lang="pl-PL" sz="1600" b="1"/>
              <a:t>(IDI employers)</a:t>
            </a:r>
            <a:endParaRPr lang="pl-PL" sz="1600"/>
          </a:p>
          <a:p>
            <a:pPr algn="just">
              <a:buFont typeface="Wingdings" pitchFamily="2" charset="2"/>
              <a:buChar char="v"/>
            </a:pPr>
            <a:endParaRPr lang="pl-PL" sz="1600" b="1"/>
          </a:p>
          <a:p>
            <a:pPr algn="just">
              <a:buFont typeface="Wingdings" pitchFamily="2" charset="2"/>
              <a:buChar char="v"/>
            </a:pPr>
            <a:endParaRPr lang="pl-PL" sz="1600"/>
          </a:p>
          <a:p>
            <a:pPr algn="just"/>
            <a:endParaRPr lang="pl-PL" sz="1600"/>
          </a:p>
          <a:p>
            <a:pPr algn="just">
              <a:buFont typeface="Wingdings" pitchFamily="2" charset="2"/>
              <a:buChar char="v"/>
            </a:pPr>
            <a:endParaRPr lang="pl-PL" sz="1600"/>
          </a:p>
          <a:p>
            <a:pPr algn="just"/>
            <a:endParaRPr lang="pl-PL" sz="1600"/>
          </a:p>
          <a:p>
            <a:pPr algn="just"/>
            <a:endParaRPr lang="pl-PL" sz="16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toward</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offer</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training</a:t>
            </a:r>
            <a:r>
              <a:rPr lang="pl-PL" sz="2000" b="1" dirty="0">
                <a:solidFill>
                  <a:schemeClr val="bg1"/>
                </a:solidFill>
                <a:latin typeface="Arial" pitchFamily="34" charset="0"/>
                <a:cs typeface="Arial" pitchFamily="34" charset="0"/>
              </a:rPr>
              <a:t> and </a:t>
            </a:r>
            <a:r>
              <a:rPr lang="pl-PL" sz="2000" b="1" dirty="0" err="1">
                <a:solidFill>
                  <a:schemeClr val="bg1"/>
                </a:solidFill>
                <a:latin typeface="Arial" pitchFamily="34" charset="0"/>
                <a:cs typeface="Arial" pitchFamily="34" charset="0"/>
              </a:rPr>
              <a:t>employment</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a:t>
            </a:r>
          </a:p>
        </p:txBody>
      </p:sp>
      <p:sp>
        <p:nvSpPr>
          <p:cNvPr id="102403" name="pole tekstowe 3"/>
          <p:cNvSpPr txBox="1">
            <a:spLocks noChangeArrowheads="1"/>
          </p:cNvSpPr>
          <p:nvPr/>
        </p:nvSpPr>
        <p:spPr bwMode="auto">
          <a:xfrm>
            <a:off x="468313" y="2060575"/>
            <a:ext cx="8351837" cy="1077913"/>
          </a:xfrm>
          <a:prstGeom prst="rect">
            <a:avLst/>
          </a:prstGeom>
          <a:noFill/>
          <a:ln w="9525">
            <a:noFill/>
            <a:miter lim="800000"/>
            <a:headEnd/>
            <a:tailEnd/>
          </a:ln>
        </p:spPr>
        <p:txBody>
          <a:bodyPr>
            <a:spAutoFit/>
          </a:bodyPr>
          <a:lstStyle/>
          <a:p>
            <a:pPr algn="just"/>
            <a:endParaRPr lang="pl-PL" sz="1600"/>
          </a:p>
          <a:p>
            <a:pPr algn="just">
              <a:buFont typeface="Wingdings" pitchFamily="2" charset="2"/>
              <a:buChar char="v"/>
            </a:pPr>
            <a:endParaRPr lang="pl-PL" sz="1600"/>
          </a:p>
          <a:p>
            <a:pPr algn="just"/>
            <a:endParaRPr lang="pl-PL" sz="1600"/>
          </a:p>
          <a:p>
            <a:pPr algn="just"/>
            <a:endParaRPr lang="pl-PL" sz="1600"/>
          </a:p>
        </p:txBody>
      </p:sp>
      <p:sp>
        <p:nvSpPr>
          <p:cNvPr id="102404" name="pole tekstowe 2"/>
          <p:cNvSpPr txBox="1">
            <a:spLocks noChangeArrowheads="1"/>
          </p:cNvSpPr>
          <p:nvPr/>
        </p:nvSpPr>
        <p:spPr bwMode="auto">
          <a:xfrm>
            <a:off x="539750" y="2205038"/>
            <a:ext cx="8135938" cy="3540125"/>
          </a:xfrm>
          <a:prstGeom prst="rect">
            <a:avLst/>
          </a:prstGeom>
          <a:noFill/>
          <a:ln w="9525">
            <a:noFill/>
            <a:miter lim="800000"/>
            <a:headEnd/>
            <a:tailEnd/>
          </a:ln>
        </p:spPr>
        <p:txBody>
          <a:bodyPr>
            <a:spAutoFit/>
          </a:bodyPr>
          <a:lstStyle/>
          <a:p>
            <a:pPr algn="just">
              <a:buFont typeface="Wingdings" pitchFamily="2" charset="2"/>
              <a:buChar char="v"/>
            </a:pPr>
            <a:r>
              <a:rPr lang="pl-PL" sz="1600"/>
              <a:t>33% of respondents </a:t>
            </a:r>
            <a:r>
              <a:rPr lang="en-US" sz="1600"/>
              <a:t>identified their willingness to work </a:t>
            </a:r>
            <a:r>
              <a:rPr lang="pl-PL" sz="1600"/>
              <a:t>associated with commuting at very high level. 35% of respondenta at  rather high level </a:t>
            </a:r>
            <a:r>
              <a:rPr lang="pl-PL" sz="1600" b="1"/>
              <a:t>(CATI)</a:t>
            </a:r>
            <a:endParaRPr lang="pl-PL" sz="1600"/>
          </a:p>
          <a:p>
            <a:pPr algn="just"/>
            <a:endParaRPr lang="pl-PL" sz="1600"/>
          </a:p>
          <a:p>
            <a:pPr algn="just">
              <a:buFont typeface="Wingdings" pitchFamily="2" charset="2"/>
              <a:buChar char="v"/>
            </a:pPr>
            <a:r>
              <a:rPr lang="pl-PL" sz="1600"/>
              <a:t> View Work Office representatives and employers persons over 50 yeras old are </a:t>
            </a:r>
            <a:r>
              <a:rPr lang="en-US" sz="1600"/>
              <a:t>attach</a:t>
            </a:r>
            <a:r>
              <a:rPr lang="pl-PL" sz="1600"/>
              <a:t>ed</a:t>
            </a:r>
            <a:r>
              <a:rPr lang="en-US" sz="1600"/>
              <a:t> to the place of residence</a:t>
            </a:r>
            <a:r>
              <a:rPr lang="pl-PL" sz="1600"/>
              <a:t> and its very difficult for them to decide to move</a:t>
            </a:r>
            <a:r>
              <a:rPr lang="en-US" sz="1600"/>
              <a:t> </a:t>
            </a:r>
            <a:r>
              <a:rPr lang="pl-PL" sz="1600" b="1"/>
              <a:t>(SSI, IDI)</a:t>
            </a:r>
          </a:p>
          <a:p>
            <a:pPr algn="just">
              <a:buFont typeface="Wingdings" pitchFamily="2" charset="2"/>
              <a:buChar char="v"/>
            </a:pPr>
            <a:endParaRPr lang="pl-PL" sz="1600" b="1"/>
          </a:p>
          <a:p>
            <a:pPr algn="just">
              <a:buFont typeface="Wingdings" pitchFamily="2" charset="2"/>
              <a:buChar char="v"/>
            </a:pPr>
            <a:r>
              <a:rPr lang="pl-PL" sz="1600"/>
              <a:t> For many persons over 50 years old never before to work didn’t require removal </a:t>
            </a:r>
            <a:r>
              <a:rPr lang="pl-PL" sz="1600" b="1"/>
              <a:t>(biographical interviews).</a:t>
            </a:r>
            <a:r>
              <a:rPr lang="pl-PL" sz="1600"/>
              <a:t> </a:t>
            </a:r>
          </a:p>
          <a:p>
            <a:pPr algn="just">
              <a:buFont typeface="Wingdings" pitchFamily="2" charset="2"/>
              <a:buChar char="v"/>
            </a:pPr>
            <a:endParaRPr lang="pl-PL" sz="1600"/>
          </a:p>
          <a:p>
            <a:pPr algn="just">
              <a:buFont typeface="Wingdings" pitchFamily="2" charset="2"/>
              <a:buChar char="v"/>
            </a:pPr>
            <a:r>
              <a:rPr lang="pl-PL" sz="1600"/>
              <a:t> Persons over 50 years old have good organization and are favorable to accesses ro work </a:t>
            </a:r>
            <a:r>
              <a:rPr lang="pl-PL" sz="1600" b="1"/>
              <a:t>(SSI)</a:t>
            </a:r>
          </a:p>
          <a:p>
            <a:pPr algn="just">
              <a:buFont typeface="Wingdings" pitchFamily="2" charset="2"/>
              <a:buChar char="v"/>
            </a:pPr>
            <a:endParaRPr lang="pl-PL" sz="1600" b="1"/>
          </a:p>
          <a:p>
            <a:pPr algn="just"/>
            <a:endParaRPr lang="pl-PL" sz="1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pole tekstowe 3"/>
          <p:cNvSpPr txBox="1">
            <a:spLocks noChangeArrowheads="1"/>
          </p:cNvSpPr>
          <p:nvPr/>
        </p:nvSpPr>
        <p:spPr bwMode="auto">
          <a:xfrm>
            <a:off x="539552" y="1412776"/>
            <a:ext cx="8351837" cy="5262979"/>
          </a:xfrm>
          <a:prstGeom prst="rect">
            <a:avLst/>
          </a:prstGeom>
          <a:noFill/>
          <a:ln w="9525">
            <a:noFill/>
            <a:miter lim="800000"/>
            <a:headEnd/>
            <a:tailEnd/>
          </a:ln>
        </p:spPr>
        <p:txBody>
          <a:bodyPr>
            <a:spAutoFit/>
          </a:bodyPr>
          <a:lstStyle/>
          <a:p>
            <a:pPr algn="just">
              <a:defRPr/>
            </a:pPr>
            <a:endParaRPr lang="pl-PL" sz="1600" dirty="0">
              <a:latin typeface="Arial" pitchFamily="34" charset="0"/>
              <a:cs typeface="Arial" pitchFamily="34" charset="0"/>
            </a:endParaRPr>
          </a:p>
          <a:p>
            <a:pPr algn="just">
              <a:buClr>
                <a:schemeClr val="accent6"/>
              </a:buClr>
              <a:buFont typeface="Wingdings" pitchFamily="2" charset="2"/>
              <a:buChar char="v"/>
              <a:defRPr/>
            </a:pPr>
            <a:r>
              <a:rPr lang="pl-PL"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Desk</a:t>
            </a:r>
            <a:r>
              <a:rPr lang="pl-P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pl-PL"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Research</a:t>
            </a:r>
            <a:endParaRPr lang="pl-PL" sz="1600" dirty="0">
              <a:latin typeface="Arial" pitchFamily="34" charset="0"/>
              <a:cs typeface="Arial" pitchFamily="34" charset="0"/>
            </a:endParaRPr>
          </a:p>
          <a:p>
            <a:pPr algn="just">
              <a:buClr>
                <a:schemeClr val="accent6"/>
              </a:buClr>
              <a:defRPr/>
            </a:pPr>
            <a:endParaRPr lang="pl-PL" sz="1600" dirty="0">
              <a:latin typeface="Arial" pitchFamily="34" charset="0"/>
              <a:cs typeface="Arial" pitchFamily="34" charset="0"/>
            </a:endParaRPr>
          </a:p>
          <a:p>
            <a:pPr algn="just">
              <a:buFont typeface="Wingdings" pitchFamily="2" charset="2"/>
              <a:buChar char="v"/>
              <a:defRPr/>
            </a:pPr>
            <a:r>
              <a:rPr lang="pl-P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Individual In-Depth Interview</a:t>
            </a:r>
            <a:endParaRPr lang="pl-P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lvl="1" algn="just">
              <a:buFont typeface="Wingdings" pitchFamily="2" charset="2"/>
              <a:buChar char="Ø"/>
              <a:defRPr/>
            </a:pPr>
            <a:r>
              <a:rPr lang="pl-P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pl-PL" sz="1600" dirty="0" err="1">
                <a:latin typeface="Arial" pitchFamily="34" charset="0"/>
                <a:cs typeface="Arial" pitchFamily="34" charset="0"/>
              </a:rPr>
              <a:t>voivodeship</a:t>
            </a:r>
            <a:r>
              <a:rPr lang="pl-PL" sz="1600" dirty="0">
                <a:latin typeface="Arial" pitchFamily="34" charset="0"/>
                <a:cs typeface="Arial" pitchFamily="34" charset="0"/>
              </a:rPr>
              <a:t>  </a:t>
            </a:r>
            <a:r>
              <a:rPr lang="pl-PL" sz="1600" dirty="0" err="1">
                <a:latin typeface="Arial" pitchFamily="34" charset="0"/>
                <a:cs typeface="Arial" pitchFamily="34" charset="0"/>
              </a:rPr>
              <a:t>Work</a:t>
            </a:r>
            <a:r>
              <a:rPr lang="pl-PL" sz="1600" dirty="0">
                <a:latin typeface="Arial" pitchFamily="34" charset="0"/>
                <a:cs typeface="Arial" pitchFamily="34" charset="0"/>
              </a:rPr>
              <a:t> Office (N=1)</a:t>
            </a:r>
          </a:p>
          <a:p>
            <a:pPr lvl="1" algn="just">
              <a:buFont typeface="Wingdings" pitchFamily="2" charset="2"/>
              <a:buChar char="Ø"/>
              <a:defRPr/>
            </a:pPr>
            <a:r>
              <a:rPr lang="pl-PL" sz="1600" dirty="0">
                <a:latin typeface="Arial" pitchFamily="34" charset="0"/>
                <a:cs typeface="Arial" pitchFamily="34" charset="0"/>
              </a:rPr>
              <a:t> </a:t>
            </a:r>
            <a:r>
              <a:rPr lang="pl-PL" sz="1600" dirty="0" err="1">
                <a:latin typeface="Arial" pitchFamily="34" charset="0"/>
                <a:cs typeface="Arial" pitchFamily="34" charset="0"/>
              </a:rPr>
              <a:t>Information</a:t>
            </a:r>
            <a:r>
              <a:rPr lang="pl-PL" sz="1600" dirty="0">
                <a:latin typeface="Arial" pitchFamily="34" charset="0"/>
                <a:cs typeface="Arial" pitchFamily="34" charset="0"/>
              </a:rPr>
              <a:t> and </a:t>
            </a:r>
            <a:r>
              <a:rPr lang="pl-PL" sz="1600" dirty="0" err="1">
                <a:latin typeface="Arial" pitchFamily="34" charset="0"/>
                <a:cs typeface="Arial" pitchFamily="34" charset="0"/>
              </a:rPr>
              <a:t>Planning</a:t>
            </a:r>
            <a:r>
              <a:rPr lang="pl-PL" sz="1600" dirty="0">
                <a:latin typeface="Arial" pitchFamily="34" charset="0"/>
                <a:cs typeface="Arial" pitchFamily="34" charset="0"/>
              </a:rPr>
              <a:t> </a:t>
            </a:r>
            <a:r>
              <a:rPr lang="pl-PL" sz="1600" dirty="0" err="1">
                <a:latin typeface="Arial" pitchFamily="34" charset="0"/>
                <a:cs typeface="Arial" pitchFamily="34" charset="0"/>
              </a:rPr>
              <a:t>Career</a:t>
            </a:r>
            <a:r>
              <a:rPr lang="pl-PL" sz="1600" dirty="0">
                <a:latin typeface="Arial" pitchFamily="34" charset="0"/>
                <a:cs typeface="Arial" pitchFamily="34" charset="0"/>
              </a:rPr>
              <a:t>  Center(N=1)</a:t>
            </a:r>
          </a:p>
          <a:p>
            <a:pPr lvl="1" algn="just">
              <a:buFont typeface="Wingdings" pitchFamily="2" charset="2"/>
              <a:buChar char="Ø"/>
              <a:defRPr/>
            </a:pPr>
            <a:r>
              <a:rPr lang="pl-PL" sz="1600" dirty="0">
                <a:latin typeface="Arial" pitchFamily="34" charset="0"/>
                <a:cs typeface="Arial" pitchFamily="34" charset="0"/>
              </a:rPr>
              <a:t> </a:t>
            </a:r>
            <a:r>
              <a:rPr lang="pl-PL" sz="1600" dirty="0" err="1">
                <a:latin typeface="Arial" pitchFamily="34" charset="0"/>
                <a:cs typeface="Arial" pitchFamily="34" charset="0"/>
              </a:rPr>
              <a:t>Employers</a:t>
            </a:r>
            <a:r>
              <a:rPr lang="pl-PL" sz="1600" dirty="0">
                <a:latin typeface="Arial" pitchFamily="34" charset="0"/>
                <a:cs typeface="Arial" pitchFamily="34" charset="0"/>
              </a:rPr>
              <a:t> (N=18)</a:t>
            </a:r>
          </a:p>
          <a:p>
            <a:pPr lvl="1" algn="just">
              <a:defRPr/>
            </a:pPr>
            <a:endParaRPr lang="pl-PL" sz="1600" dirty="0">
              <a:latin typeface="Arial" pitchFamily="34" charset="0"/>
              <a:cs typeface="Arial" pitchFamily="34" charset="0"/>
            </a:endParaRPr>
          </a:p>
          <a:p>
            <a:pPr algn="just">
              <a:buFont typeface="Wingdings" pitchFamily="2" charset="2"/>
              <a:buChar char="v"/>
              <a:defRPr/>
            </a:pPr>
            <a:r>
              <a:rPr lang="pl-PL"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Individual</a:t>
            </a:r>
            <a:r>
              <a:rPr lang="pl-P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pl-PL"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Telephone</a:t>
            </a:r>
            <a:r>
              <a:rPr lang="pl-P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Interview</a:t>
            </a:r>
          </a:p>
          <a:p>
            <a:pPr lvl="1" algn="just">
              <a:buFont typeface="Wingdings" pitchFamily="2" charset="2"/>
              <a:buChar char="Ø"/>
              <a:defRPr/>
            </a:pPr>
            <a:r>
              <a:rPr lang="pl-PL" sz="1600" dirty="0">
                <a:latin typeface="Arial" pitchFamily="34" charset="0"/>
                <a:cs typeface="Arial" pitchFamily="34" charset="0"/>
              </a:rPr>
              <a:t> </a:t>
            </a:r>
            <a:r>
              <a:rPr lang="pl-PL" sz="1600" dirty="0" err="1">
                <a:latin typeface="Arial" pitchFamily="34" charset="0"/>
                <a:cs typeface="Arial" pitchFamily="34" charset="0"/>
              </a:rPr>
              <a:t>Designers</a:t>
            </a:r>
            <a:r>
              <a:rPr lang="pl-PL" sz="1600" dirty="0">
                <a:latin typeface="Arial" pitchFamily="34" charset="0"/>
                <a:cs typeface="Arial" pitchFamily="34" charset="0"/>
              </a:rPr>
              <a:t> (N=4)</a:t>
            </a:r>
          </a:p>
          <a:p>
            <a:pPr lvl="1" algn="just">
              <a:defRPr/>
            </a:pPr>
            <a:endParaRPr lang="pl-PL" sz="1600" dirty="0">
              <a:latin typeface="Arial" pitchFamily="34" charset="0"/>
              <a:cs typeface="Arial" pitchFamily="34" charset="0"/>
            </a:endParaRPr>
          </a:p>
          <a:p>
            <a:pPr algn="just">
              <a:buFont typeface="Wingdings" pitchFamily="2" charset="2"/>
              <a:buChar char="v"/>
              <a:defRPr/>
            </a:pPr>
            <a:r>
              <a:rPr lang="pl-PL"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Semi-Structured</a:t>
            </a:r>
            <a:r>
              <a:rPr lang="pl-P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Interview</a:t>
            </a:r>
          </a:p>
          <a:p>
            <a:pPr lvl="1" algn="just">
              <a:buFont typeface="Wingdings" pitchFamily="2" charset="2"/>
              <a:buChar char="Ø"/>
              <a:defRPr/>
            </a:pPr>
            <a:r>
              <a:rPr lang="pl-PL" sz="1600" dirty="0">
                <a:latin typeface="Arial" pitchFamily="34" charset="0"/>
                <a:cs typeface="Arial" pitchFamily="34" charset="0"/>
              </a:rPr>
              <a:t> Powiat </a:t>
            </a:r>
            <a:r>
              <a:rPr lang="pl-PL" sz="1600" dirty="0" err="1">
                <a:latin typeface="Arial" pitchFamily="34" charset="0"/>
                <a:cs typeface="Arial" pitchFamily="34" charset="0"/>
              </a:rPr>
              <a:t>Work</a:t>
            </a:r>
            <a:r>
              <a:rPr lang="pl-PL" sz="1600" dirty="0">
                <a:latin typeface="Arial" pitchFamily="34" charset="0"/>
                <a:cs typeface="Arial" pitchFamily="34" charset="0"/>
              </a:rPr>
              <a:t> Office(N=4)</a:t>
            </a:r>
          </a:p>
          <a:p>
            <a:pPr algn="just">
              <a:defRPr/>
            </a:pPr>
            <a:endParaRPr lang="pl-PL" sz="1600" dirty="0">
              <a:latin typeface="Arial" pitchFamily="34" charset="0"/>
              <a:cs typeface="Arial" pitchFamily="34" charset="0"/>
            </a:endParaRPr>
          </a:p>
          <a:p>
            <a:pPr algn="just">
              <a:buFont typeface="Wingdings" pitchFamily="2" charset="2"/>
              <a:buChar char="v"/>
              <a:defRPr/>
            </a:pPr>
            <a:r>
              <a:rPr lang="pl-P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Computer </a:t>
            </a:r>
            <a:r>
              <a:rPr lang="pl-PL"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Assisted</a:t>
            </a:r>
            <a:r>
              <a:rPr lang="pl-P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pl-PL"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Telephone</a:t>
            </a:r>
            <a:r>
              <a:rPr lang="pl-P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Interview</a:t>
            </a:r>
          </a:p>
          <a:p>
            <a:pPr lvl="1" algn="just">
              <a:buFont typeface="Wingdings" pitchFamily="2" charset="2"/>
              <a:buChar char="Ø"/>
              <a:defRPr/>
            </a:pPr>
            <a:r>
              <a:rPr lang="pl-P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pl-PL" sz="1600" dirty="0" err="1">
                <a:latin typeface="Arial" pitchFamily="34" charset="0"/>
                <a:cs typeface="Arial" pitchFamily="34" charset="0"/>
              </a:rPr>
              <a:t>Residents</a:t>
            </a:r>
            <a:r>
              <a:rPr lang="pl-PL" sz="1600" dirty="0">
                <a:latin typeface="Arial" pitchFamily="34" charset="0"/>
                <a:cs typeface="Arial" pitchFamily="34" charset="0"/>
              </a:rPr>
              <a:t> of </a:t>
            </a:r>
            <a:r>
              <a:rPr lang="pl-PL" sz="1600" dirty="0" err="1">
                <a:latin typeface="Arial" pitchFamily="34" charset="0"/>
                <a:cs typeface="Arial" pitchFamily="34" charset="0"/>
              </a:rPr>
              <a:t>voivodeship</a:t>
            </a:r>
            <a:r>
              <a:rPr lang="pl-PL" sz="1600" dirty="0">
                <a:latin typeface="Arial" pitchFamily="34" charset="0"/>
                <a:cs typeface="Arial" pitchFamily="34" charset="0"/>
              </a:rPr>
              <a:t> Podlaskie(N = 1001)</a:t>
            </a:r>
          </a:p>
          <a:p>
            <a:pPr lvl="1" algn="just">
              <a:buFont typeface="Wingdings" pitchFamily="2" charset="2"/>
              <a:buChar char="Ø"/>
              <a:defRPr/>
            </a:pPr>
            <a:endParaRPr lang="pl-PL" sz="1600" dirty="0">
              <a:latin typeface="Arial" pitchFamily="34" charset="0"/>
              <a:cs typeface="Arial" pitchFamily="34" charset="0"/>
            </a:endParaRPr>
          </a:p>
          <a:p>
            <a:pPr algn="just">
              <a:buFont typeface="Wingdings" pitchFamily="2" charset="2"/>
              <a:buChar char="v"/>
              <a:defRPr/>
            </a:pPr>
            <a:r>
              <a:rPr lang="pl-P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pl-PL"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Biographical</a:t>
            </a:r>
            <a:r>
              <a:rPr lang="pl-P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pl-PL"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narrative</a:t>
            </a:r>
            <a:r>
              <a:rPr lang="pl-P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interview</a:t>
            </a:r>
          </a:p>
          <a:p>
            <a:pPr lvl="1" algn="just">
              <a:buFont typeface="Wingdings" pitchFamily="2" charset="2"/>
              <a:buChar char="Ø"/>
              <a:defRPr/>
            </a:pPr>
            <a:r>
              <a:rPr lang="pl-PL" sz="1600" dirty="0">
                <a:latin typeface="Arial" pitchFamily="34" charset="0"/>
                <a:cs typeface="Arial" pitchFamily="34" charset="0"/>
              </a:rPr>
              <a:t> </a:t>
            </a:r>
            <a:r>
              <a:rPr lang="pl-PL" sz="1600" dirty="0" err="1">
                <a:latin typeface="Arial" pitchFamily="34" charset="0"/>
                <a:cs typeface="Arial" pitchFamily="34" charset="0"/>
              </a:rPr>
              <a:t>Persons</a:t>
            </a:r>
            <a:r>
              <a:rPr lang="pl-PL" sz="1600" dirty="0">
                <a:latin typeface="Arial" pitchFamily="34" charset="0"/>
                <a:cs typeface="Arial" pitchFamily="34" charset="0"/>
              </a:rPr>
              <a:t> </a:t>
            </a:r>
            <a:r>
              <a:rPr lang="pl-PL" sz="1600" dirty="0" err="1">
                <a:latin typeface="Arial" pitchFamily="34" charset="0"/>
                <a:cs typeface="Arial" pitchFamily="34" charset="0"/>
              </a:rPr>
              <a:t>over</a:t>
            </a:r>
            <a:r>
              <a:rPr lang="pl-PL" sz="1600" dirty="0">
                <a:latin typeface="Arial" pitchFamily="34" charset="0"/>
                <a:cs typeface="Arial" pitchFamily="34" charset="0"/>
              </a:rPr>
              <a:t> 50 </a:t>
            </a:r>
            <a:r>
              <a:rPr lang="pl-PL" sz="1600" dirty="0" err="1">
                <a:latin typeface="Arial" pitchFamily="34" charset="0"/>
                <a:cs typeface="Arial" pitchFamily="34" charset="0"/>
              </a:rPr>
              <a:t>years</a:t>
            </a:r>
            <a:r>
              <a:rPr lang="pl-PL" sz="1600" dirty="0">
                <a:latin typeface="Arial" pitchFamily="34" charset="0"/>
                <a:cs typeface="Arial" pitchFamily="34" charset="0"/>
              </a:rPr>
              <a:t> old(N=8)</a:t>
            </a:r>
          </a:p>
          <a:p>
            <a:pPr lvl="1" algn="just">
              <a:defRPr/>
            </a:pPr>
            <a:endParaRPr lang="pl-PL" sz="1600" dirty="0">
              <a:latin typeface="Arial" pitchFamily="34" charset="0"/>
              <a:cs typeface="Arial" pitchFamily="34" charset="0"/>
            </a:endParaRPr>
          </a:p>
          <a:p>
            <a:pPr algn="just">
              <a:defRPr/>
            </a:pPr>
            <a:endParaRPr lang="pl-PL" sz="1600" dirty="0">
              <a:latin typeface="Arial" pitchFamily="34" charset="0"/>
              <a:cs typeface="Arial" pitchFamily="34" charset="0"/>
            </a:endParaRPr>
          </a:p>
        </p:txBody>
      </p:sp>
      <p:sp>
        <p:nvSpPr>
          <p:cNvPr id="4" name="pole tekstowe 2"/>
          <p:cNvSpPr txBox="1">
            <a:spLocks noChangeArrowheads="1"/>
          </p:cNvSpPr>
          <p:nvPr/>
        </p:nvSpPr>
        <p:spPr bwMode="auto">
          <a:xfrm>
            <a:off x="684213" y="1125538"/>
            <a:ext cx="8066087" cy="400050"/>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defRPr/>
            </a:pPr>
            <a:r>
              <a:rPr lang="pl-PL" sz="2000" b="1" dirty="0" err="1">
                <a:solidFill>
                  <a:schemeClr val="bg1"/>
                </a:solidFill>
                <a:latin typeface="Arial" pitchFamily="34" charset="0"/>
                <a:cs typeface="Arial" pitchFamily="34" charset="0"/>
              </a:rPr>
              <a:t>Research</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methodology</a:t>
            </a:r>
            <a:r>
              <a:rPr lang="pl-PL" sz="2000" b="1" dirty="0">
                <a:solidFill>
                  <a:schemeClr val="bg1"/>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 </a:t>
            </a:r>
            <a:r>
              <a:rPr lang="pl-PL" sz="2000" b="1" dirty="0" err="1">
                <a:solidFill>
                  <a:schemeClr val="bg1"/>
                </a:solidFill>
                <a:latin typeface="Arial" pitchFamily="34" charset="0"/>
                <a:cs typeface="Arial" pitchFamily="34" charset="0"/>
              </a:rPr>
              <a:t>toward</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offer</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training</a:t>
            </a:r>
            <a:r>
              <a:rPr lang="pl-PL" sz="2000" b="1" dirty="0">
                <a:solidFill>
                  <a:schemeClr val="bg1"/>
                </a:solidFill>
                <a:latin typeface="Arial" pitchFamily="34" charset="0"/>
                <a:cs typeface="Arial" pitchFamily="34" charset="0"/>
              </a:rPr>
              <a:t> and </a:t>
            </a:r>
            <a:r>
              <a:rPr lang="pl-PL" sz="2000" b="1" dirty="0" err="1">
                <a:solidFill>
                  <a:schemeClr val="bg1"/>
                </a:solidFill>
                <a:latin typeface="Arial" pitchFamily="34" charset="0"/>
                <a:cs typeface="Arial" pitchFamily="34" charset="0"/>
              </a:rPr>
              <a:t>employment</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in</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voivodeship</a:t>
            </a:r>
            <a:r>
              <a:rPr lang="pl-PL" sz="2000" b="1" dirty="0">
                <a:solidFill>
                  <a:schemeClr val="bg1"/>
                </a:solidFill>
                <a:latin typeface="Arial" pitchFamily="34" charset="0"/>
                <a:cs typeface="Arial" pitchFamily="34" charset="0"/>
              </a:rPr>
              <a:t> Podlaskie.</a:t>
            </a:r>
          </a:p>
        </p:txBody>
      </p:sp>
      <p:sp>
        <p:nvSpPr>
          <p:cNvPr id="104451" name="pole tekstowe 3"/>
          <p:cNvSpPr txBox="1">
            <a:spLocks noChangeArrowheads="1"/>
          </p:cNvSpPr>
          <p:nvPr/>
        </p:nvSpPr>
        <p:spPr bwMode="auto">
          <a:xfrm>
            <a:off x="468313" y="2060575"/>
            <a:ext cx="8351837" cy="1077913"/>
          </a:xfrm>
          <a:prstGeom prst="rect">
            <a:avLst/>
          </a:prstGeom>
          <a:noFill/>
          <a:ln w="9525">
            <a:noFill/>
            <a:miter lim="800000"/>
            <a:headEnd/>
            <a:tailEnd/>
          </a:ln>
        </p:spPr>
        <p:txBody>
          <a:bodyPr>
            <a:spAutoFit/>
          </a:bodyPr>
          <a:lstStyle/>
          <a:p>
            <a:pPr algn="just"/>
            <a:endParaRPr lang="pl-PL" sz="1600"/>
          </a:p>
          <a:p>
            <a:pPr algn="just">
              <a:buFont typeface="Wingdings" pitchFamily="2" charset="2"/>
              <a:buChar char="v"/>
            </a:pPr>
            <a:endParaRPr lang="pl-PL" sz="1600"/>
          </a:p>
          <a:p>
            <a:pPr algn="just"/>
            <a:endParaRPr lang="pl-PL" sz="1600"/>
          </a:p>
          <a:p>
            <a:pPr algn="just"/>
            <a:endParaRPr lang="pl-PL" sz="1600"/>
          </a:p>
        </p:txBody>
      </p:sp>
      <p:sp>
        <p:nvSpPr>
          <p:cNvPr id="104452" name="pole tekstowe 2"/>
          <p:cNvSpPr txBox="1">
            <a:spLocks noChangeArrowheads="1"/>
          </p:cNvSpPr>
          <p:nvPr/>
        </p:nvSpPr>
        <p:spPr bwMode="auto">
          <a:xfrm>
            <a:off x="539750" y="2205038"/>
            <a:ext cx="8135938" cy="4278312"/>
          </a:xfrm>
          <a:prstGeom prst="rect">
            <a:avLst/>
          </a:prstGeom>
          <a:noFill/>
          <a:ln w="9525">
            <a:noFill/>
            <a:miter lim="800000"/>
            <a:headEnd/>
            <a:tailEnd/>
          </a:ln>
        </p:spPr>
        <p:txBody>
          <a:bodyPr>
            <a:spAutoFit/>
          </a:bodyPr>
          <a:lstStyle/>
          <a:p>
            <a:pPr algn="just"/>
            <a:endParaRPr lang="pl-PL" sz="1600"/>
          </a:p>
          <a:p>
            <a:pPr algn="just">
              <a:buFont typeface="Wingdings" pitchFamily="2" charset="2"/>
              <a:buChar char="v"/>
            </a:pPr>
            <a:r>
              <a:rPr lang="pl-PL" sz="1600"/>
              <a:t> Persons over 50 years old are ready to pick up job binding of a journey within 30 kilometers </a:t>
            </a:r>
            <a:r>
              <a:rPr lang="pl-PL" sz="1600" b="1"/>
              <a:t>(IDI employers)</a:t>
            </a:r>
          </a:p>
          <a:p>
            <a:pPr algn="just">
              <a:buFont typeface="Wingdings" pitchFamily="2" charset="2"/>
              <a:buChar char="v"/>
            </a:pPr>
            <a:endParaRPr lang="pl-PL" sz="1600"/>
          </a:p>
          <a:p>
            <a:pPr algn="just">
              <a:buFont typeface="Wingdings" pitchFamily="2" charset="2"/>
              <a:buChar char="v"/>
            </a:pPr>
            <a:r>
              <a:rPr lang="pl-PL" sz="1600"/>
              <a:t> Persons over 50 years old are </a:t>
            </a:r>
            <a:r>
              <a:rPr lang="en-US" sz="1600"/>
              <a:t>inflexible in terms of commuting </a:t>
            </a:r>
            <a:r>
              <a:rPr lang="pl-PL" sz="1600" b="1"/>
              <a:t>(IDI employers)</a:t>
            </a:r>
          </a:p>
          <a:p>
            <a:pPr algn="just">
              <a:buFont typeface="Wingdings" pitchFamily="2" charset="2"/>
              <a:buChar char="v"/>
            </a:pPr>
            <a:endParaRPr lang="pl-PL" sz="1600" b="1"/>
          </a:p>
          <a:p>
            <a:pPr algn="just">
              <a:buFont typeface="Wingdings" pitchFamily="2" charset="2"/>
              <a:buChar char="v"/>
            </a:pPr>
            <a:r>
              <a:rPr lang="pl-PL" sz="1600"/>
              <a:t>Unemployed persons over 50 years old are poorly motivated to work. They prefere to be customers of social welfare </a:t>
            </a:r>
            <a:r>
              <a:rPr lang="pl-PL" sz="1600" b="1"/>
              <a:t>(ITI)</a:t>
            </a:r>
          </a:p>
          <a:p>
            <a:pPr algn="just"/>
            <a:endParaRPr lang="pl-PL" sz="1600" b="1"/>
          </a:p>
          <a:p>
            <a:pPr algn="just">
              <a:buFont typeface="Wingdings" pitchFamily="2" charset="2"/>
              <a:buChar char="v"/>
            </a:pPr>
            <a:r>
              <a:rPr lang="pl-PL" sz="1600"/>
              <a:t> Only  10% of persons over 50 years old declare </a:t>
            </a:r>
            <a:r>
              <a:rPr lang="en-US" sz="1600"/>
              <a:t>declares a very high willingness</a:t>
            </a:r>
            <a:r>
              <a:rPr lang="pl-PL" sz="1600"/>
              <a:t> to work abroad </a:t>
            </a:r>
            <a:r>
              <a:rPr lang="pl-PL" sz="1600" b="1"/>
              <a:t>(CATI).</a:t>
            </a:r>
            <a:r>
              <a:rPr lang="pl-PL" sz="1600"/>
              <a:t> </a:t>
            </a:r>
          </a:p>
          <a:p>
            <a:pPr algn="just">
              <a:buFont typeface="Wingdings" pitchFamily="2" charset="2"/>
              <a:buChar char="v"/>
            </a:pPr>
            <a:endParaRPr lang="pl-PL" sz="1600"/>
          </a:p>
          <a:p>
            <a:pPr algn="just">
              <a:buFont typeface="Wingdings" pitchFamily="2" charset="2"/>
              <a:buChar char="v"/>
            </a:pPr>
            <a:r>
              <a:rPr lang="pl-PL" sz="1600"/>
              <a:t> Among the general persons over 50 years old require individual attention long-term unemployed </a:t>
            </a:r>
            <a:r>
              <a:rPr lang="pl-PL" sz="1600" b="1"/>
              <a:t>(SSI, ITI, Desk research).</a:t>
            </a:r>
            <a:endParaRPr lang="pl-PL" sz="1600"/>
          </a:p>
          <a:p>
            <a:pPr algn="just">
              <a:buFont typeface="Wingdings" pitchFamily="2" charset="2"/>
              <a:buChar char="v"/>
            </a:pPr>
            <a:endParaRPr lang="pl-PL" sz="1600" b="1"/>
          </a:p>
          <a:p>
            <a:pPr algn="just">
              <a:buFont typeface="Wingdings" pitchFamily="2" charset="2"/>
              <a:buChar char="v"/>
            </a:pPr>
            <a:endParaRPr lang="pl-PL" sz="1600" b="1"/>
          </a:p>
          <a:p>
            <a:pPr algn="just"/>
            <a:endParaRPr lang="pl-PL" sz="16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a:solidFill>
                  <a:schemeClr val="bg1"/>
                </a:solidFill>
                <a:latin typeface="Arial" pitchFamily="34" charset="0"/>
                <a:cs typeface="Arial" pitchFamily="34" charset="0"/>
              </a:rPr>
              <a:t>A</a:t>
            </a:r>
            <a:r>
              <a:rPr lang="en-US" sz="2000" b="1" dirty="0" err="1">
                <a:solidFill>
                  <a:schemeClr val="bg1"/>
                </a:solidFill>
                <a:latin typeface="Arial" pitchFamily="34" charset="0"/>
                <a:cs typeface="Arial" pitchFamily="34" charset="0"/>
              </a:rPr>
              <a:t>ssessment</a:t>
            </a:r>
            <a:r>
              <a:rPr lang="en-US" sz="2000" b="1" dirty="0">
                <a:solidFill>
                  <a:schemeClr val="bg1"/>
                </a:solidFill>
                <a:latin typeface="Arial" pitchFamily="34" charset="0"/>
                <a:cs typeface="Arial" pitchFamily="34" charset="0"/>
              </a:rPr>
              <a:t> of the quality of support</a:t>
            </a:r>
            <a:r>
              <a:rPr lang="pl-PL" sz="2000" b="1" dirty="0">
                <a:solidFill>
                  <a:schemeClr val="bg1"/>
                </a:solidFill>
                <a:latin typeface="Arial" pitchFamily="34" charset="0"/>
                <a:cs typeface="Arial" pitchFamily="34" charset="0"/>
              </a:rPr>
              <a:t> and </a:t>
            </a:r>
            <a:r>
              <a:rPr lang="pl-PL" sz="2000" b="1" dirty="0" err="1">
                <a:solidFill>
                  <a:schemeClr val="bg1"/>
                </a:solidFill>
                <a:latin typeface="Arial" pitchFamily="34" charset="0"/>
                <a:cs typeface="Arial" pitchFamily="34" charset="0"/>
              </a:rPr>
              <a:t>benefits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arising</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from</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it</a:t>
            </a:r>
            <a:r>
              <a:rPr lang="pl-PL" sz="2000" b="1" dirty="0">
                <a:solidFill>
                  <a:schemeClr val="bg1"/>
                </a:solidFill>
                <a:latin typeface="Arial" pitchFamily="34" charset="0"/>
                <a:cs typeface="Arial" pitchFamily="34" charset="0"/>
              </a:rPr>
              <a:t> for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a:t>
            </a:r>
          </a:p>
        </p:txBody>
      </p:sp>
      <p:sp>
        <p:nvSpPr>
          <p:cNvPr id="106499" name="pole tekstowe 3"/>
          <p:cNvSpPr txBox="1">
            <a:spLocks noChangeArrowheads="1"/>
          </p:cNvSpPr>
          <p:nvPr/>
        </p:nvSpPr>
        <p:spPr bwMode="auto">
          <a:xfrm>
            <a:off x="468313" y="2060575"/>
            <a:ext cx="8351837" cy="1077913"/>
          </a:xfrm>
          <a:prstGeom prst="rect">
            <a:avLst/>
          </a:prstGeom>
          <a:noFill/>
          <a:ln w="9525">
            <a:noFill/>
            <a:miter lim="800000"/>
            <a:headEnd/>
            <a:tailEnd/>
          </a:ln>
        </p:spPr>
        <p:txBody>
          <a:bodyPr>
            <a:spAutoFit/>
          </a:bodyPr>
          <a:lstStyle/>
          <a:p>
            <a:pPr algn="just"/>
            <a:endParaRPr lang="pl-PL" sz="1600"/>
          </a:p>
          <a:p>
            <a:pPr algn="just">
              <a:buFont typeface="Wingdings" pitchFamily="2" charset="2"/>
              <a:buChar char="v"/>
            </a:pPr>
            <a:endParaRPr lang="pl-PL" sz="1600"/>
          </a:p>
          <a:p>
            <a:pPr algn="just"/>
            <a:endParaRPr lang="pl-PL" sz="1600"/>
          </a:p>
          <a:p>
            <a:pPr algn="just"/>
            <a:endParaRPr lang="pl-PL" sz="1600"/>
          </a:p>
        </p:txBody>
      </p:sp>
      <p:sp>
        <p:nvSpPr>
          <p:cNvPr id="106500" name="pole tekstowe 2"/>
          <p:cNvSpPr txBox="1">
            <a:spLocks noChangeArrowheads="1"/>
          </p:cNvSpPr>
          <p:nvPr/>
        </p:nvSpPr>
        <p:spPr bwMode="auto">
          <a:xfrm>
            <a:off x="539750" y="2205038"/>
            <a:ext cx="8135938" cy="3600450"/>
          </a:xfrm>
          <a:prstGeom prst="rect">
            <a:avLst/>
          </a:prstGeom>
          <a:noFill/>
          <a:ln w="9525">
            <a:noFill/>
            <a:miter lim="800000"/>
            <a:headEnd/>
            <a:tailEnd/>
          </a:ln>
        </p:spPr>
        <p:txBody>
          <a:bodyPr>
            <a:spAutoFit/>
          </a:bodyPr>
          <a:lstStyle/>
          <a:p>
            <a:pPr algn="just">
              <a:buFont typeface="Wingdings" pitchFamily="2" charset="2"/>
              <a:buChar char="v"/>
            </a:pPr>
            <a:r>
              <a:rPr lang="pl-PL" sz="1600"/>
              <a:t> 21,5% of respondents says labour market institutions </a:t>
            </a:r>
            <a:r>
              <a:rPr lang="en-US" sz="1600"/>
              <a:t>aware of the needs and expectations </a:t>
            </a:r>
            <a:r>
              <a:rPr lang="pl-PL" sz="1600"/>
              <a:t>persons over 50 years old </a:t>
            </a:r>
            <a:r>
              <a:rPr lang="pl-PL" sz="1600" b="1"/>
              <a:t>(CATI)</a:t>
            </a:r>
            <a:endParaRPr lang="pl-PL" sz="1600"/>
          </a:p>
          <a:p>
            <a:pPr algn="just"/>
            <a:endParaRPr lang="pl-PL" sz="1600"/>
          </a:p>
          <a:p>
            <a:pPr algn="just">
              <a:buFont typeface="Wingdings" pitchFamily="2" charset="2"/>
              <a:buChar char="v"/>
            </a:pPr>
            <a:r>
              <a:rPr lang="pl-PL" sz="1600"/>
              <a:t> 21,5% of respondents says labour market institutions apply special measures for persons over 50 years old </a:t>
            </a:r>
            <a:r>
              <a:rPr lang="pl-PL" sz="1600" b="1"/>
              <a:t>(CATI)</a:t>
            </a:r>
          </a:p>
          <a:p>
            <a:pPr algn="just"/>
            <a:endParaRPr lang="pl-PL" sz="1600"/>
          </a:p>
          <a:p>
            <a:pPr algn="just">
              <a:buFont typeface="Wingdings" pitchFamily="2" charset="2"/>
              <a:buChar char="v"/>
            </a:pPr>
            <a:r>
              <a:rPr lang="pl-PL" sz="1600"/>
              <a:t> 62% of respondent says labour market institutions </a:t>
            </a:r>
            <a:r>
              <a:rPr lang="en-US" sz="1600"/>
              <a:t>do not use all possibilities to assist</a:t>
            </a:r>
            <a:r>
              <a:rPr lang="pl-PL" sz="1600"/>
              <a:t> persons over 50 years old </a:t>
            </a:r>
            <a:r>
              <a:rPr lang="pl-PL" sz="1600" b="1"/>
              <a:t>(CATI)</a:t>
            </a:r>
          </a:p>
          <a:p>
            <a:pPr algn="just"/>
            <a:endParaRPr lang="pl-PL" sz="1600" b="1"/>
          </a:p>
          <a:p>
            <a:pPr algn="just">
              <a:buFont typeface="Wingdings" pitchFamily="2" charset="2"/>
              <a:buChar char="v"/>
            </a:pPr>
            <a:r>
              <a:rPr lang="pl-PL" sz="1600"/>
              <a:t> Persons over 50 years old Osoby 50+ </a:t>
            </a:r>
            <a:r>
              <a:rPr lang="en-US" sz="1600"/>
              <a:t>eager to use individual counseling, and well they assessed</a:t>
            </a:r>
            <a:r>
              <a:rPr lang="pl-PL" sz="1600"/>
              <a:t> </a:t>
            </a:r>
            <a:r>
              <a:rPr lang="pl-PL" sz="1600" b="1"/>
              <a:t>(IDI)</a:t>
            </a:r>
          </a:p>
          <a:p>
            <a:pPr algn="just">
              <a:buFont typeface="Wingdings" pitchFamily="2" charset="2"/>
              <a:buChar char="v"/>
            </a:pPr>
            <a:endParaRPr lang="pl-PL" sz="1600" b="1"/>
          </a:p>
          <a:p>
            <a:pPr algn="just">
              <a:buFont typeface="Wingdings" pitchFamily="2" charset="2"/>
              <a:buChar char="v"/>
            </a:pPr>
            <a:endParaRPr lang="pl-PL" sz="1600"/>
          </a:p>
          <a:p>
            <a:pPr algn="just"/>
            <a:endParaRPr lang="pl-PL" sz="16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a:solidFill>
                  <a:schemeClr val="bg1"/>
                </a:solidFill>
                <a:latin typeface="Arial" pitchFamily="34" charset="0"/>
                <a:cs typeface="Arial" pitchFamily="34" charset="0"/>
              </a:rPr>
              <a:t>A</a:t>
            </a:r>
            <a:r>
              <a:rPr lang="en-US" sz="2000" b="1" dirty="0" err="1">
                <a:solidFill>
                  <a:schemeClr val="bg1"/>
                </a:solidFill>
                <a:latin typeface="Arial" pitchFamily="34" charset="0"/>
                <a:cs typeface="Arial" pitchFamily="34" charset="0"/>
              </a:rPr>
              <a:t>ssessment</a:t>
            </a:r>
            <a:r>
              <a:rPr lang="en-US" sz="2000" b="1" dirty="0">
                <a:solidFill>
                  <a:schemeClr val="bg1"/>
                </a:solidFill>
                <a:latin typeface="Arial" pitchFamily="34" charset="0"/>
                <a:cs typeface="Arial" pitchFamily="34" charset="0"/>
              </a:rPr>
              <a:t> of the quality of support</a:t>
            </a:r>
            <a:r>
              <a:rPr lang="pl-PL" sz="2000" b="1" dirty="0">
                <a:solidFill>
                  <a:schemeClr val="bg1"/>
                </a:solidFill>
                <a:latin typeface="Arial" pitchFamily="34" charset="0"/>
                <a:cs typeface="Arial" pitchFamily="34" charset="0"/>
              </a:rPr>
              <a:t> and </a:t>
            </a:r>
            <a:r>
              <a:rPr lang="pl-PL" sz="2000" b="1" dirty="0" err="1">
                <a:solidFill>
                  <a:schemeClr val="bg1"/>
                </a:solidFill>
                <a:latin typeface="Arial" pitchFamily="34" charset="0"/>
                <a:cs typeface="Arial" pitchFamily="34" charset="0"/>
              </a:rPr>
              <a:t>benefits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arising</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from</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it</a:t>
            </a:r>
            <a:r>
              <a:rPr lang="pl-PL" sz="2000" b="1" dirty="0">
                <a:solidFill>
                  <a:schemeClr val="bg1"/>
                </a:solidFill>
                <a:latin typeface="Arial" pitchFamily="34" charset="0"/>
                <a:cs typeface="Arial" pitchFamily="34" charset="0"/>
              </a:rPr>
              <a:t> for </a:t>
            </a:r>
            <a:r>
              <a:rPr lang="pl-PL" sz="2000" b="1" dirty="0" err="1">
                <a:solidFill>
                  <a:schemeClr val="bg1"/>
                </a:solidFill>
                <a:latin typeface="Arial" pitchFamily="34" charset="0"/>
                <a:cs typeface="Arial" pitchFamily="34" charset="0"/>
              </a:rPr>
              <a:t>persons</a:t>
            </a:r>
            <a:r>
              <a:rPr lang="pl-PL" sz="2000" b="1" dirty="0">
                <a:solidFill>
                  <a:schemeClr val="bg1"/>
                </a:solidFill>
                <a:latin typeface="Arial" pitchFamily="34" charset="0"/>
                <a:cs typeface="Arial" pitchFamily="34" charset="0"/>
              </a:rPr>
              <a:t> </a:t>
            </a:r>
            <a:r>
              <a:rPr lang="pl-PL" sz="2000" b="1" dirty="0" err="1">
                <a:solidFill>
                  <a:schemeClr val="bg1"/>
                </a:solidFill>
                <a:latin typeface="Arial" pitchFamily="34" charset="0"/>
                <a:cs typeface="Arial" pitchFamily="34" charset="0"/>
              </a:rPr>
              <a:t>over</a:t>
            </a:r>
            <a:r>
              <a:rPr lang="pl-PL" sz="2000" b="1" dirty="0">
                <a:solidFill>
                  <a:schemeClr val="bg1"/>
                </a:solidFill>
                <a:latin typeface="Arial" pitchFamily="34" charset="0"/>
                <a:cs typeface="Arial" pitchFamily="34" charset="0"/>
              </a:rPr>
              <a:t> 50 </a:t>
            </a:r>
            <a:r>
              <a:rPr lang="pl-PL" sz="2000" b="1" dirty="0" err="1">
                <a:solidFill>
                  <a:schemeClr val="bg1"/>
                </a:solidFill>
                <a:latin typeface="Arial" pitchFamily="34" charset="0"/>
                <a:cs typeface="Arial" pitchFamily="34" charset="0"/>
              </a:rPr>
              <a:t>years</a:t>
            </a:r>
            <a:r>
              <a:rPr lang="pl-PL" sz="2000" b="1" dirty="0">
                <a:solidFill>
                  <a:schemeClr val="bg1"/>
                </a:solidFill>
                <a:latin typeface="Arial" pitchFamily="34" charset="0"/>
                <a:cs typeface="Arial" pitchFamily="34" charset="0"/>
              </a:rPr>
              <a:t> old.</a:t>
            </a:r>
          </a:p>
        </p:txBody>
      </p:sp>
      <p:sp>
        <p:nvSpPr>
          <p:cNvPr id="108547" name="pole tekstowe 3"/>
          <p:cNvSpPr txBox="1">
            <a:spLocks noChangeArrowheads="1"/>
          </p:cNvSpPr>
          <p:nvPr/>
        </p:nvSpPr>
        <p:spPr bwMode="auto">
          <a:xfrm>
            <a:off x="468313" y="2060575"/>
            <a:ext cx="8351837" cy="1077913"/>
          </a:xfrm>
          <a:prstGeom prst="rect">
            <a:avLst/>
          </a:prstGeom>
          <a:noFill/>
          <a:ln w="9525">
            <a:noFill/>
            <a:miter lim="800000"/>
            <a:headEnd/>
            <a:tailEnd/>
          </a:ln>
        </p:spPr>
        <p:txBody>
          <a:bodyPr>
            <a:spAutoFit/>
          </a:bodyPr>
          <a:lstStyle/>
          <a:p>
            <a:pPr algn="just"/>
            <a:endParaRPr lang="pl-PL" sz="1600"/>
          </a:p>
          <a:p>
            <a:pPr algn="just">
              <a:buFont typeface="Wingdings" pitchFamily="2" charset="2"/>
              <a:buChar char="v"/>
            </a:pPr>
            <a:endParaRPr lang="pl-PL" sz="1600"/>
          </a:p>
          <a:p>
            <a:pPr algn="just"/>
            <a:endParaRPr lang="pl-PL" sz="1600"/>
          </a:p>
          <a:p>
            <a:pPr algn="just"/>
            <a:endParaRPr lang="pl-PL" sz="1600"/>
          </a:p>
        </p:txBody>
      </p:sp>
      <p:sp>
        <p:nvSpPr>
          <p:cNvPr id="108548" name="pole tekstowe 2"/>
          <p:cNvSpPr txBox="1">
            <a:spLocks noChangeArrowheads="1"/>
          </p:cNvSpPr>
          <p:nvPr/>
        </p:nvSpPr>
        <p:spPr bwMode="auto">
          <a:xfrm>
            <a:off x="539750" y="1841500"/>
            <a:ext cx="8135938" cy="4770438"/>
          </a:xfrm>
          <a:prstGeom prst="rect">
            <a:avLst/>
          </a:prstGeom>
          <a:noFill/>
          <a:ln w="9525">
            <a:noFill/>
            <a:miter lim="800000"/>
            <a:headEnd/>
            <a:tailEnd/>
          </a:ln>
        </p:spPr>
        <p:txBody>
          <a:bodyPr>
            <a:spAutoFit/>
          </a:bodyPr>
          <a:lstStyle/>
          <a:p>
            <a:pPr algn="just">
              <a:buFont typeface="Wingdings" pitchFamily="2" charset="2"/>
              <a:buChar char="v"/>
            </a:pPr>
            <a:endParaRPr lang="pl-PL" sz="1600"/>
          </a:p>
          <a:p>
            <a:pPr algn="just">
              <a:buFont typeface="Wingdings" pitchFamily="2" charset="2"/>
              <a:buChar char="v"/>
            </a:pPr>
            <a:r>
              <a:rPr lang="pl-PL" sz="1600"/>
              <a:t> Persons which who participated in projects for persons over 50 years old says uznały, że </a:t>
            </a:r>
            <a:r>
              <a:rPr lang="en-US" sz="1600"/>
              <a:t>addressed to them was to support </a:t>
            </a:r>
            <a:r>
              <a:rPr lang="pl-PL" sz="1600"/>
              <a:t>a very high quality (30%) i high quality (35%) </a:t>
            </a:r>
            <a:r>
              <a:rPr lang="pl-PL" sz="1600" b="1"/>
              <a:t>(CATI)</a:t>
            </a:r>
          </a:p>
          <a:p>
            <a:pPr algn="just"/>
            <a:endParaRPr lang="pl-PL" sz="1600"/>
          </a:p>
          <a:p>
            <a:pPr algn="just">
              <a:buFont typeface="Wingdings" pitchFamily="2" charset="2"/>
              <a:buChar char="v"/>
            </a:pPr>
            <a:r>
              <a:rPr lang="pl-PL" sz="1600"/>
              <a:t> Persons over 50 years old appreciate specific skills </a:t>
            </a:r>
            <a:r>
              <a:rPr lang="pl-PL" sz="1600" b="1"/>
              <a:t>(ITI)</a:t>
            </a:r>
          </a:p>
          <a:p>
            <a:pPr algn="just">
              <a:buFont typeface="Wingdings" pitchFamily="2" charset="2"/>
              <a:buChar char="v"/>
            </a:pPr>
            <a:endParaRPr lang="pl-PL" sz="1600"/>
          </a:p>
          <a:p>
            <a:pPr algn="just">
              <a:buFont typeface="Wingdings" pitchFamily="2" charset="2"/>
              <a:buChar char="v"/>
            </a:pPr>
            <a:r>
              <a:rPr lang="pl-PL" sz="1600"/>
              <a:t> </a:t>
            </a:r>
            <a:r>
              <a:rPr lang="en-US" sz="1600"/>
              <a:t>Obtaining permissions and certificates improves self-esteem </a:t>
            </a:r>
            <a:r>
              <a:rPr lang="pl-PL" sz="1600"/>
              <a:t>persons over 50 years old </a:t>
            </a:r>
            <a:r>
              <a:rPr lang="pl-PL" sz="1600" b="1"/>
              <a:t>(ITI)</a:t>
            </a:r>
          </a:p>
          <a:p>
            <a:pPr algn="just"/>
            <a:endParaRPr lang="pl-PL" sz="1600" b="1"/>
          </a:p>
          <a:p>
            <a:pPr algn="just">
              <a:buFont typeface="Wingdings" pitchFamily="2" charset="2"/>
              <a:buChar char="v"/>
            </a:pPr>
            <a:r>
              <a:rPr lang="pl-PL" sz="1600"/>
              <a:t>The factor that determines if person over 50 years old </a:t>
            </a:r>
            <a:r>
              <a:rPr lang="en-US" sz="1600"/>
              <a:t>participating in the training are employed after</a:t>
            </a:r>
            <a:r>
              <a:rPr lang="pl-PL" sz="1600"/>
              <a:t> </a:t>
            </a:r>
            <a:r>
              <a:rPr lang="en-US" sz="1600"/>
              <a:t>is to allow her contact with the employer</a:t>
            </a:r>
            <a:r>
              <a:rPr lang="pl-PL" sz="1600"/>
              <a:t> during training  </a:t>
            </a:r>
            <a:r>
              <a:rPr lang="pl-PL" sz="1600" b="1"/>
              <a:t>(ITI).</a:t>
            </a:r>
          </a:p>
          <a:p>
            <a:pPr algn="just"/>
            <a:endParaRPr lang="pl-PL" sz="1600"/>
          </a:p>
          <a:p>
            <a:pPr algn="just">
              <a:buFont typeface="Wingdings" pitchFamily="2" charset="2"/>
              <a:buChar char="v"/>
            </a:pPr>
            <a:r>
              <a:rPr lang="en-US" sz="1600"/>
              <a:t>Participation in projects primarily brings to participants and to increase the acquisition of new skills already possessed</a:t>
            </a:r>
            <a:r>
              <a:rPr lang="pl-PL" sz="1600"/>
              <a:t> (40%) </a:t>
            </a:r>
            <a:r>
              <a:rPr lang="en-US" sz="1600"/>
              <a:t>and the acquisition of new skills</a:t>
            </a:r>
            <a:r>
              <a:rPr lang="pl-PL" sz="1600"/>
              <a:t> (36%) </a:t>
            </a:r>
            <a:r>
              <a:rPr lang="pl-PL" sz="1600" b="1"/>
              <a:t>(CATI)</a:t>
            </a:r>
          </a:p>
          <a:p>
            <a:pPr algn="just">
              <a:buFont typeface="Wingdings" pitchFamily="2" charset="2"/>
              <a:buChar char="v"/>
            </a:pPr>
            <a:endParaRPr lang="pl-PL" sz="1600" b="1"/>
          </a:p>
          <a:p>
            <a:pPr algn="just">
              <a:buFont typeface="Wingdings" pitchFamily="2" charset="2"/>
              <a:buChar char="v"/>
            </a:pPr>
            <a:endParaRPr lang="pl-PL" sz="1600"/>
          </a:p>
          <a:p>
            <a:pPr algn="just">
              <a:buFont typeface="Wingdings" pitchFamily="2" charset="2"/>
              <a:buChar char="v"/>
            </a:pPr>
            <a:endParaRPr lang="pl-PL" sz="1600"/>
          </a:p>
          <a:p>
            <a:pPr algn="just"/>
            <a:endParaRPr lang="pl-PL" sz="16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2"/>
          <p:cNvSpPr txBox="1">
            <a:spLocks noChangeArrowheads="1"/>
          </p:cNvSpPr>
          <p:nvPr/>
        </p:nvSpPr>
        <p:spPr bwMode="auto">
          <a:xfrm>
            <a:off x="323528" y="2276872"/>
            <a:ext cx="8532440" cy="3046988"/>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pl-PL" sz="4800" b="1" dirty="0" err="1">
                <a:ln w="11430"/>
                <a:blipFill>
                  <a:blip r:embed="rId3"/>
                  <a:tile tx="0" ty="0" sx="100000" sy="100000" flip="none" algn="tl"/>
                </a:blipFill>
                <a:effectLst>
                  <a:outerShdw blurRad="50800" dist="39000" dir="5460000" algn="tl">
                    <a:srgbClr val="000000">
                      <a:alpha val="38000"/>
                    </a:srgbClr>
                  </a:outerShdw>
                </a:effectLst>
                <a:cs typeface="Arial" pitchFamily="34" charset="0"/>
              </a:rPr>
              <a:t>Conclusions</a:t>
            </a:r>
            <a:r>
              <a:rPr lang="pl-PL" sz="4800" b="1" dirty="0">
                <a:ln w="11430"/>
                <a:blipFill>
                  <a:blip r:embed="rId3"/>
                  <a:tile tx="0" ty="0" sx="100000" sy="100000" flip="none" algn="tl"/>
                </a:blipFill>
                <a:effectLst>
                  <a:outerShdw blurRad="50800" dist="39000" dir="5460000" algn="tl">
                    <a:srgbClr val="000000">
                      <a:alpha val="38000"/>
                    </a:srgbClr>
                  </a:outerShdw>
                </a:effectLst>
                <a:cs typeface="Arial" pitchFamily="34" charset="0"/>
              </a:rPr>
              <a:t> and </a:t>
            </a:r>
            <a:r>
              <a:rPr lang="pl-PL" sz="4800" b="1" dirty="0" err="1">
                <a:ln w="11430"/>
                <a:blipFill>
                  <a:blip r:embed="rId3"/>
                  <a:tile tx="0" ty="0" sx="100000" sy="100000" flip="none" algn="tl"/>
                </a:blipFill>
                <a:effectLst>
                  <a:outerShdw blurRad="50800" dist="39000" dir="5460000" algn="tl">
                    <a:srgbClr val="000000">
                      <a:alpha val="38000"/>
                    </a:srgbClr>
                  </a:outerShdw>
                </a:effectLst>
                <a:cs typeface="Arial" pitchFamily="34" charset="0"/>
              </a:rPr>
              <a:t>recommendations</a:t>
            </a:r>
            <a:endParaRPr lang="pl-PL" sz="4800" b="1" dirty="0">
              <a:ln w="11430"/>
              <a:blipFill>
                <a:blip r:embed="rId3"/>
                <a:tile tx="0" ty="0" sx="100000" sy="100000" flip="none" algn="tl"/>
              </a:blipFill>
              <a:effectLst>
                <a:outerShdw blurRad="50800" dist="39000" dir="5460000" algn="tl">
                  <a:srgbClr val="000000">
                    <a:alpha val="38000"/>
                  </a:srgbClr>
                </a:outerShdw>
              </a:effectLst>
              <a:cs typeface="Arial" pitchFamily="34" charset="0"/>
            </a:endParaRPr>
          </a:p>
          <a:p>
            <a:pPr algn="ctr">
              <a:defRPr/>
            </a:pPr>
            <a:endParaRPr lang="pl-PL"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1200150"/>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b="1" dirty="0">
                <a:solidFill>
                  <a:schemeClr val="bg1"/>
                </a:solidFill>
                <a:latin typeface="Arial" pitchFamily="34" charset="0"/>
                <a:cs typeface="Arial" pitchFamily="34" charset="0"/>
              </a:rPr>
              <a:t>I. I</a:t>
            </a:r>
            <a:r>
              <a:rPr lang="en-US" b="1" dirty="0">
                <a:solidFill>
                  <a:schemeClr val="bg1"/>
                </a:solidFill>
                <a:latin typeface="Arial" pitchFamily="34" charset="0"/>
                <a:cs typeface="Arial" pitchFamily="34" charset="0"/>
              </a:rPr>
              <a:t>n </a:t>
            </a:r>
            <a:r>
              <a:rPr lang="en-US" b="1" dirty="0" err="1">
                <a:solidFill>
                  <a:schemeClr val="bg1"/>
                </a:solidFill>
                <a:latin typeface="Arial" pitchFamily="34" charset="0"/>
                <a:cs typeface="Arial" pitchFamily="34" charset="0"/>
              </a:rPr>
              <a:t>view of the projected increase in the share </a:t>
            </a:r>
            <a:r>
              <a:rPr lang="pl-PL" b="1" dirty="0" err="1">
                <a:solidFill>
                  <a:schemeClr val="bg1"/>
                </a:solidFill>
                <a:latin typeface="Arial" pitchFamily="34" charset="0"/>
                <a:cs typeface="Arial" pitchFamily="34" charset="0"/>
              </a:rPr>
              <a:t>persons</a:t>
            </a:r>
            <a:r>
              <a:rPr lang="pl-PL" b="1" dirty="0">
                <a:solidFill>
                  <a:schemeClr val="bg1"/>
                </a:solidFill>
                <a:latin typeface="Arial" pitchFamily="34" charset="0"/>
                <a:cs typeface="Arial" pitchFamily="34" charset="0"/>
              </a:rPr>
              <a:t> </a:t>
            </a:r>
            <a:r>
              <a:rPr lang="pl-PL" b="1" dirty="0" err="1">
                <a:solidFill>
                  <a:schemeClr val="bg1"/>
                </a:solidFill>
                <a:latin typeface="Arial" pitchFamily="34" charset="0"/>
                <a:cs typeface="Arial" pitchFamily="34" charset="0"/>
              </a:rPr>
              <a:t>over</a:t>
            </a:r>
            <a:r>
              <a:rPr lang="pl-PL" b="1" dirty="0">
                <a:solidFill>
                  <a:schemeClr val="bg1"/>
                </a:solidFill>
                <a:latin typeface="Arial" pitchFamily="34" charset="0"/>
                <a:cs typeface="Arial" pitchFamily="34" charset="0"/>
              </a:rPr>
              <a:t> 50 </a:t>
            </a:r>
            <a:r>
              <a:rPr lang="pl-PL" b="1" dirty="0" err="1">
                <a:solidFill>
                  <a:schemeClr val="bg1"/>
                </a:solidFill>
                <a:latin typeface="Arial" pitchFamily="34" charset="0"/>
                <a:cs typeface="Arial" pitchFamily="34" charset="0"/>
              </a:rPr>
              <a:t>years</a:t>
            </a:r>
            <a:r>
              <a:rPr lang="pl-PL" b="1" dirty="0">
                <a:solidFill>
                  <a:schemeClr val="bg1"/>
                </a:solidFill>
                <a:latin typeface="Arial" pitchFamily="34" charset="0"/>
                <a:cs typeface="Arial" pitchFamily="34" charset="0"/>
              </a:rPr>
              <a:t> old </a:t>
            </a:r>
            <a:r>
              <a:rPr lang="pl-PL" b="1" dirty="0" err="1">
                <a:solidFill>
                  <a:schemeClr val="bg1"/>
                </a:solidFill>
                <a:latin typeface="Arial" pitchFamily="34" charset="0"/>
                <a:cs typeface="Arial" pitchFamily="34" charset="0"/>
              </a:rPr>
              <a:t>in</a:t>
            </a:r>
            <a:r>
              <a:rPr lang="pl-PL" b="1" dirty="0">
                <a:solidFill>
                  <a:schemeClr val="bg1"/>
                </a:solidFill>
                <a:latin typeface="Arial" pitchFamily="34" charset="0"/>
                <a:cs typeface="Arial" pitchFamily="34" charset="0"/>
              </a:rPr>
              <a:t> </a:t>
            </a:r>
            <a:r>
              <a:rPr lang="pl-PL" b="1" dirty="0" err="1">
                <a:solidFill>
                  <a:schemeClr val="bg1"/>
                </a:solidFill>
                <a:latin typeface="Arial" pitchFamily="34" charset="0"/>
                <a:cs typeface="Arial" pitchFamily="34" charset="0"/>
              </a:rPr>
              <a:t>voivodeship</a:t>
            </a:r>
            <a:r>
              <a:rPr lang="pl-PL" b="1" dirty="0">
                <a:solidFill>
                  <a:schemeClr val="bg1"/>
                </a:solidFill>
                <a:latin typeface="Arial" pitchFamily="34" charset="0"/>
                <a:cs typeface="Arial" pitchFamily="34" charset="0"/>
              </a:rPr>
              <a:t> Podlaskie </a:t>
            </a:r>
            <a:r>
              <a:rPr lang="en-US" b="1" dirty="0">
                <a:solidFill>
                  <a:schemeClr val="bg1"/>
                </a:solidFill>
                <a:latin typeface="Arial" pitchFamily="34" charset="0"/>
                <a:cs typeface="Arial" pitchFamily="34" charset="0"/>
              </a:rPr>
              <a:t>recommends the continuation and intensification of previously conducted for the benefit of future activities </a:t>
            </a:r>
            <a:r>
              <a:rPr lang="pl-PL" b="1" dirty="0">
                <a:solidFill>
                  <a:schemeClr val="bg1"/>
                </a:solidFill>
                <a:latin typeface="Arial" pitchFamily="34" charset="0"/>
                <a:cs typeface="Arial" pitchFamily="34" charset="0"/>
              </a:rPr>
              <a:t> for </a:t>
            </a:r>
            <a:r>
              <a:rPr lang="pl-PL" b="1" dirty="0" err="1">
                <a:solidFill>
                  <a:schemeClr val="bg1"/>
                </a:solidFill>
                <a:latin typeface="Arial" pitchFamily="34" charset="0"/>
                <a:cs typeface="Arial" pitchFamily="34" charset="0"/>
              </a:rPr>
              <a:t>persons</a:t>
            </a:r>
            <a:r>
              <a:rPr lang="pl-PL" b="1" dirty="0">
                <a:solidFill>
                  <a:schemeClr val="bg1"/>
                </a:solidFill>
                <a:latin typeface="Arial" pitchFamily="34" charset="0"/>
                <a:cs typeface="Arial" pitchFamily="34" charset="0"/>
              </a:rPr>
              <a:t> </a:t>
            </a:r>
            <a:r>
              <a:rPr lang="pl-PL" b="1" dirty="0" err="1">
                <a:solidFill>
                  <a:schemeClr val="bg1"/>
                </a:solidFill>
                <a:latin typeface="Arial" pitchFamily="34" charset="0"/>
                <a:cs typeface="Arial" pitchFamily="34" charset="0"/>
              </a:rPr>
              <a:t>over</a:t>
            </a:r>
            <a:r>
              <a:rPr lang="pl-PL" b="1" dirty="0">
                <a:solidFill>
                  <a:schemeClr val="bg1"/>
                </a:solidFill>
                <a:latin typeface="Arial" pitchFamily="34" charset="0"/>
                <a:cs typeface="Arial" pitchFamily="34" charset="0"/>
              </a:rPr>
              <a:t> 50 </a:t>
            </a:r>
            <a:r>
              <a:rPr lang="pl-PL" b="1" dirty="0" err="1">
                <a:solidFill>
                  <a:schemeClr val="bg1"/>
                </a:solidFill>
                <a:latin typeface="Arial" pitchFamily="34" charset="0"/>
                <a:cs typeface="Arial" pitchFamily="34" charset="0"/>
              </a:rPr>
              <a:t>years</a:t>
            </a:r>
            <a:r>
              <a:rPr lang="pl-PL" b="1" dirty="0">
                <a:solidFill>
                  <a:schemeClr val="bg1"/>
                </a:solidFill>
                <a:latin typeface="Arial" pitchFamily="34" charset="0"/>
                <a:cs typeface="Arial" pitchFamily="34" charset="0"/>
              </a:rPr>
              <a:t> old. </a:t>
            </a:r>
          </a:p>
        </p:txBody>
      </p:sp>
      <p:sp>
        <p:nvSpPr>
          <p:cNvPr id="112643" name="pole tekstowe 3"/>
          <p:cNvSpPr txBox="1">
            <a:spLocks noChangeArrowheads="1"/>
          </p:cNvSpPr>
          <p:nvPr/>
        </p:nvSpPr>
        <p:spPr bwMode="auto">
          <a:xfrm>
            <a:off x="468313" y="2060575"/>
            <a:ext cx="8351837" cy="1077913"/>
          </a:xfrm>
          <a:prstGeom prst="rect">
            <a:avLst/>
          </a:prstGeom>
          <a:noFill/>
          <a:ln w="9525">
            <a:noFill/>
            <a:miter lim="800000"/>
            <a:headEnd/>
            <a:tailEnd/>
          </a:ln>
        </p:spPr>
        <p:txBody>
          <a:bodyPr>
            <a:spAutoFit/>
          </a:bodyPr>
          <a:lstStyle/>
          <a:p>
            <a:pPr algn="just"/>
            <a:endParaRPr lang="pl-PL" sz="1600"/>
          </a:p>
          <a:p>
            <a:pPr algn="just">
              <a:buFont typeface="Wingdings" pitchFamily="2" charset="2"/>
              <a:buChar char="v"/>
            </a:pPr>
            <a:endParaRPr lang="pl-PL" sz="1600"/>
          </a:p>
          <a:p>
            <a:pPr algn="just"/>
            <a:endParaRPr lang="pl-PL" sz="1600"/>
          </a:p>
          <a:p>
            <a:pPr algn="just"/>
            <a:endParaRPr lang="pl-PL" sz="1600"/>
          </a:p>
        </p:txBody>
      </p:sp>
      <p:sp>
        <p:nvSpPr>
          <p:cNvPr id="6" name="pole tekstowe 2"/>
          <p:cNvSpPr txBox="1">
            <a:spLocks noChangeArrowheads="1"/>
          </p:cNvSpPr>
          <p:nvPr/>
        </p:nvSpPr>
        <p:spPr bwMode="auto">
          <a:xfrm>
            <a:off x="684213" y="2708275"/>
            <a:ext cx="8066087" cy="647700"/>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b="1" dirty="0">
                <a:solidFill>
                  <a:schemeClr val="bg1"/>
                </a:solidFill>
                <a:latin typeface="Arial" pitchFamily="34" charset="0"/>
                <a:cs typeface="Arial" pitchFamily="34" charset="0"/>
              </a:rPr>
              <a:t>II. </a:t>
            </a:r>
            <a:r>
              <a:rPr lang="pl-PL" b="1" dirty="0" err="1">
                <a:solidFill>
                  <a:schemeClr val="bg1"/>
                </a:solidFill>
                <a:latin typeface="Arial" pitchFamily="34" charset="0"/>
                <a:cs typeface="Arial" pitchFamily="34" charset="0"/>
              </a:rPr>
              <a:t>Should</a:t>
            </a:r>
            <a:r>
              <a:rPr lang="pl-PL" b="1" dirty="0">
                <a:solidFill>
                  <a:schemeClr val="bg1"/>
                </a:solidFill>
                <a:latin typeface="Arial" pitchFamily="34" charset="0"/>
                <a:cs typeface="Arial" pitchFamily="34" charset="0"/>
              </a:rPr>
              <a:t> </a:t>
            </a:r>
            <a:r>
              <a:rPr lang="en-US" b="1" dirty="0">
                <a:solidFill>
                  <a:schemeClr val="bg1"/>
                </a:solidFill>
                <a:latin typeface="Arial" pitchFamily="34" charset="0"/>
                <a:cs typeface="Arial" pitchFamily="34" charset="0"/>
              </a:rPr>
              <a:t>continues </a:t>
            </a:r>
            <a:r>
              <a:rPr lang="pl-PL" b="1" dirty="0">
                <a:solidFill>
                  <a:schemeClr val="bg1"/>
                </a:solidFill>
                <a:latin typeface="Arial" pitchFamily="34" charset="0"/>
                <a:cs typeface="Arial" pitchFamily="34" charset="0"/>
              </a:rPr>
              <a:t>to </a:t>
            </a:r>
            <a:r>
              <a:rPr lang="pl-PL" b="1" dirty="0" err="1">
                <a:solidFill>
                  <a:schemeClr val="bg1"/>
                </a:solidFill>
                <a:latin typeface="Arial" pitchFamily="34" charset="0"/>
                <a:cs typeface="Arial" pitchFamily="34" charset="0"/>
              </a:rPr>
              <a:t>support</a:t>
            </a:r>
            <a:r>
              <a:rPr lang="en-US" b="1" dirty="0">
                <a:solidFill>
                  <a:schemeClr val="bg1"/>
                </a:solidFill>
                <a:latin typeface="Arial" pitchFamily="34" charset="0"/>
                <a:cs typeface="Arial" pitchFamily="34" charset="0"/>
              </a:rPr>
              <a:t> employers in hiring and in maintaining the positions occupied by</a:t>
            </a:r>
            <a:r>
              <a:rPr lang="pl-PL" b="1" dirty="0">
                <a:solidFill>
                  <a:schemeClr val="bg1"/>
                </a:solidFill>
                <a:latin typeface="Arial" pitchFamily="34" charset="0"/>
                <a:cs typeface="Arial" pitchFamily="34" charset="0"/>
              </a:rPr>
              <a:t> </a:t>
            </a:r>
            <a:r>
              <a:rPr lang="pl-PL" b="1" dirty="0" err="1">
                <a:solidFill>
                  <a:schemeClr val="bg1"/>
                </a:solidFill>
                <a:latin typeface="Arial" pitchFamily="34" charset="0"/>
                <a:cs typeface="Arial" pitchFamily="34" charset="0"/>
              </a:rPr>
              <a:t>persons</a:t>
            </a:r>
            <a:r>
              <a:rPr lang="pl-PL" b="1" dirty="0">
                <a:solidFill>
                  <a:schemeClr val="bg1"/>
                </a:solidFill>
                <a:latin typeface="Arial" pitchFamily="34" charset="0"/>
                <a:cs typeface="Arial" pitchFamily="34" charset="0"/>
              </a:rPr>
              <a:t> </a:t>
            </a:r>
            <a:r>
              <a:rPr lang="pl-PL" b="1" dirty="0" err="1">
                <a:solidFill>
                  <a:schemeClr val="bg1"/>
                </a:solidFill>
                <a:latin typeface="Arial" pitchFamily="34" charset="0"/>
                <a:cs typeface="Arial" pitchFamily="34" charset="0"/>
              </a:rPr>
              <a:t>over</a:t>
            </a:r>
            <a:r>
              <a:rPr lang="pl-PL" b="1" dirty="0">
                <a:solidFill>
                  <a:schemeClr val="bg1"/>
                </a:solidFill>
                <a:latin typeface="Arial" pitchFamily="34" charset="0"/>
                <a:cs typeface="Arial" pitchFamily="34" charset="0"/>
              </a:rPr>
              <a:t> 50 </a:t>
            </a:r>
            <a:r>
              <a:rPr lang="pl-PL" b="1" dirty="0" err="1">
                <a:solidFill>
                  <a:schemeClr val="bg1"/>
                </a:solidFill>
                <a:latin typeface="Arial" pitchFamily="34" charset="0"/>
                <a:cs typeface="Arial" pitchFamily="34" charset="0"/>
              </a:rPr>
              <a:t>years</a:t>
            </a:r>
            <a:r>
              <a:rPr lang="pl-PL" b="1" dirty="0">
                <a:solidFill>
                  <a:schemeClr val="bg1"/>
                </a:solidFill>
                <a:latin typeface="Arial" pitchFamily="34" charset="0"/>
                <a:cs typeface="Arial" pitchFamily="34" charset="0"/>
              </a:rPr>
              <a:t> old. </a:t>
            </a:r>
          </a:p>
        </p:txBody>
      </p:sp>
      <p:sp>
        <p:nvSpPr>
          <p:cNvPr id="7" name="pole tekstowe 2"/>
          <p:cNvSpPr txBox="1">
            <a:spLocks noChangeArrowheads="1"/>
          </p:cNvSpPr>
          <p:nvPr/>
        </p:nvSpPr>
        <p:spPr bwMode="auto">
          <a:xfrm>
            <a:off x="684213" y="3789363"/>
            <a:ext cx="8066087" cy="646112"/>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b="1" dirty="0">
                <a:solidFill>
                  <a:schemeClr val="bg1"/>
                </a:solidFill>
                <a:latin typeface="Arial" pitchFamily="34" charset="0"/>
                <a:cs typeface="Arial" pitchFamily="34" charset="0"/>
              </a:rPr>
              <a:t>III. </a:t>
            </a:r>
            <a:r>
              <a:rPr lang="pl-PL" b="1" dirty="0" err="1">
                <a:solidFill>
                  <a:schemeClr val="bg1"/>
                </a:solidFill>
                <a:latin typeface="Arial" pitchFamily="34" charset="0"/>
                <a:cs typeface="Arial" pitchFamily="34" charset="0"/>
              </a:rPr>
              <a:t>Existing</a:t>
            </a:r>
            <a:r>
              <a:rPr lang="pl-PL" b="1" dirty="0">
                <a:solidFill>
                  <a:schemeClr val="bg1"/>
                </a:solidFill>
                <a:latin typeface="Arial" pitchFamily="34" charset="0"/>
                <a:cs typeface="Arial" pitchFamily="34" charset="0"/>
              </a:rPr>
              <a:t> </a:t>
            </a:r>
            <a:r>
              <a:rPr lang="pl-PL" b="1" dirty="0" err="1">
                <a:solidFill>
                  <a:schemeClr val="bg1"/>
                </a:solidFill>
                <a:latin typeface="Arial" pitchFamily="34" charset="0"/>
                <a:cs typeface="Arial" pitchFamily="34" charset="0"/>
              </a:rPr>
              <a:t>capabilities</a:t>
            </a:r>
            <a:r>
              <a:rPr lang="pl-PL" b="1" dirty="0">
                <a:solidFill>
                  <a:schemeClr val="bg1"/>
                </a:solidFill>
                <a:latin typeface="Arial" pitchFamily="34" charset="0"/>
                <a:cs typeface="Arial" pitchFamily="34" charset="0"/>
              </a:rPr>
              <a:t> of </a:t>
            </a:r>
            <a:r>
              <a:rPr lang="en-US" b="1" dirty="0">
                <a:solidFill>
                  <a:schemeClr val="bg1"/>
                </a:solidFill>
                <a:latin typeface="Arial" pitchFamily="34" charset="0"/>
                <a:cs typeface="Arial" pitchFamily="34" charset="0"/>
              </a:rPr>
              <a:t>support, education and employment </a:t>
            </a:r>
            <a:r>
              <a:rPr lang="pl-PL" b="1" dirty="0" err="1">
                <a:solidFill>
                  <a:schemeClr val="bg1"/>
                </a:solidFill>
                <a:latin typeface="Arial" pitchFamily="34" charset="0"/>
                <a:cs typeface="Arial" pitchFamily="34" charset="0"/>
              </a:rPr>
              <a:t>persons</a:t>
            </a:r>
            <a:r>
              <a:rPr lang="pl-PL" b="1" dirty="0">
                <a:solidFill>
                  <a:schemeClr val="bg1"/>
                </a:solidFill>
                <a:latin typeface="Arial" pitchFamily="34" charset="0"/>
                <a:cs typeface="Arial" pitchFamily="34" charset="0"/>
              </a:rPr>
              <a:t> </a:t>
            </a:r>
            <a:r>
              <a:rPr lang="pl-PL" b="1" dirty="0" err="1">
                <a:solidFill>
                  <a:schemeClr val="bg1"/>
                </a:solidFill>
                <a:latin typeface="Arial" pitchFamily="34" charset="0"/>
                <a:cs typeface="Arial" pitchFamily="34" charset="0"/>
              </a:rPr>
              <a:t>over</a:t>
            </a:r>
            <a:r>
              <a:rPr lang="pl-PL" b="1" dirty="0">
                <a:solidFill>
                  <a:schemeClr val="bg1"/>
                </a:solidFill>
                <a:latin typeface="Arial" pitchFamily="34" charset="0"/>
                <a:cs typeface="Arial" pitchFamily="34" charset="0"/>
              </a:rPr>
              <a:t> 50 </a:t>
            </a:r>
            <a:r>
              <a:rPr lang="pl-PL" b="1" dirty="0" err="1">
                <a:solidFill>
                  <a:schemeClr val="bg1"/>
                </a:solidFill>
                <a:latin typeface="Arial" pitchFamily="34" charset="0"/>
                <a:cs typeface="Arial" pitchFamily="34" charset="0"/>
              </a:rPr>
              <a:t>years</a:t>
            </a:r>
            <a:r>
              <a:rPr lang="pl-PL" b="1" dirty="0">
                <a:solidFill>
                  <a:schemeClr val="bg1"/>
                </a:solidFill>
                <a:latin typeface="Arial" pitchFamily="34" charset="0"/>
                <a:cs typeface="Arial" pitchFamily="34" charset="0"/>
              </a:rPr>
              <a:t> old </a:t>
            </a:r>
            <a:r>
              <a:rPr lang="en-US" b="1" dirty="0">
                <a:solidFill>
                  <a:schemeClr val="bg1"/>
                </a:solidFill>
                <a:latin typeface="Arial" pitchFamily="34" charset="0"/>
                <a:cs typeface="Arial" pitchFamily="34" charset="0"/>
              </a:rPr>
              <a:t>are too small in relation to the scale of needs</a:t>
            </a:r>
            <a:r>
              <a:rPr lang="pl-PL" b="1" dirty="0">
                <a:solidFill>
                  <a:schemeClr val="bg1"/>
                </a:solidFill>
                <a:latin typeface="Arial" pitchFamily="34" charset="0"/>
                <a:cs typeface="Arial" pitchFamily="34" charset="0"/>
              </a:rPr>
              <a:t>.</a:t>
            </a:r>
          </a:p>
        </p:txBody>
      </p:sp>
      <p:sp>
        <p:nvSpPr>
          <p:cNvPr id="8" name="pole tekstowe 2"/>
          <p:cNvSpPr txBox="1">
            <a:spLocks noChangeArrowheads="1"/>
          </p:cNvSpPr>
          <p:nvPr/>
        </p:nvSpPr>
        <p:spPr bwMode="auto">
          <a:xfrm>
            <a:off x="611188" y="4652963"/>
            <a:ext cx="8066087" cy="1200150"/>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b="1" dirty="0">
                <a:solidFill>
                  <a:schemeClr val="bg1"/>
                </a:solidFill>
                <a:latin typeface="Arial" pitchFamily="34" charset="0"/>
                <a:cs typeface="Arial" pitchFamily="34" charset="0"/>
              </a:rPr>
              <a:t>IV. </a:t>
            </a:r>
            <a:r>
              <a:rPr lang="en-US" b="1" dirty="0">
                <a:solidFill>
                  <a:schemeClr val="bg1"/>
                </a:solidFill>
                <a:latin typeface="Arial" pitchFamily="34" charset="0"/>
                <a:cs typeface="Arial" pitchFamily="34" charset="0"/>
              </a:rPr>
              <a:t>There is low awareness of the benefits to work by persons </a:t>
            </a:r>
            <a:r>
              <a:rPr lang="pl-PL" b="1" dirty="0" err="1">
                <a:solidFill>
                  <a:schemeClr val="bg1"/>
                </a:solidFill>
                <a:latin typeface="Arial" pitchFamily="34" charset="0"/>
                <a:cs typeface="Arial" pitchFamily="34" charset="0"/>
              </a:rPr>
              <a:t>over</a:t>
            </a:r>
            <a:r>
              <a:rPr lang="pl-PL" b="1" dirty="0">
                <a:solidFill>
                  <a:schemeClr val="bg1"/>
                </a:solidFill>
                <a:latin typeface="Arial" pitchFamily="34" charset="0"/>
                <a:cs typeface="Arial" pitchFamily="34" charset="0"/>
              </a:rPr>
              <a:t> 50 </a:t>
            </a:r>
            <a:r>
              <a:rPr lang="pl-PL" b="1" dirty="0" err="1">
                <a:solidFill>
                  <a:schemeClr val="bg1"/>
                </a:solidFill>
                <a:latin typeface="Arial" pitchFamily="34" charset="0"/>
                <a:cs typeface="Arial" pitchFamily="34" charset="0"/>
              </a:rPr>
              <a:t>years</a:t>
            </a:r>
            <a:r>
              <a:rPr lang="pl-PL" b="1" dirty="0">
                <a:solidFill>
                  <a:schemeClr val="bg1"/>
                </a:solidFill>
                <a:latin typeface="Arial" pitchFamily="34" charset="0"/>
                <a:cs typeface="Arial" pitchFamily="34" charset="0"/>
              </a:rPr>
              <a:t> old </a:t>
            </a:r>
            <a:r>
              <a:rPr lang="pl-PL" b="1" dirty="0" err="1">
                <a:solidFill>
                  <a:schemeClr val="bg1"/>
                </a:solidFill>
                <a:latin typeface="Arial" pitchFamily="34" charset="0"/>
                <a:cs typeface="Arial" pitchFamily="34" charset="0"/>
              </a:rPr>
              <a:t>in</a:t>
            </a:r>
            <a:r>
              <a:rPr lang="pl-PL" b="1" dirty="0">
                <a:solidFill>
                  <a:schemeClr val="bg1"/>
                </a:solidFill>
                <a:latin typeface="Arial" pitchFamily="34" charset="0"/>
                <a:cs typeface="Arial" pitchFamily="34" charset="0"/>
              </a:rPr>
              <a:t> </a:t>
            </a:r>
            <a:r>
              <a:rPr lang="pl-PL" b="1" dirty="0" err="1">
                <a:solidFill>
                  <a:schemeClr val="bg1"/>
                </a:solidFill>
                <a:latin typeface="Arial" pitchFamily="34" charset="0"/>
                <a:cs typeface="Arial" pitchFamily="34" charset="0"/>
              </a:rPr>
              <a:t>voivodeship</a:t>
            </a:r>
            <a:r>
              <a:rPr lang="pl-PL" b="1" dirty="0">
                <a:solidFill>
                  <a:schemeClr val="bg1"/>
                </a:solidFill>
                <a:latin typeface="Arial" pitchFamily="34" charset="0"/>
                <a:cs typeface="Arial" pitchFamily="34" charset="0"/>
              </a:rPr>
              <a:t> Podlaskie. </a:t>
            </a:r>
            <a:r>
              <a:rPr lang="en-US" b="1" dirty="0">
                <a:solidFill>
                  <a:schemeClr val="bg1"/>
                </a:solidFill>
                <a:latin typeface="Arial" pitchFamily="34" charset="0"/>
                <a:cs typeface="Arial" pitchFamily="34" charset="0"/>
              </a:rPr>
              <a:t>It is therefore carried out a public campaign.</a:t>
            </a:r>
            <a:endParaRPr lang="pl-PL" b="1" dirty="0">
              <a:solidFill>
                <a:schemeClr val="bg1"/>
              </a:solidFill>
              <a:latin typeface="Arial" pitchFamily="34" charset="0"/>
              <a:cs typeface="Arial" pitchFamily="34" charset="0"/>
            </a:endParaRPr>
          </a:p>
          <a:p>
            <a:pPr algn="just">
              <a:defRPr/>
            </a:pPr>
            <a:endParaRPr lang="pl-PL"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135937" cy="646112"/>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b="1" dirty="0">
                <a:solidFill>
                  <a:schemeClr val="bg1"/>
                </a:solidFill>
                <a:latin typeface="Arial" pitchFamily="34" charset="0"/>
                <a:cs typeface="Arial" pitchFamily="34" charset="0"/>
              </a:rPr>
              <a:t>V. </a:t>
            </a:r>
            <a:r>
              <a:rPr lang="pl-PL" b="1" dirty="0" err="1">
                <a:solidFill>
                  <a:schemeClr val="bg1"/>
                </a:solidFill>
                <a:latin typeface="Arial" pitchFamily="34" charset="0"/>
                <a:cs typeface="Arial" pitchFamily="34" charset="0"/>
              </a:rPr>
              <a:t>Pressure</a:t>
            </a:r>
            <a:r>
              <a:rPr lang="pl-PL" b="1" dirty="0">
                <a:solidFill>
                  <a:schemeClr val="bg1"/>
                </a:solidFill>
                <a:latin typeface="Arial" pitchFamily="34" charset="0"/>
                <a:cs typeface="Arial" pitchFamily="34" charset="0"/>
              </a:rPr>
              <a:t> </a:t>
            </a:r>
            <a:r>
              <a:rPr lang="en-US" b="1" dirty="0">
                <a:solidFill>
                  <a:schemeClr val="bg1"/>
                </a:solidFill>
                <a:latin typeface="Arial" pitchFamily="34" charset="0"/>
                <a:cs typeface="Arial" pitchFamily="34" charset="0"/>
              </a:rPr>
              <a:t>should be placed on the support of women's </a:t>
            </a:r>
            <a:r>
              <a:rPr lang="pl-PL" b="1" dirty="0" err="1">
                <a:solidFill>
                  <a:schemeClr val="bg1"/>
                </a:solidFill>
                <a:latin typeface="Arial" pitchFamily="34" charset="0"/>
                <a:cs typeface="Arial" pitchFamily="34" charset="0"/>
              </a:rPr>
              <a:t>over</a:t>
            </a:r>
            <a:r>
              <a:rPr lang="pl-PL" b="1" dirty="0">
                <a:solidFill>
                  <a:schemeClr val="bg1"/>
                </a:solidFill>
                <a:latin typeface="Arial" pitchFamily="34" charset="0"/>
                <a:cs typeface="Arial" pitchFamily="34" charset="0"/>
              </a:rPr>
              <a:t> 50 </a:t>
            </a:r>
            <a:r>
              <a:rPr lang="pl-PL" b="1" dirty="0" err="1">
                <a:solidFill>
                  <a:schemeClr val="bg1"/>
                </a:solidFill>
                <a:latin typeface="Arial" pitchFamily="34" charset="0"/>
                <a:cs typeface="Arial" pitchFamily="34" charset="0"/>
              </a:rPr>
              <a:t>years</a:t>
            </a:r>
            <a:r>
              <a:rPr lang="pl-PL" b="1" dirty="0">
                <a:solidFill>
                  <a:schemeClr val="bg1"/>
                </a:solidFill>
                <a:latin typeface="Arial" pitchFamily="34" charset="0"/>
                <a:cs typeface="Arial" pitchFamily="34" charset="0"/>
              </a:rPr>
              <a:t> old.</a:t>
            </a:r>
          </a:p>
        </p:txBody>
      </p:sp>
      <p:sp>
        <p:nvSpPr>
          <p:cNvPr id="114691" name="pole tekstowe 3"/>
          <p:cNvSpPr txBox="1">
            <a:spLocks noChangeArrowheads="1"/>
          </p:cNvSpPr>
          <p:nvPr/>
        </p:nvSpPr>
        <p:spPr bwMode="auto">
          <a:xfrm>
            <a:off x="468313" y="2060575"/>
            <a:ext cx="8351837" cy="1077913"/>
          </a:xfrm>
          <a:prstGeom prst="rect">
            <a:avLst/>
          </a:prstGeom>
          <a:noFill/>
          <a:ln w="9525">
            <a:noFill/>
            <a:miter lim="800000"/>
            <a:headEnd/>
            <a:tailEnd/>
          </a:ln>
        </p:spPr>
        <p:txBody>
          <a:bodyPr>
            <a:spAutoFit/>
          </a:bodyPr>
          <a:lstStyle/>
          <a:p>
            <a:pPr algn="just"/>
            <a:endParaRPr lang="pl-PL" sz="1600"/>
          </a:p>
          <a:p>
            <a:pPr algn="just">
              <a:buFont typeface="Wingdings" pitchFamily="2" charset="2"/>
              <a:buChar char="v"/>
            </a:pPr>
            <a:endParaRPr lang="pl-PL" sz="1600"/>
          </a:p>
          <a:p>
            <a:pPr algn="just"/>
            <a:endParaRPr lang="pl-PL" sz="1600"/>
          </a:p>
          <a:p>
            <a:pPr algn="just"/>
            <a:endParaRPr lang="pl-PL" sz="1600"/>
          </a:p>
        </p:txBody>
      </p:sp>
      <p:sp>
        <p:nvSpPr>
          <p:cNvPr id="6" name="pole tekstowe 2"/>
          <p:cNvSpPr txBox="1">
            <a:spLocks noChangeArrowheads="1"/>
          </p:cNvSpPr>
          <p:nvPr/>
        </p:nvSpPr>
        <p:spPr bwMode="auto">
          <a:xfrm>
            <a:off x="684213" y="2205038"/>
            <a:ext cx="8135937" cy="646112"/>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b="1" dirty="0">
                <a:solidFill>
                  <a:schemeClr val="bg1"/>
                </a:solidFill>
                <a:latin typeface="Arial" pitchFamily="34" charset="0"/>
                <a:cs typeface="Arial" pitchFamily="34" charset="0"/>
              </a:rPr>
              <a:t>VI. </a:t>
            </a:r>
            <a:r>
              <a:rPr lang="en-US" b="1" dirty="0">
                <a:solidFill>
                  <a:schemeClr val="bg1"/>
                </a:solidFill>
                <a:latin typeface="Arial" pitchFamily="34" charset="0"/>
                <a:cs typeface="Arial" pitchFamily="34" charset="0"/>
              </a:rPr>
              <a:t>There is a need for more training of a practical nature </a:t>
            </a:r>
            <a:r>
              <a:rPr lang="pl-PL" b="1" dirty="0">
                <a:solidFill>
                  <a:schemeClr val="bg1"/>
                </a:solidFill>
                <a:latin typeface="Arial" pitchFamily="34" charset="0"/>
                <a:cs typeface="Arial" pitchFamily="34" charset="0"/>
              </a:rPr>
              <a:t>for </a:t>
            </a:r>
            <a:r>
              <a:rPr lang="pl-PL" b="1" dirty="0" err="1">
                <a:solidFill>
                  <a:schemeClr val="bg1"/>
                </a:solidFill>
                <a:latin typeface="Arial" pitchFamily="34" charset="0"/>
                <a:cs typeface="Arial" pitchFamily="34" charset="0"/>
              </a:rPr>
              <a:t>persons</a:t>
            </a:r>
            <a:r>
              <a:rPr lang="pl-PL" b="1" dirty="0">
                <a:solidFill>
                  <a:schemeClr val="bg1"/>
                </a:solidFill>
                <a:latin typeface="Arial" pitchFamily="34" charset="0"/>
                <a:cs typeface="Arial" pitchFamily="34" charset="0"/>
              </a:rPr>
              <a:t> </a:t>
            </a:r>
            <a:r>
              <a:rPr lang="pl-PL" b="1" dirty="0" err="1">
                <a:solidFill>
                  <a:schemeClr val="bg1"/>
                </a:solidFill>
                <a:latin typeface="Arial" pitchFamily="34" charset="0"/>
                <a:cs typeface="Arial" pitchFamily="34" charset="0"/>
              </a:rPr>
              <a:t>over</a:t>
            </a:r>
            <a:r>
              <a:rPr lang="pl-PL" b="1" dirty="0">
                <a:solidFill>
                  <a:schemeClr val="bg1"/>
                </a:solidFill>
                <a:latin typeface="Arial" pitchFamily="34" charset="0"/>
                <a:cs typeface="Arial" pitchFamily="34" charset="0"/>
              </a:rPr>
              <a:t> 50 </a:t>
            </a:r>
            <a:r>
              <a:rPr lang="pl-PL" b="1" dirty="0" err="1">
                <a:solidFill>
                  <a:schemeClr val="bg1"/>
                </a:solidFill>
                <a:latin typeface="Arial" pitchFamily="34" charset="0"/>
                <a:cs typeface="Arial" pitchFamily="34" charset="0"/>
              </a:rPr>
              <a:t>years</a:t>
            </a:r>
            <a:r>
              <a:rPr lang="pl-PL" b="1" dirty="0">
                <a:solidFill>
                  <a:schemeClr val="bg1"/>
                </a:solidFill>
                <a:latin typeface="Arial" pitchFamily="34" charset="0"/>
                <a:cs typeface="Arial" pitchFamily="34" charset="0"/>
              </a:rPr>
              <a:t> old.</a:t>
            </a:r>
          </a:p>
        </p:txBody>
      </p:sp>
      <p:sp>
        <p:nvSpPr>
          <p:cNvPr id="7" name="pole tekstowe 2"/>
          <p:cNvSpPr txBox="1">
            <a:spLocks noChangeArrowheads="1"/>
          </p:cNvSpPr>
          <p:nvPr/>
        </p:nvSpPr>
        <p:spPr bwMode="auto">
          <a:xfrm>
            <a:off x="684213" y="3284538"/>
            <a:ext cx="8135937" cy="646112"/>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b="1" dirty="0">
                <a:solidFill>
                  <a:schemeClr val="bg1"/>
                </a:solidFill>
                <a:latin typeface="Arial" pitchFamily="34" charset="0"/>
                <a:cs typeface="Arial" pitchFamily="34" charset="0"/>
              </a:rPr>
              <a:t>VIII. </a:t>
            </a:r>
            <a:r>
              <a:rPr lang="en-US" b="1" dirty="0">
                <a:solidFill>
                  <a:schemeClr val="bg1"/>
                </a:solidFill>
                <a:latin typeface="Arial" pitchFamily="34" charset="0"/>
                <a:cs typeface="Arial" pitchFamily="34" charset="0"/>
              </a:rPr>
              <a:t>It should put more </a:t>
            </a:r>
            <a:r>
              <a:rPr lang="pl-PL" b="1" dirty="0" err="1">
                <a:solidFill>
                  <a:schemeClr val="bg1"/>
                </a:solidFill>
                <a:latin typeface="Arial" pitchFamily="34" charset="0"/>
                <a:cs typeface="Arial" pitchFamily="34" charset="0"/>
              </a:rPr>
              <a:t>pressure</a:t>
            </a:r>
            <a:r>
              <a:rPr lang="en-US" b="1" dirty="0">
                <a:solidFill>
                  <a:schemeClr val="bg1"/>
                </a:solidFill>
                <a:latin typeface="Arial" pitchFamily="34" charset="0"/>
                <a:cs typeface="Arial" pitchFamily="34" charset="0"/>
              </a:rPr>
              <a:t> on the need to change attitudes </a:t>
            </a:r>
            <a:r>
              <a:rPr lang="pl-PL" b="1" dirty="0" err="1">
                <a:solidFill>
                  <a:schemeClr val="bg1"/>
                </a:solidFill>
                <a:latin typeface="Arial" pitchFamily="34" charset="0"/>
                <a:cs typeface="Arial" pitchFamily="34" charset="0"/>
              </a:rPr>
              <a:t>among</a:t>
            </a:r>
            <a:r>
              <a:rPr lang="pl-PL" b="1" dirty="0">
                <a:solidFill>
                  <a:schemeClr val="bg1"/>
                </a:solidFill>
                <a:latin typeface="Arial" pitchFamily="34" charset="0"/>
                <a:cs typeface="Arial" pitchFamily="34" charset="0"/>
              </a:rPr>
              <a:t> </a:t>
            </a:r>
            <a:r>
              <a:rPr lang="pl-PL" b="1" dirty="0" err="1">
                <a:solidFill>
                  <a:schemeClr val="bg1"/>
                </a:solidFill>
                <a:latin typeface="Arial" pitchFamily="34" charset="0"/>
                <a:cs typeface="Arial" pitchFamily="34" charset="0"/>
              </a:rPr>
              <a:t>persons</a:t>
            </a:r>
            <a:r>
              <a:rPr lang="pl-PL" b="1" dirty="0">
                <a:solidFill>
                  <a:schemeClr val="bg1"/>
                </a:solidFill>
                <a:latin typeface="Arial" pitchFamily="34" charset="0"/>
                <a:cs typeface="Arial" pitchFamily="34" charset="0"/>
              </a:rPr>
              <a:t>  </a:t>
            </a:r>
            <a:r>
              <a:rPr lang="pl-PL" b="1" dirty="0" err="1">
                <a:solidFill>
                  <a:schemeClr val="bg1"/>
                </a:solidFill>
                <a:latin typeface="Arial" pitchFamily="34" charset="0"/>
                <a:cs typeface="Arial" pitchFamily="34" charset="0"/>
              </a:rPr>
              <a:t>over</a:t>
            </a:r>
            <a:r>
              <a:rPr lang="pl-PL" b="1" dirty="0">
                <a:solidFill>
                  <a:schemeClr val="bg1"/>
                </a:solidFill>
                <a:latin typeface="Arial" pitchFamily="34" charset="0"/>
                <a:cs typeface="Arial" pitchFamily="34" charset="0"/>
              </a:rPr>
              <a:t> 50 </a:t>
            </a:r>
            <a:r>
              <a:rPr lang="pl-PL" b="1" dirty="0" err="1">
                <a:solidFill>
                  <a:schemeClr val="bg1"/>
                </a:solidFill>
                <a:latin typeface="Arial" pitchFamily="34" charset="0"/>
                <a:cs typeface="Arial" pitchFamily="34" charset="0"/>
              </a:rPr>
              <a:t>years</a:t>
            </a:r>
            <a:r>
              <a:rPr lang="pl-PL" b="1" dirty="0">
                <a:solidFill>
                  <a:schemeClr val="bg1"/>
                </a:solidFill>
                <a:latin typeface="Arial" pitchFamily="34" charset="0"/>
                <a:cs typeface="Arial" pitchFamily="34" charset="0"/>
              </a:rPr>
              <a:t> old.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2"/>
          <p:cNvSpPr txBox="1">
            <a:spLocks noChangeArrowheads="1"/>
          </p:cNvSpPr>
          <p:nvPr/>
        </p:nvSpPr>
        <p:spPr bwMode="auto">
          <a:xfrm>
            <a:off x="323528" y="2276872"/>
            <a:ext cx="8532440" cy="1938992"/>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pl-PL" sz="4800" b="1" dirty="0" err="1">
                <a:ln w="11430"/>
                <a:blipFill>
                  <a:blip r:embed="rId3"/>
                  <a:tile tx="0" ty="0" sx="100000" sy="100000" flip="none" algn="tl"/>
                </a:blipFill>
                <a:effectLst>
                  <a:outerShdw blurRad="50800" dist="39000" dir="5460000" algn="tl">
                    <a:srgbClr val="000000">
                      <a:alpha val="38000"/>
                    </a:srgbClr>
                  </a:outerShdw>
                </a:effectLst>
                <a:cs typeface="Arial" pitchFamily="34" charset="0"/>
              </a:rPr>
              <a:t>Thank</a:t>
            </a:r>
            <a:r>
              <a:rPr lang="pl-PL" sz="4800" b="1" dirty="0">
                <a:ln w="11430"/>
                <a:blipFill>
                  <a:blip r:embed="rId3"/>
                  <a:tile tx="0" ty="0" sx="100000" sy="100000" flip="none" algn="tl"/>
                </a:blipFill>
                <a:effectLst>
                  <a:outerShdw blurRad="50800" dist="39000" dir="5460000" algn="tl">
                    <a:srgbClr val="000000">
                      <a:alpha val="38000"/>
                    </a:srgbClr>
                  </a:outerShdw>
                </a:effectLst>
                <a:cs typeface="Arial" pitchFamily="34" charset="0"/>
              </a:rPr>
              <a:t> </a:t>
            </a:r>
            <a:r>
              <a:rPr lang="pl-PL" sz="4800" b="1" dirty="0" err="1">
                <a:ln w="11430"/>
                <a:blipFill>
                  <a:blip r:embed="rId3"/>
                  <a:tile tx="0" ty="0" sx="100000" sy="100000" flip="none" algn="tl"/>
                </a:blipFill>
                <a:effectLst>
                  <a:outerShdw blurRad="50800" dist="39000" dir="5460000" algn="tl">
                    <a:srgbClr val="000000">
                      <a:alpha val="38000"/>
                    </a:srgbClr>
                  </a:outerShdw>
                </a:effectLst>
                <a:cs typeface="Arial" pitchFamily="34" charset="0"/>
              </a:rPr>
              <a:t>you</a:t>
            </a:r>
            <a:r>
              <a:rPr lang="pl-PL" sz="4800" b="1" dirty="0">
                <a:ln w="11430"/>
                <a:blipFill>
                  <a:blip r:embed="rId3"/>
                  <a:tile tx="0" ty="0" sx="100000" sy="100000" flip="none" algn="tl"/>
                </a:blipFill>
                <a:effectLst>
                  <a:outerShdw blurRad="50800" dist="39000" dir="5460000" algn="tl">
                    <a:srgbClr val="000000">
                      <a:alpha val="38000"/>
                    </a:srgbClr>
                  </a:outerShdw>
                </a:effectLst>
                <a:cs typeface="Arial" pitchFamily="34" charset="0"/>
              </a:rPr>
              <a:t> for </a:t>
            </a:r>
            <a:r>
              <a:rPr lang="pl-PL" sz="4800" b="1" dirty="0" err="1">
                <a:ln w="11430"/>
                <a:blipFill>
                  <a:blip r:embed="rId3"/>
                  <a:tile tx="0" ty="0" sx="100000" sy="100000" flip="none" algn="tl"/>
                </a:blipFill>
                <a:effectLst>
                  <a:outerShdw blurRad="50800" dist="39000" dir="5460000" algn="tl">
                    <a:srgbClr val="000000">
                      <a:alpha val="38000"/>
                    </a:srgbClr>
                  </a:outerShdw>
                </a:effectLst>
                <a:cs typeface="Arial" pitchFamily="34" charset="0"/>
              </a:rPr>
              <a:t>attention</a:t>
            </a:r>
            <a:r>
              <a:rPr lang="pl-PL" sz="4800" b="1" dirty="0">
                <a:ln w="11430"/>
                <a:blipFill>
                  <a:blip r:embed="rId3"/>
                  <a:tile tx="0" ty="0" sx="100000" sy="100000" flip="none" algn="tl"/>
                </a:blipFill>
                <a:effectLst>
                  <a:outerShdw blurRad="50800" dist="39000" dir="5460000" algn="tl">
                    <a:srgbClr val="000000">
                      <a:alpha val="38000"/>
                    </a:srgbClr>
                  </a:outerShdw>
                </a:effectLst>
                <a:cs typeface="Arial" pitchFamily="34" charset="0"/>
              </a:rPr>
              <a:t>!</a:t>
            </a:r>
          </a:p>
          <a:p>
            <a:pPr algn="ctr">
              <a:defRPr/>
            </a:pPr>
            <a:endParaRPr lang="pl-PL"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2"/>
          <p:cNvSpPr txBox="1">
            <a:spLocks noChangeArrowheads="1"/>
          </p:cNvSpPr>
          <p:nvPr/>
        </p:nvSpPr>
        <p:spPr bwMode="auto">
          <a:xfrm>
            <a:off x="323528" y="2276872"/>
            <a:ext cx="8532440" cy="1938992"/>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pl-PL" sz="4800" b="1" dirty="0" err="1">
                <a:ln w="11430"/>
                <a:blipFill>
                  <a:blip r:embed="rId3"/>
                  <a:tile tx="0" ty="0" sx="100000" sy="100000" flip="none" algn="tl"/>
                </a:blipFill>
                <a:effectLst>
                  <a:outerShdw blurRad="50800" dist="39000" dir="5460000" algn="tl">
                    <a:srgbClr val="000000">
                      <a:alpha val="38000"/>
                    </a:srgbClr>
                  </a:outerShdw>
                </a:effectLst>
                <a:cs typeface="Arial" pitchFamily="34" charset="0"/>
              </a:rPr>
              <a:t>Desk</a:t>
            </a:r>
            <a:r>
              <a:rPr lang="pl-PL" sz="4800" b="1" dirty="0">
                <a:ln w="11430"/>
                <a:blipFill>
                  <a:blip r:embed="rId3"/>
                  <a:tile tx="0" ty="0" sx="100000" sy="100000" flip="none" algn="tl"/>
                </a:blipFill>
                <a:effectLst>
                  <a:outerShdw blurRad="50800" dist="39000" dir="5460000" algn="tl">
                    <a:srgbClr val="000000">
                      <a:alpha val="38000"/>
                    </a:srgbClr>
                  </a:outerShdw>
                </a:effectLst>
                <a:cs typeface="Arial" pitchFamily="34" charset="0"/>
              </a:rPr>
              <a:t> </a:t>
            </a:r>
            <a:r>
              <a:rPr lang="pl-PL" sz="4800" b="1" dirty="0" err="1">
                <a:ln w="11430"/>
                <a:blipFill>
                  <a:blip r:embed="rId3"/>
                  <a:tile tx="0" ty="0" sx="100000" sy="100000" flip="none" algn="tl"/>
                </a:blipFill>
                <a:effectLst>
                  <a:outerShdw blurRad="50800" dist="39000" dir="5460000" algn="tl">
                    <a:srgbClr val="000000">
                      <a:alpha val="38000"/>
                    </a:srgbClr>
                  </a:outerShdw>
                </a:effectLst>
                <a:cs typeface="Arial" pitchFamily="34" charset="0"/>
              </a:rPr>
              <a:t>research</a:t>
            </a:r>
            <a:r>
              <a:rPr lang="pl-PL" sz="4800" b="1" dirty="0">
                <a:ln w="11430"/>
                <a:blipFill>
                  <a:blip r:embed="rId3"/>
                  <a:tile tx="0" ty="0" sx="100000" sy="100000" flip="none" algn="tl"/>
                </a:blipFill>
                <a:effectLst>
                  <a:outerShdw blurRad="50800" dist="39000" dir="5460000" algn="tl">
                    <a:srgbClr val="000000">
                      <a:alpha val="38000"/>
                    </a:srgbClr>
                  </a:outerShdw>
                </a:effectLst>
                <a:cs typeface="Arial" pitchFamily="34" charset="0"/>
              </a:rPr>
              <a:t> </a:t>
            </a:r>
            <a:r>
              <a:rPr lang="pl-PL" sz="4800" b="1" dirty="0" err="1">
                <a:ln w="11430"/>
                <a:blipFill>
                  <a:blip r:embed="rId3"/>
                  <a:tile tx="0" ty="0" sx="100000" sy="100000" flip="none" algn="tl"/>
                </a:blipFill>
                <a:effectLst>
                  <a:outerShdw blurRad="50800" dist="39000" dir="5460000" algn="tl">
                    <a:srgbClr val="000000">
                      <a:alpha val="38000"/>
                    </a:srgbClr>
                  </a:outerShdw>
                </a:effectLst>
                <a:cs typeface="Arial" pitchFamily="34" charset="0"/>
              </a:rPr>
              <a:t>results</a:t>
            </a:r>
            <a:endParaRPr lang="pl-PL" sz="4800" b="1" dirty="0">
              <a:ln w="11430"/>
              <a:blipFill>
                <a:blip r:embed="rId3"/>
                <a:tile tx="0" ty="0" sx="100000" sy="100000" flip="none" algn="tl"/>
              </a:blipFill>
              <a:effectLst>
                <a:outerShdw blurRad="50800" dist="39000" dir="5460000" algn="tl">
                  <a:srgbClr val="000000">
                    <a:alpha val="38000"/>
                  </a:srgbClr>
                </a:outerShdw>
              </a:effectLst>
              <a:cs typeface="Arial" pitchFamily="34" charset="0"/>
            </a:endParaRPr>
          </a:p>
          <a:p>
            <a:pPr algn="ctr">
              <a:defRPr/>
            </a:pPr>
            <a:endParaRPr lang="pl-PL"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400050"/>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dirty="0" err="1">
                <a:solidFill>
                  <a:schemeClr val="bg1"/>
                </a:solidFill>
                <a:latin typeface="Arial" pitchFamily="34" charset="0"/>
                <a:cs typeface="Arial" pitchFamily="34" charset="0"/>
              </a:rPr>
              <a:t>The</a:t>
            </a:r>
            <a:r>
              <a:rPr lang="pl-PL" sz="2000" dirty="0">
                <a:solidFill>
                  <a:schemeClr val="bg1"/>
                </a:solidFill>
                <a:latin typeface="Arial" pitchFamily="34" charset="0"/>
                <a:cs typeface="Arial" pitchFamily="34" charset="0"/>
              </a:rPr>
              <a:t> </a:t>
            </a:r>
            <a:r>
              <a:rPr lang="pl-PL" sz="2000" dirty="0" err="1">
                <a:solidFill>
                  <a:schemeClr val="bg1"/>
                </a:solidFill>
                <a:latin typeface="Arial" pitchFamily="34" charset="0"/>
                <a:cs typeface="Arial" pitchFamily="34" charset="0"/>
              </a:rPr>
              <a:t>share</a:t>
            </a:r>
            <a:r>
              <a:rPr lang="pl-PL" sz="2000" dirty="0">
                <a:solidFill>
                  <a:schemeClr val="bg1"/>
                </a:solidFill>
                <a:latin typeface="Arial" pitchFamily="34" charset="0"/>
                <a:cs typeface="Arial" pitchFamily="34" charset="0"/>
              </a:rPr>
              <a:t> of </a:t>
            </a:r>
            <a:r>
              <a:rPr lang="pl-PL" sz="2000" dirty="0" err="1">
                <a:solidFill>
                  <a:schemeClr val="bg1"/>
                </a:solidFill>
                <a:latin typeface="Arial" pitchFamily="34" charset="0"/>
                <a:cs typeface="Arial" pitchFamily="34" charset="0"/>
              </a:rPr>
              <a:t>persons</a:t>
            </a:r>
            <a:r>
              <a:rPr lang="pl-PL" sz="2000" dirty="0">
                <a:solidFill>
                  <a:schemeClr val="bg1"/>
                </a:solidFill>
                <a:latin typeface="Arial" pitchFamily="34" charset="0"/>
                <a:cs typeface="Arial" pitchFamily="34" charset="0"/>
              </a:rPr>
              <a:t> 50+ </a:t>
            </a:r>
            <a:r>
              <a:rPr lang="pl-PL" sz="2000" dirty="0" err="1">
                <a:solidFill>
                  <a:schemeClr val="bg1"/>
                </a:solidFill>
                <a:latin typeface="Arial" pitchFamily="34" charset="0"/>
                <a:cs typeface="Arial" pitchFamily="34" charset="0"/>
              </a:rPr>
              <a:t>in</a:t>
            </a:r>
            <a:r>
              <a:rPr lang="pl-PL" sz="2000" dirty="0">
                <a:solidFill>
                  <a:schemeClr val="bg1"/>
                </a:solidFill>
                <a:latin typeface="Arial" pitchFamily="34" charset="0"/>
                <a:cs typeface="Arial" pitchFamily="34" charset="0"/>
              </a:rPr>
              <a:t> countrywide </a:t>
            </a:r>
            <a:r>
              <a:rPr lang="pl-PL" sz="2000" dirty="0" err="1">
                <a:solidFill>
                  <a:schemeClr val="bg1"/>
                </a:solidFill>
                <a:latin typeface="Arial" pitchFamily="34" charset="0"/>
                <a:cs typeface="Arial" pitchFamily="34" charset="0"/>
              </a:rPr>
              <a:t>in</a:t>
            </a:r>
            <a:r>
              <a:rPr lang="pl-PL" sz="2000" dirty="0">
                <a:solidFill>
                  <a:schemeClr val="bg1"/>
                </a:solidFill>
                <a:latin typeface="Arial" pitchFamily="34" charset="0"/>
                <a:cs typeface="Arial" pitchFamily="34" charset="0"/>
              </a:rPr>
              <a:t> </a:t>
            </a:r>
            <a:r>
              <a:rPr lang="pl-PL" sz="2000" dirty="0" err="1">
                <a:solidFill>
                  <a:schemeClr val="bg1"/>
                </a:solidFill>
                <a:latin typeface="Arial" pitchFamily="34" charset="0"/>
                <a:cs typeface="Arial" pitchFamily="34" charset="0"/>
              </a:rPr>
              <a:t>years</a:t>
            </a:r>
            <a:r>
              <a:rPr lang="pl-PL" sz="2000" dirty="0">
                <a:solidFill>
                  <a:schemeClr val="bg1"/>
                </a:solidFill>
                <a:latin typeface="Arial" pitchFamily="34" charset="0"/>
                <a:cs typeface="Arial" pitchFamily="34" charset="0"/>
              </a:rPr>
              <a:t> 2002-2010 ( </a:t>
            </a:r>
            <a:r>
              <a:rPr lang="pl-PL" sz="2000" dirty="0" err="1">
                <a:solidFill>
                  <a:schemeClr val="bg1"/>
                </a:solidFill>
                <a:latin typeface="Arial" pitchFamily="34" charset="0"/>
                <a:cs typeface="Arial" pitchFamily="34" charset="0"/>
              </a:rPr>
              <a:t>in</a:t>
            </a:r>
            <a:r>
              <a:rPr lang="pl-PL" sz="2000" dirty="0">
                <a:solidFill>
                  <a:schemeClr val="bg1"/>
                </a:solidFill>
                <a:latin typeface="Arial" pitchFamily="34" charset="0"/>
                <a:cs typeface="Arial" pitchFamily="34" charset="0"/>
              </a:rPr>
              <a:t> %)</a:t>
            </a:r>
          </a:p>
        </p:txBody>
      </p:sp>
      <p:graphicFrame>
        <p:nvGraphicFramePr>
          <p:cNvPr id="31746" name="Object 2"/>
          <p:cNvGraphicFramePr>
            <a:graphicFrameLocks noChangeAspect="1"/>
          </p:cNvGraphicFramePr>
          <p:nvPr/>
        </p:nvGraphicFramePr>
        <p:xfrm>
          <a:off x="827088" y="1989138"/>
          <a:ext cx="5257800" cy="3933825"/>
        </p:xfrm>
        <a:graphic>
          <a:graphicData uri="http://schemas.openxmlformats.org/presentationml/2006/ole">
            <p:oleObj spid="_x0000_s31746" name="Slajd" r:id="rId4" imgW="4569094" imgH="3425819" progId="PowerPoint.Slide.12">
              <p:embed/>
            </p:oleObj>
          </a:graphicData>
        </a:graphic>
      </p:graphicFrame>
      <p:sp>
        <p:nvSpPr>
          <p:cNvPr id="31749" name="pole tekstowe 3"/>
          <p:cNvSpPr txBox="1">
            <a:spLocks noChangeArrowheads="1"/>
          </p:cNvSpPr>
          <p:nvPr/>
        </p:nvSpPr>
        <p:spPr bwMode="auto">
          <a:xfrm>
            <a:off x="6156325" y="2781300"/>
            <a:ext cx="2808288" cy="2062163"/>
          </a:xfrm>
          <a:prstGeom prst="rect">
            <a:avLst/>
          </a:prstGeom>
          <a:noFill/>
          <a:ln w="9525">
            <a:noFill/>
            <a:miter lim="800000"/>
            <a:headEnd/>
            <a:tailEnd/>
          </a:ln>
        </p:spPr>
        <p:txBody>
          <a:bodyPr>
            <a:spAutoFit/>
          </a:bodyPr>
          <a:lstStyle/>
          <a:p>
            <a:pPr algn="just"/>
            <a:r>
              <a:rPr lang="en-US" sz="1600" b="1"/>
              <a:t>Negative trend of the decreasing fertility rate in Poland is accompanied by increase in the proportion of people aged 50 + in the population and the so-called aging population process.</a:t>
            </a:r>
            <a:endParaRPr lang="pl-PL" sz="16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052513"/>
            <a:ext cx="8066087" cy="708025"/>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dirty="0" err="1">
                <a:solidFill>
                  <a:schemeClr val="bg1"/>
                </a:solidFill>
                <a:latin typeface="Arial" pitchFamily="34" charset="0"/>
                <a:cs typeface="Arial" pitchFamily="34" charset="0"/>
              </a:rPr>
              <a:t>The</a:t>
            </a:r>
            <a:r>
              <a:rPr lang="pl-PL" sz="2000" dirty="0">
                <a:solidFill>
                  <a:schemeClr val="bg1"/>
                </a:solidFill>
                <a:latin typeface="Arial" pitchFamily="34" charset="0"/>
                <a:cs typeface="Arial" pitchFamily="34" charset="0"/>
              </a:rPr>
              <a:t> </a:t>
            </a:r>
            <a:r>
              <a:rPr lang="pl-PL" sz="2000" dirty="0" err="1">
                <a:solidFill>
                  <a:schemeClr val="bg1"/>
                </a:solidFill>
                <a:latin typeface="Arial" pitchFamily="34" charset="0"/>
                <a:cs typeface="Arial" pitchFamily="34" charset="0"/>
              </a:rPr>
              <a:t>share</a:t>
            </a:r>
            <a:r>
              <a:rPr lang="pl-PL" sz="2000" dirty="0">
                <a:solidFill>
                  <a:schemeClr val="bg1"/>
                </a:solidFill>
                <a:latin typeface="Arial" pitchFamily="34" charset="0"/>
                <a:cs typeface="Arial" pitchFamily="34" charset="0"/>
              </a:rPr>
              <a:t> of </a:t>
            </a:r>
            <a:r>
              <a:rPr lang="pl-PL" sz="2000" dirty="0" err="1">
                <a:solidFill>
                  <a:schemeClr val="bg1"/>
                </a:solidFill>
                <a:latin typeface="Arial" pitchFamily="34" charset="0"/>
                <a:cs typeface="Arial" pitchFamily="34" charset="0"/>
              </a:rPr>
              <a:t>persons</a:t>
            </a:r>
            <a:r>
              <a:rPr lang="pl-PL" sz="2000" dirty="0">
                <a:solidFill>
                  <a:schemeClr val="bg1"/>
                </a:solidFill>
                <a:latin typeface="Arial" pitchFamily="34" charset="0"/>
                <a:cs typeface="Arial" pitchFamily="34" charset="0"/>
              </a:rPr>
              <a:t> 50+ </a:t>
            </a:r>
            <a:r>
              <a:rPr lang="pl-PL" sz="2000" dirty="0" err="1">
                <a:solidFill>
                  <a:schemeClr val="bg1"/>
                </a:solidFill>
                <a:latin typeface="Arial" pitchFamily="34" charset="0"/>
                <a:cs typeface="Arial" pitchFamily="34" charset="0"/>
              </a:rPr>
              <a:t>in</a:t>
            </a:r>
            <a:r>
              <a:rPr lang="pl-PL" sz="2000" dirty="0">
                <a:solidFill>
                  <a:schemeClr val="bg1"/>
                </a:solidFill>
                <a:latin typeface="Arial" pitchFamily="34" charset="0"/>
                <a:cs typeface="Arial" pitchFamily="34" charset="0"/>
              </a:rPr>
              <a:t> </a:t>
            </a:r>
            <a:r>
              <a:rPr lang="pl-PL" sz="2000" dirty="0" err="1">
                <a:solidFill>
                  <a:schemeClr val="bg1"/>
                </a:solidFill>
                <a:latin typeface="Arial" pitchFamily="34" charset="0"/>
                <a:cs typeface="Arial" pitchFamily="34" charset="0"/>
              </a:rPr>
              <a:t>voivodeship</a:t>
            </a:r>
            <a:r>
              <a:rPr lang="pl-PL" sz="2000" dirty="0">
                <a:solidFill>
                  <a:schemeClr val="bg1"/>
                </a:solidFill>
                <a:latin typeface="Arial" pitchFamily="34" charset="0"/>
                <a:cs typeface="Arial" pitchFamily="34" charset="0"/>
              </a:rPr>
              <a:t> podlaskie </a:t>
            </a:r>
            <a:r>
              <a:rPr lang="pl-PL" sz="2000" dirty="0" err="1">
                <a:solidFill>
                  <a:schemeClr val="bg1"/>
                </a:solidFill>
                <a:latin typeface="Arial" pitchFamily="34" charset="0"/>
                <a:cs typeface="Arial" pitchFamily="34" charset="0"/>
              </a:rPr>
              <a:t>in</a:t>
            </a:r>
            <a:r>
              <a:rPr lang="pl-PL" sz="2000" dirty="0">
                <a:solidFill>
                  <a:schemeClr val="bg1"/>
                </a:solidFill>
                <a:latin typeface="Arial" pitchFamily="34" charset="0"/>
                <a:cs typeface="Arial" pitchFamily="34" charset="0"/>
              </a:rPr>
              <a:t> </a:t>
            </a:r>
            <a:r>
              <a:rPr lang="pl-PL" sz="2000" dirty="0" err="1">
                <a:solidFill>
                  <a:schemeClr val="bg1"/>
                </a:solidFill>
                <a:latin typeface="Arial" pitchFamily="34" charset="0"/>
                <a:cs typeface="Arial" pitchFamily="34" charset="0"/>
              </a:rPr>
              <a:t>years</a:t>
            </a:r>
            <a:r>
              <a:rPr lang="pl-PL" sz="2000" dirty="0">
                <a:solidFill>
                  <a:schemeClr val="bg1"/>
                </a:solidFill>
                <a:latin typeface="Arial" pitchFamily="34" charset="0"/>
                <a:cs typeface="Arial" pitchFamily="34" charset="0"/>
              </a:rPr>
              <a:t> 2002-2010 </a:t>
            </a:r>
            <a:r>
              <a:rPr lang="pl-PL" sz="2000" dirty="0" err="1">
                <a:solidFill>
                  <a:schemeClr val="bg1"/>
                </a:solidFill>
                <a:latin typeface="Arial" pitchFamily="34" charset="0"/>
                <a:cs typeface="Arial" pitchFamily="34" charset="0"/>
              </a:rPr>
              <a:t>(i</a:t>
            </a:r>
            <a:r>
              <a:rPr lang="pl-PL" sz="2000" dirty="0">
                <a:solidFill>
                  <a:schemeClr val="bg1"/>
                </a:solidFill>
                <a:latin typeface="Arial" pitchFamily="34" charset="0"/>
                <a:cs typeface="Arial" pitchFamily="34" charset="0"/>
              </a:rPr>
              <a:t>n %)</a:t>
            </a:r>
          </a:p>
        </p:txBody>
      </p:sp>
      <p:sp>
        <p:nvSpPr>
          <p:cNvPr id="3277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32770" name="Object 2"/>
          <p:cNvGraphicFramePr>
            <a:graphicFrameLocks noChangeAspect="1"/>
          </p:cNvGraphicFramePr>
          <p:nvPr/>
        </p:nvGraphicFramePr>
        <p:xfrm>
          <a:off x="611188" y="1989138"/>
          <a:ext cx="5184775" cy="3879850"/>
        </p:xfrm>
        <a:graphic>
          <a:graphicData uri="http://schemas.openxmlformats.org/presentationml/2006/ole">
            <p:oleObj spid="_x0000_s32770" name="Slajd" r:id="rId4" imgW="4569094" imgH="3425819" progId="PowerPoint.Slide.12">
              <p:embed/>
            </p:oleObj>
          </a:graphicData>
        </a:graphic>
      </p:graphicFrame>
      <p:sp>
        <p:nvSpPr>
          <p:cNvPr id="32774" name="pole tekstowe 3"/>
          <p:cNvSpPr txBox="1">
            <a:spLocks noChangeArrowheads="1"/>
          </p:cNvSpPr>
          <p:nvPr/>
        </p:nvSpPr>
        <p:spPr bwMode="auto">
          <a:xfrm>
            <a:off x="6156325" y="2276475"/>
            <a:ext cx="2663825" cy="3025775"/>
          </a:xfrm>
          <a:prstGeom prst="rect">
            <a:avLst/>
          </a:prstGeom>
          <a:noFill/>
          <a:ln w="9525">
            <a:noFill/>
            <a:miter lim="800000"/>
            <a:headEnd/>
            <a:tailEnd/>
          </a:ln>
        </p:spPr>
        <p:txBody>
          <a:bodyPr>
            <a:spAutoFit/>
          </a:bodyPr>
          <a:lstStyle/>
          <a:p>
            <a:pPr algn="just"/>
            <a:r>
              <a:rPr lang="en-US" sz="1600" b="1"/>
              <a:t>Similar to the whole country, labor resources are changing in </a:t>
            </a:r>
            <a:r>
              <a:rPr lang="pl-PL" sz="1600" b="1"/>
              <a:t>p</a:t>
            </a:r>
            <a:r>
              <a:rPr lang="en-US" sz="1600" b="1"/>
              <a:t>odlaskie </a:t>
            </a:r>
            <a:r>
              <a:rPr lang="pl-PL" sz="1600" b="1"/>
              <a:t>voivodeship</a:t>
            </a:r>
            <a:r>
              <a:rPr lang="en-US" sz="1600" b="1"/>
              <a:t> as well. There is an increasing number of people beyond retirement age and decrease of people in both pre-working and working age</a:t>
            </a:r>
            <a:r>
              <a:rPr lang="en-US" sz="1600"/>
              <a:t>. </a:t>
            </a:r>
            <a:r>
              <a:rPr lang="pl-PL" sz="1600"/>
              <a:t> </a:t>
            </a:r>
          </a:p>
          <a:p>
            <a:pPr algn="just"/>
            <a:endParaRPr lang="pl-PL" sz="1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400050"/>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defRPr/>
            </a:pPr>
            <a:r>
              <a:rPr lang="pl-PL" sz="2000" b="1" dirty="0">
                <a:solidFill>
                  <a:schemeClr val="bg1"/>
                </a:solidFill>
                <a:latin typeface="Arial" pitchFamily="34" charset="0"/>
                <a:cs typeface="Arial" pitchFamily="34" charset="0"/>
              </a:rPr>
              <a:t>ECONOMICALLY ACTIVE AND INACTIVE</a:t>
            </a:r>
          </a:p>
        </p:txBody>
      </p:sp>
      <p:sp>
        <p:nvSpPr>
          <p:cNvPr id="36867" name="pole tekstowe 3"/>
          <p:cNvSpPr txBox="1">
            <a:spLocks noChangeArrowheads="1"/>
          </p:cNvSpPr>
          <p:nvPr/>
        </p:nvSpPr>
        <p:spPr bwMode="auto">
          <a:xfrm>
            <a:off x="684213" y="1844675"/>
            <a:ext cx="8064500" cy="646113"/>
          </a:xfrm>
          <a:prstGeom prst="rect">
            <a:avLst/>
          </a:prstGeom>
          <a:solidFill>
            <a:srgbClr val="993300"/>
          </a:solidFill>
          <a:ln w="9525">
            <a:noFill/>
            <a:miter lim="800000"/>
            <a:headEnd/>
            <a:tailEnd/>
          </a:ln>
        </p:spPr>
        <p:txBody>
          <a:bodyPr>
            <a:spAutoFit/>
          </a:bodyPr>
          <a:lstStyle/>
          <a:p>
            <a:pPr algn="just"/>
            <a:r>
              <a:rPr lang="pl-PL">
                <a:solidFill>
                  <a:schemeClr val="bg1"/>
                </a:solidFill>
              </a:rPr>
              <a:t>	 Economically active and inactive in fourth quarter 2010 in voivodeship podlaskim (in thousands )</a:t>
            </a:r>
          </a:p>
        </p:txBody>
      </p:sp>
      <p:graphicFrame>
        <p:nvGraphicFramePr>
          <p:cNvPr id="9" name="Tabela 8"/>
          <p:cNvGraphicFramePr>
            <a:graphicFrameLocks noGrp="1"/>
          </p:cNvGraphicFramePr>
          <p:nvPr/>
        </p:nvGraphicFramePr>
        <p:xfrm>
          <a:off x="684213" y="2636838"/>
          <a:ext cx="7920882" cy="2601526"/>
        </p:xfrm>
        <a:graphic>
          <a:graphicData uri="http://schemas.openxmlformats.org/drawingml/2006/table">
            <a:tbl>
              <a:tblPr/>
              <a:tblGrid>
                <a:gridCol w="1320147"/>
                <a:gridCol w="1320147"/>
                <a:gridCol w="1320147"/>
                <a:gridCol w="1320147"/>
                <a:gridCol w="1320147"/>
                <a:gridCol w="1320147"/>
              </a:tblGrid>
              <a:tr h="680323">
                <a:tc rowSpan="2">
                  <a:txBody>
                    <a:bodyPr/>
                    <a:lstStyle/>
                    <a:p>
                      <a:pPr algn="ctr">
                        <a:lnSpc>
                          <a:spcPct val="115000"/>
                        </a:lnSpc>
                        <a:spcAft>
                          <a:spcPts val="0"/>
                        </a:spcAft>
                      </a:pP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rowSpan="2">
                  <a:txBody>
                    <a:bodyPr/>
                    <a:lstStyle/>
                    <a:p>
                      <a:pPr algn="ctr">
                        <a:lnSpc>
                          <a:spcPct val="115000"/>
                        </a:lnSpc>
                        <a:spcAft>
                          <a:spcPts val="0"/>
                        </a:spcAft>
                      </a:pPr>
                      <a:r>
                        <a:rPr lang="pl-PL" sz="1400" b="1" dirty="0" smtClean="0">
                          <a:solidFill>
                            <a:schemeClr val="bg1"/>
                          </a:solidFill>
                          <a:latin typeface="Calibri"/>
                          <a:ea typeface="Times New Roman"/>
                          <a:cs typeface="Times New Roman"/>
                        </a:rPr>
                        <a:t>Total</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gridSpan="3">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Economically</a:t>
                      </a:r>
                      <a:r>
                        <a:rPr lang="pl-PL" sz="1400" b="1" dirty="0" smtClean="0">
                          <a:solidFill>
                            <a:schemeClr val="bg1"/>
                          </a:solidFill>
                          <a:latin typeface="Calibri"/>
                          <a:ea typeface="Times New Roman"/>
                          <a:cs typeface="Times New Roman"/>
                        </a:rPr>
                        <a:t> </a:t>
                      </a:r>
                      <a:r>
                        <a:rPr lang="pl-PL" sz="1400" b="1" dirty="0" err="1" smtClean="0">
                          <a:solidFill>
                            <a:schemeClr val="bg1"/>
                          </a:solidFill>
                          <a:latin typeface="Calibri"/>
                          <a:ea typeface="Times New Roman"/>
                          <a:cs typeface="Times New Roman"/>
                        </a:rPr>
                        <a:t>active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hMerge="1">
                  <a:txBody>
                    <a:bodyPr/>
                    <a:lstStyle/>
                    <a:p>
                      <a:endParaRPr lang="pl-PL"/>
                    </a:p>
                  </a:txBody>
                  <a:tcPr/>
                </a:tc>
                <a:tc hMerge="1">
                  <a:txBody>
                    <a:bodyPr/>
                    <a:lstStyle/>
                    <a:p>
                      <a:endParaRPr lang="pl-PL"/>
                    </a:p>
                  </a:txBody>
                  <a:tcPr/>
                </a:tc>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Economically</a:t>
                      </a:r>
                      <a:r>
                        <a:rPr lang="pl-PL" sz="1400" b="1" dirty="0" smtClean="0">
                          <a:solidFill>
                            <a:schemeClr val="bg1"/>
                          </a:solidFill>
                          <a:latin typeface="Calibri"/>
                          <a:ea typeface="Times New Roman"/>
                          <a:cs typeface="Times New Roman"/>
                        </a:rPr>
                        <a:t> </a:t>
                      </a:r>
                      <a:r>
                        <a:rPr lang="pl-PL" sz="1400" b="1" dirty="0" err="1" smtClean="0">
                          <a:solidFill>
                            <a:schemeClr val="bg1"/>
                          </a:solidFill>
                          <a:latin typeface="Calibri"/>
                          <a:ea typeface="Times New Roman"/>
                          <a:cs typeface="Times New Roman"/>
                        </a:rPr>
                        <a:t>inactive</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231823">
                <a:tc vMerge="1">
                  <a:txBody>
                    <a:bodyPr/>
                    <a:lstStyle/>
                    <a:p>
                      <a:endParaRPr lang="pl-PL"/>
                    </a:p>
                  </a:txBody>
                  <a:tcPr/>
                </a:tc>
                <a:tc vMerge="1">
                  <a:txBody>
                    <a:bodyPr/>
                    <a:lstStyle/>
                    <a:p>
                      <a:endParaRPr lang="pl-PL"/>
                    </a:p>
                  </a:txBody>
                  <a:tcPr/>
                </a:tc>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Total</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employed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err="1" smtClean="0">
                          <a:solidFill>
                            <a:schemeClr val="bg1"/>
                          </a:solidFill>
                          <a:latin typeface="Calibri"/>
                          <a:ea typeface="Times New Roman"/>
                          <a:cs typeface="Times New Roman"/>
                        </a:rPr>
                        <a:t>unemployed</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just">
                        <a:lnSpc>
                          <a:spcPct val="115000"/>
                        </a:lnSpc>
                        <a:spcAft>
                          <a:spcPts val="0"/>
                        </a:spcAft>
                      </a:pP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r>
              <a:tr h="231823">
                <a:tc>
                  <a:txBody>
                    <a:bodyPr/>
                    <a:lstStyle/>
                    <a:p>
                      <a:pPr algn="ctr">
                        <a:lnSpc>
                          <a:spcPct val="115000"/>
                        </a:lnSpc>
                        <a:spcAft>
                          <a:spcPts val="0"/>
                        </a:spcAft>
                      </a:pPr>
                      <a:r>
                        <a:rPr lang="pl-PL" sz="1400" b="1" dirty="0" smtClean="0">
                          <a:solidFill>
                            <a:schemeClr val="bg1"/>
                          </a:solidFill>
                          <a:latin typeface="Calibri"/>
                          <a:ea typeface="Times New Roman"/>
                          <a:cs typeface="Times New Roman"/>
                        </a:rPr>
                        <a:t>Total</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997</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544</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495</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49</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452</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231823">
                <a:tc>
                  <a:txBody>
                    <a:bodyPr/>
                    <a:lstStyle/>
                    <a:p>
                      <a:pPr algn="just">
                        <a:lnSpc>
                          <a:spcPct val="115000"/>
                        </a:lnSpc>
                        <a:spcAft>
                          <a:spcPts val="0"/>
                        </a:spcAft>
                      </a:pPr>
                      <a:r>
                        <a:rPr lang="pl-PL" sz="1400" b="1">
                          <a:solidFill>
                            <a:schemeClr val="bg1"/>
                          </a:solidFill>
                          <a:latin typeface="Calibri"/>
                          <a:ea typeface="Times New Roman"/>
                          <a:cs typeface="Times New Roman"/>
                        </a:rPr>
                        <a:t>15-24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173</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53</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40</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12</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120</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231823">
                <a:tc>
                  <a:txBody>
                    <a:bodyPr/>
                    <a:lstStyle/>
                    <a:p>
                      <a:pPr algn="just">
                        <a:lnSpc>
                          <a:spcPct val="115000"/>
                        </a:lnSpc>
                        <a:spcAft>
                          <a:spcPts val="0"/>
                        </a:spcAft>
                      </a:pPr>
                      <a:r>
                        <a:rPr lang="pl-PL" sz="1400" b="1">
                          <a:solidFill>
                            <a:schemeClr val="bg1"/>
                          </a:solidFill>
                          <a:latin typeface="Calibri"/>
                          <a:ea typeface="Times New Roman"/>
                          <a:cs typeface="Times New Roman"/>
                        </a:rPr>
                        <a:t>25-34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171</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145</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131</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14</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26</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231823">
                <a:tc>
                  <a:txBody>
                    <a:bodyPr/>
                    <a:lstStyle/>
                    <a:p>
                      <a:pPr algn="just">
                        <a:lnSpc>
                          <a:spcPct val="115000"/>
                        </a:lnSpc>
                        <a:spcAft>
                          <a:spcPts val="0"/>
                        </a:spcAft>
                      </a:pPr>
                      <a:r>
                        <a:rPr lang="pl-PL" sz="1400" b="1">
                          <a:solidFill>
                            <a:schemeClr val="bg1"/>
                          </a:solidFill>
                          <a:latin typeface="Calibri"/>
                          <a:ea typeface="Times New Roman"/>
                          <a:cs typeface="Times New Roman"/>
                        </a:rPr>
                        <a:t>35-44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a:latin typeface="Calibri"/>
                          <a:ea typeface="Times New Roman"/>
                          <a:cs typeface="Times New Roman"/>
                        </a:rPr>
                        <a:t>151</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136</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128</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8</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a:latin typeface="Calibri"/>
                          <a:ea typeface="Times New Roman"/>
                          <a:cs typeface="Times New Roman"/>
                        </a:rPr>
                        <a:t>15</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231823">
                <a:tc>
                  <a:txBody>
                    <a:bodyPr/>
                    <a:lstStyle/>
                    <a:p>
                      <a:pPr algn="just">
                        <a:lnSpc>
                          <a:spcPct val="115000"/>
                        </a:lnSpc>
                        <a:spcAft>
                          <a:spcPts val="0"/>
                        </a:spcAft>
                      </a:pPr>
                      <a:r>
                        <a:rPr lang="pl-PL" sz="1400" b="1">
                          <a:solidFill>
                            <a:schemeClr val="bg1"/>
                          </a:solidFill>
                          <a:latin typeface="Calibri"/>
                          <a:ea typeface="Times New Roman"/>
                          <a:cs typeface="Times New Roman"/>
                        </a:rPr>
                        <a:t>45-54</a:t>
                      </a:r>
                      <a:endParaRPr lang="pl-PL" sz="140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latin typeface="Calibri"/>
                          <a:ea typeface="Times New Roman"/>
                          <a:cs typeface="Times New Roman"/>
                        </a:rPr>
                        <a:t>179</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a:latin typeface="Calibri"/>
                          <a:ea typeface="Times New Roman"/>
                          <a:cs typeface="Times New Roman"/>
                        </a:rPr>
                        <a:t>149</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a:latin typeface="Calibri"/>
                          <a:ea typeface="Times New Roman"/>
                          <a:cs typeface="Times New Roman"/>
                        </a:rPr>
                        <a:t>138</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a:latin typeface="Calibri"/>
                          <a:ea typeface="Times New Roman"/>
                          <a:cs typeface="Times New Roman"/>
                        </a:rPr>
                        <a:t>10</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a:latin typeface="Calibri"/>
                          <a:ea typeface="Times New Roman"/>
                          <a:cs typeface="Times New Roman"/>
                        </a:rPr>
                        <a:t>31</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449019">
                <a:tc>
                  <a:txBody>
                    <a:bodyPr/>
                    <a:lstStyle/>
                    <a:p>
                      <a:pPr algn="just">
                        <a:lnSpc>
                          <a:spcPct val="115000"/>
                        </a:lnSpc>
                        <a:spcAft>
                          <a:spcPts val="0"/>
                        </a:spcAft>
                      </a:pPr>
                      <a:r>
                        <a:rPr lang="pl-PL" sz="1400" b="1" dirty="0" err="1" smtClean="0">
                          <a:solidFill>
                            <a:schemeClr val="bg1"/>
                          </a:solidFill>
                          <a:latin typeface="Calibri"/>
                          <a:ea typeface="Times New Roman"/>
                          <a:cs typeface="Times New Roman"/>
                        </a:rPr>
                        <a:t>Over</a:t>
                      </a:r>
                      <a:r>
                        <a:rPr lang="pl-PL" sz="1400" b="1" baseline="0" dirty="0" smtClean="0">
                          <a:solidFill>
                            <a:schemeClr val="bg1"/>
                          </a:solidFill>
                          <a:latin typeface="Calibri"/>
                          <a:ea typeface="Times New Roman"/>
                          <a:cs typeface="Times New Roman"/>
                        </a:rPr>
                        <a:t> </a:t>
                      </a:r>
                      <a:r>
                        <a:rPr lang="pl-PL" sz="1400" b="1" dirty="0" smtClean="0">
                          <a:solidFill>
                            <a:schemeClr val="bg1"/>
                          </a:solidFill>
                          <a:latin typeface="Calibri"/>
                          <a:ea typeface="Times New Roman"/>
                          <a:cs typeface="Times New Roman"/>
                        </a:rPr>
                        <a:t>55 </a:t>
                      </a:r>
                      <a:endParaRPr lang="pl-PL" sz="1400" dirty="0">
                        <a:solidFill>
                          <a:schemeClr val="bg1"/>
                        </a:solidFill>
                        <a:latin typeface="Calibri"/>
                        <a:ea typeface="Times New Roman"/>
                        <a:cs typeface="Times New Roman"/>
                      </a:endParaRP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2060"/>
                    </a:solidFill>
                  </a:tcPr>
                </a:tc>
                <a:tc>
                  <a:txBody>
                    <a:bodyPr/>
                    <a:lstStyle/>
                    <a:p>
                      <a:pPr algn="ctr">
                        <a:lnSpc>
                          <a:spcPct val="115000"/>
                        </a:lnSpc>
                        <a:spcAft>
                          <a:spcPts val="0"/>
                        </a:spcAft>
                      </a:pPr>
                      <a:r>
                        <a:rPr lang="pl-PL" sz="1400" b="1" dirty="0">
                          <a:latin typeface="Calibri"/>
                          <a:ea typeface="Times New Roman"/>
                          <a:cs typeface="Times New Roman"/>
                        </a:rPr>
                        <a:t>322</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62</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57</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5</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pl-PL" sz="1400" b="1" dirty="0">
                          <a:latin typeface="Calibri"/>
                          <a:ea typeface="Times New Roman"/>
                          <a:cs typeface="Times New Roman"/>
                        </a:rPr>
                        <a:t>260</a:t>
                      </a:r>
                    </a:p>
                  </a:txBody>
                  <a:tcPr marL="68580" marR="68580" marT="0" marB="0">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sp>
        <p:nvSpPr>
          <p:cNvPr id="36929" name="pole tekstowe 3"/>
          <p:cNvSpPr txBox="1">
            <a:spLocks noChangeArrowheads="1"/>
          </p:cNvSpPr>
          <p:nvPr/>
        </p:nvSpPr>
        <p:spPr bwMode="auto">
          <a:xfrm>
            <a:off x="684213" y="5445125"/>
            <a:ext cx="7848600" cy="581025"/>
          </a:xfrm>
          <a:prstGeom prst="rect">
            <a:avLst/>
          </a:prstGeom>
          <a:noFill/>
          <a:ln w="9525">
            <a:noFill/>
            <a:miter lim="800000"/>
            <a:headEnd/>
            <a:tailEnd/>
          </a:ln>
        </p:spPr>
        <p:txBody>
          <a:bodyPr>
            <a:spAutoFit/>
          </a:bodyPr>
          <a:lstStyle/>
          <a:p>
            <a:pPr algn="just"/>
            <a:r>
              <a:rPr lang="pl-PL" sz="1600" b="1"/>
              <a:t>Among economically inactive persons over 50 years old in voivodeship podlaskim the largest group in terms of size are persons over 55 years old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ole tekstowe 3"/>
          <p:cNvSpPr txBox="1">
            <a:spLocks noChangeArrowheads="1"/>
          </p:cNvSpPr>
          <p:nvPr/>
        </p:nvSpPr>
        <p:spPr bwMode="auto">
          <a:xfrm>
            <a:off x="611188" y="2924175"/>
            <a:ext cx="8351837" cy="585788"/>
          </a:xfrm>
          <a:prstGeom prst="rect">
            <a:avLst/>
          </a:prstGeom>
          <a:noFill/>
          <a:ln w="9525">
            <a:noFill/>
            <a:miter lim="800000"/>
            <a:headEnd/>
            <a:tailEnd/>
          </a:ln>
        </p:spPr>
        <p:txBody>
          <a:bodyPr>
            <a:spAutoFit/>
          </a:bodyPr>
          <a:lstStyle/>
          <a:p>
            <a:pPr lvl="1" algn="just"/>
            <a:endParaRPr lang="pl-PL" sz="1600"/>
          </a:p>
          <a:p>
            <a:pPr algn="just"/>
            <a:endParaRPr lang="pl-PL" sz="1600"/>
          </a:p>
        </p:txBody>
      </p:sp>
      <p:sp>
        <p:nvSpPr>
          <p:cNvPr id="4" name="pole tekstowe 2"/>
          <p:cNvSpPr txBox="1">
            <a:spLocks noChangeArrowheads="1"/>
          </p:cNvSpPr>
          <p:nvPr/>
        </p:nvSpPr>
        <p:spPr bwMode="auto">
          <a:xfrm>
            <a:off x="684213" y="1268413"/>
            <a:ext cx="8066087" cy="366712"/>
          </a:xfrm>
          <a:prstGeom prst="rect">
            <a:avLst/>
          </a:prstGeom>
          <a:solidFill>
            <a:srgbClr val="CC3300"/>
          </a:solidFill>
          <a:ln w="9525">
            <a:noFill/>
            <a:miter lim="800000"/>
            <a:headEnd/>
            <a:tailEnd/>
          </a:ln>
          <a:effectLst>
            <a:outerShdw blurRad="50800" dist="50800" dir="5400000" algn="ctr" rotWithShape="0">
              <a:srgbClr val="000000"/>
            </a:outerShdw>
          </a:effectLst>
        </p:spPr>
        <p:txBody>
          <a:bodyPr>
            <a:spAutoFit/>
          </a:bodyPr>
          <a:lstStyle/>
          <a:p>
            <a:pPr algn="just"/>
            <a:r>
              <a:rPr lang="pl-PL" b="1">
                <a:solidFill>
                  <a:schemeClr val="bg1"/>
                </a:solidFill>
              </a:rPr>
              <a:t>ECONOMICALLY ACTIVE AND INACTIVE</a:t>
            </a:r>
          </a:p>
        </p:txBody>
      </p:sp>
      <p:sp>
        <p:nvSpPr>
          <p:cNvPr id="38915" name="pole tekstowe 3"/>
          <p:cNvSpPr txBox="1">
            <a:spLocks noChangeArrowheads="1"/>
          </p:cNvSpPr>
          <p:nvPr/>
        </p:nvSpPr>
        <p:spPr bwMode="auto">
          <a:xfrm>
            <a:off x="684213" y="1844675"/>
            <a:ext cx="8064500" cy="915988"/>
          </a:xfrm>
          <a:prstGeom prst="rect">
            <a:avLst/>
          </a:prstGeom>
          <a:solidFill>
            <a:srgbClr val="993300"/>
          </a:solidFill>
          <a:ln w="9525">
            <a:noFill/>
            <a:miter lim="800000"/>
            <a:headEnd/>
            <a:tailEnd/>
          </a:ln>
        </p:spPr>
        <p:txBody>
          <a:bodyPr>
            <a:spAutoFit/>
          </a:bodyPr>
          <a:lstStyle/>
          <a:p>
            <a:pPr algn="just"/>
            <a:r>
              <a:rPr lang="pl-PL">
                <a:solidFill>
                  <a:schemeClr val="bg1"/>
                </a:solidFill>
              </a:rPr>
              <a:t>	Number of unemployed persons over 50 years old in terms of sex in years 2005-2010 in voivodeship podlaskim (at the end of 2010)</a:t>
            </a:r>
          </a:p>
          <a:p>
            <a:pPr algn="just"/>
            <a:endParaRPr lang="pl-PL">
              <a:solidFill>
                <a:schemeClr val="bg1"/>
              </a:solidFill>
            </a:endParaRPr>
          </a:p>
        </p:txBody>
      </p:sp>
      <p:sp>
        <p:nvSpPr>
          <p:cNvPr id="38916" name="pole tekstowe 3"/>
          <p:cNvSpPr txBox="1">
            <a:spLocks noChangeArrowheads="1"/>
          </p:cNvSpPr>
          <p:nvPr/>
        </p:nvSpPr>
        <p:spPr bwMode="auto">
          <a:xfrm>
            <a:off x="684213" y="5373688"/>
            <a:ext cx="7848600" cy="581025"/>
          </a:xfrm>
          <a:prstGeom prst="rect">
            <a:avLst/>
          </a:prstGeom>
          <a:noFill/>
          <a:ln w="9525">
            <a:noFill/>
            <a:miter lim="800000"/>
            <a:headEnd/>
            <a:tailEnd/>
          </a:ln>
        </p:spPr>
        <p:txBody>
          <a:bodyPr>
            <a:spAutoFit/>
          </a:bodyPr>
          <a:lstStyle/>
          <a:p>
            <a:pPr algn="just"/>
            <a:r>
              <a:rPr lang="pl-PL" sz="1600" b="1"/>
              <a:t>From year 2005 maintains advantage unemployment of men over unemployment of women over 50 years old in voivodeship podlaskie</a:t>
            </a:r>
          </a:p>
        </p:txBody>
      </p:sp>
      <p:graphicFrame>
        <p:nvGraphicFramePr>
          <p:cNvPr id="8" name="Tabela 7"/>
          <p:cNvGraphicFramePr>
            <a:graphicFrameLocks noGrp="1"/>
          </p:cNvGraphicFramePr>
          <p:nvPr/>
        </p:nvGraphicFramePr>
        <p:xfrm>
          <a:off x="827088" y="3068638"/>
          <a:ext cx="7632700" cy="1936752"/>
        </p:xfrm>
        <a:graphic>
          <a:graphicData uri="http://schemas.openxmlformats.org/drawingml/2006/table">
            <a:tbl>
              <a:tblPr/>
              <a:tblGrid>
                <a:gridCol w="1317625"/>
                <a:gridCol w="1052512"/>
                <a:gridCol w="1052513"/>
                <a:gridCol w="1052512"/>
                <a:gridCol w="1052513"/>
                <a:gridCol w="1052512"/>
                <a:gridCol w="1052513"/>
              </a:tblGrid>
              <a:tr h="48418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pl-PL" sz="1400" b="1" i="0" u="none" strike="noStrike" cap="none" normalizeH="0" baseline="0" smtClean="0">
                          <a:ln>
                            <a:noFill/>
                          </a:ln>
                          <a:solidFill>
                            <a:schemeClr val="bg1"/>
                          </a:solidFill>
                          <a:effectLst/>
                          <a:latin typeface="Calibri" pitchFamily="34" charset="0"/>
                          <a:ea typeface="Times New Roman" pitchFamily="18" charset="0"/>
                          <a:cs typeface="Calibri" pitchFamily="34" charset="0"/>
                        </a:rPr>
                        <a:t>YEARS</a:t>
                      </a:r>
                      <a:endParaRPr kumimoji="0" lang="pl-PL" sz="1400" b="0"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1" i="0" u="none" strike="noStrike" cap="none" normalizeH="0" baseline="0" smtClean="0">
                          <a:ln>
                            <a:noFill/>
                          </a:ln>
                          <a:solidFill>
                            <a:schemeClr val="bg1"/>
                          </a:solidFill>
                          <a:effectLst/>
                          <a:latin typeface="Calibri" pitchFamily="34" charset="0"/>
                          <a:ea typeface="Times New Roman" pitchFamily="18" charset="0"/>
                          <a:cs typeface="Calibri" pitchFamily="34" charset="0"/>
                        </a:rPr>
                        <a:t>2005</a:t>
                      </a:r>
                      <a:endParaRPr kumimoji="0" lang="pl-PL" sz="1400" b="0"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1" i="0" u="none" strike="noStrike" cap="none" normalizeH="0" baseline="0" smtClean="0">
                          <a:ln>
                            <a:noFill/>
                          </a:ln>
                          <a:solidFill>
                            <a:schemeClr val="bg1"/>
                          </a:solidFill>
                          <a:effectLst/>
                          <a:latin typeface="Calibri" pitchFamily="34" charset="0"/>
                          <a:ea typeface="Times New Roman" pitchFamily="18" charset="0"/>
                          <a:cs typeface="Calibri" pitchFamily="34" charset="0"/>
                        </a:rPr>
                        <a:t>2006</a:t>
                      </a:r>
                      <a:endParaRPr kumimoji="0" lang="pl-PL" sz="1400" b="0"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1" i="0" u="none" strike="noStrike" cap="none" normalizeH="0" baseline="0" smtClean="0">
                          <a:ln>
                            <a:noFill/>
                          </a:ln>
                          <a:solidFill>
                            <a:schemeClr val="bg1"/>
                          </a:solidFill>
                          <a:effectLst/>
                          <a:latin typeface="Calibri" pitchFamily="34" charset="0"/>
                          <a:ea typeface="Times New Roman" pitchFamily="18" charset="0"/>
                          <a:cs typeface="Calibri" pitchFamily="34" charset="0"/>
                        </a:rPr>
                        <a:t>2007</a:t>
                      </a:r>
                      <a:endParaRPr kumimoji="0" lang="pl-PL" sz="1400" b="0"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1" i="0" u="none" strike="noStrike" cap="none" normalizeH="0" baseline="0" smtClean="0">
                          <a:ln>
                            <a:noFill/>
                          </a:ln>
                          <a:solidFill>
                            <a:schemeClr val="bg1"/>
                          </a:solidFill>
                          <a:effectLst/>
                          <a:latin typeface="Calibri" pitchFamily="34" charset="0"/>
                          <a:ea typeface="Times New Roman" pitchFamily="18" charset="0"/>
                          <a:cs typeface="Calibri" pitchFamily="34" charset="0"/>
                        </a:rPr>
                        <a:t>2008</a:t>
                      </a:r>
                      <a:endParaRPr kumimoji="0" lang="pl-PL" sz="1400" b="0"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1" i="0" u="none" strike="noStrike" cap="none" normalizeH="0" baseline="0" smtClean="0">
                          <a:ln>
                            <a:noFill/>
                          </a:ln>
                          <a:solidFill>
                            <a:schemeClr val="bg1"/>
                          </a:solidFill>
                          <a:effectLst/>
                          <a:latin typeface="Calibri" pitchFamily="34" charset="0"/>
                          <a:ea typeface="Times New Roman" pitchFamily="18" charset="0"/>
                          <a:cs typeface="Calibri" pitchFamily="34" charset="0"/>
                        </a:rPr>
                        <a:t>2009</a:t>
                      </a:r>
                      <a:endParaRPr kumimoji="0" lang="pl-PL" sz="1400" b="0"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1" i="0" u="none" strike="noStrike" cap="none" normalizeH="0" baseline="0" smtClean="0">
                          <a:ln>
                            <a:noFill/>
                          </a:ln>
                          <a:solidFill>
                            <a:schemeClr val="bg1"/>
                          </a:solidFill>
                          <a:effectLst/>
                          <a:latin typeface="Calibri" pitchFamily="34" charset="0"/>
                          <a:ea typeface="Times New Roman" pitchFamily="18" charset="0"/>
                          <a:cs typeface="Calibri" pitchFamily="34" charset="0"/>
                        </a:rPr>
                        <a:t>2010</a:t>
                      </a:r>
                      <a:endParaRPr kumimoji="0" lang="pl-PL" sz="1400" b="0"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solidFill>
                      <a:srgbClr val="002060"/>
                    </a:solidFill>
                  </a:tcPr>
                </a:tc>
              </a:tr>
              <a:tr h="4841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sz="1400" b="1" i="0" u="none" strike="noStrike" cap="none" normalizeH="0" baseline="0" smtClean="0">
                          <a:ln>
                            <a:noFill/>
                          </a:ln>
                          <a:solidFill>
                            <a:schemeClr val="bg1"/>
                          </a:solidFill>
                          <a:effectLst/>
                          <a:latin typeface="Calibri" pitchFamily="34" charset="0"/>
                          <a:ea typeface="Times New Roman" pitchFamily="18" charset="0"/>
                          <a:cs typeface="Calibri" pitchFamily="34" charset="0"/>
                        </a:rPr>
                        <a:t>women</a:t>
                      </a:r>
                      <a:endParaRPr kumimoji="0" lang="pl-PL" sz="1400" b="0"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4 086</a:t>
                      </a: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4 421</a:t>
                      </a: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4 197</a:t>
                      </a: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3 902</a:t>
                      </a: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4 618</a:t>
                      </a: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5 222</a:t>
                      </a: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sz="1400" b="1" i="0" u="none" strike="noStrike" cap="none" normalizeH="0" baseline="0" smtClean="0">
                          <a:ln>
                            <a:noFill/>
                          </a:ln>
                          <a:solidFill>
                            <a:schemeClr val="bg1"/>
                          </a:solidFill>
                          <a:effectLst/>
                          <a:latin typeface="Calibri" pitchFamily="34" charset="0"/>
                          <a:ea typeface="Times New Roman" pitchFamily="18" charset="0"/>
                          <a:cs typeface="Calibri" pitchFamily="34" charset="0"/>
                        </a:rPr>
                        <a:t>men</a:t>
                      </a:r>
                      <a:endParaRPr kumimoji="0" lang="pl-PL" sz="1400" b="0" i="0" u="none" strike="noStrike" cap="none" normalizeH="0" baseline="0" smtClean="0">
                        <a:ln>
                          <a:noFill/>
                        </a:ln>
                        <a:solidFill>
                          <a:schemeClr val="bg1"/>
                        </a:solidFill>
                        <a:effectLst/>
                        <a:latin typeface="Calibri" pitchFamily="34" charset="0"/>
                        <a:ea typeface="Times New Roman" pitchFamily="18" charset="0"/>
                        <a:cs typeface="Calibri" pitchFamily="34" charset="0"/>
                      </a:endParaRP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7 530</a:t>
                      </a: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7 294</a:t>
                      </a: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6 667</a:t>
                      </a: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6 539</a:t>
                      </a: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8 599</a:t>
                      </a: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9 007</a:t>
                      </a: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sz="1400" b="1" i="0" u="none" strike="noStrike" cap="none" normalizeH="0" baseline="0" smtClean="0">
                          <a:ln>
                            <a:noFill/>
                          </a:ln>
                          <a:solidFill>
                            <a:schemeClr val="bg1"/>
                          </a:solidFill>
                          <a:effectLst/>
                          <a:latin typeface="Calibri" pitchFamily="34" charset="0"/>
                          <a:cs typeface="Times New Roman" pitchFamily="18" charset="0"/>
                        </a:rPr>
                        <a:t>TOTAL</a:t>
                      </a:r>
                      <a:endParaRPr kumimoji="0" lang="pl-PL" sz="1400" b="0"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11 616</a:t>
                      </a:r>
                      <a:endPar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11 715</a:t>
                      </a:r>
                      <a:endPar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10 864</a:t>
                      </a:r>
                      <a:endPar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10 441</a:t>
                      </a:r>
                      <a:endPar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13 217</a:t>
                      </a:r>
                      <a:endPar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14 229</a:t>
                      </a:r>
                      <a:endParaRPr kumimoji="0" lang="pl-PL"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68580" marR="68580" marT="0" marB="0" horzOverflow="overflow">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7190</TotalTime>
  <Words>3623</Words>
  <Application>Microsoft Office PowerPoint</Application>
  <PresentationFormat>Pokaz na ekranie (4:3)</PresentationFormat>
  <Paragraphs>1048</Paragraphs>
  <Slides>46</Slides>
  <Notes>46</Notes>
  <HiddenSlides>0</HiddenSlides>
  <MMClips>0</MMClips>
  <ScaleCrop>false</ScaleCrop>
  <HeadingPairs>
    <vt:vector size="6" baseType="variant">
      <vt:variant>
        <vt:lpstr>Motyw</vt:lpstr>
      </vt:variant>
      <vt:variant>
        <vt:i4>1</vt:i4>
      </vt:variant>
      <vt:variant>
        <vt:lpstr>Osadzone serwery OLE</vt:lpstr>
      </vt:variant>
      <vt:variant>
        <vt:i4>2</vt:i4>
      </vt:variant>
      <vt:variant>
        <vt:lpstr>Tytuły slajdów</vt:lpstr>
      </vt:variant>
      <vt:variant>
        <vt:i4>46</vt:i4>
      </vt:variant>
    </vt:vector>
  </HeadingPairs>
  <TitlesOfParts>
    <vt:vector size="49" baseType="lpstr">
      <vt:lpstr>Projekt domyślny</vt:lpstr>
      <vt:lpstr>Slajd</vt:lpstr>
      <vt:lpstr>Slide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vector>
  </TitlesOfParts>
  <Company>ASM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E.Czerniec</dc:creator>
  <cp:lastModifiedBy>satellite</cp:lastModifiedBy>
  <cp:revision>741</cp:revision>
  <dcterms:created xsi:type="dcterms:W3CDTF">2008-11-28T13:03:47Z</dcterms:created>
  <dcterms:modified xsi:type="dcterms:W3CDTF">2011-10-05T11:30:27Z</dcterms:modified>
</cp:coreProperties>
</file>