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508" r:id="rId3"/>
    <p:sldId id="509" r:id="rId4"/>
    <p:sldId id="533" r:id="rId5"/>
    <p:sldId id="540" r:id="rId6"/>
    <p:sldId id="542" r:id="rId7"/>
    <p:sldId id="512" r:id="rId8"/>
    <p:sldId id="544" r:id="rId9"/>
    <p:sldId id="546" r:id="rId10"/>
    <p:sldId id="553" r:id="rId11"/>
    <p:sldId id="554" r:id="rId12"/>
    <p:sldId id="555" r:id="rId13"/>
    <p:sldId id="550" r:id="rId14"/>
    <p:sldId id="552" r:id="rId15"/>
    <p:sldId id="609" r:id="rId16"/>
    <p:sldId id="612" r:id="rId17"/>
    <p:sldId id="610" r:id="rId18"/>
    <p:sldId id="611" r:id="rId19"/>
    <p:sldId id="545" r:id="rId20"/>
    <p:sldId id="556" r:id="rId21"/>
    <p:sldId id="560" r:id="rId22"/>
    <p:sldId id="595" r:id="rId23"/>
    <p:sldId id="566" r:id="rId24"/>
    <p:sldId id="570" r:id="rId25"/>
    <p:sldId id="571" r:id="rId26"/>
    <p:sldId id="567" r:id="rId27"/>
    <p:sldId id="572" r:id="rId28"/>
    <p:sldId id="573" r:id="rId29"/>
    <p:sldId id="576" r:id="rId30"/>
    <p:sldId id="588" r:id="rId31"/>
    <p:sldId id="603" r:id="rId32"/>
    <p:sldId id="599" r:id="rId33"/>
    <p:sldId id="604" r:id="rId34"/>
    <p:sldId id="605" r:id="rId35"/>
    <p:sldId id="600" r:id="rId36"/>
    <p:sldId id="606" r:id="rId37"/>
    <p:sldId id="601" r:id="rId38"/>
    <p:sldId id="602" r:id="rId39"/>
    <p:sldId id="607" r:id="rId40"/>
    <p:sldId id="596" r:id="rId41"/>
    <p:sldId id="608" r:id="rId42"/>
    <p:sldId id="537" r:id="rId43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Styl ciemny 1 — Ak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1655" autoAdjust="0"/>
  </p:normalViewPr>
  <p:slideViewPr>
    <p:cSldViewPr>
      <p:cViewPr>
        <p:scale>
          <a:sx n="80" d="100"/>
          <a:sy n="80" d="100"/>
        </p:scale>
        <p:origin x="-112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C32EA5-D7DE-4C2E-AE47-973C9E7C0E70}" type="doc">
      <dgm:prSet loTypeId="urn:microsoft.com/office/officeart/2005/8/layout/vProcess5" loCatId="process" qsTypeId="urn:microsoft.com/office/officeart/2005/8/quickstyle/3d1" qsCatId="3D" csTypeId="urn:microsoft.com/office/officeart/2005/8/colors/accent2_3" csCatId="accent2" phldr="1"/>
      <dgm:spPr/>
    </dgm:pt>
    <dgm:pt modelId="{7B77419C-C556-46BB-9B66-C6351B7BB163}">
      <dgm:prSet phldrT="[Tekst]"/>
      <dgm:spPr/>
      <dgm:t>
        <a:bodyPr/>
        <a:lstStyle/>
        <a:p>
          <a:pPr algn="ctr"/>
          <a:r>
            <a:rPr lang="pl-PL" dirty="0" smtClean="0"/>
            <a:t>Analiza materiałów wtórnych (</a:t>
          </a:r>
          <a:r>
            <a:rPr lang="pl-PL" dirty="0" err="1" smtClean="0"/>
            <a:t>Desk</a:t>
          </a:r>
          <a:r>
            <a:rPr lang="pl-PL" dirty="0" smtClean="0"/>
            <a:t> </a:t>
          </a:r>
          <a:r>
            <a:rPr lang="pl-PL" dirty="0" err="1" smtClean="0"/>
            <a:t>Research</a:t>
          </a:r>
          <a:r>
            <a:rPr lang="pl-PL" dirty="0" smtClean="0"/>
            <a:t>)</a:t>
          </a:r>
          <a:endParaRPr lang="pl-PL" dirty="0"/>
        </a:p>
      </dgm:t>
    </dgm:pt>
    <dgm:pt modelId="{F167620E-FA3D-4769-BE4F-70A65F1E4D4B}" type="parTrans" cxnId="{1A23249E-C6EB-49AC-8A71-A68BEF0E81D0}">
      <dgm:prSet/>
      <dgm:spPr/>
      <dgm:t>
        <a:bodyPr/>
        <a:lstStyle/>
        <a:p>
          <a:endParaRPr lang="pl-PL"/>
        </a:p>
      </dgm:t>
    </dgm:pt>
    <dgm:pt modelId="{25C89F77-0504-47B9-AE3C-EA3172E987D6}" type="sibTrans" cxnId="{1A23249E-C6EB-49AC-8A71-A68BEF0E81D0}">
      <dgm:prSet/>
      <dgm:spPr/>
      <dgm:t>
        <a:bodyPr/>
        <a:lstStyle/>
        <a:p>
          <a:endParaRPr lang="pl-PL"/>
        </a:p>
      </dgm:t>
    </dgm:pt>
    <dgm:pt modelId="{2607C95E-D22D-4082-94E8-C67CF63BD0BE}">
      <dgm:prSet/>
      <dgm:spPr/>
      <dgm:t>
        <a:bodyPr/>
        <a:lstStyle/>
        <a:p>
          <a:pPr algn="ctr"/>
          <a:r>
            <a:rPr lang="pl-PL" dirty="0" smtClean="0"/>
            <a:t>Opracowanie wyników badania w formie raportu zbiorczego</a:t>
          </a:r>
          <a:endParaRPr lang="pl-PL" dirty="0"/>
        </a:p>
      </dgm:t>
    </dgm:pt>
    <dgm:pt modelId="{A904F039-D5D5-417C-8D0F-E0CAB2F203E4}" type="parTrans" cxnId="{F4490443-F1E4-4F61-BDB7-DEE4368EE836}">
      <dgm:prSet/>
      <dgm:spPr/>
      <dgm:t>
        <a:bodyPr/>
        <a:lstStyle/>
        <a:p>
          <a:endParaRPr lang="pl-PL"/>
        </a:p>
      </dgm:t>
    </dgm:pt>
    <dgm:pt modelId="{DEF67156-BAD3-4A87-A4AD-ADDD58F55F0F}" type="sibTrans" cxnId="{F4490443-F1E4-4F61-BDB7-DEE4368EE836}">
      <dgm:prSet/>
      <dgm:spPr/>
      <dgm:t>
        <a:bodyPr/>
        <a:lstStyle/>
        <a:p>
          <a:endParaRPr lang="pl-PL"/>
        </a:p>
      </dgm:t>
    </dgm:pt>
    <dgm:pt modelId="{6A248C31-F18B-4865-B946-DA11CE9883EC}">
      <dgm:prSet/>
      <dgm:spPr/>
      <dgm:t>
        <a:bodyPr/>
        <a:lstStyle/>
        <a:p>
          <a:pPr algn="ctr"/>
          <a:r>
            <a:rPr lang="pl-PL" dirty="0" smtClean="0"/>
            <a:t>Badania terenowe ilościowe + jakościowe</a:t>
          </a:r>
        </a:p>
      </dgm:t>
    </dgm:pt>
    <dgm:pt modelId="{20293744-2447-487B-B791-13312114D874}" type="parTrans" cxnId="{B686DCA0-A2E8-4679-A0B0-2380E3F3C222}">
      <dgm:prSet/>
      <dgm:spPr/>
      <dgm:t>
        <a:bodyPr/>
        <a:lstStyle/>
        <a:p>
          <a:endParaRPr lang="pl-PL"/>
        </a:p>
      </dgm:t>
    </dgm:pt>
    <dgm:pt modelId="{4153B15A-9873-49F2-BDA5-529AD37D5E7F}" type="sibTrans" cxnId="{B686DCA0-A2E8-4679-A0B0-2380E3F3C222}">
      <dgm:prSet/>
      <dgm:spPr/>
      <dgm:t>
        <a:bodyPr/>
        <a:lstStyle/>
        <a:p>
          <a:endParaRPr lang="pl-PL"/>
        </a:p>
      </dgm:t>
    </dgm:pt>
    <dgm:pt modelId="{37C269D7-E0B3-4668-959B-4B939BA788A3}" type="pres">
      <dgm:prSet presAssocID="{CCC32EA5-D7DE-4C2E-AE47-973C9E7C0E70}" presName="outerComposite" presStyleCnt="0">
        <dgm:presLayoutVars>
          <dgm:chMax val="5"/>
          <dgm:dir/>
          <dgm:resizeHandles val="exact"/>
        </dgm:presLayoutVars>
      </dgm:prSet>
      <dgm:spPr/>
    </dgm:pt>
    <dgm:pt modelId="{F6A0385A-69D8-4C47-9AA1-89CFEFE1A9A3}" type="pres">
      <dgm:prSet presAssocID="{CCC32EA5-D7DE-4C2E-AE47-973C9E7C0E70}" presName="dummyMaxCanvas" presStyleCnt="0">
        <dgm:presLayoutVars/>
      </dgm:prSet>
      <dgm:spPr/>
    </dgm:pt>
    <dgm:pt modelId="{9A8AFABE-58BA-4D49-AE31-0D4BA4C1DEBB}" type="pres">
      <dgm:prSet presAssocID="{CCC32EA5-D7DE-4C2E-AE47-973C9E7C0E7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CB2A39A-B875-4BAD-AEB0-E50E1A318935}" type="pres">
      <dgm:prSet presAssocID="{CCC32EA5-D7DE-4C2E-AE47-973C9E7C0E7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6AD84EC-E6F6-48F8-A8DA-553268B68355}" type="pres">
      <dgm:prSet presAssocID="{CCC32EA5-D7DE-4C2E-AE47-973C9E7C0E7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873F567-6B3D-4CB3-AF8F-8314625C186B}" type="pres">
      <dgm:prSet presAssocID="{CCC32EA5-D7DE-4C2E-AE47-973C9E7C0E7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6A26FC-754A-4356-BB86-8D5FEB13E3F1}" type="pres">
      <dgm:prSet presAssocID="{CCC32EA5-D7DE-4C2E-AE47-973C9E7C0E7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6A15AA-62E0-4E28-A47B-B9D2ABB34128}" type="pres">
      <dgm:prSet presAssocID="{CCC32EA5-D7DE-4C2E-AE47-973C9E7C0E7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3B4FCA-03F6-497A-AE51-25EC0BA711E6}" type="pres">
      <dgm:prSet presAssocID="{CCC32EA5-D7DE-4C2E-AE47-973C9E7C0E7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C21083C-6E88-447E-80BF-77F27E074E8B}" type="pres">
      <dgm:prSet presAssocID="{CCC32EA5-D7DE-4C2E-AE47-973C9E7C0E7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5591884-318A-42C2-9DA8-C0BA8877D821}" type="presOf" srcId="{25C89F77-0504-47B9-AE3C-EA3172E987D6}" destId="{7873F567-6B3D-4CB3-AF8F-8314625C186B}" srcOrd="0" destOrd="0" presId="urn:microsoft.com/office/officeart/2005/8/layout/vProcess5"/>
    <dgm:cxn modelId="{6F833DF6-B73E-4EBF-AD40-97F20FA85257}" type="presOf" srcId="{7B77419C-C556-46BB-9B66-C6351B7BB163}" destId="{9A8AFABE-58BA-4D49-AE31-0D4BA4C1DEBB}" srcOrd="0" destOrd="0" presId="urn:microsoft.com/office/officeart/2005/8/layout/vProcess5"/>
    <dgm:cxn modelId="{3712C755-B1E6-469B-ACE7-58C4221F1FB2}" type="presOf" srcId="{4153B15A-9873-49F2-BDA5-529AD37D5E7F}" destId="{956A26FC-754A-4356-BB86-8D5FEB13E3F1}" srcOrd="0" destOrd="0" presId="urn:microsoft.com/office/officeart/2005/8/layout/vProcess5"/>
    <dgm:cxn modelId="{F4490443-F1E4-4F61-BDB7-DEE4368EE836}" srcId="{CCC32EA5-D7DE-4C2E-AE47-973C9E7C0E70}" destId="{2607C95E-D22D-4082-94E8-C67CF63BD0BE}" srcOrd="2" destOrd="0" parTransId="{A904F039-D5D5-417C-8D0F-E0CAB2F203E4}" sibTransId="{DEF67156-BAD3-4A87-A4AD-ADDD58F55F0F}"/>
    <dgm:cxn modelId="{C794B1FB-AD81-44F7-AD1D-3BED4706E570}" type="presOf" srcId="{6A248C31-F18B-4865-B946-DA11CE9883EC}" destId="{7A3B4FCA-03F6-497A-AE51-25EC0BA711E6}" srcOrd="1" destOrd="0" presId="urn:microsoft.com/office/officeart/2005/8/layout/vProcess5"/>
    <dgm:cxn modelId="{CFBE46E7-D8FA-426A-83C9-529F8411E1FD}" type="presOf" srcId="{2607C95E-D22D-4082-94E8-C67CF63BD0BE}" destId="{1C21083C-6E88-447E-80BF-77F27E074E8B}" srcOrd="1" destOrd="0" presId="urn:microsoft.com/office/officeart/2005/8/layout/vProcess5"/>
    <dgm:cxn modelId="{EFE12FFB-627C-4966-AFFF-744EF706458A}" type="presOf" srcId="{6A248C31-F18B-4865-B946-DA11CE9883EC}" destId="{DCB2A39A-B875-4BAD-AEB0-E50E1A318935}" srcOrd="0" destOrd="0" presId="urn:microsoft.com/office/officeart/2005/8/layout/vProcess5"/>
    <dgm:cxn modelId="{3C2BB7AD-196E-441B-A6D2-E4F96691717E}" type="presOf" srcId="{CCC32EA5-D7DE-4C2E-AE47-973C9E7C0E70}" destId="{37C269D7-E0B3-4668-959B-4B939BA788A3}" srcOrd="0" destOrd="0" presId="urn:microsoft.com/office/officeart/2005/8/layout/vProcess5"/>
    <dgm:cxn modelId="{B686DCA0-A2E8-4679-A0B0-2380E3F3C222}" srcId="{CCC32EA5-D7DE-4C2E-AE47-973C9E7C0E70}" destId="{6A248C31-F18B-4865-B946-DA11CE9883EC}" srcOrd="1" destOrd="0" parTransId="{20293744-2447-487B-B791-13312114D874}" sibTransId="{4153B15A-9873-49F2-BDA5-529AD37D5E7F}"/>
    <dgm:cxn modelId="{E0986645-66EF-43F2-A597-A05E5C4800B5}" type="presOf" srcId="{7B77419C-C556-46BB-9B66-C6351B7BB163}" destId="{CC6A15AA-62E0-4E28-A47B-B9D2ABB34128}" srcOrd="1" destOrd="0" presId="urn:microsoft.com/office/officeart/2005/8/layout/vProcess5"/>
    <dgm:cxn modelId="{1A23249E-C6EB-49AC-8A71-A68BEF0E81D0}" srcId="{CCC32EA5-D7DE-4C2E-AE47-973C9E7C0E70}" destId="{7B77419C-C556-46BB-9B66-C6351B7BB163}" srcOrd="0" destOrd="0" parTransId="{F167620E-FA3D-4769-BE4F-70A65F1E4D4B}" sibTransId="{25C89F77-0504-47B9-AE3C-EA3172E987D6}"/>
    <dgm:cxn modelId="{E6A25DAB-309F-44E8-B52F-5236186D3595}" type="presOf" srcId="{2607C95E-D22D-4082-94E8-C67CF63BD0BE}" destId="{E6AD84EC-E6F6-48F8-A8DA-553268B68355}" srcOrd="0" destOrd="0" presId="urn:microsoft.com/office/officeart/2005/8/layout/vProcess5"/>
    <dgm:cxn modelId="{7710792F-94DA-4483-85A8-12F1BBB265A1}" type="presParOf" srcId="{37C269D7-E0B3-4668-959B-4B939BA788A3}" destId="{F6A0385A-69D8-4C47-9AA1-89CFEFE1A9A3}" srcOrd="0" destOrd="0" presId="urn:microsoft.com/office/officeart/2005/8/layout/vProcess5"/>
    <dgm:cxn modelId="{AE744D11-937D-4358-86E1-AA815472D78E}" type="presParOf" srcId="{37C269D7-E0B3-4668-959B-4B939BA788A3}" destId="{9A8AFABE-58BA-4D49-AE31-0D4BA4C1DEBB}" srcOrd="1" destOrd="0" presId="urn:microsoft.com/office/officeart/2005/8/layout/vProcess5"/>
    <dgm:cxn modelId="{00A65A26-3BCA-4C2C-BD57-301D23E85075}" type="presParOf" srcId="{37C269D7-E0B3-4668-959B-4B939BA788A3}" destId="{DCB2A39A-B875-4BAD-AEB0-E50E1A318935}" srcOrd="2" destOrd="0" presId="urn:microsoft.com/office/officeart/2005/8/layout/vProcess5"/>
    <dgm:cxn modelId="{E6218F30-CDD6-4660-95B9-1AC1D676C848}" type="presParOf" srcId="{37C269D7-E0B3-4668-959B-4B939BA788A3}" destId="{E6AD84EC-E6F6-48F8-A8DA-553268B68355}" srcOrd="3" destOrd="0" presId="urn:microsoft.com/office/officeart/2005/8/layout/vProcess5"/>
    <dgm:cxn modelId="{37EF147A-DA0F-436A-8AF1-61E9A95C9A1C}" type="presParOf" srcId="{37C269D7-E0B3-4668-959B-4B939BA788A3}" destId="{7873F567-6B3D-4CB3-AF8F-8314625C186B}" srcOrd="4" destOrd="0" presId="urn:microsoft.com/office/officeart/2005/8/layout/vProcess5"/>
    <dgm:cxn modelId="{FD36F7A1-B47C-4664-9E60-DA8882A98B32}" type="presParOf" srcId="{37C269D7-E0B3-4668-959B-4B939BA788A3}" destId="{956A26FC-754A-4356-BB86-8D5FEB13E3F1}" srcOrd="5" destOrd="0" presId="urn:microsoft.com/office/officeart/2005/8/layout/vProcess5"/>
    <dgm:cxn modelId="{FEAA2E92-10BB-4CAB-AA5E-47213DAEFD2A}" type="presParOf" srcId="{37C269D7-E0B3-4668-959B-4B939BA788A3}" destId="{CC6A15AA-62E0-4E28-A47B-B9D2ABB34128}" srcOrd="6" destOrd="0" presId="urn:microsoft.com/office/officeart/2005/8/layout/vProcess5"/>
    <dgm:cxn modelId="{249C8934-A81F-4922-B02E-27DE01A4D6EA}" type="presParOf" srcId="{37C269D7-E0B3-4668-959B-4B939BA788A3}" destId="{7A3B4FCA-03F6-497A-AE51-25EC0BA711E6}" srcOrd="7" destOrd="0" presId="urn:microsoft.com/office/officeart/2005/8/layout/vProcess5"/>
    <dgm:cxn modelId="{9B7BB51C-FE02-42E7-9C15-486B0606BF14}" type="presParOf" srcId="{37C269D7-E0B3-4668-959B-4B939BA788A3}" destId="{1C21083C-6E88-447E-80BF-77F27E074E8B}" srcOrd="8" destOrd="0" presId="urn:microsoft.com/office/officeart/2005/8/layout/vProcess5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8AFABE-58BA-4D49-AE31-0D4BA4C1DEBB}">
      <dsp:nvSpPr>
        <dsp:cNvPr id="0" name=""/>
        <dsp:cNvSpPr/>
      </dsp:nvSpPr>
      <dsp:spPr>
        <a:xfrm>
          <a:off x="0" y="0"/>
          <a:ext cx="6610334" cy="10287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Analiza materiałów wtórnych (</a:t>
          </a:r>
          <a:r>
            <a:rPr lang="pl-PL" sz="2800" kern="1200" dirty="0" err="1" smtClean="0"/>
            <a:t>Desk</a:t>
          </a:r>
          <a:r>
            <a:rPr lang="pl-PL" sz="2800" kern="1200" dirty="0" smtClean="0"/>
            <a:t> </a:t>
          </a:r>
          <a:r>
            <a:rPr lang="pl-PL" sz="2800" kern="1200" dirty="0" err="1" smtClean="0"/>
            <a:t>Research</a:t>
          </a:r>
          <a:r>
            <a:rPr lang="pl-PL" sz="2800" kern="1200" dirty="0" smtClean="0"/>
            <a:t>)</a:t>
          </a:r>
          <a:endParaRPr lang="pl-PL" sz="2800" kern="1200" dirty="0"/>
        </a:p>
      </dsp:txBody>
      <dsp:txXfrm>
        <a:off x="0" y="0"/>
        <a:ext cx="5560538" cy="1028707"/>
      </dsp:txXfrm>
    </dsp:sp>
    <dsp:sp modelId="{DCB2A39A-B875-4BAD-AEB0-E50E1A318935}">
      <dsp:nvSpPr>
        <dsp:cNvPr id="0" name=""/>
        <dsp:cNvSpPr/>
      </dsp:nvSpPr>
      <dsp:spPr>
        <a:xfrm>
          <a:off x="583264" y="1200158"/>
          <a:ext cx="6610334" cy="10287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4010"/>
                <a:lumOff val="1587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4010"/>
                <a:lumOff val="1587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4010"/>
                <a:lumOff val="15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Badania terenowe ilościowe + jakościowe</a:t>
          </a:r>
        </a:p>
      </dsp:txBody>
      <dsp:txXfrm>
        <a:off x="583264" y="1200158"/>
        <a:ext cx="5358409" cy="1028707"/>
      </dsp:txXfrm>
    </dsp:sp>
    <dsp:sp modelId="{E6AD84EC-E6F6-48F8-A8DA-553268B68355}">
      <dsp:nvSpPr>
        <dsp:cNvPr id="0" name=""/>
        <dsp:cNvSpPr/>
      </dsp:nvSpPr>
      <dsp:spPr>
        <a:xfrm>
          <a:off x="1166529" y="2400316"/>
          <a:ext cx="6610334" cy="10287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Opracowanie wyników badania w formie raportu zbiorczego</a:t>
          </a:r>
          <a:endParaRPr lang="pl-PL" sz="2800" kern="1200" dirty="0"/>
        </a:p>
      </dsp:txBody>
      <dsp:txXfrm>
        <a:off x="1166529" y="2400316"/>
        <a:ext cx="5358409" cy="1028707"/>
      </dsp:txXfrm>
    </dsp:sp>
    <dsp:sp modelId="{7873F567-6B3D-4CB3-AF8F-8314625C186B}">
      <dsp:nvSpPr>
        <dsp:cNvPr id="0" name=""/>
        <dsp:cNvSpPr/>
      </dsp:nvSpPr>
      <dsp:spPr>
        <a:xfrm>
          <a:off x="5941674" y="780102"/>
          <a:ext cx="668659" cy="6686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200" kern="1200"/>
        </a:p>
      </dsp:txBody>
      <dsp:txXfrm>
        <a:off x="5941674" y="780102"/>
        <a:ext cx="668659" cy="668659"/>
      </dsp:txXfrm>
    </dsp:sp>
    <dsp:sp modelId="{956A26FC-754A-4356-BB86-8D5FEB13E3F1}">
      <dsp:nvSpPr>
        <dsp:cNvPr id="0" name=""/>
        <dsp:cNvSpPr/>
      </dsp:nvSpPr>
      <dsp:spPr>
        <a:xfrm>
          <a:off x="6524939" y="1973403"/>
          <a:ext cx="668659" cy="6686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200" kern="1200"/>
        </a:p>
      </dsp:txBody>
      <dsp:txXfrm>
        <a:off x="6524939" y="1973403"/>
        <a:ext cx="668659" cy="668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9A05547-EF4B-4785-B3C9-0BCAF5ED584D}" type="datetimeFigureOut">
              <a:rPr lang="pl-PL"/>
              <a:pPr>
                <a:defRPr/>
              </a:pPr>
              <a:t>2013-10-25</a:t>
            </a:fld>
            <a:endParaRPr lang="pl-PL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82A50AE-DF36-4975-8DE6-B5B0AF0E81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18A3150-944A-4773-82FF-F1D326DA5AE7}" type="datetimeFigureOut">
              <a:rPr lang="pl-PL"/>
              <a:pPr>
                <a:defRPr/>
              </a:pPr>
              <a:t>2013-10-25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F1384EE-EEDF-4166-B949-11D852295C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D996-7EF8-4613-A6A5-5120330D03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3DB92-F071-4699-9E9E-CC33F92841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EC5CB-7B2C-42EF-964D-9AF7D71F14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1B7B2-E0DD-4DD1-8FA3-4B6D855FF32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1BC61-6CE7-40B7-B0C6-D58F135E8F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73AF5-DF37-4801-B2D6-79CEB6481B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DB155-2530-42D4-8964-7C3412BA80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D5580-2BD0-4B08-9332-00A40BC2B3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63143-9B54-4BD4-82B5-6140DEE9BB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384D4-D03E-44BD-AD1D-8F925D0CD2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2F4A6-54F3-471D-AC18-E9F53DC06C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302046-52FC-43B5-8956-99708177CA6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2428875"/>
            <a:ext cx="7772400" cy="1470025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C00000"/>
                </a:solidFill>
              </a:rPr>
              <a:t>Aktywność zawodowa mieszkańców wsi i małych miast województwa podlaskiego</a:t>
            </a:r>
          </a:p>
        </p:txBody>
      </p:sp>
      <p:sp>
        <p:nvSpPr>
          <p:cNvPr id="15362" name="Rectangle 8"/>
          <p:cNvSpPr>
            <a:spLocks noChangeArrowheads="1"/>
          </p:cNvSpPr>
          <p:nvPr/>
        </p:nvSpPr>
        <p:spPr bwMode="auto">
          <a:xfrm>
            <a:off x="1547813" y="3716338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428728" y="1928802"/>
            <a:ext cx="62151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pl-PL" sz="1400" b="1" dirty="0" bmk="_Toc368475671">
                <a:latin typeface="+mj-lt"/>
                <a:ea typeface="Calibri" pitchFamily="34" charset="0"/>
                <a:cs typeface="Times New Roman" pitchFamily="18" charset="0"/>
              </a:rPr>
              <a:t>Struktura respondentów według wieku z uwzględnieniem płci (N=434)</a:t>
            </a:r>
            <a:endParaRPr lang="pl-PL" sz="1400" dirty="0">
              <a:latin typeface="+mj-lt"/>
            </a:endParaRPr>
          </a:p>
        </p:txBody>
      </p:sp>
      <p:pic>
        <p:nvPicPr>
          <p:cNvPr id="29699" name="Wykres 6"/>
          <p:cNvPicPr>
            <a:picLocks noChangeArrowheads="1"/>
          </p:cNvPicPr>
          <p:nvPr/>
        </p:nvPicPr>
        <p:blipFill>
          <a:blip r:embed="rId2" cstate="print"/>
          <a:srcRect l="-1724" t="-11626" r="-2893" b="-7739"/>
          <a:stretch>
            <a:fillRect/>
          </a:stretch>
        </p:blipFill>
        <p:spPr bwMode="auto">
          <a:xfrm>
            <a:off x="1643042" y="2357430"/>
            <a:ext cx="550072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9703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071536" y="1714488"/>
            <a:ext cx="80724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pl-PL" sz="1400" b="1" dirty="0" bmk="_Toc368475674">
                <a:latin typeface="+mj-lt"/>
                <a:ea typeface="Calibri" pitchFamily="34" charset="0"/>
                <a:cs typeface="Times New Roman" pitchFamily="18" charset="0"/>
              </a:rPr>
              <a:t>Struktura respondentów według </a:t>
            </a:r>
            <a:r>
              <a:rPr lang="pl-PL" sz="1400" b="1" dirty="0" smtClean="0" bmk="_Toc368475674">
                <a:latin typeface="+mj-lt"/>
                <a:ea typeface="Calibri" pitchFamily="34" charset="0"/>
                <a:cs typeface="Times New Roman" pitchFamily="18" charset="0"/>
              </a:rPr>
              <a:t>wykształcenia z </a:t>
            </a:r>
            <a:r>
              <a:rPr lang="pl-PL" sz="1400" b="1" dirty="0" bmk="_Toc368475674">
                <a:latin typeface="+mj-lt"/>
                <a:ea typeface="Calibri" pitchFamily="34" charset="0"/>
                <a:cs typeface="Times New Roman" pitchFamily="18" charset="0"/>
              </a:rPr>
              <a:t>uwzględnieniem płci (N=434)</a:t>
            </a:r>
            <a:endParaRPr lang="pl-PL" sz="1400" dirty="0">
              <a:latin typeface="+mj-lt"/>
            </a:endParaRPr>
          </a:p>
        </p:txBody>
      </p:sp>
      <p:pic>
        <p:nvPicPr>
          <p:cNvPr id="30723" name="Wykres 5"/>
          <p:cNvPicPr>
            <a:picLocks noChangeArrowheads="1"/>
          </p:cNvPicPr>
          <p:nvPr/>
        </p:nvPicPr>
        <p:blipFill>
          <a:blip r:embed="rId2" cstate="print"/>
          <a:srcRect l="-1689" t="-6837" r="-2866" b="-5002"/>
          <a:stretch>
            <a:fillRect/>
          </a:stretch>
        </p:blipFill>
        <p:spPr bwMode="auto">
          <a:xfrm>
            <a:off x="1285852" y="2214554"/>
            <a:ext cx="650085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727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357422" y="1785926"/>
            <a:ext cx="457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1143000" algn="l"/>
              </a:tabLst>
            </a:pPr>
            <a:r>
              <a:rPr lang="pl-PL" sz="1400" b="1" dirty="0"/>
              <a:t>Okres zamieszkania w danej miejscowości (N=435)</a:t>
            </a:r>
          </a:p>
        </p:txBody>
      </p:sp>
      <p:pic>
        <p:nvPicPr>
          <p:cNvPr id="31747" name="Wykres 10"/>
          <p:cNvPicPr>
            <a:picLocks noChangeArrowheads="1"/>
          </p:cNvPicPr>
          <p:nvPr/>
        </p:nvPicPr>
        <p:blipFill>
          <a:blip r:embed="rId2" cstate="print"/>
          <a:srcRect l="-1781" t="-15703" r="-2925" b="-8833"/>
          <a:stretch>
            <a:fillRect/>
          </a:stretch>
        </p:blipFill>
        <p:spPr bwMode="auto">
          <a:xfrm>
            <a:off x="2071670" y="2143116"/>
            <a:ext cx="507209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1751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2000232" y="1643050"/>
            <a:ext cx="58579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1400" b="1" dirty="0"/>
              <a:t>Powody pozostania w danej miejscowości (</a:t>
            </a:r>
            <a:r>
              <a:rPr lang="pl-PL" sz="1400" b="1" dirty="0">
                <a:ea typeface="Calibri" pitchFamily="34" charset="0"/>
                <a:cs typeface="Tahoma" pitchFamily="34" charset="0"/>
              </a:rPr>
              <a:t>N=435)</a:t>
            </a:r>
            <a:endParaRPr lang="pl-PL" sz="1400" dirty="0"/>
          </a:p>
        </p:txBody>
      </p:sp>
      <p:pic>
        <p:nvPicPr>
          <p:cNvPr id="32773" name="Wykres 1"/>
          <p:cNvPicPr>
            <a:picLocks noChangeArrowheads="1"/>
          </p:cNvPicPr>
          <p:nvPr/>
        </p:nvPicPr>
        <p:blipFill>
          <a:blip r:embed="rId2" cstate="print"/>
          <a:srcRect l="-1547" t="-7574" r="-2802" b="-3299"/>
          <a:stretch>
            <a:fillRect/>
          </a:stretch>
        </p:blipFill>
        <p:spPr bwMode="auto">
          <a:xfrm>
            <a:off x="785786" y="1928802"/>
            <a:ext cx="707236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775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500298" y="1714488"/>
            <a:ext cx="50720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pl-PL" sz="1400" b="1" dirty="0" bmk="_Toc368475477">
                <a:latin typeface="+mj-lt"/>
                <a:ea typeface="Calibri" pitchFamily="34" charset="0"/>
                <a:cs typeface="Times New Roman" pitchFamily="18" charset="0"/>
              </a:rPr>
              <a:t>Ocena prawdopodobieństwa znalezienia pracy</a:t>
            </a:r>
            <a:endParaRPr lang="pl-PL" sz="1400" dirty="0"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928662" y="2143117"/>
          <a:ext cx="7286676" cy="3500459"/>
        </p:xfrm>
        <a:graphic>
          <a:graphicData uri="http://schemas.openxmlformats.org/drawingml/2006/table">
            <a:tbl>
              <a:tblPr/>
              <a:tblGrid>
                <a:gridCol w="3785210"/>
                <a:gridCol w="557634"/>
                <a:gridCol w="557634"/>
                <a:gridCol w="655613"/>
                <a:gridCol w="546501"/>
                <a:gridCol w="513150"/>
                <a:gridCol w="670934"/>
              </a:tblGrid>
              <a:tr h="1562043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Calibri"/>
                        </a:rPr>
                        <a:t>Ocena prawdopodobieństwa znalezienia pracy</a:t>
                      </a:r>
                      <a:endParaRPr lang="pl-PL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Times New Roman"/>
                          <a:cs typeface="Times New Roman"/>
                        </a:rPr>
                        <a:t>Bardzo łatwo</a:t>
                      </a:r>
                      <a:endParaRPr lang="pl-PL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Times New Roman"/>
                          <a:cs typeface="Times New Roman"/>
                        </a:rPr>
                        <a:t>Raczej łatwo</a:t>
                      </a:r>
                      <a:endParaRPr lang="pl-PL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Times New Roman"/>
                          <a:cs typeface="Times New Roman"/>
                        </a:rPr>
                        <a:t>Raczej trudno</a:t>
                      </a:r>
                      <a:endParaRPr lang="pl-PL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Times New Roman"/>
                          <a:cs typeface="Times New Roman"/>
                        </a:rPr>
                        <a:t>Bardzo trudno</a:t>
                      </a:r>
                      <a:endParaRPr lang="pl-PL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Times New Roman"/>
                          <a:cs typeface="Times New Roman"/>
                        </a:rPr>
                        <a:t>Niemożliwe</a:t>
                      </a:r>
                      <a:endParaRPr lang="pl-PL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Times New Roman"/>
                          <a:cs typeface="Times New Roman"/>
                        </a:rPr>
                        <a:t>Trudno powiedzieć</a:t>
                      </a:r>
                      <a:endParaRPr lang="pl-PL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0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  <a:cs typeface="Times New Roman"/>
                        </a:rPr>
                        <a:t>W P. miejscowości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0,7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2,3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10,8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29,7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50,3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6,2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  <a:cs typeface="Times New Roman"/>
                        </a:rPr>
                        <a:t>W sąsiednich miejscowościach wiejskich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0,5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2,1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11,0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34,7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44,6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7,1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  <a:cs typeface="Times New Roman"/>
                        </a:rPr>
                        <a:t>W sąsiednich miejscowościach miejskich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0,4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3,5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16,8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36,4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33,9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9,0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  <a:cs typeface="Times New Roman"/>
                        </a:rPr>
                        <a:t>W gminie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0,2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4,4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22,6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39,4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22,6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10,8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  <a:cs typeface="Times New Roman"/>
                        </a:rPr>
                        <a:t>Poza gminą, w powiecie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0,7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5,7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29,7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33,6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12,6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17,7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  <a:cs typeface="Times New Roman"/>
                        </a:rPr>
                        <a:t>Poza powiatem, w województwie </a:t>
                      </a:r>
                      <a:endParaRPr lang="pl-PL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0,9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14,6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28,3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22,5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6,3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27,4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0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  <a:cs typeface="Times New Roman"/>
                        </a:rPr>
                        <a:t>Poza województwem</a:t>
                      </a:r>
                      <a:endParaRPr lang="pl-PL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4,7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23,6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Calibri"/>
                          <a:cs typeface="Calibri"/>
                        </a:rPr>
                        <a:t>5,7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2,8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Calibri"/>
                          <a:cs typeface="Calibri"/>
                        </a:rPr>
                        <a:t>3,8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Calibri"/>
                          <a:cs typeface="Calibri"/>
                        </a:rPr>
                        <a:t>59,4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821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928662" y="1714488"/>
            <a:ext cx="74295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pl-PL" sz="1400" b="1" dirty="0" bmk="_Toc368475684">
                <a:latin typeface="+mj-lt"/>
                <a:ea typeface="Calibri" pitchFamily="34" charset="0"/>
                <a:cs typeface="Times New Roman" pitchFamily="18" charset="0"/>
              </a:rPr>
              <a:t>Struktura respondentów według statusu </a:t>
            </a:r>
            <a:r>
              <a:rPr lang="pl-PL" sz="1400" b="1" dirty="0" smtClean="0" bmk="_Toc368475684">
                <a:latin typeface="+mj-lt"/>
                <a:ea typeface="Calibri" pitchFamily="34" charset="0"/>
                <a:cs typeface="Times New Roman" pitchFamily="18" charset="0"/>
              </a:rPr>
              <a:t>zawodowego z </a:t>
            </a:r>
            <a:r>
              <a:rPr lang="pl-PL" sz="1400" b="1" dirty="0" bmk="_Toc368475684">
                <a:latin typeface="+mj-lt"/>
                <a:ea typeface="Calibri" pitchFamily="34" charset="0"/>
                <a:cs typeface="Times New Roman" pitchFamily="18" charset="0"/>
              </a:rPr>
              <a:t>uwzględnieniem płci (N=435)*</a:t>
            </a:r>
            <a:endParaRPr lang="pl-PL" sz="1400" dirty="0">
              <a:latin typeface="+mj-lt"/>
            </a:endParaRPr>
          </a:p>
        </p:txBody>
      </p:sp>
      <p:pic>
        <p:nvPicPr>
          <p:cNvPr id="35843" name="Wykres 8"/>
          <p:cNvPicPr>
            <a:picLocks noChangeArrowheads="1"/>
          </p:cNvPicPr>
          <p:nvPr/>
        </p:nvPicPr>
        <p:blipFill>
          <a:blip r:embed="rId2" cstate="print"/>
          <a:srcRect l="-1689" t="-7710" r="-2879" b="-4933"/>
          <a:stretch>
            <a:fillRect/>
          </a:stretch>
        </p:blipFill>
        <p:spPr bwMode="auto">
          <a:xfrm>
            <a:off x="928662" y="1928802"/>
            <a:ext cx="678661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5847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  <p:sp>
        <p:nvSpPr>
          <p:cNvPr id="35848" name="Rectangle 1"/>
          <p:cNvSpPr>
            <a:spLocks noChangeArrowheads="1"/>
          </p:cNvSpPr>
          <p:nvPr/>
        </p:nvSpPr>
        <p:spPr bwMode="auto">
          <a:xfrm>
            <a:off x="1428728" y="5786454"/>
            <a:ext cx="614366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900" b="1"/>
              <a:t>*Suma wskazań jest większa niż 100%, ponieważ możliwe było udzielenie więcej niż jednej odpowiedzi.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785786" y="1643050"/>
            <a:ext cx="8001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>
                <a:ea typeface="Calibri" pitchFamily="34" charset="0"/>
                <a:cs typeface="Times New Roman" pitchFamily="18" charset="0"/>
              </a:rPr>
              <a:t>Sektor, w jakim mieszkańcy wsi i małych miast podejmują </a:t>
            </a:r>
            <a:r>
              <a:rPr lang="pl-PL" sz="1400" b="1" dirty="0" smtClean="0">
                <a:ea typeface="Calibri" pitchFamily="34" charset="0"/>
                <a:cs typeface="Times New Roman" pitchFamily="18" charset="0"/>
              </a:rPr>
              <a:t>zatrudnienie z </a:t>
            </a:r>
            <a:r>
              <a:rPr lang="pl-PL" sz="1400" b="1" dirty="0">
                <a:ea typeface="Calibri" pitchFamily="34" charset="0"/>
                <a:cs typeface="Times New Roman" pitchFamily="18" charset="0"/>
              </a:rPr>
              <a:t>uwzględnieniem płci (N=239)</a:t>
            </a:r>
            <a:endParaRPr lang="pl-PL" sz="14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6867" name="Wykres 2"/>
          <p:cNvPicPr>
            <a:picLocks noChangeArrowheads="1"/>
          </p:cNvPicPr>
          <p:nvPr/>
        </p:nvPicPr>
        <p:blipFill>
          <a:blip r:embed="rId2" cstate="print"/>
          <a:srcRect l="-1894" t="-11401" r="-3043" b="-7362"/>
          <a:stretch>
            <a:fillRect/>
          </a:stretch>
        </p:blipFill>
        <p:spPr bwMode="auto">
          <a:xfrm>
            <a:off x="1643042" y="2143116"/>
            <a:ext cx="614366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6871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28662" y="1571612"/>
            <a:ext cx="73581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/>
              <a:t>Lokalizacja firm, w których zatrudnieni są mieszkańcy </a:t>
            </a:r>
            <a:r>
              <a:rPr lang="pl-PL" sz="1400" b="1" dirty="0" smtClean="0"/>
              <a:t>wsi i </a:t>
            </a:r>
            <a:r>
              <a:rPr lang="pl-PL" sz="1400" b="1" dirty="0"/>
              <a:t>małych miast (N=240)</a:t>
            </a:r>
            <a:endParaRPr lang="pl-PL" sz="1400" dirty="0"/>
          </a:p>
        </p:txBody>
      </p:sp>
      <p:pic>
        <p:nvPicPr>
          <p:cNvPr id="36869" name="Wykres 5"/>
          <p:cNvPicPr>
            <a:picLocks noChangeArrowheads="1"/>
          </p:cNvPicPr>
          <p:nvPr/>
        </p:nvPicPr>
        <p:blipFill>
          <a:blip r:embed="rId2" cstate="print"/>
          <a:srcRect l="-1794" t="-7150" r="-2698" b="-3975"/>
          <a:stretch>
            <a:fillRect/>
          </a:stretch>
        </p:blipFill>
        <p:spPr bwMode="auto">
          <a:xfrm>
            <a:off x="1214414" y="1714488"/>
            <a:ext cx="664373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6871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643042" y="1571612"/>
            <a:ext cx="6097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 b="1" dirty="0"/>
              <a:t>Przyczyny ustania zatrudnienia w poprzednim miejscu pracy (N=115)*</a:t>
            </a:r>
            <a:endParaRPr lang="pl-PL" sz="1400" dirty="0"/>
          </a:p>
        </p:txBody>
      </p:sp>
      <p:pic>
        <p:nvPicPr>
          <p:cNvPr id="37891" name="Wykres 1"/>
          <p:cNvPicPr>
            <a:picLocks noChangeArrowheads="1"/>
          </p:cNvPicPr>
          <p:nvPr/>
        </p:nvPicPr>
        <p:blipFill>
          <a:blip r:embed="rId2" cstate="print"/>
          <a:srcRect l="-1366" t="-7921" r="-2760" b="-3403"/>
          <a:stretch>
            <a:fillRect/>
          </a:stretch>
        </p:blipFill>
        <p:spPr bwMode="auto">
          <a:xfrm>
            <a:off x="1357290" y="1643050"/>
            <a:ext cx="600079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7893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  <p:sp>
        <p:nvSpPr>
          <p:cNvPr id="37894" name="Rectangle 1"/>
          <p:cNvSpPr>
            <a:spLocks noChangeArrowheads="1"/>
          </p:cNvSpPr>
          <p:nvPr/>
        </p:nvSpPr>
        <p:spPr bwMode="auto">
          <a:xfrm>
            <a:off x="1785938" y="5929313"/>
            <a:ext cx="592931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900" b="1"/>
              <a:t>*Suma wskazań jest większa niż 100%, ponieważ możliwe było udzielenie więcej niż jednej odpowiedzi.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571604" y="1643050"/>
            <a:ext cx="63579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>
                <a:ea typeface="Calibri" pitchFamily="34" charset="0"/>
                <a:cs typeface="Times New Roman" pitchFamily="18" charset="0"/>
              </a:rPr>
              <a:t>Źródła zarobkowania respondentów w ostatnich 12 miesiącach </a:t>
            </a:r>
            <a:r>
              <a:rPr lang="pl-PL" sz="1400" b="1" dirty="0">
                <a:ea typeface="Calibri" pitchFamily="34" charset="0"/>
                <a:cs typeface="Tahoma" pitchFamily="34" charset="0"/>
              </a:rPr>
              <a:t>(N=435)*</a:t>
            </a:r>
            <a:endParaRPr lang="pl-PL" sz="1400" dirty="0"/>
          </a:p>
        </p:txBody>
      </p:sp>
      <p:pic>
        <p:nvPicPr>
          <p:cNvPr id="38915" name="Wykres 3"/>
          <p:cNvPicPr>
            <a:picLocks noChangeArrowheads="1"/>
          </p:cNvPicPr>
          <p:nvPr/>
        </p:nvPicPr>
        <p:blipFill>
          <a:blip r:embed="rId2" cstate="print"/>
          <a:srcRect l="-1666" t="-9167" r="-2637" b="-4021"/>
          <a:stretch>
            <a:fillRect/>
          </a:stretch>
        </p:blipFill>
        <p:spPr bwMode="auto">
          <a:xfrm>
            <a:off x="928662" y="1928802"/>
            <a:ext cx="692948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976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  <p:sp>
        <p:nvSpPr>
          <p:cNvPr id="38977" name="Rectangle 1"/>
          <p:cNvSpPr>
            <a:spLocks noChangeArrowheads="1"/>
          </p:cNvSpPr>
          <p:nvPr/>
        </p:nvSpPr>
        <p:spPr bwMode="auto">
          <a:xfrm>
            <a:off x="1785918" y="5715016"/>
            <a:ext cx="5214974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900" b="1" dirty="0"/>
              <a:t>*Suma wskazań jest większa niż 100%, ponieważ możliwe było udzielenie więcej niż jednej odpowiedzi.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143000"/>
            <a:ext cx="7772400" cy="512763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C00000"/>
                </a:solidFill>
              </a:rPr>
              <a:t>Metodologia badania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642910" y="2000240"/>
          <a:ext cx="7776864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428728" y="1643050"/>
            <a:ext cx="63579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/>
              <a:t>Główne źródło utrzymania mieszkańców wsi i małych miast </a:t>
            </a:r>
            <a:r>
              <a:rPr lang="pl-PL" sz="1400" b="1" dirty="0">
                <a:ea typeface="Calibri" pitchFamily="34" charset="0"/>
                <a:cs typeface="Tahoma" pitchFamily="34" charset="0"/>
              </a:rPr>
              <a:t>(N=435)</a:t>
            </a:r>
            <a:endParaRPr lang="pl-PL" sz="1400" dirty="0"/>
          </a:p>
        </p:txBody>
      </p:sp>
      <p:pic>
        <p:nvPicPr>
          <p:cNvPr id="39941" name="Wykres 4"/>
          <p:cNvPicPr>
            <a:picLocks noChangeArrowheads="1"/>
          </p:cNvPicPr>
          <p:nvPr/>
        </p:nvPicPr>
        <p:blipFill>
          <a:blip r:embed="rId2" cstate="print"/>
          <a:srcRect l="-1283" t="-11374" r="-2879" b="-5878"/>
          <a:stretch>
            <a:fillRect/>
          </a:stretch>
        </p:blipFill>
        <p:spPr bwMode="auto">
          <a:xfrm>
            <a:off x="1071538" y="2000240"/>
            <a:ext cx="650085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9943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500166" y="1785926"/>
            <a:ext cx="58579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/>
              <a:t>Gotowość do podjęcia pracy poza miejscem zamieszkania </a:t>
            </a:r>
            <a:r>
              <a:rPr lang="pl-PL" sz="1400" b="1" dirty="0">
                <a:solidFill>
                  <a:srgbClr val="000000"/>
                </a:solidFill>
                <a:cs typeface="Times New Roman" pitchFamily="18" charset="0"/>
              </a:rPr>
              <a:t>(N=270)</a:t>
            </a:r>
            <a:endParaRPr lang="pl-PL" sz="1400" dirty="0"/>
          </a:p>
        </p:txBody>
      </p:sp>
      <p:pic>
        <p:nvPicPr>
          <p:cNvPr id="45061" name="Wykres 4"/>
          <p:cNvPicPr>
            <a:picLocks noChangeArrowheads="1"/>
          </p:cNvPicPr>
          <p:nvPr/>
        </p:nvPicPr>
        <p:blipFill>
          <a:blip r:embed="rId2" cstate="print"/>
          <a:srcRect l="-2515" t="-35057" r="-3941" b="-12015"/>
          <a:stretch>
            <a:fillRect/>
          </a:stretch>
        </p:blipFill>
        <p:spPr bwMode="auto">
          <a:xfrm>
            <a:off x="2285984" y="2285992"/>
            <a:ext cx="457203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algn="l" eaLnBrk="1" hangingPunct="1"/>
            <a:r>
              <a:rPr lang="pl-PL" sz="3600" b="1" smtClean="0">
                <a:solidFill>
                  <a:srgbClr val="C00000"/>
                </a:solidFill>
              </a:rPr>
              <a:t>WYNIKI BADAŃ</a:t>
            </a:r>
          </a:p>
        </p:txBody>
      </p:sp>
      <p:sp>
        <p:nvSpPr>
          <p:cNvPr id="45063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142976" y="2000240"/>
          <a:ext cx="6429420" cy="3643338"/>
        </p:xfrm>
        <a:graphic>
          <a:graphicData uri="http://schemas.openxmlformats.org/drawingml/2006/table">
            <a:tbl>
              <a:tblPr/>
              <a:tblGrid>
                <a:gridCol w="4521334"/>
                <a:gridCol w="903345"/>
                <a:gridCol w="1004741"/>
              </a:tblGrid>
              <a:tr h="449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Przyczyny niepodejmowania pracy poza miejscem zamieszkania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zbyt zaawansowany wiek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58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38,7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brak potrzeby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22,0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emerytura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8,0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brak zdrowia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8,0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praca w miejscu zamieszkania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4,7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prowadzenie gospodarstwa rolnego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4,0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renta, opieka nad dziećmi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brak czasu, względy rodzinne, trudno powiedzieć, chęć pracy na miejscu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bez powodu, brak dojazdów, byłoby to niewygodne, nie poszukuję pracy poza miejscem zamieszkania, prowadzenie domu, brak odpowiedzi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0,7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OGÓŁEM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150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100,0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1571604" y="1643050"/>
            <a:ext cx="68580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pl-PL" sz="1400" b="1" dirty="0" bmk="_Toc368475486">
                <a:latin typeface="+mj-lt"/>
                <a:ea typeface="Calibri" pitchFamily="34" charset="0"/>
                <a:cs typeface="Times New Roman" pitchFamily="18" charset="0"/>
              </a:rPr>
              <a:t>Przyczyny niepodejmowania pracy poza miejscem zamieszkania (N=150)*</a:t>
            </a:r>
            <a:endParaRPr lang="pl-PL" sz="1400" dirty="0">
              <a:latin typeface="+mj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7158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  <p:sp>
        <p:nvSpPr>
          <p:cNvPr id="47161" name="Rectangle 1"/>
          <p:cNvSpPr>
            <a:spLocks noChangeArrowheads="1"/>
          </p:cNvSpPr>
          <p:nvPr/>
        </p:nvSpPr>
        <p:spPr bwMode="auto">
          <a:xfrm>
            <a:off x="1571604" y="5786454"/>
            <a:ext cx="585791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900" b="1" dirty="0"/>
              <a:t>*Suma wskazań jest większa niż 100%, ponieważ możliwe było udzielenie więcej niż jednej odpowiedzi.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000100" y="1643050"/>
            <a:ext cx="77152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/>
              <a:t>Formy podnoszenia/zmiany kwalifikacji, z których korzystali respondenci w ostatnich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>2-3 </a:t>
            </a:r>
            <a:r>
              <a:rPr lang="pl-PL" sz="1400" b="1" dirty="0"/>
              <a:t>latach (N=435)*</a:t>
            </a:r>
            <a:endParaRPr lang="pl-PL" sz="1400" dirty="0"/>
          </a:p>
        </p:txBody>
      </p:sp>
      <p:pic>
        <p:nvPicPr>
          <p:cNvPr id="50179" name="Wykres 2"/>
          <p:cNvPicPr>
            <a:picLocks noChangeArrowheads="1"/>
          </p:cNvPicPr>
          <p:nvPr/>
        </p:nvPicPr>
        <p:blipFill>
          <a:blip r:embed="rId2" cstate="print"/>
          <a:srcRect l="-1843" t="-10606" r="-2982" b="-6065"/>
          <a:stretch>
            <a:fillRect/>
          </a:stretch>
        </p:blipFill>
        <p:spPr bwMode="auto">
          <a:xfrm>
            <a:off x="1714480" y="2214554"/>
            <a:ext cx="571504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0225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  <p:sp>
        <p:nvSpPr>
          <p:cNvPr id="50226" name="Rectangle 1"/>
          <p:cNvSpPr>
            <a:spLocks noChangeArrowheads="1"/>
          </p:cNvSpPr>
          <p:nvPr/>
        </p:nvSpPr>
        <p:spPr bwMode="auto">
          <a:xfrm>
            <a:off x="1857356" y="5786454"/>
            <a:ext cx="614366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900" b="1" dirty="0"/>
              <a:t>*Suma wskazań jest większa niż 100%, ponieważ możliwe było udzielenie więcej niż jednej odpowiedzi.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214414" y="2000240"/>
          <a:ext cx="6643733" cy="3571905"/>
        </p:xfrm>
        <a:graphic>
          <a:graphicData uri="http://schemas.openxmlformats.org/drawingml/2006/table">
            <a:tbl>
              <a:tblPr/>
              <a:tblGrid>
                <a:gridCol w="4552188"/>
                <a:gridCol w="1045772"/>
                <a:gridCol w="1045773"/>
              </a:tblGrid>
              <a:tr h="2603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Przyczyny niepodnoszenia kwalifikacji zawodowych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brak potrzeby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147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52,7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wiek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42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15,1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brak czasu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6,5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brak propozycji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6,1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trudno powiedzieć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5,4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zdrowie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3,9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brak możliwości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3,2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 trakcie nauki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2,2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brak odpowiedzi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bez powodu, brak informacji, na rencie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0,6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6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brak funduszy, brak motywacji, brak perspektyw, praca w gospodarstwie, wychowanie dzieci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0,4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OGÓŁEM 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279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100,0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714348" y="1643050"/>
            <a:ext cx="78581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pl-PL" sz="1400" b="1" dirty="0" bmk="_Toc368475491">
                <a:latin typeface="+mj-lt"/>
                <a:ea typeface="Calibri" pitchFamily="34" charset="0"/>
                <a:cs typeface="Times New Roman" pitchFamily="18" charset="0"/>
              </a:rPr>
              <a:t>Przyczyny niepodnoszenia kwalifikacji zawodowych w </a:t>
            </a:r>
            <a:r>
              <a:rPr lang="pl-PL" sz="1400" b="1" dirty="0" smtClean="0" bmk="_Toc368475491">
                <a:latin typeface="+mj-lt"/>
                <a:ea typeface="Calibri" pitchFamily="34" charset="0"/>
                <a:cs typeface="Times New Roman" pitchFamily="18" charset="0"/>
              </a:rPr>
              <a:t>ostatnich 2-3 </a:t>
            </a:r>
            <a:r>
              <a:rPr lang="pl-PL" sz="1400" b="1" dirty="0" bmk="_Toc368475491">
                <a:latin typeface="+mj-lt"/>
                <a:ea typeface="Calibri" pitchFamily="34" charset="0"/>
                <a:cs typeface="Times New Roman" pitchFamily="18" charset="0"/>
              </a:rPr>
              <a:t>latach (N=279)*</a:t>
            </a:r>
            <a:endParaRPr lang="pl-PL" sz="1400" dirty="0">
              <a:latin typeface="+mj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62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  <p:sp>
        <p:nvSpPr>
          <p:cNvPr id="51263" name="Rectangle 1"/>
          <p:cNvSpPr>
            <a:spLocks noChangeArrowheads="1"/>
          </p:cNvSpPr>
          <p:nvPr/>
        </p:nvSpPr>
        <p:spPr bwMode="auto">
          <a:xfrm>
            <a:off x="1714500" y="5643563"/>
            <a:ext cx="600075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900" b="1"/>
              <a:t>*Suma wskazań jest większa niż 100%, ponieważ możliwe było udzielenie więcej niż jednej odpowiedzi.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714348" y="1643050"/>
            <a:ext cx="80724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/>
              <a:t>Plany dotyczące podnoszenia/zmiany </a:t>
            </a:r>
            <a:r>
              <a:rPr lang="pl-PL" sz="1400" b="1" dirty="0" smtClean="0"/>
              <a:t>kwalifikacji z </a:t>
            </a:r>
            <a:r>
              <a:rPr lang="pl-PL" sz="1400" b="1" dirty="0"/>
              <a:t>uwzględnieniem płci ankietowanych (N=435)*</a:t>
            </a:r>
            <a:endParaRPr lang="pl-PL" sz="1400" dirty="0"/>
          </a:p>
        </p:txBody>
      </p:sp>
      <p:pic>
        <p:nvPicPr>
          <p:cNvPr id="52227" name="Wykres 13"/>
          <p:cNvPicPr>
            <a:picLocks noChangeArrowheads="1"/>
          </p:cNvPicPr>
          <p:nvPr/>
        </p:nvPicPr>
        <p:blipFill>
          <a:blip r:embed="rId2" cstate="print"/>
          <a:srcRect l="-2008" t="-9888" r="-3027" b="-6326"/>
          <a:stretch>
            <a:fillRect/>
          </a:stretch>
        </p:blipFill>
        <p:spPr bwMode="auto">
          <a:xfrm>
            <a:off x="1428728" y="2071678"/>
            <a:ext cx="592935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2278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  <p:sp>
        <p:nvSpPr>
          <p:cNvPr id="52279" name="Rectangle 1"/>
          <p:cNvSpPr>
            <a:spLocks noChangeArrowheads="1"/>
          </p:cNvSpPr>
          <p:nvPr/>
        </p:nvSpPr>
        <p:spPr bwMode="auto">
          <a:xfrm>
            <a:off x="1357290" y="5786454"/>
            <a:ext cx="67151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900" b="1" dirty="0"/>
              <a:t>*Suma wskazań jest większa niż 100%, ponieważ możliwe było udzielenie więcej niż jednej odpowiedzi.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1000100" y="1714488"/>
            <a:ext cx="7358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>
                <a:ea typeface="Calibri" pitchFamily="34" charset="0"/>
                <a:cs typeface="Times New Roman" pitchFamily="18" charset="0"/>
              </a:rPr>
              <a:t>Wykorzystanie dostępnych form dofinansowania z funduszy krajowych lub unijnych z uwzględnieniem płci ankietowanych (N=435)</a:t>
            </a:r>
            <a:endParaRPr lang="pl-PL" sz="14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5301" name="Wykres 2"/>
          <p:cNvPicPr>
            <a:picLocks noChangeArrowheads="1"/>
          </p:cNvPicPr>
          <p:nvPr/>
        </p:nvPicPr>
        <p:blipFill>
          <a:blip r:embed="rId2" cstate="print"/>
          <a:srcRect l="-2036" t="-21838" r="-3110" b="-9782"/>
          <a:stretch>
            <a:fillRect/>
          </a:stretch>
        </p:blipFill>
        <p:spPr bwMode="auto">
          <a:xfrm>
            <a:off x="1643042" y="2428868"/>
            <a:ext cx="578647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5303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143108" y="1714488"/>
            <a:ext cx="52864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/>
              <a:t>Przeznaczenie otrzymanych funduszy </a:t>
            </a:r>
            <a:r>
              <a:rPr lang="pl-PL" sz="1400" b="1" dirty="0">
                <a:solidFill>
                  <a:srgbClr val="000000"/>
                </a:solidFill>
                <a:cs typeface="Times New Roman" pitchFamily="18" charset="0"/>
              </a:rPr>
              <a:t>(N=134)</a:t>
            </a:r>
            <a:endParaRPr lang="pl-PL" sz="1400" dirty="0"/>
          </a:p>
        </p:txBody>
      </p:sp>
      <p:pic>
        <p:nvPicPr>
          <p:cNvPr id="56325" name="Wykres 2"/>
          <p:cNvPicPr>
            <a:picLocks noChangeArrowheads="1"/>
          </p:cNvPicPr>
          <p:nvPr/>
        </p:nvPicPr>
        <p:blipFill>
          <a:blip r:embed="rId2" cstate="print"/>
          <a:srcRect l="-1405" t="-11629" r="-2914" b="-4974"/>
          <a:stretch>
            <a:fillRect/>
          </a:stretch>
        </p:blipFill>
        <p:spPr bwMode="auto">
          <a:xfrm>
            <a:off x="1357290" y="2071678"/>
            <a:ext cx="628654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6327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1071538" y="1714488"/>
            <a:ext cx="70723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1400" b="1" dirty="0">
                <a:ea typeface="Calibri" pitchFamily="34" charset="0"/>
                <a:cs typeface="Times New Roman" pitchFamily="18" charset="0"/>
              </a:rPr>
              <a:t>Ocena warunków i poziomu życia w gminie w ostatnich 2-3 latach </a:t>
            </a:r>
            <a:r>
              <a:rPr lang="pl-PL" sz="1400" b="1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pl-PL" sz="1400" b="1" dirty="0" smtClean="0">
                <a:ea typeface="Calibri" pitchFamily="34" charset="0"/>
                <a:cs typeface="Times New Roman" pitchFamily="18" charset="0"/>
              </a:rPr>
            </a:br>
            <a:r>
              <a:rPr lang="pl-PL" sz="1400" b="1" dirty="0" smtClean="0">
                <a:ea typeface="Calibri" pitchFamily="34" charset="0"/>
                <a:cs typeface="Times New Roman" pitchFamily="18" charset="0"/>
              </a:rPr>
              <a:t>z </a:t>
            </a:r>
            <a:r>
              <a:rPr lang="pl-PL" sz="1400" b="1" dirty="0">
                <a:ea typeface="Calibri" pitchFamily="34" charset="0"/>
                <a:cs typeface="Times New Roman" pitchFamily="18" charset="0"/>
              </a:rPr>
              <a:t>uwzględnieniem płci ankietowanych (N=435)</a:t>
            </a:r>
            <a:endParaRPr lang="pl-PL" sz="14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7349" name="Wykres 11"/>
          <p:cNvPicPr>
            <a:picLocks noChangeArrowheads="1"/>
          </p:cNvPicPr>
          <p:nvPr/>
        </p:nvPicPr>
        <p:blipFill>
          <a:blip r:embed="rId2" cstate="print"/>
          <a:srcRect l="-1968" t="-13301" r="-2806" b="-7980"/>
          <a:stretch>
            <a:fillRect/>
          </a:stretch>
        </p:blipFill>
        <p:spPr bwMode="auto">
          <a:xfrm>
            <a:off x="1214414" y="2285992"/>
            <a:ext cx="642942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7351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2357422" y="1785926"/>
            <a:ext cx="42862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sz="1400" b="1" dirty="0"/>
              <a:t>Czynniki wspierające rozwój gminy (N=433)*</a:t>
            </a:r>
            <a:endParaRPr lang="pl-PL" sz="1400" dirty="0"/>
          </a:p>
        </p:txBody>
      </p:sp>
      <p:pic>
        <p:nvPicPr>
          <p:cNvPr id="60419" name="Wykres 1"/>
          <p:cNvPicPr>
            <a:picLocks noChangeArrowheads="1"/>
          </p:cNvPicPr>
          <p:nvPr/>
        </p:nvPicPr>
        <p:blipFill>
          <a:blip r:embed="rId2" cstate="print"/>
          <a:srcRect l="-1733" t="-10744" r="-2908" b="-5804"/>
          <a:stretch>
            <a:fillRect/>
          </a:stretch>
        </p:blipFill>
        <p:spPr bwMode="auto">
          <a:xfrm>
            <a:off x="1428728" y="2143116"/>
            <a:ext cx="614366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0465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  <p:sp>
        <p:nvSpPr>
          <p:cNvPr id="60466" name="Rectangle 1"/>
          <p:cNvSpPr>
            <a:spLocks noChangeArrowheads="1"/>
          </p:cNvSpPr>
          <p:nvPr/>
        </p:nvSpPr>
        <p:spPr bwMode="auto">
          <a:xfrm>
            <a:off x="1428728" y="5786454"/>
            <a:ext cx="650085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900" b="1" dirty="0"/>
              <a:t>*Suma wskazań jest większa niż 100%, ponieważ możliwe było udzielenie więcej niż jednej odpowiedzi.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357313"/>
            <a:ext cx="8215312" cy="727075"/>
          </a:xfrm>
        </p:spPr>
        <p:txBody>
          <a:bodyPr/>
          <a:lstStyle/>
          <a:p>
            <a:pPr algn="l" eaLnBrk="1" hangingPunct="1"/>
            <a:r>
              <a:rPr lang="pl-PL" sz="2800" b="1" dirty="0" smtClean="0">
                <a:solidFill>
                  <a:srgbClr val="C00000"/>
                </a:solidFill>
              </a:rPr>
              <a:t>Badania ilościowe</a:t>
            </a:r>
            <a:r>
              <a:rPr lang="pl-PL" sz="3200" b="1" dirty="0" smtClean="0">
                <a:solidFill>
                  <a:srgbClr val="C00000"/>
                </a:solidFill>
              </a:rPr>
              <a:t>:</a:t>
            </a:r>
            <a:br>
              <a:rPr lang="pl-PL" sz="3200" b="1" dirty="0" smtClean="0">
                <a:solidFill>
                  <a:srgbClr val="C00000"/>
                </a:solidFill>
              </a:rPr>
            </a:br>
            <a:r>
              <a:rPr lang="pl-PL" sz="1600" b="1" dirty="0" smtClean="0"/>
              <a:t>Wywiady telefoniczne wspomagane komputerowo (CATI) </a:t>
            </a:r>
            <a:r>
              <a:rPr lang="pl-PL" sz="1600" dirty="0" smtClean="0"/>
              <a:t>przeprowadzone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wśród </a:t>
            </a:r>
            <a:r>
              <a:rPr lang="pl-PL" sz="1600" dirty="0" smtClean="0"/>
              <a:t>435 osób zamieszkujących wsie i małe miasta w województwie podlaskim.</a:t>
            </a:r>
            <a:endParaRPr lang="pl-PL" sz="1600" b="1" dirty="0" smtClean="0">
              <a:solidFill>
                <a:srgbClr val="C00000"/>
              </a:solidFill>
            </a:endParaRPr>
          </a:p>
        </p:txBody>
      </p:sp>
      <p:sp>
        <p:nvSpPr>
          <p:cNvPr id="17410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42938" y="2571750"/>
            <a:ext cx="821531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l-PL" sz="3200" b="1" dirty="0">
              <a:solidFill>
                <a:srgbClr val="C00000"/>
              </a:solidFill>
            </a:endParaRPr>
          </a:p>
          <a:p>
            <a:endParaRPr lang="pl-PL" sz="3200" b="1" dirty="0">
              <a:solidFill>
                <a:srgbClr val="C00000"/>
              </a:solidFill>
            </a:endParaRPr>
          </a:p>
          <a:p>
            <a:endParaRPr lang="pl-PL" sz="3200" b="1" dirty="0">
              <a:solidFill>
                <a:srgbClr val="C00000"/>
              </a:solidFill>
            </a:endParaRPr>
          </a:p>
          <a:p>
            <a:endParaRPr lang="pl-PL" sz="3200" b="1" dirty="0">
              <a:solidFill>
                <a:srgbClr val="C00000"/>
              </a:solidFill>
            </a:endParaRPr>
          </a:p>
          <a:p>
            <a:r>
              <a:rPr lang="pl-PL" sz="2800" b="1" dirty="0">
                <a:solidFill>
                  <a:srgbClr val="C00000"/>
                </a:solidFill>
              </a:rPr>
              <a:t>Badania jakościowe:</a:t>
            </a:r>
          </a:p>
          <a:p>
            <a:r>
              <a:rPr lang="pl-PL" sz="1600" b="1" dirty="0"/>
              <a:t>Indywidualne wywiady pogłębione (IDI)</a:t>
            </a:r>
            <a:r>
              <a:rPr lang="pl-PL" sz="1600" dirty="0"/>
              <a:t> z instytucjami publicznymi na poziomie powiatowym (PUP) oraz regionalnym (WUP) oraz organizacjami pozarządowymi.</a:t>
            </a:r>
          </a:p>
          <a:p>
            <a:r>
              <a:rPr lang="pl-PL" sz="1600" dirty="0"/>
              <a:t> </a:t>
            </a:r>
          </a:p>
          <a:p>
            <a:r>
              <a:rPr lang="pl-PL" sz="1600" b="1" dirty="0"/>
              <a:t>Zogniskowane wywiady grupowe (FGI) </a:t>
            </a:r>
            <a:r>
              <a:rPr lang="pl-PL" sz="1600" dirty="0"/>
              <a:t>przeprowadzone wśród mieszkańców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wsi </a:t>
            </a:r>
            <a:r>
              <a:rPr lang="pl-PL" sz="1600" dirty="0"/>
              <a:t> </a:t>
            </a:r>
            <a:r>
              <a:rPr lang="pl-PL" sz="1600" dirty="0" smtClean="0"/>
              <a:t>i </a:t>
            </a:r>
            <a:r>
              <a:rPr lang="pl-PL" sz="1600" dirty="0"/>
              <a:t>małych miast województwa podlaskiego.</a:t>
            </a:r>
            <a:endParaRPr lang="pl-PL" sz="1600" b="1" dirty="0">
              <a:solidFill>
                <a:srgbClr val="C00000"/>
              </a:solidFill>
            </a:endParaRPr>
          </a:p>
          <a:p>
            <a:endParaRPr lang="pl-PL" sz="3200" b="1" dirty="0">
              <a:solidFill>
                <a:srgbClr val="C00000"/>
              </a:solidFill>
            </a:endParaRPr>
          </a:p>
          <a:p>
            <a:endParaRPr lang="pl-PL" sz="3200" b="1" dirty="0">
              <a:solidFill>
                <a:srgbClr val="C00000"/>
              </a:solidFill>
            </a:endParaRPr>
          </a:p>
        </p:txBody>
      </p:sp>
      <p:sp>
        <p:nvSpPr>
          <p:cNvPr id="17412" name="Prostokąt 9"/>
          <p:cNvSpPr>
            <a:spLocks noChangeArrowheads="1"/>
          </p:cNvSpPr>
          <p:nvPr/>
        </p:nvSpPr>
        <p:spPr bwMode="auto">
          <a:xfrm>
            <a:off x="642938" y="4429125"/>
            <a:ext cx="81438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b="1" dirty="0"/>
              <a:t>Panel ekspertów </a:t>
            </a:r>
            <a:r>
              <a:rPr lang="pl-PL" sz="1600" dirty="0"/>
              <a:t>przeprowadzony wśród przedstawicieli instytucji publicznych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na </a:t>
            </a:r>
            <a:r>
              <a:rPr lang="pl-PL" sz="1600" dirty="0"/>
              <a:t>poziomie regionalnym (WUP) oraz powiatowym (PUP), organizacji pozarządowych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oraz </a:t>
            </a:r>
            <a:r>
              <a:rPr lang="pl-PL" sz="1600" dirty="0"/>
              <a:t>mieszkańców wsi i małych miast województwa podlaskiego</a:t>
            </a:r>
            <a:r>
              <a:rPr lang="pl-PL" sz="1600" b="1" dirty="0"/>
              <a:t>.</a:t>
            </a:r>
            <a:r>
              <a:rPr lang="pl-PL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2468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71472" y="1714488"/>
          <a:ext cx="7858180" cy="1714512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858180"/>
              </a:tblGrid>
              <a:tr h="1714512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1073150" algn="l"/>
                        </a:tabLst>
                      </a:pPr>
                      <a:endParaRPr lang="pl-PL" sz="1600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1073150" algn="l"/>
                        </a:tabLst>
                      </a:pPr>
                      <a:r>
                        <a:rPr lang="pl-PL" sz="1600" b="1" dirty="0" smtClean="0"/>
                        <a:t>WNIOSEK</a:t>
                      </a:r>
                      <a:r>
                        <a:rPr lang="pl-PL" sz="1600" b="1" baseline="0" dirty="0" smtClean="0"/>
                        <a:t> 1 - </a:t>
                      </a:r>
                      <a:r>
                        <a:rPr lang="pl-PL" sz="1600" b="1" dirty="0" smtClean="0"/>
                        <a:t>„Rozwój </a:t>
                      </a:r>
                      <a:r>
                        <a:rPr lang="pl-PL" sz="1600" b="1" dirty="0"/>
                        <a:t>rolnictwa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tworzenie warunków wielofunkcyjnego rozwoju wsi” określono jako cel 7 obowiązującej do niedawna „Strategii rozwoju województwa podlaskiego do 2020 roku”.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nowej Strategii, przyjętej we wrześniu 2013 r. rolnictwo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obszary wiejskie zostały potraktowane łącznie jako obszary strategicznej interwencji, gdzie określone działania i formy wsparcia mają być dostosowane do indywidualnych potencjałów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możliwości danego obszaru.</a:t>
                      </a: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2470" name="Rectangle 1"/>
          <p:cNvSpPr>
            <a:spLocks noChangeArrowheads="1"/>
          </p:cNvSpPr>
          <p:nvPr/>
        </p:nvSpPr>
        <p:spPr bwMode="auto">
          <a:xfrm>
            <a:off x="1214414" y="3500438"/>
            <a:ext cx="721523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28600" indent="-228600"/>
            <a:r>
              <a:rPr lang="pl-PL" sz="1400" b="1" dirty="0" smtClean="0"/>
              <a:t>REKOMENDACJE:</a:t>
            </a:r>
          </a:p>
          <a:p>
            <a:pPr marL="228600" indent="-228600"/>
            <a:endParaRPr lang="pl-PL" sz="1400" dirty="0" smtClean="0"/>
          </a:p>
          <a:p>
            <a:pPr marL="228600" indent="-228600">
              <a:buFontTx/>
              <a:buAutoNum type="arabicPeriod"/>
            </a:pPr>
            <a:r>
              <a:rPr lang="pl-PL" sz="1400" dirty="0" smtClean="0"/>
              <a:t>Wielofunkcyjny </a:t>
            </a:r>
            <a:r>
              <a:rPr lang="pl-PL" sz="1400" dirty="0"/>
              <a:t>rozwój obszarów wiejskich wymaga kompleksowych działań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w </a:t>
            </a:r>
            <a:r>
              <a:rPr lang="pl-PL" sz="1400" dirty="0"/>
              <a:t>integracji wielu cech składających się na pojęcie „żywotność obszarów wiejskich”.</a:t>
            </a:r>
          </a:p>
          <a:p>
            <a:pPr marL="228600" indent="-228600">
              <a:buFontTx/>
              <a:buAutoNum type="arabicPeriod"/>
            </a:pPr>
            <a:endParaRPr lang="pl-PL" sz="1400" dirty="0"/>
          </a:p>
          <a:p>
            <a:pPr marL="228600" indent="-228600">
              <a:buFontTx/>
              <a:buAutoNum type="arabicPeriod"/>
            </a:pPr>
            <a:r>
              <a:rPr lang="pl-PL" sz="1400" dirty="0"/>
              <a:t>Nowe dokumenty strategiczne i programy rozwoju powinny umiejętnie łączyć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i </a:t>
            </a:r>
            <a:r>
              <a:rPr lang="pl-PL" sz="1400" dirty="0"/>
              <a:t>wspierać rozwój infrastruktury na obszarze wsi i małych miast, inwestycji produkcyjnych i inwestycji w kapitał ludzki, wykorzystanie walorów środowiska naturalnego, w oparciu o endogeniczne potencjały danego obszaru.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2468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642910" y="1928802"/>
          <a:ext cx="7786742" cy="114300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7786742"/>
              </a:tblGrid>
              <a:tr h="785818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2 - Atrakcyjność </a:t>
                      </a:r>
                      <a:r>
                        <a:rPr lang="pl-PL" sz="1600" b="1" dirty="0"/>
                        <a:t>inwestycyjna oraz rozwój terenów wiejskich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małych miast regionu nie ulegną poprawie bez zaangażowania znacznych środków publicznych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prywatnych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zasadniczą poprawę infrastruktury technicznej</a:t>
                      </a:r>
                      <a:r>
                        <a:rPr lang="pl-PL" sz="1600" b="1" dirty="0" smtClean="0"/>
                        <a:t>.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2473" name="Rectangle 2"/>
          <p:cNvSpPr>
            <a:spLocks noChangeArrowheads="1"/>
          </p:cNvSpPr>
          <p:nvPr/>
        </p:nvSpPr>
        <p:spPr bwMode="auto">
          <a:xfrm>
            <a:off x="1071538" y="3214686"/>
            <a:ext cx="77152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sz="1400" b="1" dirty="0" smtClean="0"/>
              <a:t>REKOMENDACJA:</a:t>
            </a:r>
          </a:p>
          <a:p>
            <a:endParaRPr lang="pl-PL" sz="1400" dirty="0" smtClean="0"/>
          </a:p>
          <a:p>
            <a:r>
              <a:rPr lang="pl-PL" sz="1400" dirty="0" smtClean="0"/>
              <a:t>Konieczne </a:t>
            </a:r>
            <a:r>
              <a:rPr lang="pl-PL" sz="1400" dirty="0"/>
              <a:t>jest wydatne zwiększenie poziomu finansowania na tych obszarach w infrastrukturę drogową dla poprawy dostępności komunikacyjnej, telekomunikację, gazyfikację regionu, sieć wodociągową i kanalizacyjną. Działania te spowodują znaczący przyrost miejsc pracy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w </a:t>
            </a:r>
            <a:r>
              <a:rPr lang="pl-PL" sz="1400" dirty="0"/>
              <a:t>wymiarze lokalnym.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3492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85786" y="1857364"/>
          <a:ext cx="7429552" cy="1000132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429552"/>
              </a:tblGrid>
              <a:tr h="100013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3 - Gospodarka </a:t>
                      </a:r>
                      <a:r>
                        <a:rPr lang="pl-PL" sz="1600" b="1" dirty="0"/>
                        <a:t>regionu podlaskiego koncentruje się głównie wokół rolnictwa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przetwórstwa rolno </a:t>
                      </a:r>
                      <a:r>
                        <a:rPr lang="pl-PL" sz="1600" b="1" dirty="0" smtClean="0"/>
                        <a:t>- spożywczego</a:t>
                      </a:r>
                      <a:r>
                        <a:rPr lang="pl-PL" sz="1600" b="1" dirty="0"/>
                        <a:t>. Sektory te wymagają odpowiedniego wsparcia instytucjonalnego i finansowego. </a:t>
                      </a: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3494" name="Prostokąt 6"/>
          <p:cNvSpPr>
            <a:spLocks noChangeArrowheads="1"/>
          </p:cNvSpPr>
          <p:nvPr/>
        </p:nvSpPr>
        <p:spPr bwMode="auto">
          <a:xfrm>
            <a:off x="1071538" y="3214686"/>
            <a:ext cx="735806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 dirty="0" smtClean="0"/>
              <a:t>REKOMENDACJA:</a:t>
            </a:r>
          </a:p>
          <a:p>
            <a:endParaRPr lang="pl-PL" sz="1400" dirty="0" smtClean="0"/>
          </a:p>
          <a:p>
            <a:r>
              <a:rPr lang="pl-PL" sz="1400" dirty="0" smtClean="0"/>
              <a:t>Silniejsze </a:t>
            </a:r>
            <a:r>
              <a:rPr lang="pl-PL" sz="1400" dirty="0"/>
              <a:t>zaakcentowanie w dokumentach realizacyjnych Strategii (wojewódzkich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i </a:t>
            </a:r>
            <a:r>
              <a:rPr lang="pl-PL" sz="1400" dirty="0"/>
              <a:t>lokalnych programach rozwoju) problemów rozwoju rolnictwa wielofunkcyjnego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i </a:t>
            </a:r>
            <a:r>
              <a:rPr lang="pl-PL" sz="1400" dirty="0"/>
              <a:t>obszarów wiejskich.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3492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642910" y="1785926"/>
          <a:ext cx="7500990" cy="1285884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500990"/>
              </a:tblGrid>
              <a:tr h="1285884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4 - Na </a:t>
                      </a:r>
                      <a:r>
                        <a:rPr lang="pl-PL" sz="1600" b="1" dirty="0"/>
                        <a:t>przeważającej części obszarów województwa rolnictwo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przetwórstwo płodów rolnych będą także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przyszłości podstawową działalnością. Jednocześnie rolnictwo może się rozwijać tylko wraz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z </a:t>
                      </a:r>
                      <a:r>
                        <a:rPr lang="pl-PL" sz="1600" b="1" dirty="0"/>
                        <a:t>poszerzeniem możliwości  uzyskania dodatkowych dochodów spoza rolnictwa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poprawą dostępu do infrastruktury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usług socjalno-bytowych. </a:t>
                      </a: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3496" name="Rectangle 1"/>
          <p:cNvSpPr>
            <a:spLocks noChangeArrowheads="1"/>
          </p:cNvSpPr>
          <p:nvPr/>
        </p:nvSpPr>
        <p:spPr bwMode="auto">
          <a:xfrm>
            <a:off x="1071539" y="3357562"/>
            <a:ext cx="71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28600" indent="-228600"/>
            <a:r>
              <a:rPr lang="pl-PL" sz="1400" b="1" dirty="0" smtClean="0"/>
              <a:t>REKOMENDACJE:</a:t>
            </a:r>
          </a:p>
          <a:p>
            <a:pPr marL="228600" indent="-228600"/>
            <a:endParaRPr lang="pl-PL" sz="1400" dirty="0" smtClean="0"/>
          </a:p>
          <a:p>
            <a:pPr marL="228600" indent="-228600">
              <a:buFontTx/>
              <a:buAutoNum type="arabicPeriod"/>
            </a:pPr>
            <a:r>
              <a:rPr lang="pl-PL" sz="1400" dirty="0" smtClean="0"/>
              <a:t>Należy </a:t>
            </a:r>
            <a:r>
              <a:rPr lang="pl-PL" sz="1400" dirty="0"/>
              <a:t>wspomagać rozwój rolnictwa wielofunkcyjnego, lokalnego przetwórstwa płodów rolnych i leśnych, jednostek obsługi rolnictwa, drobnego rzemiosła, agroturystyki, itp.</a:t>
            </a:r>
          </a:p>
          <a:p>
            <a:pPr marL="228600" indent="-228600">
              <a:buFontTx/>
              <a:buAutoNum type="arabicPeriod"/>
            </a:pPr>
            <a:endParaRPr lang="pl-PL" sz="1400" dirty="0"/>
          </a:p>
          <a:p>
            <a:pPr marL="228600" indent="-228600">
              <a:buFontTx/>
              <a:buAutoNum type="arabicPeriod"/>
            </a:pPr>
            <a:r>
              <a:rPr lang="pl-PL" sz="1400" dirty="0"/>
              <a:t>Wskazane jest wspieranie mieszkańców miast związanych z terenami wiejskimi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w </a:t>
            </a:r>
            <a:r>
              <a:rPr lang="pl-PL" sz="1400" dirty="0"/>
              <a:t>podejmowaniu działalności   związanej z obsługą rolnictwa i gospodarki leśnej,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co </a:t>
            </a:r>
            <a:r>
              <a:rPr lang="pl-PL" sz="1400" dirty="0"/>
              <a:t>przyczyni się do zwiększenia miejsc pracy na ich terenie.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4516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85786" y="1928802"/>
          <a:ext cx="7572428" cy="1571636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572428"/>
              </a:tblGrid>
              <a:tr h="1571636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5 - Przyczyny </a:t>
                      </a:r>
                      <a:r>
                        <a:rPr lang="pl-PL" sz="1600" b="1" dirty="0"/>
                        <a:t>dysproporcji rozwojowych pomiędzy podregionami województwa podlaskiego mają swe źródło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odmienności struktur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zasobów rozwojowych gospodarki, implikują przyszłe czynniki i trendy </a:t>
                      </a:r>
                      <a:r>
                        <a:rPr lang="pl-PL" sz="1600" b="1" dirty="0" smtClean="0"/>
                        <a:t>zmian. Różnorodność </a:t>
                      </a:r>
                      <a:r>
                        <a:rPr lang="pl-PL" sz="1600" b="1" dirty="0"/>
                        <a:t>regionu wymaga poszukiwania indywidualnych ścieżek rozwoju dla poszczególnych jednostek terytorialnych (powiatów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gmin).</a:t>
                      </a: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4518" name="Rectangle 1"/>
          <p:cNvSpPr>
            <a:spLocks noChangeArrowheads="1"/>
          </p:cNvSpPr>
          <p:nvPr/>
        </p:nvSpPr>
        <p:spPr bwMode="auto">
          <a:xfrm>
            <a:off x="1142976" y="3857628"/>
            <a:ext cx="72866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sz="1400" b="1" dirty="0" smtClean="0"/>
              <a:t>REKOMENDACJA:</a:t>
            </a:r>
          </a:p>
          <a:p>
            <a:endParaRPr lang="pl-PL" sz="1400" dirty="0" smtClean="0"/>
          </a:p>
          <a:p>
            <a:r>
              <a:rPr lang="pl-PL" sz="1400" dirty="0" smtClean="0"/>
              <a:t>Przed </a:t>
            </a:r>
            <a:r>
              <a:rPr lang="pl-PL" sz="1400" dirty="0"/>
              <a:t>tworzeniem nowych programów i strategii rozwoju dla poszczególnych obszarów celowe byłoby pełne zinwentaryzowanie przyczyn i skutków dysproporcji terytorialnych.  Wizje rozwoju poszczególnych regionów powinny w maksymalnym stopniu uwzględniać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te </a:t>
            </a:r>
            <a:r>
              <a:rPr lang="pl-PL" sz="1400" dirty="0"/>
              <a:t>różnice.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4516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714348" y="1857364"/>
          <a:ext cx="7572428" cy="1285884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572428"/>
              </a:tblGrid>
              <a:tr h="128588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6 -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Zróżnicowanie </a:t>
                      </a:r>
                      <a:r>
                        <a:rPr lang="pl-PL" sz="1600" b="1" dirty="0"/>
                        <a:t>terytorialne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rozmieszczeniu potencjału ludzkiego jest faktem nieuniknionym, ograniczenie jego wpływu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na </a:t>
                      </a:r>
                      <a:r>
                        <a:rPr lang="pl-PL" sz="1600" b="1" dirty="0"/>
                        <a:t>dysproporcje podaży pracy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popytu na pracę wymaga głębokiej segmentacji polityki gospodarczej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społecznej.</a:t>
                      </a: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4520" name="Rectangle 2"/>
          <p:cNvSpPr>
            <a:spLocks noChangeArrowheads="1"/>
          </p:cNvSpPr>
          <p:nvPr/>
        </p:nvSpPr>
        <p:spPr bwMode="auto">
          <a:xfrm>
            <a:off x="1071538" y="3571876"/>
            <a:ext cx="728662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/>
            <a:r>
              <a:rPr lang="pl-PL" sz="1400" b="1" dirty="0" smtClean="0"/>
              <a:t>REKOMENDACJE:</a:t>
            </a:r>
          </a:p>
          <a:p>
            <a:pPr marL="228600" indent="-228600"/>
            <a:endParaRPr lang="pl-PL" sz="1400" dirty="0" smtClean="0"/>
          </a:p>
          <a:p>
            <a:pPr marL="228600" indent="-228600">
              <a:buFontTx/>
              <a:buAutoNum type="arabicPeriod"/>
            </a:pPr>
            <a:r>
              <a:rPr lang="pl-PL" sz="1400" dirty="0" smtClean="0"/>
              <a:t>Zmniejszenie </a:t>
            </a:r>
            <a:r>
              <a:rPr lang="pl-PL" sz="1400" dirty="0"/>
              <a:t>dysproporcji rozwojowych pomiędzy poszczególnymi podregionami, powiatami i gminami.</a:t>
            </a:r>
          </a:p>
          <a:p>
            <a:pPr marL="228600" indent="-228600">
              <a:buFontTx/>
              <a:buAutoNum type="arabicPeriod"/>
            </a:pPr>
            <a:endParaRPr lang="pl-PL" sz="1400" dirty="0"/>
          </a:p>
          <a:p>
            <a:pPr marL="228600" indent="-228600">
              <a:buFontTx/>
              <a:buAutoNum type="arabicPeriod"/>
            </a:pPr>
            <a:r>
              <a:rPr lang="pl-PL" sz="1400" dirty="0"/>
              <a:t>Wyraźne podjęcie działań dla poprawy żywotności obszarów wiejskich w ścisłym współdziałaniu </a:t>
            </a:r>
            <a:r>
              <a:rPr lang="pl-PL" sz="1400" dirty="0" smtClean="0"/>
              <a:t>z </a:t>
            </a:r>
            <a:r>
              <a:rPr lang="pl-PL" sz="1400" dirty="0"/>
              <a:t>potencjałem okolicznych miast.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5540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85786" y="1714488"/>
          <a:ext cx="7715304" cy="1285884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715304"/>
              </a:tblGrid>
              <a:tr h="128588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7 - Proces </a:t>
                      </a:r>
                      <a:r>
                        <a:rPr lang="pl-PL" sz="1600" b="1" dirty="0"/>
                        <a:t>starzenia się społeczeństwa przebiega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regionie podlaskim bardziej intensywnie niż przeciętnie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kraju. Jego kontynuacja spowoduje, już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nieodległej przyszłości, brak podaży zasobów pracy, szczególnie na obszarach wiejskich. </a:t>
                      </a: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5542" name="Rectangle 1"/>
          <p:cNvSpPr>
            <a:spLocks noChangeArrowheads="1"/>
          </p:cNvSpPr>
          <p:nvPr/>
        </p:nvSpPr>
        <p:spPr bwMode="auto">
          <a:xfrm>
            <a:off x="1000100" y="3357562"/>
            <a:ext cx="757237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/>
            <a:r>
              <a:rPr lang="pl-PL" sz="1400" b="1" dirty="0" smtClean="0"/>
              <a:t>REKOMENDACJE:</a:t>
            </a:r>
          </a:p>
          <a:p>
            <a:pPr marL="228600" indent="-228600"/>
            <a:endParaRPr lang="pl-PL" sz="1400" dirty="0" smtClean="0"/>
          </a:p>
          <a:p>
            <a:pPr marL="228600" indent="-228600">
              <a:buFontTx/>
              <a:buAutoNum type="arabicPeriod"/>
            </a:pPr>
            <a:r>
              <a:rPr lang="pl-PL" sz="1400" dirty="0" smtClean="0"/>
              <a:t>Konieczne </a:t>
            </a:r>
            <a:r>
              <a:rPr lang="pl-PL" sz="1400" dirty="0"/>
              <a:t>jest zintensyfikowanie działań zmierzających do możliwie najdłuższego utrzymania w stanie aktywności zawodowej i zapewnienia zatrudnienia obecnej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populacji </a:t>
            </a:r>
            <a:r>
              <a:rPr lang="pl-PL" sz="1400" dirty="0"/>
              <a:t>ludności w wieku produkcyjnym.</a:t>
            </a:r>
          </a:p>
          <a:p>
            <a:pPr marL="228600" indent="-228600">
              <a:buFontTx/>
              <a:buAutoNum type="arabicPeriod"/>
            </a:pPr>
            <a:endParaRPr lang="pl-PL" sz="1400" dirty="0"/>
          </a:p>
          <a:p>
            <a:pPr marL="228600" indent="-228600">
              <a:buFontTx/>
              <a:buAutoNum type="arabicPeriod"/>
            </a:pPr>
            <a:r>
              <a:rPr lang="pl-PL" sz="1400" dirty="0"/>
              <a:t>Podjęcie skutecznych działań dla zapewnienia miejsc pracy młodemu pokoleniu mieszkańców.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5540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785786" y="1928802"/>
          <a:ext cx="7643866" cy="1214446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643866"/>
              </a:tblGrid>
              <a:tr h="12144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8 - Częstym </a:t>
                      </a:r>
                      <a:r>
                        <a:rPr lang="pl-PL" sz="1600" b="1" dirty="0"/>
                        <a:t>powodem niskiej aktywności gospodarczej mieszkańców obszarów wiejskich jest brak dostatecznej wiedzy w zakresie możliwości uzyskania wsparcia zewnętrznego,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tym finansowania inwestycji produkcyjnych.</a:t>
                      </a:r>
                      <a:endParaRPr lang="pl-PL" sz="1600" b="1" i="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5544" name="Rectangle 2"/>
          <p:cNvSpPr>
            <a:spLocks noChangeArrowheads="1"/>
          </p:cNvSpPr>
          <p:nvPr/>
        </p:nvSpPr>
        <p:spPr bwMode="auto">
          <a:xfrm>
            <a:off x="1142976" y="3464155"/>
            <a:ext cx="728662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/>
            <a:r>
              <a:rPr lang="pl-PL" sz="1400" b="1" dirty="0" smtClean="0"/>
              <a:t>REKOMENDACJE:</a:t>
            </a:r>
          </a:p>
          <a:p>
            <a:pPr marL="228600" indent="-228600"/>
            <a:endParaRPr lang="pl-PL" sz="1400" dirty="0" smtClean="0"/>
          </a:p>
          <a:p>
            <a:pPr marL="228600" indent="-228600">
              <a:buFontTx/>
              <a:buAutoNum type="arabicPeriod"/>
            </a:pPr>
            <a:r>
              <a:rPr lang="pl-PL" sz="1400" dirty="0" smtClean="0"/>
              <a:t>Zbudowanie </a:t>
            </a:r>
            <a:r>
              <a:rPr lang="pl-PL" sz="1400" dirty="0"/>
              <a:t>skutecznego systemu doradztwa, ułatwiającego racjonalne i efektywne wykorzystanie różnych źródeł środków pomocowych, kredytów.</a:t>
            </a:r>
          </a:p>
          <a:p>
            <a:pPr marL="228600" indent="-228600">
              <a:buFontTx/>
              <a:buAutoNum type="arabicPeriod"/>
            </a:pPr>
            <a:endParaRPr lang="pl-PL" sz="1400" dirty="0"/>
          </a:p>
          <a:p>
            <a:pPr marL="228600" indent="-228600">
              <a:buFontTx/>
              <a:buAutoNum type="arabicPeriod"/>
            </a:pPr>
            <a:r>
              <a:rPr lang="pl-PL" sz="1400" dirty="0"/>
              <a:t>Skoordynowanie i wzmocnienie działań instytucji i organizacji mogących ułatwić rolnikom i innym przedsiębiorcom na obszarach wiejskich podejmowanie decyzji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i </a:t>
            </a:r>
            <a:r>
              <a:rPr lang="pl-PL" sz="1400" dirty="0"/>
              <a:t>prowadzenie działalności ( w tym szczególnie pozarolniczej </a:t>
            </a:r>
            <a:r>
              <a:rPr lang="pl-PL" sz="1400" dirty="0" smtClean="0"/>
              <a:t>działalności gospodarczej</a:t>
            </a:r>
            <a:r>
              <a:rPr lang="pl-PL" sz="1400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6564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85786" y="1714488"/>
          <a:ext cx="7643866" cy="1214446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643866"/>
              </a:tblGrid>
              <a:tr h="1214446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9 - Dużym </a:t>
                      </a:r>
                      <a:r>
                        <a:rPr lang="pl-PL" sz="1600" b="1" dirty="0"/>
                        <a:t>zagrożeniem dla przyszłości rozwoju rolnictwa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obszarów wiejskich jest odpływ ludności </a:t>
                      </a:r>
                      <a:r>
                        <a:rPr lang="pl-PL" sz="1600" b="1" dirty="0" smtClean="0"/>
                        <a:t>z </a:t>
                      </a:r>
                      <a:r>
                        <a:rPr lang="pl-PL" sz="1600" b="1" dirty="0"/>
                        <a:t>tych terenów. Spowodowany jest wieloma czynnikami, </a:t>
                      </a:r>
                      <a:r>
                        <a:rPr lang="pl-PL" sz="1600" b="1" dirty="0" smtClean="0"/>
                        <a:t> w </a:t>
                      </a:r>
                      <a:r>
                        <a:rPr lang="pl-PL" sz="1600" b="1" dirty="0"/>
                        <a:t>tym głównie niższą niż </a:t>
                      </a:r>
                      <a:r>
                        <a:rPr lang="pl-PL" sz="1600" b="1" dirty="0" smtClean="0"/>
                        <a:t> w </a:t>
                      </a:r>
                      <a:r>
                        <a:rPr lang="pl-PL" sz="1600" b="1" dirty="0"/>
                        <a:t>miastach jakością życia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brakiem perspektyw zatrudnienia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rozwoju.</a:t>
                      </a: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6566" name="Rectangle 1"/>
          <p:cNvSpPr>
            <a:spLocks noChangeArrowheads="1"/>
          </p:cNvSpPr>
          <p:nvPr/>
        </p:nvSpPr>
        <p:spPr bwMode="auto">
          <a:xfrm>
            <a:off x="1071538" y="3214686"/>
            <a:ext cx="735806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sz="1400" b="1" dirty="0" smtClean="0"/>
              <a:t>REKOMENDACJE</a:t>
            </a:r>
            <a:r>
              <a:rPr lang="pl-PL" sz="1400" dirty="0" smtClean="0"/>
              <a:t>:</a:t>
            </a:r>
          </a:p>
          <a:p>
            <a:endParaRPr lang="pl-PL" sz="1400" dirty="0" smtClean="0"/>
          </a:p>
          <a:p>
            <a:r>
              <a:rPr lang="pl-PL" sz="1400" dirty="0" smtClean="0"/>
              <a:t>1</a:t>
            </a:r>
            <a:r>
              <a:rPr lang="pl-PL" sz="1400" dirty="0"/>
              <a:t>. </a:t>
            </a:r>
            <a:r>
              <a:rPr lang="pl-PL" sz="1400" dirty="0" smtClean="0"/>
              <a:t>Konieczne </a:t>
            </a:r>
            <a:r>
              <a:rPr lang="pl-PL" sz="1400" dirty="0"/>
              <a:t>są inwestycje w kapitał ludzki i warunki jego rozwoju. W szczególności pilna jest budowa szerokiego dostępu do:</a:t>
            </a:r>
          </a:p>
          <a:p>
            <a:pPr eaLnBrk="0" hangingPunct="0"/>
            <a:r>
              <a:rPr lang="pl-PL" sz="1400" dirty="0"/>
              <a:t>- transportu publicznego i infrastruktury transportowej,</a:t>
            </a:r>
          </a:p>
          <a:p>
            <a:pPr eaLnBrk="0" hangingPunct="0"/>
            <a:r>
              <a:rPr lang="pl-PL" sz="1400" dirty="0"/>
              <a:t>- edukacji,</a:t>
            </a:r>
          </a:p>
          <a:p>
            <a:pPr eaLnBrk="0" hangingPunct="0"/>
            <a:r>
              <a:rPr lang="pl-PL" sz="1400" dirty="0"/>
              <a:t>- ochrony zdrowia,</a:t>
            </a:r>
          </a:p>
          <a:p>
            <a:pPr eaLnBrk="0" hangingPunct="0"/>
            <a:r>
              <a:rPr lang="pl-PL" sz="1400" dirty="0"/>
              <a:t>-usług bytowych i finansowych. </a:t>
            </a:r>
          </a:p>
          <a:p>
            <a:pPr eaLnBrk="0" hangingPunct="0"/>
            <a:endParaRPr lang="pl-PL" sz="1400" dirty="0"/>
          </a:p>
          <a:p>
            <a:pPr eaLnBrk="0" hangingPunct="0"/>
            <a:r>
              <a:rPr lang="pl-PL" sz="1400" dirty="0"/>
              <a:t>2. Pakiet instrumentów podnoszących jakość kapitału ludzkiego powinien mieć charakter indywidualny, dedykowany dla poszczególnych społeczności lokalnych i dostosowany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do </a:t>
            </a:r>
            <a:r>
              <a:rPr lang="pl-PL" sz="1400" dirty="0"/>
              <a:t>ich potrzeb, oczekiwań i możliwości.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6564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000100" y="1928802"/>
          <a:ext cx="7643866" cy="857256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643866"/>
              </a:tblGrid>
              <a:tr h="85725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10 - Ludność </a:t>
                      </a:r>
                      <a:r>
                        <a:rPr lang="pl-PL" sz="1600" b="1" dirty="0"/>
                        <a:t>obszarów wiejskich jest mało aktywna społecznie.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wielu rejonach brakuje zaangażowania władz lokalnych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działania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na </a:t>
                      </a:r>
                      <a:r>
                        <a:rPr lang="pl-PL" sz="1600" b="1" dirty="0"/>
                        <a:t>rzecz rozwoju społeczno-gospodarczego.</a:t>
                      </a: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6568" name="Prostokąt 10"/>
          <p:cNvSpPr>
            <a:spLocks noChangeArrowheads="1"/>
          </p:cNvSpPr>
          <p:nvPr/>
        </p:nvSpPr>
        <p:spPr bwMode="auto">
          <a:xfrm>
            <a:off x="1428728" y="3143248"/>
            <a:ext cx="71437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 dirty="0" smtClean="0"/>
              <a:t>REKOMENDACJA:</a:t>
            </a:r>
          </a:p>
          <a:p>
            <a:endParaRPr lang="pl-PL" sz="1400" dirty="0" smtClean="0"/>
          </a:p>
          <a:p>
            <a:r>
              <a:rPr lang="pl-PL" sz="1400" dirty="0" smtClean="0"/>
              <a:t>Podjęcie </a:t>
            </a:r>
            <a:r>
              <a:rPr lang="pl-PL" sz="1400" dirty="0"/>
              <a:t>skutecznych działań w celu pobudzenia aktywności społecznej.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571472" y="1714488"/>
            <a:ext cx="7700963" cy="357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l-PL" sz="2000" b="1" dirty="0" smtClean="0"/>
              <a:t>Główne wnioski:</a:t>
            </a:r>
            <a:endParaRPr lang="pl-PL" sz="2000" b="1" dirty="0"/>
          </a:p>
        </p:txBody>
      </p:sp>
      <p:sp>
        <p:nvSpPr>
          <p:cNvPr id="18435" name="Prostokąt 4"/>
          <p:cNvSpPr>
            <a:spLocks noChangeArrowheads="1"/>
          </p:cNvSpPr>
          <p:nvPr/>
        </p:nvSpPr>
        <p:spPr bwMode="auto">
          <a:xfrm>
            <a:off x="571472" y="2143116"/>
            <a:ext cx="835818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Województwo podlaskie charakteryzuje się jednym z najniższych poziomów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rozwoju </a:t>
            </a:r>
            <a:r>
              <a:rPr lang="pl-PL" sz="1600" dirty="0" smtClean="0"/>
              <a:t>gospodarczego i stopnia uprzemysłowienia spośród innych regionów Polski.</a:t>
            </a:r>
          </a:p>
          <a:p>
            <a:pPr marL="342900" indent="-342900">
              <a:buFont typeface="+mj-lt"/>
              <a:buAutoNum type="arabicPeriod"/>
            </a:pPr>
            <a:endParaRPr lang="pl-PL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Region </a:t>
            </a:r>
            <a:r>
              <a:rPr lang="pl-PL" sz="1600" dirty="0"/>
              <a:t>typowo </a:t>
            </a:r>
            <a:r>
              <a:rPr lang="pl-PL" sz="1600" dirty="0" smtClean="0"/>
              <a:t>rolniczy o zróżnicowanym </a:t>
            </a:r>
            <a:r>
              <a:rPr lang="pl-PL" sz="1600" dirty="0"/>
              <a:t>potencjale i warunkach gospodarowania pomiędzy poszczególnymi powiatami i </a:t>
            </a:r>
            <a:r>
              <a:rPr lang="pl-PL" sz="1600" dirty="0" smtClean="0"/>
              <a:t>gminami.</a:t>
            </a:r>
          </a:p>
          <a:p>
            <a:pPr marL="342900" indent="-342900">
              <a:buFont typeface="+mj-lt"/>
              <a:buAutoNum type="arabicPeriod"/>
            </a:pPr>
            <a:endParaRPr lang="pl-PL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Niski udział sektora przemysłu w wartości dodanej brutto. </a:t>
            </a:r>
          </a:p>
          <a:p>
            <a:pPr marL="342900" indent="-342900">
              <a:buFont typeface="+mj-lt"/>
              <a:buAutoNum type="arabicPeriod"/>
            </a:pPr>
            <a:endParaRPr lang="pl-PL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Struktura przemysłu zdominowana przez produkcję i przetwórstwo surowców pochodzenia rolniczego.</a:t>
            </a:r>
          </a:p>
          <a:p>
            <a:pPr marL="342900" indent="-342900">
              <a:buFont typeface="+mj-lt"/>
              <a:buAutoNum type="arabicPeriod"/>
            </a:pPr>
            <a:endParaRPr lang="pl-PL" sz="16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Mała atrakcyjność inwestycyjna regionu (niski poziom PKB, niewielka chłonność </a:t>
            </a:r>
            <a:r>
              <a:rPr lang="pl-PL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pl-PL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</a:br>
            <a:r>
              <a:rPr lang="pl-PL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rynku</a:t>
            </a:r>
            <a:r>
              <a:rPr lang="pl-PL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niski stopień urbanizacji i rozwoju infrastruktury, słabo rozwinięta produkcja przemysłowa, mało konkurencyjna kadra pracownicza).</a:t>
            </a:r>
            <a:endParaRPr lang="pl-PL" sz="16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439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Analiza DESK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7588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57224" y="1785926"/>
          <a:ext cx="7500990" cy="1143008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500990"/>
              </a:tblGrid>
              <a:tr h="11430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 smtClean="0"/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11 - Barierami</a:t>
                      </a:r>
                      <a:r>
                        <a:rPr lang="pl-PL" sz="1600" b="1" dirty="0"/>
                        <a:t>, szczególnie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zakresie podejmowania działalności gospodarczej, mieszkańców wsi i małych miast jest często brak wiedzy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kompetencji </a:t>
                      </a:r>
                      <a:r>
                        <a:rPr lang="pl-PL" sz="1600" b="1" dirty="0" smtClean="0"/>
                        <a:t>w </a:t>
                      </a:r>
                      <a:r>
                        <a:rPr lang="pl-PL" sz="1600" b="1" dirty="0"/>
                        <a:t>tym zakresie, jak również obawa przed niepowodzeniem.</a:t>
                      </a: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7590" name="Rectangle 1"/>
          <p:cNvSpPr>
            <a:spLocks noChangeArrowheads="1"/>
          </p:cNvSpPr>
          <p:nvPr/>
        </p:nvSpPr>
        <p:spPr bwMode="auto">
          <a:xfrm>
            <a:off x="1142976" y="3357562"/>
            <a:ext cx="7215188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/>
            <a:r>
              <a:rPr lang="pl-PL" sz="1400" b="1" dirty="0" smtClean="0">
                <a:ea typeface="Calibri" pitchFamily="34" charset="0"/>
                <a:cs typeface="Arial" charset="0"/>
              </a:rPr>
              <a:t>REKOMENDACJE:</a:t>
            </a:r>
          </a:p>
          <a:p>
            <a:pPr marL="228600" indent="-228600">
              <a:buFontTx/>
              <a:buAutoNum type="arabicPeriod"/>
            </a:pPr>
            <a:endParaRPr lang="pl-PL" sz="1400" dirty="0" smtClean="0">
              <a:ea typeface="Calibri" pitchFamily="34" charset="0"/>
              <a:cs typeface="Arial" charset="0"/>
            </a:endParaRPr>
          </a:p>
          <a:p>
            <a:pPr marL="228600" indent="-228600">
              <a:buFontTx/>
              <a:buAutoNum type="arabicPeriod"/>
            </a:pPr>
            <a:r>
              <a:rPr lang="pl-PL" sz="1400" dirty="0" smtClean="0">
                <a:ea typeface="Calibri" pitchFamily="34" charset="0"/>
                <a:cs typeface="Arial" charset="0"/>
              </a:rPr>
              <a:t>Stworzenie </a:t>
            </a:r>
            <a:r>
              <a:rPr lang="pl-PL" sz="1400" dirty="0">
                <a:ea typeface="Calibri" pitchFamily="34" charset="0"/>
                <a:cs typeface="Arial" charset="0"/>
              </a:rPr>
              <a:t>warunków do rozwoju gospodarczego w szczególności na obszarach charakteryzujących się niską przedsiębiorczością.</a:t>
            </a:r>
          </a:p>
          <a:p>
            <a:pPr marL="228600" indent="-228600">
              <a:buFontTx/>
              <a:buAutoNum type="arabicPeriod"/>
            </a:pPr>
            <a:endParaRPr lang="pl-PL" sz="1400" dirty="0">
              <a:ea typeface="Calibri" pitchFamily="34" charset="0"/>
              <a:cs typeface="Arial" charset="0"/>
            </a:endParaRPr>
          </a:p>
          <a:p>
            <a:pPr marL="228600" indent="-228600">
              <a:buFontTx/>
              <a:buAutoNum type="arabicPeriod"/>
            </a:pPr>
            <a:r>
              <a:rPr lang="pl-PL" sz="1400" dirty="0">
                <a:ea typeface="Calibri" pitchFamily="34" charset="0"/>
                <a:cs typeface="Arial" charset="0"/>
              </a:rPr>
              <a:t>Pobudzenie aktywności społecznej do rozwoju przedsiębiorczości i podejmowania nowych inicjatyw.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3" y="148431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pl-PL" sz="3200" b="1" kern="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331913" y="4005263"/>
            <a:ext cx="7272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3200"/>
          </a:p>
          <a:p>
            <a:pPr>
              <a:spcBef>
                <a:spcPct val="20000"/>
              </a:spcBef>
            </a:pPr>
            <a:endParaRPr lang="pl-PL" sz="2800"/>
          </a:p>
        </p:txBody>
      </p:sp>
      <p:sp>
        <p:nvSpPr>
          <p:cNvPr id="67588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Wnioski i rekomendacje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857224" y="1928802"/>
          <a:ext cx="7500990" cy="114300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750099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 smtClean="0"/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/>
                        <a:t>WNIOSEK 12 - Częstym </a:t>
                      </a:r>
                      <a:r>
                        <a:rPr lang="pl-PL" sz="1600" b="1" dirty="0"/>
                        <a:t>problemem jest niedopasowanie oferty edukacyjnej do potrzeb </a:t>
                      </a:r>
                      <a:r>
                        <a:rPr lang="pl-PL" sz="1600" b="1" dirty="0" smtClean="0"/>
                        <a:t>i </a:t>
                      </a:r>
                      <a:r>
                        <a:rPr lang="pl-PL" sz="1600" b="1" dirty="0"/>
                        <a:t>oczekiwań, zarówno osób bezrobotnych, jak również lokalnych rynków pracy. To skutkuje niewielkim zaangażowaniem i niechęcią </a:t>
                      </a:r>
                      <a:r>
                        <a:rPr lang="pl-PL" sz="1600" b="1" dirty="0" smtClean="0"/>
                        <a:t/>
                      </a:r>
                      <a:br>
                        <a:rPr lang="pl-PL" sz="1600" b="1" dirty="0" smtClean="0"/>
                      </a:br>
                      <a:r>
                        <a:rPr lang="pl-PL" sz="1600" b="1" dirty="0" smtClean="0"/>
                        <a:t>do </a:t>
                      </a:r>
                      <a:r>
                        <a:rPr lang="pl-PL" sz="1600" b="1" dirty="0"/>
                        <a:t>podejmowania aktywności edukacyjnej</a:t>
                      </a:r>
                      <a:r>
                        <a:rPr lang="pl-PL" sz="1600" b="1" dirty="0" smtClean="0"/>
                        <a:t>.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7592" name="Prostokąt 10"/>
          <p:cNvSpPr>
            <a:spLocks noChangeArrowheads="1"/>
          </p:cNvSpPr>
          <p:nvPr/>
        </p:nvSpPr>
        <p:spPr bwMode="auto">
          <a:xfrm>
            <a:off x="1214414" y="3500438"/>
            <a:ext cx="700087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pl-PL" sz="1400" b="1" dirty="0" smtClean="0"/>
              <a:t>REKOMENDACJA:</a:t>
            </a:r>
          </a:p>
          <a:p>
            <a:pPr marL="228600" indent="-228600"/>
            <a:endParaRPr lang="pl-PL" sz="1400" dirty="0" smtClean="0"/>
          </a:p>
          <a:p>
            <a:pPr marL="3175" indent="-3175"/>
            <a:r>
              <a:rPr lang="pl-PL" sz="1400" dirty="0" smtClean="0"/>
              <a:t>Przeprowadzanie </a:t>
            </a:r>
            <a:r>
              <a:rPr lang="pl-PL" sz="1400" dirty="0"/>
              <a:t>pełnej diagnozy potrzeb szkoleniowych, zarówno z punktu widzenia lokalnych rynków </a:t>
            </a:r>
            <a:r>
              <a:rPr lang="pl-PL" sz="1400" dirty="0" smtClean="0"/>
              <a:t>pracy, jak </a:t>
            </a:r>
            <a:r>
              <a:rPr lang="pl-PL" sz="1400" dirty="0"/>
              <a:t>również osób bezrobotnych.</a:t>
            </a:r>
          </a:p>
          <a:p>
            <a:pPr marL="228600" indent="-228600">
              <a:buFontTx/>
              <a:buAutoNum type="arabicPeriod"/>
            </a:pP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24175"/>
            <a:ext cx="7772400" cy="676275"/>
          </a:xfrm>
        </p:spPr>
        <p:txBody>
          <a:bodyPr/>
          <a:lstStyle/>
          <a:p>
            <a:pPr eaLnBrk="1" hangingPunct="1"/>
            <a:r>
              <a:rPr lang="pl-PL" sz="3200" b="1" smtClean="0">
                <a:solidFill>
                  <a:srgbClr val="C00000"/>
                </a:solidFill>
              </a:rPr>
              <a:t>Dziękuję za uwagę</a:t>
            </a:r>
          </a:p>
        </p:txBody>
      </p:sp>
      <p:sp>
        <p:nvSpPr>
          <p:cNvPr id="68611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19458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Analiza DESK RESEARCH</a:t>
            </a:r>
          </a:p>
        </p:txBody>
      </p:sp>
      <p:sp>
        <p:nvSpPr>
          <p:cNvPr id="19461" name="Prostokąt 6"/>
          <p:cNvSpPr>
            <a:spLocks noChangeArrowheads="1"/>
          </p:cNvSpPr>
          <p:nvPr/>
        </p:nvSpPr>
        <p:spPr bwMode="auto">
          <a:xfrm>
            <a:off x="500034" y="1714488"/>
            <a:ext cx="850112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pl-PL" sz="1600" dirty="0" smtClean="0"/>
              <a:t>Zauważalny proces „</a:t>
            </a:r>
            <a:r>
              <a:rPr lang="pl-PL" sz="1600" dirty="0"/>
              <a:t>wyludniania się” obszarów wiejskich</a:t>
            </a:r>
            <a:r>
              <a:rPr lang="pl-PL" sz="1600" dirty="0" smtClean="0"/>
              <a:t>.</a:t>
            </a:r>
          </a:p>
          <a:p>
            <a:pPr marL="342900" indent="-342900">
              <a:buFont typeface="+mj-lt"/>
              <a:buAutoNum type="arabicPeriod" startAt="6"/>
            </a:pPr>
            <a:endParaRPr lang="pl-PL" sz="1600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pl-PL" sz="1600" dirty="0" smtClean="0"/>
              <a:t>Silne zróżnicowanie terytorialne gęstości zaludnienia (średnia gęstość zaludnienia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na </a:t>
            </a:r>
            <a:r>
              <a:rPr lang="pl-PL" sz="1600" dirty="0" smtClean="0"/>
              <a:t>poziomie poniżej średniej krajowej).</a:t>
            </a:r>
          </a:p>
          <a:p>
            <a:pPr marL="342900" indent="-342900">
              <a:buFont typeface="+mj-lt"/>
              <a:buAutoNum type="arabicPeriod" startAt="6"/>
            </a:pPr>
            <a:endParaRPr lang="pl-PL" sz="1600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pl-PL" sz="1600" dirty="0" smtClean="0"/>
              <a:t>Stopa bezrobocia na poziomie wyższym niż w kraju (w 2012 r. najwyższa  w powiatach: grajewskim i sejneńskim). </a:t>
            </a:r>
          </a:p>
          <a:p>
            <a:pPr marL="342900" indent="-342900">
              <a:buFont typeface="+mj-lt"/>
              <a:buAutoNum type="arabicPeriod" startAt="6"/>
            </a:pPr>
            <a:endParaRPr lang="pl-PL" sz="1600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pl-PL" sz="1600" dirty="0" smtClean="0"/>
              <a:t>Aktywność zawodowa mieszkańców województwa na poziomie przeciętnej krajowej.</a:t>
            </a:r>
          </a:p>
          <a:p>
            <a:pPr marL="342900" indent="-342900">
              <a:buFont typeface="+mj-lt"/>
              <a:buAutoNum type="arabicPeriod" startAt="6"/>
            </a:pPr>
            <a:endParaRPr lang="pl-PL" sz="1600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pl-PL" sz="1600" dirty="0" smtClean="0"/>
              <a:t>Niemal połowa wszystkich podmiotów zarejestrowanych w bazie REGON skupiona </a:t>
            </a:r>
            <a:br>
              <a:rPr lang="pl-PL" sz="1600" dirty="0" smtClean="0"/>
            </a:br>
            <a:r>
              <a:rPr lang="pl-PL" sz="1600" dirty="0" smtClean="0"/>
              <a:t>w trzech sekcjach: handel i naprawa pojazdów samochodowych, budownictwo oraz przetwórstwo przemysłowe. </a:t>
            </a:r>
          </a:p>
          <a:p>
            <a:pPr marL="342900" indent="-342900">
              <a:buFont typeface="+mj-lt"/>
              <a:buAutoNum type="arabicPeriod" startAt="6"/>
            </a:pPr>
            <a:endParaRPr lang="pl-PL" sz="1600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pl-PL" sz="1600" dirty="0" smtClean="0"/>
              <a:t>Silne zróżnicowanie terytorialne działalności gospodarczej, z koncentracją podmiotów </a:t>
            </a:r>
            <a:br>
              <a:rPr lang="pl-PL" sz="1600" dirty="0" smtClean="0"/>
            </a:br>
            <a:r>
              <a:rPr lang="pl-PL" sz="1600" dirty="0" smtClean="0"/>
              <a:t>w podregionie białostockim.  </a:t>
            </a:r>
            <a:endParaRPr lang="pl-PL" sz="16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8"/>
          <p:cNvSpPr>
            <a:spLocks noChangeArrowheads="1"/>
          </p:cNvSpPr>
          <p:nvPr/>
        </p:nvSpPr>
        <p:spPr bwMode="auto">
          <a:xfrm>
            <a:off x="1547813" y="3933825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23554" name="Prostokąt 11"/>
          <p:cNvSpPr>
            <a:spLocks noChangeArrowheads="1"/>
          </p:cNvSpPr>
          <p:nvPr/>
        </p:nvSpPr>
        <p:spPr bwMode="auto">
          <a:xfrm>
            <a:off x="571472" y="2143116"/>
            <a:ext cx="2325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dirty="0">
                <a:solidFill>
                  <a:srgbClr val="0070C0"/>
                </a:solidFill>
              </a:rPr>
              <a:t>Źródła zarobkowania</a:t>
            </a:r>
            <a:endParaRPr lang="pl-PL" dirty="0"/>
          </a:p>
        </p:txBody>
      </p:sp>
      <p:sp>
        <p:nvSpPr>
          <p:cNvPr id="23557" name="Prostokąt 14"/>
          <p:cNvSpPr>
            <a:spLocks noChangeArrowheads="1"/>
          </p:cNvSpPr>
          <p:nvPr/>
        </p:nvSpPr>
        <p:spPr bwMode="auto">
          <a:xfrm>
            <a:off x="571472" y="2500306"/>
            <a:ext cx="83581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400" dirty="0" smtClean="0"/>
              <a:t>Uzależnienie </a:t>
            </a:r>
            <a:r>
              <a:rPr lang="pl-PL" sz="1400" dirty="0"/>
              <a:t>rynku pracy od prac </a:t>
            </a:r>
            <a:r>
              <a:rPr lang="pl-PL" sz="1400" dirty="0" smtClean="0"/>
              <a:t>sezonowych (więcej </a:t>
            </a:r>
            <a:r>
              <a:rPr lang="pl-PL" sz="1400" dirty="0"/>
              <a:t>miejsc pracy </a:t>
            </a:r>
            <a:r>
              <a:rPr lang="pl-PL" sz="1400" dirty="0" smtClean="0"/>
              <a:t>w </a:t>
            </a:r>
            <a:r>
              <a:rPr lang="pl-PL" sz="1400" dirty="0"/>
              <a:t>okresie </a:t>
            </a:r>
            <a:r>
              <a:rPr lang="pl-PL" sz="1400" dirty="0" smtClean="0"/>
              <a:t>wiosenno-letnim).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1400" dirty="0" smtClean="0"/>
              <a:t>Główne źródła utrzymania mieszkańców wsi: dochód z rolnictwa, wyjazdy za granicę do pracy sezonowej, praca sezonowa w budownictwie, </a:t>
            </a:r>
            <a:r>
              <a:rPr lang="pl-PL" sz="1400" dirty="0" smtClean="0">
                <a:ea typeface="Calibri" pitchFamily="34" charset="0"/>
                <a:cs typeface="Tahoma" pitchFamily="34" charset="0"/>
              </a:rPr>
              <a:t>dopłaty do rolnictwa. </a:t>
            </a:r>
            <a:endParaRPr lang="pl-PL" sz="14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559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jakościowe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71472" y="1714488"/>
            <a:ext cx="7700963" cy="357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l-PL" sz="2000" b="1" dirty="0" smtClean="0"/>
              <a:t>Główne wnioski:</a:t>
            </a:r>
            <a:endParaRPr lang="pl-PL" sz="2000" b="1" dirty="0"/>
          </a:p>
        </p:txBody>
      </p:sp>
      <p:sp>
        <p:nvSpPr>
          <p:cNvPr id="12" name="Prostokąt 13"/>
          <p:cNvSpPr>
            <a:spLocks noChangeArrowheads="1"/>
          </p:cNvSpPr>
          <p:nvPr/>
        </p:nvSpPr>
        <p:spPr bwMode="auto">
          <a:xfrm>
            <a:off x="571472" y="3571876"/>
            <a:ext cx="1223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dirty="0">
                <a:solidFill>
                  <a:srgbClr val="0070C0"/>
                </a:solidFill>
              </a:rPr>
              <a:t>Mobilność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71472" y="4071942"/>
            <a:ext cx="8215313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l-PL" sz="1400" dirty="0" smtClean="0">
                <a:ea typeface="Calibri" pitchFamily="34" charset="0"/>
                <a:cs typeface="Tahoma" pitchFamily="34" charset="0"/>
              </a:rPr>
              <a:t>Ludność </a:t>
            </a:r>
            <a:r>
              <a:rPr lang="pl-PL" sz="1400" dirty="0">
                <a:ea typeface="Calibri" pitchFamily="34" charset="0"/>
                <a:cs typeface="Tahoma" pitchFamily="34" charset="0"/>
              </a:rPr>
              <a:t>zamieszkała na obszarach wiejskich </a:t>
            </a:r>
            <a:r>
              <a:rPr lang="pl-PL" sz="1400" dirty="0" smtClean="0">
                <a:ea typeface="Calibri" pitchFamily="34" charset="0"/>
                <a:cs typeface="Tahoma" pitchFamily="34" charset="0"/>
              </a:rPr>
              <a:t>mniej </a:t>
            </a:r>
            <a:r>
              <a:rPr lang="pl-PL" sz="1400" dirty="0">
                <a:ea typeface="Calibri" pitchFamily="34" charset="0"/>
                <a:cs typeface="Tahoma" pitchFamily="34" charset="0"/>
              </a:rPr>
              <a:t>mobilna od tej z </a:t>
            </a:r>
            <a:r>
              <a:rPr lang="pl-PL" sz="1400" dirty="0" smtClean="0">
                <a:ea typeface="Calibri" pitchFamily="34" charset="0"/>
                <a:cs typeface="Tahoma" pitchFamily="34" charset="0"/>
              </a:rPr>
              <a:t>miast.</a:t>
            </a:r>
          </a:p>
          <a:p>
            <a:pPr marL="342900" indent="-342900">
              <a:buFont typeface="+mj-lt"/>
              <a:buAutoNum type="arabicPeriod"/>
            </a:pPr>
            <a:endParaRPr lang="pl-PL" sz="1400" dirty="0" smtClean="0">
              <a:ea typeface="Calibri" pitchFamily="34" charset="0"/>
              <a:cs typeface="Tahoma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1400" dirty="0" smtClean="0"/>
              <a:t>Większą mobilnością charakteryzują się osoby młode (częściej podejmują decyzje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np</a:t>
            </a:r>
            <a:r>
              <a:rPr lang="pl-PL" sz="1400" dirty="0" smtClean="0"/>
              <a:t>. </a:t>
            </a:r>
            <a:r>
              <a:rPr lang="pl-PL" sz="1400" dirty="0" smtClean="0"/>
              <a:t>o </a:t>
            </a:r>
            <a:r>
              <a:rPr lang="pl-PL" sz="1400" dirty="0" smtClean="0"/>
              <a:t>wyjeździe do większych miast). </a:t>
            </a:r>
          </a:p>
          <a:p>
            <a:pPr marL="342900" indent="-342900">
              <a:buFont typeface="+mj-lt"/>
              <a:buAutoNum type="arabicPeriod"/>
            </a:pPr>
            <a:endParaRPr lang="pl-PL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1400" dirty="0" smtClean="0"/>
              <a:t>Ośrodki ościenne, w szczególności duże miasta ogrywają znaczną rolę w stymulowaniu aktywności zawodowej mieszkańców wsi i małych miast (naturalne kierunki migracji za pracą).</a:t>
            </a:r>
            <a:endParaRPr lang="pl-PL" sz="1400" dirty="0">
              <a:ea typeface="Calibri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0" y="1643050"/>
            <a:ext cx="4357688" cy="430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152352" bIns="0" anchor="ctr">
            <a:spAutoFit/>
          </a:bodyPr>
          <a:lstStyle/>
          <a:p>
            <a:pPr lvl="1">
              <a:defRPr/>
            </a:pPr>
            <a:r>
              <a:rPr lang="pl-PL" dirty="0" bmk="_Toc365284140">
                <a:solidFill>
                  <a:srgbClr val="0070C0"/>
                </a:solidFill>
                <a:latin typeface="+mn-lt"/>
                <a:cs typeface="Times New Roman" pitchFamily="18" charset="0"/>
              </a:rPr>
              <a:t>Przyczyny bierności zawodowej</a:t>
            </a:r>
            <a:endParaRPr lang="pl-PL" i="1" dirty="0">
              <a:solidFill>
                <a:srgbClr val="0070C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5603" name="Prostokąt 12"/>
          <p:cNvSpPr>
            <a:spLocks noChangeArrowheads="1"/>
          </p:cNvSpPr>
          <p:nvPr/>
        </p:nvSpPr>
        <p:spPr bwMode="auto">
          <a:xfrm>
            <a:off x="428596" y="2143116"/>
            <a:ext cx="83581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400" dirty="0" smtClean="0"/>
              <a:t>Podstawową </a:t>
            </a:r>
            <a:r>
              <a:rPr lang="pl-PL" sz="1400" dirty="0"/>
              <a:t>przyczyną bierności zawodowej mieszkańców wsi i małych miast </a:t>
            </a:r>
            <a:r>
              <a:rPr lang="pl-PL" sz="1400" dirty="0" smtClean="0"/>
              <a:t>są </a:t>
            </a:r>
            <a:r>
              <a:rPr lang="pl-PL" sz="1400" dirty="0"/>
              <a:t>korzyści ekonomiczne osiągane z innego tytułu niż praca </a:t>
            </a:r>
            <a:r>
              <a:rPr lang="pl-PL" sz="1400" dirty="0" smtClean="0"/>
              <a:t>najemna oraz dopłaty z tytułu prowadzenia gospodarstwa rolnego.</a:t>
            </a:r>
          </a:p>
          <a:p>
            <a:pPr marL="342900" indent="-342900">
              <a:buFont typeface="+mj-lt"/>
              <a:buAutoNum type="arabicPeriod"/>
            </a:pPr>
            <a:endParaRPr lang="pl-PL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1400" dirty="0" smtClean="0">
                <a:ea typeface="Calibri" pitchFamily="34" charset="0"/>
                <a:cs typeface="Tahoma" pitchFamily="34" charset="0"/>
              </a:rPr>
              <a:t>Zagrożeniem dla aktywizacji bezrobotnych jest opłacan</a:t>
            </a:r>
            <a:r>
              <a:rPr lang="pl-PL" sz="1400" dirty="0" smtClean="0">
                <a:cs typeface="Tahoma" pitchFamily="34" charset="0"/>
              </a:rPr>
              <a:t>i</a:t>
            </a:r>
            <a:r>
              <a:rPr lang="pl-PL" sz="1400" dirty="0" smtClean="0">
                <a:ea typeface="Calibri" pitchFamily="34" charset="0"/>
                <a:cs typeface="Calibri" pitchFamily="34" charset="0"/>
              </a:rPr>
              <a:t>e przez urzędy pracy ubezpieczenia zdrowotnego.</a:t>
            </a:r>
            <a:endParaRPr lang="pl-PL" sz="14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607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jakościowe</a:t>
            </a:r>
          </a:p>
        </p:txBody>
      </p:sp>
      <p:sp>
        <p:nvSpPr>
          <p:cNvPr id="10" name="Prostokąt 10"/>
          <p:cNvSpPr>
            <a:spLocks noChangeArrowheads="1"/>
          </p:cNvSpPr>
          <p:nvPr/>
        </p:nvSpPr>
        <p:spPr bwMode="auto">
          <a:xfrm>
            <a:off x="428596" y="3643314"/>
            <a:ext cx="5214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>
                <a:solidFill>
                  <a:srgbClr val="0070C0"/>
                </a:solidFill>
              </a:rPr>
              <a:t>Bariery w podejmowaniu aktywności zawodowej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28596" y="4071942"/>
            <a:ext cx="814393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400" dirty="0">
                <a:ea typeface="Calibri" pitchFamily="34" charset="0"/>
                <a:cs typeface="Tahoma" pitchFamily="34" charset="0"/>
              </a:rPr>
              <a:t>Głównym problemem regionu, wpływającym na niską aktywność zawodową, jest brak ofert </a:t>
            </a:r>
            <a:r>
              <a:rPr lang="pl-PL" sz="1400" dirty="0" smtClean="0">
                <a:ea typeface="Calibri" pitchFamily="34" charset="0"/>
                <a:cs typeface="Tahoma" pitchFamily="34" charset="0"/>
              </a:rPr>
              <a:t>pracy.</a:t>
            </a:r>
          </a:p>
          <a:p>
            <a:pPr marL="342900" indent="-342900">
              <a:buFont typeface="+mj-lt"/>
              <a:buAutoNum type="arabicPeriod"/>
            </a:pPr>
            <a:endParaRPr lang="pl-PL" sz="1400" dirty="0" smtClean="0">
              <a:ea typeface="Calibri" pitchFamily="34" charset="0"/>
              <a:cs typeface="Tahoma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1400" dirty="0" smtClean="0">
                <a:ea typeface="Calibri" pitchFamily="34" charset="0"/>
                <a:cs typeface="Tahoma" pitchFamily="34" charset="0"/>
              </a:rPr>
              <a:t>Przeszkodami w podejmowaniu aktywności zawodowej są też:</a:t>
            </a:r>
          </a:p>
          <a:p>
            <a:pPr marL="712788" indent="-177800">
              <a:buFont typeface="Wingdings" pitchFamily="2" charset="2"/>
              <a:buChar char="§"/>
            </a:pPr>
            <a:r>
              <a:rPr lang="pl-PL" sz="1400" dirty="0" smtClean="0">
                <a:ea typeface="Calibri" pitchFamily="34" charset="0"/>
                <a:cs typeface="Tahoma" pitchFamily="34" charset="0"/>
              </a:rPr>
              <a:t>brak dostępu do miejsca pracy: brak transportu publicznego, lub wysokie koszty </a:t>
            </a:r>
            <a:r>
              <a:rPr lang="pl-PL" sz="1400" dirty="0" smtClean="0">
                <a:ea typeface="Calibri" pitchFamily="34" charset="0"/>
                <a:cs typeface="Tahoma" pitchFamily="34" charset="0"/>
              </a:rPr>
              <a:t/>
            </a:r>
            <a:br>
              <a:rPr lang="pl-PL" sz="1400" dirty="0" smtClean="0">
                <a:ea typeface="Calibri" pitchFamily="34" charset="0"/>
                <a:cs typeface="Tahoma" pitchFamily="34" charset="0"/>
              </a:rPr>
            </a:br>
            <a:r>
              <a:rPr lang="pl-PL" sz="1400" dirty="0" smtClean="0">
                <a:ea typeface="Calibri" pitchFamily="34" charset="0"/>
                <a:cs typeface="Tahoma" pitchFamily="34" charset="0"/>
              </a:rPr>
              <a:t>dojazdu</a:t>
            </a:r>
            <a:r>
              <a:rPr lang="pl-PL" sz="1400" dirty="0" smtClean="0">
                <a:ea typeface="Calibri" pitchFamily="34" charset="0"/>
                <a:cs typeface="Tahoma" pitchFamily="34" charset="0"/>
              </a:rPr>
              <a:t>, przewyższające przychody z pracy;</a:t>
            </a:r>
          </a:p>
          <a:p>
            <a:pPr marL="712788" indent="-177800">
              <a:buFont typeface="Wingdings" pitchFamily="2" charset="2"/>
              <a:buChar char="§"/>
            </a:pPr>
            <a:r>
              <a:rPr lang="pl-PL" sz="1400" dirty="0" smtClean="0"/>
              <a:t>brak odpowiedniego wykształcenia i przygotowania zawodowego.</a:t>
            </a:r>
            <a:endParaRPr lang="pl-PL" sz="1400" dirty="0">
              <a:ea typeface="Calibri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27650" name="Prostokąt 10"/>
          <p:cNvSpPr>
            <a:spLocks noChangeArrowheads="1"/>
          </p:cNvSpPr>
          <p:nvPr/>
        </p:nvSpPr>
        <p:spPr bwMode="auto">
          <a:xfrm>
            <a:off x="539552" y="2276872"/>
            <a:ext cx="5214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>
                <a:solidFill>
                  <a:srgbClr val="0070C0"/>
                </a:solidFill>
              </a:rPr>
              <a:t>Dostępność  i zainteresowanie ofertą edukacyjną  </a:t>
            </a:r>
          </a:p>
        </p:txBody>
      </p:sp>
      <p:sp>
        <p:nvSpPr>
          <p:cNvPr id="27651" name="Prostokąt 11"/>
          <p:cNvSpPr>
            <a:spLocks noChangeArrowheads="1"/>
          </p:cNvSpPr>
          <p:nvPr/>
        </p:nvSpPr>
        <p:spPr bwMode="auto">
          <a:xfrm>
            <a:off x="539552" y="3068960"/>
            <a:ext cx="8001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400" dirty="0" smtClean="0"/>
              <a:t>Finansowanie </a:t>
            </a:r>
            <a:r>
              <a:rPr lang="pl-PL" sz="1400" dirty="0"/>
              <a:t>z funduszy Unii Europejskiej stwarza szereg możliwości organizacji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różnego </a:t>
            </a:r>
            <a:r>
              <a:rPr lang="pl-PL" sz="1400" dirty="0"/>
              <a:t>rodzaju szkoleń. </a:t>
            </a:r>
            <a:endParaRPr lang="pl-PL" sz="1400" dirty="0" smtClean="0"/>
          </a:p>
          <a:p>
            <a:pPr marL="342900" indent="-342900">
              <a:buFont typeface="+mj-lt"/>
              <a:buAutoNum type="arabicPeriod"/>
            </a:pPr>
            <a:endParaRPr lang="pl-PL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1400" dirty="0" smtClean="0"/>
              <a:t>Pomimo dostępu i oferty edukacyjnej, brakuje chętnych do udziału w organizowanych szkoleniach (niedopasowanie tematyczne szkoleń).</a:t>
            </a:r>
          </a:p>
          <a:p>
            <a:pPr marL="342900" indent="-342900">
              <a:buFont typeface="+mj-lt"/>
              <a:buAutoNum type="arabicPeriod"/>
            </a:pPr>
            <a:endParaRPr lang="pl-PL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1400" dirty="0" smtClean="0"/>
              <a:t>Mieszkańcy małych miejscowości nie wierzą, że po szkoleniu znajdą zatrudnienie,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wobec </a:t>
            </a:r>
            <a:r>
              <a:rPr lang="pl-PL" sz="1400" dirty="0" smtClean="0"/>
              <a:t>czego coraz mniej chętnie podnoszą swoje kwalifikacje. </a:t>
            </a:r>
            <a:endParaRPr lang="pl-PL" sz="14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655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jakościowe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8"/>
          <p:cNvSpPr>
            <a:spLocks noChangeArrowheads="1"/>
          </p:cNvSpPr>
          <p:nvPr/>
        </p:nvSpPr>
        <p:spPr bwMode="auto">
          <a:xfrm>
            <a:off x="1357313" y="3929063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pl-PL" sz="1600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214414" y="2071678"/>
            <a:ext cx="65722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pl-PL" sz="1400" b="1" dirty="0" bmk="_Toc368475667">
                <a:latin typeface="+mj-lt"/>
                <a:ea typeface="Calibri" pitchFamily="34" charset="0"/>
                <a:cs typeface="Times New Roman" pitchFamily="18" charset="0"/>
              </a:rPr>
              <a:t>Struktura respondentów według miejsca zamieszkania - podregion (N=435)</a:t>
            </a:r>
            <a:endParaRPr lang="pl-PL" sz="1400" dirty="0">
              <a:latin typeface="+mj-lt"/>
            </a:endParaRPr>
          </a:p>
        </p:txBody>
      </p:sp>
      <p:pic>
        <p:nvPicPr>
          <p:cNvPr id="28675" name="Wykres 1"/>
          <p:cNvPicPr>
            <a:picLocks noChangeArrowheads="1"/>
          </p:cNvPicPr>
          <p:nvPr/>
        </p:nvPicPr>
        <p:blipFill>
          <a:blip r:embed="rId2" cstate="print"/>
          <a:srcRect l="-2251" t="-24696" r="-3175" b="-10757"/>
          <a:stretch>
            <a:fillRect/>
          </a:stretch>
        </p:blipFill>
        <p:spPr bwMode="auto">
          <a:xfrm>
            <a:off x="2267744" y="2492896"/>
            <a:ext cx="428628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WYNIKI BADAŃ</a:t>
            </a:r>
            <a:endParaRPr lang="pl-PL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785813" y="1071563"/>
            <a:ext cx="77009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>
                <a:solidFill>
                  <a:srgbClr val="002060"/>
                </a:solidFill>
              </a:rPr>
              <a:t>Badania ilościowe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</TotalTime>
  <Words>1622</Words>
  <Application>Microsoft Office PowerPoint</Application>
  <PresentationFormat>Pokaz na ekranie (4:3)</PresentationFormat>
  <Paragraphs>381</Paragraphs>
  <Slides>42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3" baseType="lpstr">
      <vt:lpstr>Projekt domyślny</vt:lpstr>
      <vt:lpstr>Aktywność zawodowa mieszkańców wsi i małych miast województwa podlaskiego</vt:lpstr>
      <vt:lpstr>Metodologia badania</vt:lpstr>
      <vt:lpstr>Badania ilościowe: Wywiady telefoniczne wspomagane komputerowo (CATI) przeprowadzone  wśród 435 osób zamieszkujących wsie i małe miasta w województwie podlaskim.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WYNIKI BADAŃ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Dziękuję za uwagę</vt:lpstr>
    </vt:vector>
  </TitlesOfParts>
  <Company>OSB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JPoplawski</dc:creator>
  <cp:lastModifiedBy>Dorota Gilejko</cp:lastModifiedBy>
  <cp:revision>291</cp:revision>
  <dcterms:created xsi:type="dcterms:W3CDTF">2011-09-09T10:46:02Z</dcterms:created>
  <dcterms:modified xsi:type="dcterms:W3CDTF">2013-10-25T06:52:20Z</dcterms:modified>
</cp:coreProperties>
</file>