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6" r:id="rId2"/>
    <p:sldId id="508" r:id="rId3"/>
    <p:sldId id="509" r:id="rId4"/>
    <p:sldId id="533" r:id="rId5"/>
    <p:sldId id="540" r:id="rId6"/>
    <p:sldId id="542" r:id="rId7"/>
    <p:sldId id="512" r:id="rId8"/>
    <p:sldId id="544" r:id="rId9"/>
    <p:sldId id="546" r:id="rId10"/>
    <p:sldId id="553" r:id="rId11"/>
    <p:sldId id="554" r:id="rId12"/>
    <p:sldId id="555" r:id="rId13"/>
    <p:sldId id="550" r:id="rId14"/>
    <p:sldId id="552" r:id="rId15"/>
    <p:sldId id="609" r:id="rId16"/>
    <p:sldId id="612" r:id="rId17"/>
    <p:sldId id="610" r:id="rId18"/>
    <p:sldId id="611" r:id="rId19"/>
    <p:sldId id="545" r:id="rId20"/>
    <p:sldId id="556" r:id="rId21"/>
    <p:sldId id="560" r:id="rId22"/>
    <p:sldId id="595" r:id="rId23"/>
    <p:sldId id="566" r:id="rId24"/>
    <p:sldId id="570" r:id="rId25"/>
    <p:sldId id="571" r:id="rId26"/>
    <p:sldId id="567" r:id="rId27"/>
    <p:sldId id="572" r:id="rId28"/>
    <p:sldId id="573" r:id="rId29"/>
    <p:sldId id="576" r:id="rId30"/>
    <p:sldId id="588" r:id="rId31"/>
    <p:sldId id="603" r:id="rId32"/>
    <p:sldId id="599" r:id="rId33"/>
    <p:sldId id="604" r:id="rId34"/>
    <p:sldId id="605" r:id="rId35"/>
    <p:sldId id="600" r:id="rId36"/>
    <p:sldId id="606" r:id="rId37"/>
    <p:sldId id="601" r:id="rId38"/>
    <p:sldId id="602" r:id="rId39"/>
    <p:sldId id="607" r:id="rId40"/>
    <p:sldId id="596" r:id="rId41"/>
    <p:sldId id="608" r:id="rId42"/>
    <p:sldId id="537" r:id="rId43"/>
  </p:sldIdLst>
  <p:sldSz cx="9144000" cy="6858000" type="screen4x3"/>
  <p:notesSz cx="6797675" cy="9926638"/>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000066"/>
  </p:clrMru>
</p:presentationPr>
</file>

<file path=ppt/tableStyles.xml><?xml version="1.0" encoding="utf-8"?>
<a:tblStyleLst xmlns:a="http://schemas.openxmlformats.org/drawingml/2006/main" def="{5C22544A-7EE6-4342-B048-85BDC9FD1C3A}">
  <a:tblStyle styleId="{18603FDC-E32A-4AB5-989C-0864C3EAD2B8}" styleName="Styl z motywem 2 — Ak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Styl z motywem 1 — Ak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Styl z motywem 1 — Ak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7CE84F3-28C3-443E-9E96-99CF82512B78}" styleName="Styl ciemny 1 — Ak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505" autoAdjust="0"/>
    <p:restoredTop sz="91655" autoAdjust="0"/>
  </p:normalViewPr>
  <p:slideViewPr>
    <p:cSldViewPr>
      <p:cViewPr>
        <p:scale>
          <a:sx n="80" d="100"/>
          <a:sy n="80"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tabele%20ilo&#347;ciowe.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tabele%20ilo&#347;ciowe.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tabele%20ilo&#347;ciowe.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tabele%20ilo&#347;ciowe.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tabele%20ilo&#347;ciowe.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korelacje_plec.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korelacje_plec.xls"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tabele%20ilo&#347;ciowe.xls"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korelacje_plec.xls"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tabele%20ilo&#347;ciowe.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Zeszyt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rp_00055441.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tabele%20ilo&#347;ciowe.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tabele%20ilo&#347;ciowe.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rp_00055441.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Zeszyt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korelacje_plec.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JPoplawski\Pulpit\WUP_Bialystok\CATI\tabele%20ilo&#347;ciowe.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spPr>
            <a:solidFill>
              <a:srgbClr val="FFC000"/>
            </a:solidFill>
          </c:spPr>
          <c:dLbls>
            <c:showVal val="1"/>
          </c:dLbls>
          <c:cat>
            <c:strRef>
              <c:f>'Tabela 5'!$B$30:$B$32</c:f>
              <c:strCache>
                <c:ptCount val="3"/>
                <c:pt idx="0">
                  <c:v>Suwalski subregion </c:v>
                </c:pt>
                <c:pt idx="1">
                  <c:v>Bialystok subregion </c:v>
                </c:pt>
                <c:pt idx="2">
                  <c:v>Lomza subregion </c:v>
                </c:pt>
              </c:strCache>
            </c:strRef>
          </c:cat>
          <c:val>
            <c:numRef>
              <c:f>'Tabela 5'!$D$30:$D$32</c:f>
              <c:numCache>
                <c:formatCode>0.0</c:formatCode>
                <c:ptCount val="3"/>
                <c:pt idx="0">
                  <c:v>26.436781609195403</c:v>
                </c:pt>
                <c:pt idx="1">
                  <c:v>36.321839080459768</c:v>
                </c:pt>
                <c:pt idx="2">
                  <c:v>37.299999999999997</c:v>
                </c:pt>
              </c:numCache>
            </c:numRef>
          </c:val>
        </c:ser>
        <c:axId val="54524160"/>
        <c:axId val="68762240"/>
      </c:barChart>
      <c:catAx>
        <c:axId val="54524160"/>
        <c:scaling>
          <c:orientation val="minMax"/>
        </c:scaling>
        <c:axPos val="l"/>
        <c:tickLblPos val="nextTo"/>
        <c:crossAx val="68762240"/>
        <c:crosses val="autoZero"/>
        <c:auto val="1"/>
        <c:lblAlgn val="ctr"/>
        <c:lblOffset val="100"/>
      </c:catAx>
      <c:valAx>
        <c:axId val="68762240"/>
        <c:scaling>
          <c:orientation val="minMax"/>
        </c:scaling>
        <c:axPos val="b"/>
        <c:majorGridlines/>
        <c:numFmt formatCode="0.0" sourceLinked="1"/>
        <c:tickLblPos val="nextTo"/>
        <c:crossAx val="54524160"/>
        <c:crosses val="autoZero"/>
        <c:crossBetween val="between"/>
      </c:valAx>
    </c:plotArea>
    <c:plotVisOnly val="1"/>
  </c:chart>
  <c:spPr>
    <a:ln>
      <a:noFill/>
    </a:ln>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spPr>
            <a:solidFill>
              <a:srgbClr val="FFC000"/>
            </a:solidFill>
          </c:spPr>
          <c:dLbls>
            <c:showVal val="1"/>
          </c:dLbls>
          <c:cat>
            <c:strRef>
              <c:f>'Tabela 25'!$B$4:$B$12</c:f>
              <c:strCache>
                <c:ptCount val="9"/>
                <c:pt idx="0">
                  <c:v>State dependent </c:v>
                </c:pt>
                <c:pt idx="1">
                  <c:v>Assistance of family, friends</c:v>
                </c:pt>
                <c:pt idx="2">
                  <c:v>Contract work outside agriculture, which is seasonal</c:v>
                </c:pt>
                <c:pt idx="3">
                  <c:v>Other</c:v>
                </c:pt>
                <c:pt idx="4">
                  <c:v>Independent business</c:v>
                </c:pt>
                <c:pt idx="5">
                  <c:v>Not applicable</c:v>
                </c:pt>
                <c:pt idx="6">
                  <c:v>Contract work outside agriculture, which is not seasonal</c:v>
                </c:pt>
                <c:pt idx="7">
                  <c:v>Pension / retirement</c:v>
                </c:pt>
                <c:pt idx="8">
                  <c:v>Farm labour</c:v>
                </c:pt>
              </c:strCache>
            </c:strRef>
          </c:cat>
          <c:val>
            <c:numRef>
              <c:f>'Tabela 25'!$D$4:$D$12</c:f>
              <c:numCache>
                <c:formatCode>0.0</c:formatCode>
                <c:ptCount val="9"/>
                <c:pt idx="0">
                  <c:v>0.69124423963133641</c:v>
                </c:pt>
                <c:pt idx="1">
                  <c:v>1.3824884792626728</c:v>
                </c:pt>
                <c:pt idx="2">
                  <c:v>1.6129032258064515</c:v>
                </c:pt>
                <c:pt idx="3">
                  <c:v>2.7649769585253456</c:v>
                </c:pt>
                <c:pt idx="4">
                  <c:v>4.6082949308755756</c:v>
                </c:pt>
                <c:pt idx="5">
                  <c:v>15.668202764976959</c:v>
                </c:pt>
                <c:pt idx="6">
                  <c:v>18.663594470046082</c:v>
                </c:pt>
                <c:pt idx="7">
                  <c:v>23.963133640552996</c:v>
                </c:pt>
                <c:pt idx="8">
                  <c:v>37.557603686635943</c:v>
                </c:pt>
              </c:numCache>
            </c:numRef>
          </c:val>
        </c:ser>
        <c:axId val="108127360"/>
        <c:axId val="125325312"/>
      </c:barChart>
      <c:catAx>
        <c:axId val="108127360"/>
        <c:scaling>
          <c:orientation val="minMax"/>
        </c:scaling>
        <c:axPos val="l"/>
        <c:tickLblPos val="nextTo"/>
        <c:crossAx val="125325312"/>
        <c:crosses val="autoZero"/>
        <c:auto val="1"/>
        <c:lblAlgn val="ctr"/>
        <c:lblOffset val="100"/>
      </c:catAx>
      <c:valAx>
        <c:axId val="125325312"/>
        <c:scaling>
          <c:orientation val="minMax"/>
        </c:scaling>
        <c:axPos val="b"/>
        <c:majorGridlines/>
        <c:numFmt formatCode="0.0" sourceLinked="1"/>
        <c:tickLblPos val="nextTo"/>
        <c:crossAx val="108127360"/>
        <c:crosses val="autoZero"/>
        <c:crossBetween val="between"/>
      </c:valAx>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spPr>
            <a:solidFill>
              <a:srgbClr val="FFC000"/>
            </a:solidFill>
          </c:spPr>
          <c:dLbls>
            <c:showVal val="1"/>
          </c:dLbls>
          <c:cat>
            <c:strRef>
              <c:f>'Tabela 27'!$B$4:$B$11</c:f>
              <c:strCache>
                <c:ptCount val="8"/>
                <c:pt idx="0">
                  <c:v>Benefit from social welfare centers</c:v>
                </c:pt>
                <c:pt idx="1">
                  <c:v>Grants, subsidies (EU, national)</c:v>
                </c:pt>
                <c:pt idx="2">
                  <c:v>Benefit from the employment office</c:v>
                </c:pt>
                <c:pt idx="3">
                  <c:v>Other</c:v>
                </c:pt>
                <c:pt idx="4">
                  <c:v>Business</c:v>
                </c:pt>
                <c:pt idx="5">
                  <c:v>Pension / retirement</c:v>
                </c:pt>
                <c:pt idx="6">
                  <c:v>Contract work</c:v>
                </c:pt>
                <c:pt idx="7">
                  <c:v>Agricultural activity</c:v>
                </c:pt>
              </c:strCache>
            </c:strRef>
          </c:cat>
          <c:val>
            <c:numRef>
              <c:f>'Tabela 27'!$D$4:$D$11</c:f>
              <c:numCache>
                <c:formatCode>0.0</c:formatCode>
                <c:ptCount val="8"/>
                <c:pt idx="0">
                  <c:v>0.22988505747126436</c:v>
                </c:pt>
                <c:pt idx="1">
                  <c:v>0.22988505747126436</c:v>
                </c:pt>
                <c:pt idx="2">
                  <c:v>2.0689655172413794</c:v>
                </c:pt>
                <c:pt idx="3">
                  <c:v>2.5287356321839081</c:v>
                </c:pt>
                <c:pt idx="4">
                  <c:v>5.9770114942528734</c:v>
                </c:pt>
                <c:pt idx="5">
                  <c:v>20.919540229885058</c:v>
                </c:pt>
                <c:pt idx="6">
                  <c:v>22.068965517241381</c:v>
                </c:pt>
                <c:pt idx="7">
                  <c:v>45.977011494252871</c:v>
                </c:pt>
              </c:numCache>
            </c:numRef>
          </c:val>
        </c:ser>
        <c:axId val="125682048"/>
        <c:axId val="125685120"/>
      </c:barChart>
      <c:catAx>
        <c:axId val="125682048"/>
        <c:scaling>
          <c:orientation val="minMax"/>
        </c:scaling>
        <c:axPos val="l"/>
        <c:tickLblPos val="nextTo"/>
        <c:crossAx val="125685120"/>
        <c:crosses val="autoZero"/>
        <c:auto val="1"/>
        <c:lblAlgn val="ctr"/>
        <c:lblOffset val="100"/>
      </c:catAx>
      <c:valAx>
        <c:axId val="125685120"/>
        <c:scaling>
          <c:orientation val="minMax"/>
        </c:scaling>
        <c:axPos val="b"/>
        <c:majorGridlines/>
        <c:numFmt formatCode="0.0" sourceLinked="1"/>
        <c:tickLblPos val="nextTo"/>
        <c:crossAx val="125682048"/>
        <c:crosses val="autoZero"/>
        <c:crossBetween val="between"/>
      </c:valAx>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spPr>
            <a:solidFill>
              <a:srgbClr val="FFC000"/>
            </a:solidFill>
          </c:spPr>
          <c:dLbls>
            <c:showVal val="1"/>
          </c:dLbls>
          <c:cat>
            <c:strRef>
              <c:f>'Tabela 46'!$B$4:$B$5</c:f>
              <c:strCache>
                <c:ptCount val="2"/>
                <c:pt idx="0">
                  <c:v>Yes</c:v>
                </c:pt>
                <c:pt idx="1">
                  <c:v>No</c:v>
                </c:pt>
              </c:strCache>
            </c:strRef>
          </c:cat>
          <c:val>
            <c:numRef>
              <c:f>'Tabela 46'!$D$4:$D$5</c:f>
              <c:numCache>
                <c:formatCode>0.0</c:formatCode>
                <c:ptCount val="2"/>
                <c:pt idx="0">
                  <c:v>28.148148148148149</c:v>
                </c:pt>
                <c:pt idx="1">
                  <c:v>71.851851851851848</c:v>
                </c:pt>
              </c:numCache>
            </c:numRef>
          </c:val>
        </c:ser>
        <c:axId val="125804544"/>
        <c:axId val="125806848"/>
      </c:barChart>
      <c:catAx>
        <c:axId val="125804544"/>
        <c:scaling>
          <c:orientation val="minMax"/>
        </c:scaling>
        <c:axPos val="l"/>
        <c:tickLblPos val="nextTo"/>
        <c:crossAx val="125806848"/>
        <c:crosses val="autoZero"/>
        <c:auto val="1"/>
        <c:lblAlgn val="ctr"/>
        <c:lblOffset val="100"/>
      </c:catAx>
      <c:valAx>
        <c:axId val="125806848"/>
        <c:scaling>
          <c:orientation val="minMax"/>
        </c:scaling>
        <c:axPos val="b"/>
        <c:majorGridlines/>
        <c:numFmt formatCode="0.0" sourceLinked="1"/>
        <c:tickLblPos val="nextTo"/>
        <c:crossAx val="125804544"/>
        <c:crosses val="autoZero"/>
        <c:crossBetween val="between"/>
      </c:valAx>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spPr>
            <a:solidFill>
              <a:srgbClr val="FFC000"/>
            </a:solidFill>
          </c:spPr>
          <c:dLbls>
            <c:showVal val="1"/>
          </c:dLbls>
          <c:cat>
            <c:strRef>
              <c:f>'Tabela 51'!$B$4:$B$8</c:f>
              <c:strCache>
                <c:ptCount val="5"/>
                <c:pt idx="0">
                  <c:v>Paid educational offer </c:v>
                </c:pt>
                <c:pt idx="1">
                  <c:v>Free educational offer  </c:v>
                </c:pt>
                <c:pt idx="2">
                  <c:v>Paid training / courses </c:v>
                </c:pt>
                <c:pt idx="3">
                  <c:v>Free courses / training </c:v>
                </c:pt>
                <c:pt idx="4">
                  <c:v>I did not improve my qualifications in the last 2-3 years </c:v>
                </c:pt>
              </c:strCache>
            </c:strRef>
          </c:cat>
          <c:val>
            <c:numRef>
              <c:f>'Tabela 51'!$D$4:$D$8</c:f>
              <c:numCache>
                <c:formatCode>0.0</c:formatCode>
                <c:ptCount val="5"/>
                <c:pt idx="0">
                  <c:v>0.22988505747126436</c:v>
                </c:pt>
                <c:pt idx="1">
                  <c:v>0.91954022988505746</c:v>
                </c:pt>
                <c:pt idx="2">
                  <c:v>8.2758620689655178</c:v>
                </c:pt>
                <c:pt idx="3">
                  <c:v>14.712643678160919</c:v>
                </c:pt>
                <c:pt idx="4">
                  <c:v>78.160919540229884</c:v>
                </c:pt>
              </c:numCache>
            </c:numRef>
          </c:val>
        </c:ser>
        <c:axId val="103205888"/>
        <c:axId val="103305216"/>
      </c:barChart>
      <c:catAx>
        <c:axId val="103205888"/>
        <c:scaling>
          <c:orientation val="minMax"/>
        </c:scaling>
        <c:axPos val="l"/>
        <c:tickLblPos val="nextTo"/>
        <c:crossAx val="103305216"/>
        <c:crosses val="autoZero"/>
        <c:auto val="1"/>
        <c:lblAlgn val="ctr"/>
        <c:lblOffset val="100"/>
      </c:catAx>
      <c:valAx>
        <c:axId val="103305216"/>
        <c:scaling>
          <c:orientation val="minMax"/>
        </c:scaling>
        <c:axPos val="b"/>
        <c:majorGridlines/>
        <c:numFmt formatCode="0.0" sourceLinked="1"/>
        <c:tickLblPos val="nextTo"/>
        <c:crossAx val="103205888"/>
        <c:crosses val="autoZero"/>
        <c:crossBetween val="between"/>
      </c:valAx>
    </c:plotArea>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tx>
            <c:strRef>
              <c:f>'Tabela 51'!$H$12</c:f>
              <c:strCache>
                <c:ptCount val="1"/>
                <c:pt idx="0">
                  <c:v>Man</c:v>
                </c:pt>
              </c:strCache>
            </c:strRef>
          </c:tx>
          <c:spPr>
            <a:solidFill>
              <a:srgbClr val="FFC000"/>
            </a:solidFill>
          </c:spPr>
          <c:dLbls>
            <c:showVal val="1"/>
          </c:dLbls>
          <c:cat>
            <c:strRef>
              <c:f>'Tabela 51'!$D$14:$D$19</c:f>
              <c:strCache>
                <c:ptCount val="6"/>
                <c:pt idx="0">
                  <c:v>Free courses / training</c:v>
                </c:pt>
                <c:pt idx="1">
                  <c:v>Paid training / courses</c:v>
                </c:pt>
                <c:pt idx="2">
                  <c:v>Free educational offer</c:v>
                </c:pt>
                <c:pt idx="3">
                  <c:v>Paid educational offer</c:v>
                </c:pt>
                <c:pt idx="4">
                  <c:v>I'm not going to raise / change my qualifications</c:v>
                </c:pt>
                <c:pt idx="5">
                  <c:v>It is difficult to say</c:v>
                </c:pt>
              </c:strCache>
            </c:strRef>
          </c:cat>
          <c:val>
            <c:numRef>
              <c:f>'Tabela 51'!$I$14:$I$19</c:f>
              <c:numCache>
                <c:formatCode>0.0</c:formatCode>
                <c:ptCount val="6"/>
                <c:pt idx="0">
                  <c:v>6.7226890756302522</c:v>
                </c:pt>
                <c:pt idx="1">
                  <c:v>4.6218487394957979</c:v>
                </c:pt>
                <c:pt idx="2">
                  <c:v>0.42016806722689076</c:v>
                </c:pt>
                <c:pt idx="3">
                  <c:v>1.2605042016806722</c:v>
                </c:pt>
                <c:pt idx="4">
                  <c:v>44.537815126050418</c:v>
                </c:pt>
                <c:pt idx="5">
                  <c:v>44.117647058823529</c:v>
                </c:pt>
              </c:numCache>
            </c:numRef>
          </c:val>
        </c:ser>
        <c:ser>
          <c:idx val="1"/>
          <c:order val="1"/>
          <c:tx>
            <c:strRef>
              <c:f>'Tabela 51'!$F$12</c:f>
              <c:strCache>
                <c:ptCount val="1"/>
                <c:pt idx="0">
                  <c:v>Woman</c:v>
                </c:pt>
              </c:strCache>
            </c:strRef>
          </c:tx>
          <c:spPr>
            <a:solidFill>
              <a:srgbClr val="990033"/>
            </a:solidFill>
          </c:spPr>
          <c:dLbls>
            <c:showVal val="1"/>
          </c:dLbls>
          <c:cat>
            <c:strRef>
              <c:f>'Tabela 51'!$D$14:$D$19</c:f>
              <c:strCache>
                <c:ptCount val="6"/>
                <c:pt idx="0">
                  <c:v>Free courses / training</c:v>
                </c:pt>
                <c:pt idx="1">
                  <c:v>Paid training / courses</c:v>
                </c:pt>
                <c:pt idx="2">
                  <c:v>Free educational offer</c:v>
                </c:pt>
                <c:pt idx="3">
                  <c:v>Paid educational offer</c:v>
                </c:pt>
                <c:pt idx="4">
                  <c:v>I'm not going to raise / change my qualifications</c:v>
                </c:pt>
                <c:pt idx="5">
                  <c:v>It is difficult to say</c:v>
                </c:pt>
              </c:strCache>
            </c:strRef>
          </c:cat>
          <c:val>
            <c:numRef>
              <c:f>'Tabela 51'!$G$14:$G$19</c:f>
              <c:numCache>
                <c:formatCode>0.0</c:formatCode>
                <c:ptCount val="6"/>
                <c:pt idx="0">
                  <c:v>11.6751269035533</c:v>
                </c:pt>
                <c:pt idx="1">
                  <c:v>3.0456852791878171</c:v>
                </c:pt>
                <c:pt idx="2">
                  <c:v>2.5380710659898478</c:v>
                </c:pt>
                <c:pt idx="3">
                  <c:v>1.5228426395939085</c:v>
                </c:pt>
                <c:pt idx="4">
                  <c:v>48.223350253807105</c:v>
                </c:pt>
                <c:pt idx="5">
                  <c:v>35.025380710659896</c:v>
                </c:pt>
              </c:numCache>
            </c:numRef>
          </c:val>
        </c:ser>
        <c:axId val="103100416"/>
        <c:axId val="103272832"/>
      </c:barChart>
      <c:catAx>
        <c:axId val="103100416"/>
        <c:scaling>
          <c:orientation val="minMax"/>
        </c:scaling>
        <c:axPos val="l"/>
        <c:tickLblPos val="nextTo"/>
        <c:crossAx val="103272832"/>
        <c:crosses val="autoZero"/>
        <c:auto val="1"/>
        <c:lblAlgn val="ctr"/>
        <c:lblOffset val="100"/>
      </c:catAx>
      <c:valAx>
        <c:axId val="103272832"/>
        <c:scaling>
          <c:orientation val="minMax"/>
        </c:scaling>
        <c:axPos val="b"/>
        <c:majorGridlines/>
        <c:numFmt formatCode="0.0" sourceLinked="1"/>
        <c:tickLblPos val="nextTo"/>
        <c:crossAx val="103100416"/>
        <c:crosses val="autoZero"/>
        <c:crossBetween val="between"/>
      </c:valAx>
    </c:plotArea>
    <c:legend>
      <c:legendPos val="b"/>
      <c:layout/>
    </c:legend>
    <c:plotVisOnly val="1"/>
  </c:chart>
  <c:spPr>
    <a:ln>
      <a:noFill/>
    </a:ln>
  </c:sp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tx>
            <c:strRef>
              <c:f>'Tabela 59'!$G$16</c:f>
              <c:strCache>
                <c:ptCount val="1"/>
                <c:pt idx="0">
                  <c:v>Man</c:v>
                </c:pt>
              </c:strCache>
            </c:strRef>
          </c:tx>
          <c:spPr>
            <a:solidFill>
              <a:srgbClr val="FFC000"/>
            </a:solidFill>
          </c:spPr>
          <c:dLbls>
            <c:showVal val="1"/>
          </c:dLbls>
          <c:cat>
            <c:strRef>
              <c:f>'Tabela 59'!$C$18:$C$19</c:f>
              <c:strCache>
                <c:ptCount val="2"/>
                <c:pt idx="0">
                  <c:v>Yes, I benefit</c:v>
                </c:pt>
                <c:pt idx="1">
                  <c:v>No, I do not benefit</c:v>
                </c:pt>
              </c:strCache>
            </c:strRef>
          </c:cat>
          <c:val>
            <c:numRef>
              <c:f>'Tabela 59'!$H$18:$H$19</c:f>
              <c:numCache>
                <c:formatCode>0.0</c:formatCode>
                <c:ptCount val="2"/>
                <c:pt idx="0">
                  <c:v>33.193277310924373</c:v>
                </c:pt>
                <c:pt idx="1">
                  <c:v>66.806722689075627</c:v>
                </c:pt>
              </c:numCache>
            </c:numRef>
          </c:val>
        </c:ser>
        <c:ser>
          <c:idx val="1"/>
          <c:order val="1"/>
          <c:tx>
            <c:strRef>
              <c:f>'Tabela 59'!$E$16</c:f>
              <c:strCache>
                <c:ptCount val="1"/>
                <c:pt idx="0">
                  <c:v>Woman</c:v>
                </c:pt>
              </c:strCache>
            </c:strRef>
          </c:tx>
          <c:spPr>
            <a:solidFill>
              <a:srgbClr val="990033"/>
            </a:solidFill>
          </c:spPr>
          <c:dLbls>
            <c:showVal val="1"/>
          </c:dLbls>
          <c:cat>
            <c:strRef>
              <c:f>'Tabela 59'!$C$18:$C$19</c:f>
              <c:strCache>
                <c:ptCount val="2"/>
                <c:pt idx="0">
                  <c:v>Yes, I benefit</c:v>
                </c:pt>
                <c:pt idx="1">
                  <c:v>No, I do not benefit</c:v>
                </c:pt>
              </c:strCache>
            </c:strRef>
          </c:cat>
          <c:val>
            <c:numRef>
              <c:f>'Tabela 59'!$F$18:$F$19</c:f>
              <c:numCache>
                <c:formatCode>0.0</c:formatCode>
                <c:ptCount val="2"/>
                <c:pt idx="0">
                  <c:v>27.918781725888326</c:v>
                </c:pt>
                <c:pt idx="1">
                  <c:v>72.081218274111677</c:v>
                </c:pt>
              </c:numCache>
            </c:numRef>
          </c:val>
        </c:ser>
        <c:axId val="103822080"/>
        <c:axId val="103959168"/>
      </c:barChart>
      <c:catAx>
        <c:axId val="103822080"/>
        <c:scaling>
          <c:orientation val="minMax"/>
        </c:scaling>
        <c:axPos val="l"/>
        <c:tickLblPos val="nextTo"/>
        <c:crossAx val="103959168"/>
        <c:crosses val="autoZero"/>
        <c:auto val="1"/>
        <c:lblAlgn val="ctr"/>
        <c:lblOffset val="100"/>
      </c:catAx>
      <c:valAx>
        <c:axId val="103959168"/>
        <c:scaling>
          <c:orientation val="minMax"/>
        </c:scaling>
        <c:axPos val="b"/>
        <c:majorGridlines/>
        <c:numFmt formatCode="0.0" sourceLinked="1"/>
        <c:tickLblPos val="nextTo"/>
        <c:crossAx val="103822080"/>
        <c:crosses val="autoZero"/>
        <c:crossBetween val="between"/>
      </c:valAx>
    </c:plotArea>
    <c:legend>
      <c:legendPos val="b"/>
      <c:layout/>
    </c:legend>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spPr>
            <a:solidFill>
              <a:srgbClr val="FFC000"/>
            </a:solidFill>
          </c:spPr>
          <c:dLbls>
            <c:showVal val="1"/>
          </c:dLbls>
          <c:cat>
            <c:strRef>
              <c:f>'Tabela 62'!$B$4:$B$10</c:f>
              <c:strCache>
                <c:ptCount val="7"/>
                <c:pt idx="0">
                  <c:v>Starting a business</c:v>
                </c:pt>
                <c:pt idx="1">
                  <c:v>Improving quality of life</c:v>
                </c:pt>
                <c:pt idx="2">
                  <c:v>Afforestation</c:v>
                </c:pt>
                <c:pt idx="3">
                  <c:v>Gaining additional qualifications</c:v>
                </c:pt>
                <c:pt idx="4">
                  <c:v>Other</c:v>
                </c:pt>
                <c:pt idx="5">
                  <c:v>Purchase of tools, equipment, machinery needed to work</c:v>
                </c:pt>
                <c:pt idx="6">
                  <c:v>Farming development</c:v>
                </c:pt>
              </c:strCache>
            </c:strRef>
          </c:cat>
          <c:val>
            <c:numRef>
              <c:f>'Tabela 62'!$D$4:$D$10</c:f>
              <c:numCache>
                <c:formatCode>0.0</c:formatCode>
                <c:ptCount val="7"/>
                <c:pt idx="0">
                  <c:v>0.74626865671641796</c:v>
                </c:pt>
                <c:pt idx="1">
                  <c:v>4.4776119402985071</c:v>
                </c:pt>
                <c:pt idx="2">
                  <c:v>5.9701492537313436</c:v>
                </c:pt>
                <c:pt idx="3">
                  <c:v>7.4626865671641793</c:v>
                </c:pt>
                <c:pt idx="4">
                  <c:v>17.910447761194028</c:v>
                </c:pt>
                <c:pt idx="5">
                  <c:v>29.104477611940297</c:v>
                </c:pt>
                <c:pt idx="6">
                  <c:v>76.865671641791039</c:v>
                </c:pt>
              </c:numCache>
            </c:numRef>
          </c:val>
        </c:ser>
        <c:axId val="125733504"/>
        <c:axId val="125762176"/>
      </c:barChart>
      <c:catAx>
        <c:axId val="125733504"/>
        <c:scaling>
          <c:orientation val="minMax"/>
        </c:scaling>
        <c:axPos val="l"/>
        <c:tickLblPos val="nextTo"/>
        <c:crossAx val="125762176"/>
        <c:crosses val="autoZero"/>
        <c:auto val="1"/>
        <c:lblAlgn val="ctr"/>
        <c:lblOffset val="100"/>
      </c:catAx>
      <c:valAx>
        <c:axId val="125762176"/>
        <c:scaling>
          <c:orientation val="minMax"/>
        </c:scaling>
        <c:axPos val="b"/>
        <c:majorGridlines/>
        <c:numFmt formatCode="0.0" sourceLinked="1"/>
        <c:tickLblPos val="nextTo"/>
        <c:crossAx val="125733504"/>
        <c:crosses val="autoZero"/>
        <c:crossBetween val="between"/>
      </c:valAx>
    </c:plotArea>
    <c:plotVisOnly val="1"/>
  </c:chart>
  <c:spPr>
    <a:ln>
      <a:noFill/>
    </a:ln>
  </c:spPr>
  <c:txPr>
    <a:bodyPr/>
    <a:lstStyle/>
    <a:p>
      <a:pPr>
        <a:defRPr sz="900"/>
      </a:pPr>
      <a:endParaRPr lang="pl-PL"/>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tx>
            <c:strRef>
              <c:f>'Tabela 16'!$G$13</c:f>
              <c:strCache>
                <c:ptCount val="1"/>
                <c:pt idx="0">
                  <c:v>Man</c:v>
                </c:pt>
              </c:strCache>
            </c:strRef>
          </c:tx>
          <c:spPr>
            <a:solidFill>
              <a:srgbClr val="FFC000"/>
            </a:solidFill>
          </c:spPr>
          <c:dLbls>
            <c:showVal val="1"/>
          </c:dLbls>
          <c:cat>
            <c:strRef>
              <c:f>'Tabela 16'!$C$15:$C$18</c:f>
              <c:strCache>
                <c:ptCount val="4"/>
                <c:pt idx="0">
                  <c:v>Improved</c:v>
                </c:pt>
                <c:pt idx="1">
                  <c:v>Not changed</c:v>
                </c:pt>
                <c:pt idx="2">
                  <c:v>Deteriorated</c:v>
                </c:pt>
                <c:pt idx="3">
                  <c:v>I do not know, it's hard to say</c:v>
                </c:pt>
              </c:strCache>
            </c:strRef>
          </c:cat>
          <c:val>
            <c:numRef>
              <c:f>'Tabela 16'!$H$15:$H$18</c:f>
              <c:numCache>
                <c:formatCode>0.0</c:formatCode>
                <c:ptCount val="4"/>
                <c:pt idx="0">
                  <c:v>25.630252100840337</c:v>
                </c:pt>
                <c:pt idx="1">
                  <c:v>36.974789915966383</c:v>
                </c:pt>
                <c:pt idx="2">
                  <c:v>30.252100840336134</c:v>
                </c:pt>
                <c:pt idx="3">
                  <c:v>7.1428571428571432</c:v>
                </c:pt>
              </c:numCache>
            </c:numRef>
          </c:val>
        </c:ser>
        <c:ser>
          <c:idx val="1"/>
          <c:order val="1"/>
          <c:tx>
            <c:strRef>
              <c:f>'Tabela 16'!$E$13</c:f>
              <c:strCache>
                <c:ptCount val="1"/>
                <c:pt idx="0">
                  <c:v>Woman</c:v>
                </c:pt>
              </c:strCache>
            </c:strRef>
          </c:tx>
          <c:spPr>
            <a:solidFill>
              <a:srgbClr val="990033"/>
            </a:solidFill>
          </c:spPr>
          <c:dLbls>
            <c:showVal val="1"/>
          </c:dLbls>
          <c:cat>
            <c:strRef>
              <c:f>'Tabela 16'!$C$15:$C$18</c:f>
              <c:strCache>
                <c:ptCount val="4"/>
                <c:pt idx="0">
                  <c:v>Improved</c:v>
                </c:pt>
                <c:pt idx="1">
                  <c:v>Not changed</c:v>
                </c:pt>
                <c:pt idx="2">
                  <c:v>Deteriorated</c:v>
                </c:pt>
                <c:pt idx="3">
                  <c:v>I do not know, it's hard to say</c:v>
                </c:pt>
              </c:strCache>
            </c:strRef>
          </c:cat>
          <c:val>
            <c:numRef>
              <c:f>'Tabela 16'!$F$15:$F$18</c:f>
              <c:numCache>
                <c:formatCode>0.0</c:formatCode>
                <c:ptCount val="4"/>
                <c:pt idx="0">
                  <c:v>30.456852791878173</c:v>
                </c:pt>
                <c:pt idx="1">
                  <c:v>40.101522842639596</c:v>
                </c:pt>
                <c:pt idx="2">
                  <c:v>22.842639593908629</c:v>
                </c:pt>
                <c:pt idx="3">
                  <c:v>6.5989847715736039</c:v>
                </c:pt>
              </c:numCache>
            </c:numRef>
          </c:val>
        </c:ser>
        <c:axId val="106160128"/>
        <c:axId val="125401344"/>
      </c:barChart>
      <c:catAx>
        <c:axId val="106160128"/>
        <c:scaling>
          <c:orientation val="minMax"/>
        </c:scaling>
        <c:axPos val="l"/>
        <c:tickLblPos val="nextTo"/>
        <c:crossAx val="125401344"/>
        <c:crosses val="autoZero"/>
        <c:auto val="1"/>
        <c:lblAlgn val="ctr"/>
        <c:lblOffset val="100"/>
      </c:catAx>
      <c:valAx>
        <c:axId val="125401344"/>
        <c:scaling>
          <c:orientation val="minMax"/>
        </c:scaling>
        <c:axPos val="b"/>
        <c:majorGridlines/>
        <c:numFmt formatCode="0.0" sourceLinked="1"/>
        <c:tickLblPos val="nextTo"/>
        <c:crossAx val="106160128"/>
        <c:crosses val="autoZero"/>
        <c:crossBetween val="between"/>
      </c:valAx>
    </c:plotArea>
    <c:legend>
      <c:legendPos val="b"/>
      <c:layout/>
    </c:legend>
    <c:plotVisOnly val="1"/>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spPr>
            <a:solidFill>
              <a:srgbClr val="FFC000"/>
            </a:solidFill>
          </c:spPr>
          <c:dLbls>
            <c:showVal val="1"/>
          </c:dLbls>
          <c:cat>
            <c:strRef>
              <c:f>'Tabela 19'!$B$4:$B$8</c:f>
              <c:strCache>
                <c:ptCount val="5"/>
                <c:pt idx="0">
                  <c:v>Other</c:v>
                </c:pt>
                <c:pt idx="1">
                  <c:v>Active inhabitants</c:v>
                </c:pt>
                <c:pt idx="2">
                  <c:v>I do not know, it's hard to say</c:v>
                </c:pt>
                <c:pt idx="3">
                  <c:v>Vibrant municipal government</c:v>
                </c:pt>
                <c:pt idx="4">
                  <c:v>Financial support from outside the municipality (EU funds)</c:v>
                </c:pt>
              </c:strCache>
            </c:strRef>
          </c:cat>
          <c:val>
            <c:numRef>
              <c:f>'Tabela 19'!$D$4:$D$8</c:f>
              <c:numCache>
                <c:formatCode>0.0</c:formatCode>
                <c:ptCount val="5"/>
                <c:pt idx="0">
                  <c:v>0.92378752886836024</c:v>
                </c:pt>
                <c:pt idx="1">
                  <c:v>13.163972286374134</c:v>
                </c:pt>
                <c:pt idx="2">
                  <c:v>24.480369515011546</c:v>
                </c:pt>
                <c:pt idx="3">
                  <c:v>30.254041570438797</c:v>
                </c:pt>
                <c:pt idx="4">
                  <c:v>70.438799076212476</c:v>
                </c:pt>
              </c:numCache>
            </c:numRef>
          </c:val>
        </c:ser>
        <c:axId val="125569664"/>
        <c:axId val="126144896"/>
      </c:barChart>
      <c:catAx>
        <c:axId val="125569664"/>
        <c:scaling>
          <c:orientation val="minMax"/>
        </c:scaling>
        <c:axPos val="l"/>
        <c:tickLblPos val="nextTo"/>
        <c:crossAx val="126144896"/>
        <c:crosses val="autoZero"/>
        <c:auto val="1"/>
        <c:lblAlgn val="ctr"/>
        <c:lblOffset val="100"/>
      </c:catAx>
      <c:valAx>
        <c:axId val="126144896"/>
        <c:scaling>
          <c:orientation val="minMax"/>
        </c:scaling>
        <c:axPos val="b"/>
        <c:majorGridlines/>
        <c:numFmt formatCode="0.0" sourceLinked="1"/>
        <c:tickLblPos val="nextTo"/>
        <c:crossAx val="125569664"/>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tx>
            <c:strRef>
              <c:f>'Tabela 1'!$G$4</c:f>
              <c:strCache>
                <c:ptCount val="1"/>
                <c:pt idx="0">
                  <c:v>Man</c:v>
                </c:pt>
              </c:strCache>
            </c:strRef>
          </c:tx>
          <c:spPr>
            <a:solidFill>
              <a:srgbClr val="FFC000"/>
            </a:solidFill>
          </c:spPr>
          <c:dLbls>
            <c:showVal val="1"/>
          </c:dLbls>
          <c:cat>
            <c:strRef>
              <c:f>'Tabela 1'!$B$6:$B$10</c:f>
              <c:strCache>
                <c:ptCount val="5"/>
                <c:pt idx="0">
                  <c:v>18-24 </c:v>
                </c:pt>
                <c:pt idx="1">
                  <c:v>25-34 </c:v>
                </c:pt>
                <c:pt idx="2">
                  <c:v>35-44 </c:v>
                </c:pt>
                <c:pt idx="3">
                  <c:v>45-54 </c:v>
                </c:pt>
                <c:pt idx="4">
                  <c:v>55-64 </c:v>
                </c:pt>
              </c:strCache>
            </c:strRef>
          </c:cat>
          <c:val>
            <c:numRef>
              <c:f>'Tabela 1'!$H$6:$H$10</c:f>
              <c:numCache>
                <c:formatCode>0.0</c:formatCode>
                <c:ptCount val="5"/>
                <c:pt idx="0">
                  <c:v>12.658227848101266</c:v>
                </c:pt>
                <c:pt idx="1">
                  <c:v>8.4388185654008439</c:v>
                </c:pt>
                <c:pt idx="2">
                  <c:v>13.080168776371307</c:v>
                </c:pt>
                <c:pt idx="3">
                  <c:v>23.206751054852322</c:v>
                </c:pt>
                <c:pt idx="4">
                  <c:v>42.616033755274259</c:v>
                </c:pt>
              </c:numCache>
            </c:numRef>
          </c:val>
        </c:ser>
        <c:ser>
          <c:idx val="1"/>
          <c:order val="1"/>
          <c:tx>
            <c:strRef>
              <c:f>'Tabela 1'!$E$4</c:f>
              <c:strCache>
                <c:ptCount val="1"/>
                <c:pt idx="0">
                  <c:v>Woman</c:v>
                </c:pt>
              </c:strCache>
            </c:strRef>
          </c:tx>
          <c:spPr>
            <a:solidFill>
              <a:srgbClr val="990033"/>
            </a:solidFill>
          </c:spPr>
          <c:dLbls>
            <c:showVal val="1"/>
          </c:dLbls>
          <c:cat>
            <c:strRef>
              <c:f>'Tabela 1'!$B$6:$B$10</c:f>
              <c:strCache>
                <c:ptCount val="5"/>
                <c:pt idx="0">
                  <c:v>18-24 </c:v>
                </c:pt>
                <c:pt idx="1">
                  <c:v>25-34 </c:v>
                </c:pt>
                <c:pt idx="2">
                  <c:v>35-44 </c:v>
                </c:pt>
                <c:pt idx="3">
                  <c:v>45-54 </c:v>
                </c:pt>
                <c:pt idx="4">
                  <c:v>55-64 </c:v>
                </c:pt>
              </c:strCache>
            </c:strRef>
          </c:cat>
          <c:val>
            <c:numRef>
              <c:f>'Tabela 1'!$F$6:$F$10</c:f>
              <c:numCache>
                <c:formatCode>0.0</c:formatCode>
                <c:ptCount val="5"/>
                <c:pt idx="0">
                  <c:v>14.213197969543147</c:v>
                </c:pt>
                <c:pt idx="1">
                  <c:v>5.5837563451776653</c:v>
                </c:pt>
                <c:pt idx="2">
                  <c:v>19.796954314720811</c:v>
                </c:pt>
                <c:pt idx="3">
                  <c:v>27.411167512690355</c:v>
                </c:pt>
                <c:pt idx="4">
                  <c:v>32.994923857868024</c:v>
                </c:pt>
              </c:numCache>
            </c:numRef>
          </c:val>
        </c:ser>
        <c:axId val="82520320"/>
        <c:axId val="82524800"/>
      </c:barChart>
      <c:catAx>
        <c:axId val="82520320"/>
        <c:scaling>
          <c:orientation val="minMax"/>
        </c:scaling>
        <c:axPos val="l"/>
        <c:tickLblPos val="nextTo"/>
        <c:crossAx val="82524800"/>
        <c:crosses val="autoZero"/>
        <c:auto val="1"/>
        <c:lblAlgn val="ctr"/>
        <c:lblOffset val="100"/>
      </c:catAx>
      <c:valAx>
        <c:axId val="82524800"/>
        <c:scaling>
          <c:orientation val="minMax"/>
        </c:scaling>
        <c:axPos val="b"/>
        <c:majorGridlines/>
        <c:numFmt formatCode="0.0" sourceLinked="1"/>
        <c:tickLblPos val="nextTo"/>
        <c:crossAx val="82520320"/>
        <c:crosses val="autoZero"/>
        <c:crossBetween val="between"/>
      </c:valAx>
    </c:plotArea>
    <c:legend>
      <c:legendPos val="b"/>
      <c:layout/>
    </c:legend>
    <c:plotVisOnly val="1"/>
  </c:chart>
  <c:spPr>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tx>
            <c:strRef>
              <c:f>'Tabela 6'!$G$13</c:f>
              <c:strCache>
                <c:ptCount val="1"/>
                <c:pt idx="0">
                  <c:v>Man</c:v>
                </c:pt>
              </c:strCache>
            </c:strRef>
          </c:tx>
          <c:spPr>
            <a:solidFill>
              <a:srgbClr val="FFC000"/>
            </a:solidFill>
          </c:spPr>
          <c:dLbls>
            <c:showVal val="1"/>
          </c:dLbls>
          <c:cat>
            <c:strRef>
              <c:f>'Tabela 6'!$C$15:$C$24</c:f>
              <c:strCache>
                <c:ptCount val="10"/>
                <c:pt idx="0">
                  <c:v>Basic</c:v>
                </c:pt>
                <c:pt idx="1">
                  <c:v>Junior High School</c:v>
                </c:pt>
                <c:pt idx="2">
                  <c:v>Vocational</c:v>
                </c:pt>
                <c:pt idx="3">
                  <c:v>General secondary</c:v>
                </c:pt>
                <c:pt idx="4">
                  <c:v>Secondary vocational</c:v>
                </c:pt>
                <c:pt idx="5">
                  <c:v>Post-Secondary</c:v>
                </c:pt>
                <c:pt idx="6">
                  <c:v>Bachelor</c:v>
                </c:pt>
                <c:pt idx="7">
                  <c:v>Higher professional - engineer</c:v>
                </c:pt>
                <c:pt idx="8">
                  <c:v>Higher master</c:v>
                </c:pt>
                <c:pt idx="9">
                  <c:v>Scientific degrees (dr) and title</c:v>
                </c:pt>
              </c:strCache>
            </c:strRef>
          </c:cat>
          <c:val>
            <c:numRef>
              <c:f>'Tabela 6'!$H$15:$H$24</c:f>
              <c:numCache>
                <c:formatCode>0.0</c:formatCode>
                <c:ptCount val="10"/>
                <c:pt idx="0">
                  <c:v>16.455696202531644</c:v>
                </c:pt>
                <c:pt idx="1">
                  <c:v>1.2658227848101267</c:v>
                </c:pt>
                <c:pt idx="2">
                  <c:v>11.39240506329114</c:v>
                </c:pt>
                <c:pt idx="3">
                  <c:v>10.6</c:v>
                </c:pt>
                <c:pt idx="4">
                  <c:v>40.928270042194093</c:v>
                </c:pt>
                <c:pt idx="5">
                  <c:v>0</c:v>
                </c:pt>
                <c:pt idx="6">
                  <c:v>2.5316455696202533</c:v>
                </c:pt>
                <c:pt idx="7">
                  <c:v>5.4852320675105481</c:v>
                </c:pt>
                <c:pt idx="8">
                  <c:v>10.548523206751055</c:v>
                </c:pt>
                <c:pt idx="9">
                  <c:v>0.84388185654008441</c:v>
                </c:pt>
              </c:numCache>
            </c:numRef>
          </c:val>
        </c:ser>
        <c:ser>
          <c:idx val="1"/>
          <c:order val="1"/>
          <c:tx>
            <c:strRef>
              <c:f>'Tabela 6'!$E$13</c:f>
              <c:strCache>
                <c:ptCount val="1"/>
                <c:pt idx="0">
                  <c:v>Woman</c:v>
                </c:pt>
              </c:strCache>
            </c:strRef>
          </c:tx>
          <c:spPr>
            <a:solidFill>
              <a:srgbClr val="990033"/>
            </a:solidFill>
          </c:spPr>
          <c:dLbls>
            <c:showVal val="1"/>
          </c:dLbls>
          <c:cat>
            <c:strRef>
              <c:f>'Tabela 6'!$C$15:$C$24</c:f>
              <c:strCache>
                <c:ptCount val="10"/>
                <c:pt idx="0">
                  <c:v>Basic</c:v>
                </c:pt>
                <c:pt idx="1">
                  <c:v>Junior High School</c:v>
                </c:pt>
                <c:pt idx="2">
                  <c:v>Vocational</c:v>
                </c:pt>
                <c:pt idx="3">
                  <c:v>General secondary</c:v>
                </c:pt>
                <c:pt idx="4">
                  <c:v>Secondary vocational</c:v>
                </c:pt>
                <c:pt idx="5">
                  <c:v>Post-Secondary</c:v>
                </c:pt>
                <c:pt idx="6">
                  <c:v>Bachelor</c:v>
                </c:pt>
                <c:pt idx="7">
                  <c:v>Higher professional - engineer</c:v>
                </c:pt>
                <c:pt idx="8">
                  <c:v>Higher master</c:v>
                </c:pt>
                <c:pt idx="9">
                  <c:v>Scientific degrees (dr) and title</c:v>
                </c:pt>
              </c:strCache>
            </c:strRef>
          </c:cat>
          <c:val>
            <c:numRef>
              <c:f>'Tabela 6'!$F$15:$F$24</c:f>
              <c:numCache>
                <c:formatCode>0.0</c:formatCode>
                <c:ptCount val="10"/>
                <c:pt idx="0">
                  <c:v>16.7</c:v>
                </c:pt>
                <c:pt idx="1">
                  <c:v>1.5228426395939085</c:v>
                </c:pt>
                <c:pt idx="2">
                  <c:v>11.6751269035533</c:v>
                </c:pt>
                <c:pt idx="3">
                  <c:v>17.258883248730964</c:v>
                </c:pt>
                <c:pt idx="4">
                  <c:v>31.472081218274113</c:v>
                </c:pt>
                <c:pt idx="5">
                  <c:v>1.015228426395939</c:v>
                </c:pt>
                <c:pt idx="6">
                  <c:v>6.0913705583756341</c:v>
                </c:pt>
                <c:pt idx="7">
                  <c:v>3.5</c:v>
                </c:pt>
                <c:pt idx="8">
                  <c:v>10.659898477157361</c:v>
                </c:pt>
                <c:pt idx="9">
                  <c:v>0</c:v>
                </c:pt>
              </c:numCache>
            </c:numRef>
          </c:val>
        </c:ser>
        <c:axId val="82521088"/>
        <c:axId val="82538880"/>
      </c:barChart>
      <c:catAx>
        <c:axId val="82521088"/>
        <c:scaling>
          <c:orientation val="minMax"/>
        </c:scaling>
        <c:axPos val="l"/>
        <c:tickLblPos val="nextTo"/>
        <c:crossAx val="82538880"/>
        <c:crosses val="autoZero"/>
        <c:auto val="1"/>
        <c:lblAlgn val="ctr"/>
        <c:lblOffset val="100"/>
      </c:catAx>
      <c:valAx>
        <c:axId val="82538880"/>
        <c:scaling>
          <c:orientation val="minMax"/>
        </c:scaling>
        <c:axPos val="b"/>
        <c:majorGridlines/>
        <c:numFmt formatCode="0.0" sourceLinked="1"/>
        <c:tickLblPos val="nextTo"/>
        <c:crossAx val="82521088"/>
        <c:crosses val="autoZero"/>
        <c:crossBetween val="between"/>
      </c:valAx>
    </c:plotArea>
    <c:legend>
      <c:legendPos val="b"/>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pl-PL"/>
  <c:chart>
    <c:plotArea>
      <c:layout>
        <c:manualLayout>
          <c:layoutTarget val="inner"/>
          <c:xMode val="edge"/>
          <c:yMode val="edge"/>
          <c:x val="0.2366501438866942"/>
          <c:y val="3.8194277365365854E-2"/>
          <c:w val="0.70315707151898077"/>
          <c:h val="0.85236749839239545"/>
        </c:manualLayout>
      </c:layout>
      <c:barChart>
        <c:barDir val="bar"/>
        <c:grouping val="clustered"/>
        <c:ser>
          <c:idx val="0"/>
          <c:order val="0"/>
          <c:spPr>
            <a:solidFill>
              <a:srgbClr val="FFC000"/>
            </a:solidFill>
          </c:spPr>
          <c:dLbls>
            <c:showVal val="1"/>
          </c:dLbls>
          <c:cat>
            <c:strRef>
              <c:f>'Tabela 8'!$B$9:$B$14</c:f>
              <c:strCache>
                <c:ptCount val="6"/>
                <c:pt idx="0">
                  <c:v>I do not remember</c:v>
                </c:pt>
                <c:pt idx="1">
                  <c:v>To 10 years</c:v>
                </c:pt>
                <c:pt idx="2">
                  <c:v>11-20 years</c:v>
                </c:pt>
                <c:pt idx="3">
                  <c:v>More than 30 years</c:v>
                </c:pt>
                <c:pt idx="4">
                  <c:v>21-30 years</c:v>
                </c:pt>
                <c:pt idx="5">
                  <c:v>From birth</c:v>
                </c:pt>
              </c:strCache>
            </c:strRef>
          </c:cat>
          <c:val>
            <c:numRef>
              <c:f>'Tabela 8'!$D$9:$D$14</c:f>
              <c:numCache>
                <c:formatCode>0.0</c:formatCode>
                <c:ptCount val="6"/>
                <c:pt idx="0">
                  <c:v>0.45977011494252873</c:v>
                </c:pt>
                <c:pt idx="1">
                  <c:v>7.8160919540229887</c:v>
                </c:pt>
                <c:pt idx="2">
                  <c:v>9.6551724137931032</c:v>
                </c:pt>
                <c:pt idx="3">
                  <c:v>10.804597701149426</c:v>
                </c:pt>
                <c:pt idx="4">
                  <c:v>11.2</c:v>
                </c:pt>
                <c:pt idx="5">
                  <c:v>60</c:v>
                </c:pt>
              </c:numCache>
            </c:numRef>
          </c:val>
        </c:ser>
        <c:axId val="101715968"/>
        <c:axId val="103025664"/>
      </c:barChart>
      <c:catAx>
        <c:axId val="101715968"/>
        <c:scaling>
          <c:orientation val="minMax"/>
        </c:scaling>
        <c:axPos val="l"/>
        <c:tickLblPos val="nextTo"/>
        <c:crossAx val="103025664"/>
        <c:crosses val="autoZero"/>
        <c:auto val="1"/>
        <c:lblAlgn val="ctr"/>
        <c:lblOffset val="100"/>
      </c:catAx>
      <c:valAx>
        <c:axId val="103025664"/>
        <c:scaling>
          <c:orientation val="minMax"/>
        </c:scaling>
        <c:axPos val="b"/>
        <c:majorGridlines/>
        <c:numFmt formatCode="0.0" sourceLinked="1"/>
        <c:tickLblPos val="nextTo"/>
        <c:crossAx val="101715968"/>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pl-PL"/>
  <c:chart>
    <c:plotArea>
      <c:layout>
        <c:manualLayout>
          <c:layoutTarget val="inner"/>
          <c:xMode val="edge"/>
          <c:yMode val="edge"/>
          <c:x val="0.48952287135307443"/>
          <c:y val="3.4920390508452887E-2"/>
          <c:w val="0.4618727769794852"/>
          <c:h val="0.86502206708714446"/>
        </c:manualLayout>
      </c:layout>
      <c:barChart>
        <c:barDir val="bar"/>
        <c:grouping val="clustered"/>
        <c:ser>
          <c:idx val="0"/>
          <c:order val="0"/>
          <c:spPr>
            <a:solidFill>
              <a:srgbClr val="FFC000"/>
            </a:solidFill>
          </c:spPr>
          <c:dLbls>
            <c:showVal val="1"/>
          </c:dLbls>
          <c:cat>
            <c:strRef>
              <c:f>'Tabela 11'!$B$4:$B$14</c:f>
              <c:strCache>
                <c:ptCount val="11"/>
                <c:pt idx="0">
                  <c:v>Access to health care</c:v>
                </c:pt>
                <c:pt idx="1">
                  <c:v>Access to the offer and educational centers and / or trainings</c:v>
                </c:pt>
                <c:pt idx="2">
                  <c:v>Prospects for the development of the village / community</c:v>
                </c:pt>
                <c:pt idx="3">
                  <c:v>Low crime</c:v>
                </c:pt>
                <c:pt idx="4">
                  <c:v>Friends</c:v>
                </c:pt>
                <c:pt idx="5">
                  <c:v>Financial reasons</c:v>
                </c:pt>
                <c:pt idx="6">
                  <c:v>Other</c:v>
                </c:pt>
                <c:pt idx="7">
                  <c:v>Good living conditions</c:v>
                </c:pt>
                <c:pt idx="8">
                  <c:v>Professional reasons </c:v>
                </c:pt>
                <c:pt idx="9">
                  <c:v>Housing reasons</c:v>
                </c:pt>
                <c:pt idx="10">
                  <c:v>Family</c:v>
                </c:pt>
              </c:strCache>
            </c:strRef>
          </c:cat>
          <c:val>
            <c:numRef>
              <c:f>'Tabela 11'!$D$4:$D$14</c:f>
              <c:numCache>
                <c:formatCode>0.0</c:formatCode>
                <c:ptCount val="11"/>
                <c:pt idx="0">
                  <c:v>0.22988505747126436</c:v>
                </c:pt>
                <c:pt idx="1">
                  <c:v>0.22988505747126436</c:v>
                </c:pt>
                <c:pt idx="2">
                  <c:v>0.45977011494252873</c:v>
                </c:pt>
                <c:pt idx="3">
                  <c:v>0.45977011494252873</c:v>
                </c:pt>
                <c:pt idx="4">
                  <c:v>4.5977011494252871</c:v>
                </c:pt>
                <c:pt idx="5">
                  <c:v>5.5172413793103452</c:v>
                </c:pt>
                <c:pt idx="6">
                  <c:v>7.1264367816091951</c:v>
                </c:pt>
                <c:pt idx="7">
                  <c:v>7.8160919540229887</c:v>
                </c:pt>
                <c:pt idx="8">
                  <c:v>25.977011494252874</c:v>
                </c:pt>
                <c:pt idx="9">
                  <c:v>33.793103448275865</c:v>
                </c:pt>
                <c:pt idx="10">
                  <c:v>85.977011494252878</c:v>
                </c:pt>
              </c:numCache>
            </c:numRef>
          </c:val>
        </c:ser>
        <c:axId val="103071744"/>
        <c:axId val="103074432"/>
      </c:barChart>
      <c:catAx>
        <c:axId val="103071744"/>
        <c:scaling>
          <c:orientation val="minMax"/>
        </c:scaling>
        <c:axPos val="l"/>
        <c:tickLblPos val="nextTo"/>
        <c:crossAx val="103074432"/>
        <c:crosses val="autoZero"/>
        <c:auto val="1"/>
        <c:lblAlgn val="ctr"/>
        <c:lblOffset val="100"/>
      </c:catAx>
      <c:valAx>
        <c:axId val="103074432"/>
        <c:scaling>
          <c:orientation val="minMax"/>
        </c:scaling>
        <c:axPos val="b"/>
        <c:majorGridlines/>
        <c:numFmt formatCode="0.0" sourceLinked="1"/>
        <c:tickLblPos val="nextTo"/>
        <c:crossAx val="103071744"/>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tx>
            <c:strRef>
              <c:f>Arkusz1!$H$14</c:f>
              <c:strCache>
                <c:ptCount val="1"/>
                <c:pt idx="0">
                  <c:v>Man</c:v>
                </c:pt>
              </c:strCache>
            </c:strRef>
          </c:tx>
          <c:spPr>
            <a:solidFill>
              <a:srgbClr val="FFC000"/>
            </a:solidFill>
          </c:spPr>
          <c:dLbls>
            <c:showVal val="1"/>
          </c:dLbls>
          <c:cat>
            <c:strRef>
              <c:f>Arkusz1!$D$16:$D$23</c:f>
              <c:strCache>
                <c:ptCount val="8"/>
                <c:pt idx="0">
                  <c:v>I am a pupil /a student</c:v>
                </c:pt>
                <c:pt idx="1">
                  <c:v>I'm unemployed </c:v>
                </c:pt>
                <c:pt idx="2">
                  <c:v>I am employed</c:v>
                </c:pt>
                <c:pt idx="3">
                  <c:v>I run economic activities</c:v>
                </c:pt>
                <c:pt idx="4">
                  <c:v>I run agricultural activities</c:v>
                </c:pt>
                <c:pt idx="5">
                  <c:v>I work (additionally) on early retirement</c:v>
                </c:pt>
                <c:pt idx="6">
                  <c:v>I'm on early retirement and do not work</c:v>
                </c:pt>
                <c:pt idx="7">
                  <c:v>I'm on a pension</c:v>
                </c:pt>
              </c:strCache>
            </c:strRef>
          </c:cat>
          <c:val>
            <c:numRef>
              <c:f>Arkusz1!$I$16:$I$23</c:f>
              <c:numCache>
                <c:formatCode>0.0</c:formatCode>
                <c:ptCount val="8"/>
                <c:pt idx="0">
                  <c:v>13.445378151260504</c:v>
                </c:pt>
                <c:pt idx="1">
                  <c:v>5.46218487394958</c:v>
                </c:pt>
                <c:pt idx="2">
                  <c:v>18.067226890756302</c:v>
                </c:pt>
                <c:pt idx="3">
                  <c:v>5.0420168067226889</c:v>
                </c:pt>
                <c:pt idx="4">
                  <c:v>38.235294117647058</c:v>
                </c:pt>
                <c:pt idx="5">
                  <c:v>1.2605042016806722</c:v>
                </c:pt>
                <c:pt idx="6">
                  <c:v>12.605042016806722</c:v>
                </c:pt>
                <c:pt idx="7">
                  <c:v>12.605042016806722</c:v>
                </c:pt>
              </c:numCache>
            </c:numRef>
          </c:val>
        </c:ser>
        <c:ser>
          <c:idx val="1"/>
          <c:order val="1"/>
          <c:tx>
            <c:strRef>
              <c:f>Arkusz1!$F$14</c:f>
              <c:strCache>
                <c:ptCount val="1"/>
                <c:pt idx="0">
                  <c:v>Woman</c:v>
                </c:pt>
              </c:strCache>
            </c:strRef>
          </c:tx>
          <c:spPr>
            <a:solidFill>
              <a:srgbClr val="990033"/>
            </a:solidFill>
          </c:spPr>
          <c:dLbls>
            <c:showVal val="1"/>
          </c:dLbls>
          <c:cat>
            <c:strRef>
              <c:f>Arkusz1!$D$16:$D$23</c:f>
              <c:strCache>
                <c:ptCount val="8"/>
                <c:pt idx="0">
                  <c:v>I am a pupil /a student</c:v>
                </c:pt>
                <c:pt idx="1">
                  <c:v>I'm unemployed </c:v>
                </c:pt>
                <c:pt idx="2">
                  <c:v>I am employed</c:v>
                </c:pt>
                <c:pt idx="3">
                  <c:v>I run economic activities</c:v>
                </c:pt>
                <c:pt idx="4">
                  <c:v>I run agricultural activities</c:v>
                </c:pt>
                <c:pt idx="5">
                  <c:v>I work (additionally) on early retirement</c:v>
                </c:pt>
                <c:pt idx="6">
                  <c:v>I'm on early retirement and do not work</c:v>
                </c:pt>
                <c:pt idx="7">
                  <c:v>I'm on a pension</c:v>
                </c:pt>
              </c:strCache>
            </c:strRef>
          </c:cat>
          <c:val>
            <c:numRef>
              <c:f>Arkusz1!$G$16:$G$23</c:f>
              <c:numCache>
                <c:formatCode>0.0</c:formatCode>
                <c:ptCount val="8"/>
                <c:pt idx="0">
                  <c:v>9.6446700507614214</c:v>
                </c:pt>
                <c:pt idx="1">
                  <c:v>7.6142131979695433</c:v>
                </c:pt>
                <c:pt idx="2">
                  <c:v>19.796954314720811</c:v>
                </c:pt>
                <c:pt idx="3">
                  <c:v>5.0761421319796955</c:v>
                </c:pt>
                <c:pt idx="4">
                  <c:v>31.472081218274113</c:v>
                </c:pt>
                <c:pt idx="5">
                  <c:v>0.50761421319796951</c:v>
                </c:pt>
                <c:pt idx="6">
                  <c:v>16.243654822335024</c:v>
                </c:pt>
                <c:pt idx="7">
                  <c:v>14.213197969543147</c:v>
                </c:pt>
              </c:numCache>
            </c:numRef>
          </c:val>
        </c:ser>
        <c:axId val="103149952"/>
        <c:axId val="126499456"/>
      </c:barChart>
      <c:catAx>
        <c:axId val="103149952"/>
        <c:scaling>
          <c:orientation val="minMax"/>
        </c:scaling>
        <c:axPos val="l"/>
        <c:tickLblPos val="nextTo"/>
        <c:crossAx val="126499456"/>
        <c:crosses val="autoZero"/>
        <c:auto val="1"/>
        <c:lblAlgn val="ctr"/>
        <c:lblOffset val="100"/>
      </c:catAx>
      <c:valAx>
        <c:axId val="126499456"/>
        <c:scaling>
          <c:orientation val="minMax"/>
        </c:scaling>
        <c:axPos val="b"/>
        <c:majorGridlines/>
        <c:numFmt formatCode="0.0" sourceLinked="1"/>
        <c:tickLblPos val="nextTo"/>
        <c:crossAx val="103149952"/>
        <c:crosses val="autoZero"/>
        <c:crossBetween val="between"/>
      </c:valAx>
    </c:plotArea>
    <c:legend>
      <c:legendPos val="b"/>
      <c:layout/>
    </c:legend>
    <c:plotVisOnly val="1"/>
  </c:chart>
  <c:spPr>
    <a:ln>
      <a:no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tx>
            <c:strRef>
              <c:f>'Tabela 1'!$G$16</c:f>
              <c:strCache>
                <c:ptCount val="1"/>
                <c:pt idx="0">
                  <c:v>Man</c:v>
                </c:pt>
              </c:strCache>
            </c:strRef>
          </c:tx>
          <c:spPr>
            <a:solidFill>
              <a:srgbClr val="FFC000"/>
            </a:solidFill>
          </c:spPr>
          <c:dLbls>
            <c:showVal val="1"/>
          </c:dLbls>
          <c:cat>
            <c:strRef>
              <c:f>'Tabela 1'!$C$18:$C$21</c:f>
              <c:strCache>
                <c:ptCount val="4"/>
                <c:pt idx="0">
                  <c:v>Government (including local government)</c:v>
                </c:pt>
                <c:pt idx="1">
                  <c:v>Private (company, one-person operations, agricultural activities)</c:v>
                </c:pt>
                <c:pt idx="2">
                  <c:v>Social (eg cooperatives)</c:v>
                </c:pt>
                <c:pt idx="3">
                  <c:v>NGO (foundations, associations, unions, etc.)</c:v>
                </c:pt>
              </c:strCache>
            </c:strRef>
          </c:cat>
          <c:val>
            <c:numRef>
              <c:f>'Tabela 1'!$H$18:$H$21</c:f>
              <c:numCache>
                <c:formatCode>0.0</c:formatCode>
                <c:ptCount val="4"/>
                <c:pt idx="0">
                  <c:v>17.7</c:v>
                </c:pt>
                <c:pt idx="1">
                  <c:v>81.617647058823536</c:v>
                </c:pt>
                <c:pt idx="2">
                  <c:v>0.73529411764705888</c:v>
                </c:pt>
                <c:pt idx="3">
                  <c:v>0</c:v>
                </c:pt>
              </c:numCache>
            </c:numRef>
          </c:val>
        </c:ser>
        <c:ser>
          <c:idx val="1"/>
          <c:order val="1"/>
          <c:tx>
            <c:strRef>
              <c:f>'Tabela 1'!$E$16</c:f>
              <c:strCache>
                <c:ptCount val="1"/>
                <c:pt idx="0">
                  <c:v>Woman</c:v>
                </c:pt>
              </c:strCache>
            </c:strRef>
          </c:tx>
          <c:spPr>
            <a:solidFill>
              <a:srgbClr val="990033"/>
            </a:solidFill>
          </c:spPr>
          <c:dLbls>
            <c:showVal val="1"/>
          </c:dLbls>
          <c:cat>
            <c:strRef>
              <c:f>'Tabela 1'!$C$18:$C$21</c:f>
              <c:strCache>
                <c:ptCount val="4"/>
                <c:pt idx="0">
                  <c:v>Government (including local government)</c:v>
                </c:pt>
                <c:pt idx="1">
                  <c:v>Private (company, one-person operations, agricultural activities)</c:v>
                </c:pt>
                <c:pt idx="2">
                  <c:v>Social (eg cooperatives)</c:v>
                </c:pt>
                <c:pt idx="3">
                  <c:v>NGO (foundations, associations, unions, etc.)</c:v>
                </c:pt>
              </c:strCache>
            </c:strRef>
          </c:cat>
          <c:val>
            <c:numRef>
              <c:f>'Tabela 1'!$F$18:$F$21</c:f>
              <c:numCache>
                <c:formatCode>0.0</c:formatCode>
                <c:ptCount val="4"/>
                <c:pt idx="0">
                  <c:v>29.126213592233011</c:v>
                </c:pt>
                <c:pt idx="1">
                  <c:v>70.873786407766985</c:v>
                </c:pt>
                <c:pt idx="2">
                  <c:v>0</c:v>
                </c:pt>
                <c:pt idx="3">
                  <c:v>0</c:v>
                </c:pt>
              </c:numCache>
            </c:numRef>
          </c:val>
        </c:ser>
        <c:axId val="103994496"/>
        <c:axId val="103996032"/>
      </c:barChart>
      <c:catAx>
        <c:axId val="103994496"/>
        <c:scaling>
          <c:orientation val="minMax"/>
        </c:scaling>
        <c:axPos val="l"/>
        <c:tickLblPos val="nextTo"/>
        <c:crossAx val="103996032"/>
        <c:crosses val="autoZero"/>
        <c:auto val="1"/>
        <c:lblAlgn val="ctr"/>
        <c:lblOffset val="100"/>
      </c:catAx>
      <c:valAx>
        <c:axId val="103996032"/>
        <c:scaling>
          <c:orientation val="minMax"/>
        </c:scaling>
        <c:axPos val="b"/>
        <c:majorGridlines/>
        <c:numFmt formatCode="0.0" sourceLinked="1"/>
        <c:tickLblPos val="nextTo"/>
        <c:crossAx val="103994496"/>
        <c:crosses val="autoZero"/>
        <c:crossBetween val="between"/>
      </c:valAx>
    </c:plotArea>
    <c:legend>
      <c:legendPos val="b"/>
      <c:layout/>
    </c:legend>
    <c:plotVisOnly val="1"/>
  </c:chart>
  <c:spPr>
    <a:ln>
      <a:noFill/>
    </a:ln>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tx>
            <c:strRef>
              <c:f>'Tabela 34'!$G$14</c:f>
              <c:strCache>
                <c:ptCount val="1"/>
                <c:pt idx="0">
                  <c:v>Man</c:v>
                </c:pt>
              </c:strCache>
            </c:strRef>
          </c:tx>
          <c:spPr>
            <a:solidFill>
              <a:srgbClr val="FFC000"/>
            </a:solidFill>
          </c:spPr>
          <c:dLbls>
            <c:showVal val="1"/>
          </c:dLbls>
          <c:cat>
            <c:strRef>
              <c:f>'Tabela 34'!$C$16:$C$22</c:f>
              <c:strCache>
                <c:ptCount val="7"/>
                <c:pt idx="0">
                  <c:v>In my village</c:v>
                </c:pt>
                <c:pt idx="1">
                  <c:v>I commute to work in a neighbouring village in the same municipality (up to 20 km)</c:v>
                </c:pt>
                <c:pt idx="2">
                  <c:v>I commute to work in the village in the same municipality over 20 km away from the place of residence</c:v>
                </c:pt>
                <c:pt idx="3">
                  <c:v>I work in another municipality</c:v>
                </c:pt>
                <c:pt idx="4">
                  <c:v>I work in a different poviat</c:v>
                </c:pt>
                <c:pt idx="5">
                  <c:v>I work in a different province</c:v>
                </c:pt>
                <c:pt idx="6">
                  <c:v>Not applicable (farm owners, the unemployed)</c:v>
                </c:pt>
              </c:strCache>
            </c:strRef>
          </c:cat>
          <c:val>
            <c:numRef>
              <c:f>'Tabela 34'!$H$16:$H$22</c:f>
              <c:numCache>
                <c:formatCode>0.0</c:formatCode>
                <c:ptCount val="7"/>
                <c:pt idx="0">
                  <c:v>52.5</c:v>
                </c:pt>
                <c:pt idx="1">
                  <c:v>8.6999999999999993</c:v>
                </c:pt>
                <c:pt idx="2">
                  <c:v>1.4598540145985401</c:v>
                </c:pt>
                <c:pt idx="3">
                  <c:v>2.1897810218978102</c:v>
                </c:pt>
                <c:pt idx="4">
                  <c:v>1.4598540145985401</c:v>
                </c:pt>
                <c:pt idx="5">
                  <c:v>5.1094890510948909</c:v>
                </c:pt>
                <c:pt idx="6">
                  <c:v>28.467153284671532</c:v>
                </c:pt>
              </c:numCache>
            </c:numRef>
          </c:val>
        </c:ser>
        <c:ser>
          <c:idx val="1"/>
          <c:order val="1"/>
          <c:tx>
            <c:strRef>
              <c:f>'Tabela 34'!$E$14</c:f>
              <c:strCache>
                <c:ptCount val="1"/>
                <c:pt idx="0">
                  <c:v>Woman</c:v>
                </c:pt>
              </c:strCache>
            </c:strRef>
          </c:tx>
          <c:spPr>
            <a:solidFill>
              <a:srgbClr val="990033"/>
            </a:solidFill>
          </c:spPr>
          <c:dLbls>
            <c:showVal val="1"/>
          </c:dLbls>
          <c:cat>
            <c:strRef>
              <c:f>'Tabela 34'!$C$16:$C$22</c:f>
              <c:strCache>
                <c:ptCount val="7"/>
                <c:pt idx="0">
                  <c:v>In my village</c:v>
                </c:pt>
                <c:pt idx="1">
                  <c:v>I commute to work in a neighbouring village in the same municipality (up to 20 km)</c:v>
                </c:pt>
                <c:pt idx="2">
                  <c:v>I commute to work in the village in the same municipality over 20 km away from the place of residence</c:v>
                </c:pt>
                <c:pt idx="3">
                  <c:v>I work in another municipality</c:v>
                </c:pt>
                <c:pt idx="4">
                  <c:v>I work in a different poviat</c:v>
                </c:pt>
                <c:pt idx="5">
                  <c:v>I work in a different province</c:v>
                </c:pt>
                <c:pt idx="6">
                  <c:v>Not applicable (farm owners, the unemployed)</c:v>
                </c:pt>
              </c:strCache>
            </c:strRef>
          </c:cat>
          <c:val>
            <c:numRef>
              <c:f>'Tabela 34'!$F$16:$F$22</c:f>
              <c:numCache>
                <c:formatCode>0.0</c:formatCode>
                <c:ptCount val="7"/>
                <c:pt idx="0">
                  <c:v>51.4</c:v>
                </c:pt>
                <c:pt idx="1">
                  <c:v>13.592233009708737</c:v>
                </c:pt>
                <c:pt idx="2">
                  <c:v>2.912621359223301</c:v>
                </c:pt>
                <c:pt idx="3">
                  <c:v>0</c:v>
                </c:pt>
                <c:pt idx="4">
                  <c:v>0.970873786407767</c:v>
                </c:pt>
                <c:pt idx="5">
                  <c:v>3.883495145631068</c:v>
                </c:pt>
                <c:pt idx="6">
                  <c:v>27.184466019417474</c:v>
                </c:pt>
              </c:numCache>
            </c:numRef>
          </c:val>
        </c:ser>
        <c:axId val="103974784"/>
        <c:axId val="105382656"/>
      </c:barChart>
      <c:catAx>
        <c:axId val="103974784"/>
        <c:scaling>
          <c:orientation val="minMax"/>
        </c:scaling>
        <c:axPos val="l"/>
        <c:tickLblPos val="nextTo"/>
        <c:crossAx val="105382656"/>
        <c:crosses val="autoZero"/>
        <c:auto val="1"/>
        <c:lblAlgn val="ctr"/>
        <c:lblOffset val="100"/>
      </c:catAx>
      <c:valAx>
        <c:axId val="105382656"/>
        <c:scaling>
          <c:orientation val="minMax"/>
        </c:scaling>
        <c:axPos val="b"/>
        <c:majorGridlines/>
        <c:numFmt formatCode="0.0" sourceLinked="1"/>
        <c:tickLblPos val="nextTo"/>
        <c:crossAx val="103974784"/>
        <c:crosses val="autoZero"/>
        <c:crossBetween val="between"/>
      </c:valAx>
    </c:plotArea>
    <c:legend>
      <c:legendPos val="b"/>
      <c:layout/>
    </c:legend>
    <c:plotVisOnly val="1"/>
  </c:chart>
  <c:spPr>
    <a:ln>
      <a:noFill/>
    </a:ln>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clustered"/>
        <c:ser>
          <c:idx val="0"/>
          <c:order val="0"/>
          <c:spPr>
            <a:solidFill>
              <a:srgbClr val="FFC000"/>
            </a:solidFill>
          </c:spPr>
          <c:dLbls>
            <c:showVal val="1"/>
          </c:dLbls>
          <c:cat>
            <c:strRef>
              <c:f>'Tabela 40'!$B$4:$B$13</c:f>
              <c:strCache>
                <c:ptCount val="10"/>
                <c:pt idx="0">
                  <c:v>Economic conditions</c:v>
                </c:pt>
                <c:pt idx="1">
                  <c:v>Change of place of residence</c:v>
                </c:pt>
                <c:pt idx="2">
                  <c:v>Termination  of employment agreement by employer</c:v>
                </c:pt>
                <c:pt idx="3">
                  <c:v>Expiry of internship, for a limited time</c:v>
                </c:pt>
                <c:pt idx="4">
                  <c:v>Liquidation of workplace</c:v>
                </c:pt>
                <c:pt idx="5">
                  <c:v>Retirement</c:v>
                </c:pt>
                <c:pt idx="6">
                  <c:v>Deterioration of health</c:v>
                </c:pt>
                <c:pt idx="7">
                  <c:v>The desire to improve financial conditions</c:v>
                </c:pt>
                <c:pt idx="8">
                  <c:v>Other</c:v>
                </c:pt>
                <c:pt idx="9">
                  <c:v>The desire to improve working conditions</c:v>
                </c:pt>
              </c:strCache>
            </c:strRef>
          </c:cat>
          <c:val>
            <c:numRef>
              <c:f>'Tabela 40'!$C$4:$C$13</c:f>
              <c:numCache>
                <c:formatCode>0.0</c:formatCode>
                <c:ptCount val="10"/>
                <c:pt idx="0">
                  <c:v>3.4782608695652173</c:v>
                </c:pt>
                <c:pt idx="1">
                  <c:v>5.2173913043478262</c:v>
                </c:pt>
                <c:pt idx="2">
                  <c:v>6.0869565217391308</c:v>
                </c:pt>
                <c:pt idx="3">
                  <c:v>8.695652173913043</c:v>
                </c:pt>
                <c:pt idx="4">
                  <c:v>12.173913043478262</c:v>
                </c:pt>
                <c:pt idx="5">
                  <c:v>13.043478260869565</c:v>
                </c:pt>
                <c:pt idx="6">
                  <c:v>14.782608695652174</c:v>
                </c:pt>
                <c:pt idx="7">
                  <c:v>16.521739130434781</c:v>
                </c:pt>
                <c:pt idx="8">
                  <c:v>17.391304347826086</c:v>
                </c:pt>
                <c:pt idx="9">
                  <c:v>22.608695652173914</c:v>
                </c:pt>
              </c:numCache>
            </c:numRef>
          </c:val>
        </c:ser>
        <c:axId val="103953152"/>
        <c:axId val="103958784"/>
      </c:barChart>
      <c:catAx>
        <c:axId val="103953152"/>
        <c:scaling>
          <c:orientation val="minMax"/>
        </c:scaling>
        <c:axPos val="l"/>
        <c:tickLblPos val="nextTo"/>
        <c:crossAx val="103958784"/>
        <c:crosses val="autoZero"/>
        <c:auto val="1"/>
        <c:lblAlgn val="ctr"/>
        <c:lblOffset val="100"/>
      </c:catAx>
      <c:valAx>
        <c:axId val="103958784"/>
        <c:scaling>
          <c:orientation val="minMax"/>
        </c:scaling>
        <c:axPos val="b"/>
        <c:majorGridlines/>
        <c:numFmt formatCode="0.0" sourceLinked="1"/>
        <c:tickLblPos val="nextTo"/>
        <c:crossAx val="103953152"/>
        <c:crosses val="autoZero"/>
        <c:crossBetween val="between"/>
      </c:valAx>
    </c:plotArea>
    <c:plotVisOnly val="1"/>
  </c:chart>
  <c:spPr>
    <a:ln>
      <a:noFill/>
    </a:ln>
  </c:spPr>
  <c:externalData r:id="rId1"/>
</c:chartSpace>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C32EA5-D7DE-4C2E-AE47-973C9E7C0E70}" type="doc">
      <dgm:prSet loTypeId="urn:microsoft.com/office/officeart/2005/8/layout/vProcess5" loCatId="process" qsTypeId="urn:microsoft.com/office/officeart/2005/8/quickstyle/3d1" qsCatId="3D" csTypeId="urn:microsoft.com/office/officeart/2005/8/colors/accent2_3" csCatId="accent2" phldr="1"/>
      <dgm:spPr/>
    </dgm:pt>
    <dgm:pt modelId="{7B77419C-C556-46BB-9B66-C6351B7BB163}">
      <dgm:prSet phldrT="[Tekst]"/>
      <dgm:spPr/>
      <dgm:t>
        <a:bodyPr/>
        <a:lstStyle/>
        <a:p>
          <a:pPr algn="ctr"/>
          <a:r>
            <a:rPr lang="pl-PL" dirty="0" err="1" smtClean="0"/>
            <a:t>Desk</a:t>
          </a:r>
          <a:r>
            <a:rPr lang="pl-PL" dirty="0" smtClean="0"/>
            <a:t> </a:t>
          </a:r>
          <a:r>
            <a:rPr lang="pl-PL" dirty="0" err="1" smtClean="0"/>
            <a:t>Research</a:t>
          </a:r>
          <a:endParaRPr lang="pl-PL" dirty="0"/>
        </a:p>
      </dgm:t>
    </dgm:pt>
    <dgm:pt modelId="{F167620E-FA3D-4769-BE4F-70A65F1E4D4B}" type="parTrans" cxnId="{1A23249E-C6EB-49AC-8A71-A68BEF0E81D0}">
      <dgm:prSet/>
      <dgm:spPr/>
      <dgm:t>
        <a:bodyPr/>
        <a:lstStyle/>
        <a:p>
          <a:endParaRPr lang="pl-PL"/>
        </a:p>
      </dgm:t>
    </dgm:pt>
    <dgm:pt modelId="{25C89F77-0504-47B9-AE3C-EA3172E987D6}" type="sibTrans" cxnId="{1A23249E-C6EB-49AC-8A71-A68BEF0E81D0}">
      <dgm:prSet/>
      <dgm:spPr/>
      <dgm:t>
        <a:bodyPr/>
        <a:lstStyle/>
        <a:p>
          <a:endParaRPr lang="pl-PL"/>
        </a:p>
      </dgm:t>
    </dgm:pt>
    <dgm:pt modelId="{2607C95E-D22D-4082-94E8-C67CF63BD0BE}">
      <dgm:prSet/>
      <dgm:spPr/>
      <dgm:t>
        <a:bodyPr/>
        <a:lstStyle/>
        <a:p>
          <a:pPr algn="ctr"/>
          <a:r>
            <a:rPr lang="en-GB" dirty="0" smtClean="0"/>
            <a:t>Preparation of research findings in the form of a summary report </a:t>
          </a:r>
          <a:endParaRPr lang="pl-PL" dirty="0"/>
        </a:p>
      </dgm:t>
    </dgm:pt>
    <dgm:pt modelId="{A904F039-D5D5-417C-8D0F-E0CAB2F203E4}" type="parTrans" cxnId="{F4490443-F1E4-4F61-BDB7-DEE4368EE836}">
      <dgm:prSet/>
      <dgm:spPr/>
      <dgm:t>
        <a:bodyPr/>
        <a:lstStyle/>
        <a:p>
          <a:endParaRPr lang="pl-PL"/>
        </a:p>
      </dgm:t>
    </dgm:pt>
    <dgm:pt modelId="{DEF67156-BAD3-4A87-A4AD-ADDD58F55F0F}" type="sibTrans" cxnId="{F4490443-F1E4-4F61-BDB7-DEE4368EE836}">
      <dgm:prSet/>
      <dgm:spPr/>
      <dgm:t>
        <a:bodyPr/>
        <a:lstStyle/>
        <a:p>
          <a:endParaRPr lang="pl-PL"/>
        </a:p>
      </dgm:t>
    </dgm:pt>
    <dgm:pt modelId="{6A248C31-F18B-4865-B946-DA11CE9883EC}">
      <dgm:prSet/>
      <dgm:spPr/>
      <dgm:t>
        <a:bodyPr/>
        <a:lstStyle/>
        <a:p>
          <a:pPr algn="ctr"/>
          <a:r>
            <a:rPr lang="en-GB" dirty="0" smtClean="0"/>
            <a:t>Quantitative and qualitative field research</a:t>
          </a:r>
          <a:endParaRPr lang="pl-PL" dirty="0" smtClean="0"/>
        </a:p>
      </dgm:t>
    </dgm:pt>
    <dgm:pt modelId="{20293744-2447-487B-B791-13312114D874}" type="parTrans" cxnId="{B686DCA0-A2E8-4679-A0B0-2380E3F3C222}">
      <dgm:prSet/>
      <dgm:spPr/>
      <dgm:t>
        <a:bodyPr/>
        <a:lstStyle/>
        <a:p>
          <a:endParaRPr lang="pl-PL"/>
        </a:p>
      </dgm:t>
    </dgm:pt>
    <dgm:pt modelId="{4153B15A-9873-49F2-BDA5-529AD37D5E7F}" type="sibTrans" cxnId="{B686DCA0-A2E8-4679-A0B0-2380E3F3C222}">
      <dgm:prSet/>
      <dgm:spPr/>
      <dgm:t>
        <a:bodyPr/>
        <a:lstStyle/>
        <a:p>
          <a:endParaRPr lang="pl-PL"/>
        </a:p>
      </dgm:t>
    </dgm:pt>
    <dgm:pt modelId="{37C269D7-E0B3-4668-959B-4B939BA788A3}" type="pres">
      <dgm:prSet presAssocID="{CCC32EA5-D7DE-4C2E-AE47-973C9E7C0E70}" presName="outerComposite" presStyleCnt="0">
        <dgm:presLayoutVars>
          <dgm:chMax val="5"/>
          <dgm:dir/>
          <dgm:resizeHandles val="exact"/>
        </dgm:presLayoutVars>
      </dgm:prSet>
      <dgm:spPr/>
    </dgm:pt>
    <dgm:pt modelId="{F6A0385A-69D8-4C47-9AA1-89CFEFE1A9A3}" type="pres">
      <dgm:prSet presAssocID="{CCC32EA5-D7DE-4C2E-AE47-973C9E7C0E70}" presName="dummyMaxCanvas" presStyleCnt="0">
        <dgm:presLayoutVars/>
      </dgm:prSet>
      <dgm:spPr/>
    </dgm:pt>
    <dgm:pt modelId="{9A8AFABE-58BA-4D49-AE31-0D4BA4C1DEBB}" type="pres">
      <dgm:prSet presAssocID="{CCC32EA5-D7DE-4C2E-AE47-973C9E7C0E70}" presName="ThreeNodes_1" presStyleLbl="node1" presStyleIdx="0" presStyleCnt="3">
        <dgm:presLayoutVars>
          <dgm:bulletEnabled val="1"/>
        </dgm:presLayoutVars>
      </dgm:prSet>
      <dgm:spPr/>
      <dgm:t>
        <a:bodyPr/>
        <a:lstStyle/>
        <a:p>
          <a:endParaRPr lang="pl-PL"/>
        </a:p>
      </dgm:t>
    </dgm:pt>
    <dgm:pt modelId="{DCB2A39A-B875-4BAD-AEB0-E50E1A318935}" type="pres">
      <dgm:prSet presAssocID="{CCC32EA5-D7DE-4C2E-AE47-973C9E7C0E70}" presName="ThreeNodes_2" presStyleLbl="node1" presStyleIdx="1" presStyleCnt="3">
        <dgm:presLayoutVars>
          <dgm:bulletEnabled val="1"/>
        </dgm:presLayoutVars>
      </dgm:prSet>
      <dgm:spPr/>
      <dgm:t>
        <a:bodyPr/>
        <a:lstStyle/>
        <a:p>
          <a:endParaRPr lang="pl-PL"/>
        </a:p>
      </dgm:t>
    </dgm:pt>
    <dgm:pt modelId="{E6AD84EC-E6F6-48F8-A8DA-553268B68355}" type="pres">
      <dgm:prSet presAssocID="{CCC32EA5-D7DE-4C2E-AE47-973C9E7C0E70}" presName="ThreeNodes_3" presStyleLbl="node1" presStyleIdx="2" presStyleCnt="3">
        <dgm:presLayoutVars>
          <dgm:bulletEnabled val="1"/>
        </dgm:presLayoutVars>
      </dgm:prSet>
      <dgm:spPr/>
      <dgm:t>
        <a:bodyPr/>
        <a:lstStyle/>
        <a:p>
          <a:endParaRPr lang="pl-PL"/>
        </a:p>
      </dgm:t>
    </dgm:pt>
    <dgm:pt modelId="{7873F567-6B3D-4CB3-AF8F-8314625C186B}" type="pres">
      <dgm:prSet presAssocID="{CCC32EA5-D7DE-4C2E-AE47-973C9E7C0E70}" presName="ThreeConn_1-2" presStyleLbl="fgAccFollowNode1" presStyleIdx="0" presStyleCnt="2">
        <dgm:presLayoutVars>
          <dgm:bulletEnabled val="1"/>
        </dgm:presLayoutVars>
      </dgm:prSet>
      <dgm:spPr/>
      <dgm:t>
        <a:bodyPr/>
        <a:lstStyle/>
        <a:p>
          <a:endParaRPr lang="pl-PL"/>
        </a:p>
      </dgm:t>
    </dgm:pt>
    <dgm:pt modelId="{956A26FC-754A-4356-BB86-8D5FEB13E3F1}" type="pres">
      <dgm:prSet presAssocID="{CCC32EA5-D7DE-4C2E-AE47-973C9E7C0E70}" presName="ThreeConn_2-3" presStyleLbl="fgAccFollowNode1" presStyleIdx="1" presStyleCnt="2">
        <dgm:presLayoutVars>
          <dgm:bulletEnabled val="1"/>
        </dgm:presLayoutVars>
      </dgm:prSet>
      <dgm:spPr/>
      <dgm:t>
        <a:bodyPr/>
        <a:lstStyle/>
        <a:p>
          <a:endParaRPr lang="pl-PL"/>
        </a:p>
      </dgm:t>
    </dgm:pt>
    <dgm:pt modelId="{CC6A15AA-62E0-4E28-A47B-B9D2ABB34128}" type="pres">
      <dgm:prSet presAssocID="{CCC32EA5-D7DE-4C2E-AE47-973C9E7C0E70}" presName="ThreeNodes_1_text" presStyleLbl="node1" presStyleIdx="2" presStyleCnt="3">
        <dgm:presLayoutVars>
          <dgm:bulletEnabled val="1"/>
        </dgm:presLayoutVars>
      </dgm:prSet>
      <dgm:spPr/>
      <dgm:t>
        <a:bodyPr/>
        <a:lstStyle/>
        <a:p>
          <a:endParaRPr lang="pl-PL"/>
        </a:p>
      </dgm:t>
    </dgm:pt>
    <dgm:pt modelId="{7A3B4FCA-03F6-497A-AE51-25EC0BA711E6}" type="pres">
      <dgm:prSet presAssocID="{CCC32EA5-D7DE-4C2E-AE47-973C9E7C0E70}" presName="ThreeNodes_2_text" presStyleLbl="node1" presStyleIdx="2" presStyleCnt="3">
        <dgm:presLayoutVars>
          <dgm:bulletEnabled val="1"/>
        </dgm:presLayoutVars>
      </dgm:prSet>
      <dgm:spPr/>
      <dgm:t>
        <a:bodyPr/>
        <a:lstStyle/>
        <a:p>
          <a:endParaRPr lang="pl-PL"/>
        </a:p>
      </dgm:t>
    </dgm:pt>
    <dgm:pt modelId="{1C21083C-6E88-447E-80BF-77F27E074E8B}" type="pres">
      <dgm:prSet presAssocID="{CCC32EA5-D7DE-4C2E-AE47-973C9E7C0E70}" presName="ThreeNodes_3_text" presStyleLbl="node1" presStyleIdx="2" presStyleCnt="3">
        <dgm:presLayoutVars>
          <dgm:bulletEnabled val="1"/>
        </dgm:presLayoutVars>
      </dgm:prSet>
      <dgm:spPr/>
      <dgm:t>
        <a:bodyPr/>
        <a:lstStyle/>
        <a:p>
          <a:endParaRPr lang="pl-PL"/>
        </a:p>
      </dgm:t>
    </dgm:pt>
  </dgm:ptLst>
  <dgm:cxnLst>
    <dgm:cxn modelId="{B5591884-318A-42C2-9DA8-C0BA8877D821}" type="presOf" srcId="{25C89F77-0504-47B9-AE3C-EA3172E987D6}" destId="{7873F567-6B3D-4CB3-AF8F-8314625C186B}" srcOrd="0" destOrd="0" presId="urn:microsoft.com/office/officeart/2005/8/layout/vProcess5"/>
    <dgm:cxn modelId="{6F833DF6-B73E-4EBF-AD40-97F20FA85257}" type="presOf" srcId="{7B77419C-C556-46BB-9B66-C6351B7BB163}" destId="{9A8AFABE-58BA-4D49-AE31-0D4BA4C1DEBB}" srcOrd="0" destOrd="0" presId="urn:microsoft.com/office/officeart/2005/8/layout/vProcess5"/>
    <dgm:cxn modelId="{3712C755-B1E6-469B-ACE7-58C4221F1FB2}" type="presOf" srcId="{4153B15A-9873-49F2-BDA5-529AD37D5E7F}" destId="{956A26FC-754A-4356-BB86-8D5FEB13E3F1}" srcOrd="0" destOrd="0" presId="urn:microsoft.com/office/officeart/2005/8/layout/vProcess5"/>
    <dgm:cxn modelId="{F4490443-F1E4-4F61-BDB7-DEE4368EE836}" srcId="{CCC32EA5-D7DE-4C2E-AE47-973C9E7C0E70}" destId="{2607C95E-D22D-4082-94E8-C67CF63BD0BE}" srcOrd="2" destOrd="0" parTransId="{A904F039-D5D5-417C-8D0F-E0CAB2F203E4}" sibTransId="{DEF67156-BAD3-4A87-A4AD-ADDD58F55F0F}"/>
    <dgm:cxn modelId="{C794B1FB-AD81-44F7-AD1D-3BED4706E570}" type="presOf" srcId="{6A248C31-F18B-4865-B946-DA11CE9883EC}" destId="{7A3B4FCA-03F6-497A-AE51-25EC0BA711E6}" srcOrd="1" destOrd="0" presId="urn:microsoft.com/office/officeart/2005/8/layout/vProcess5"/>
    <dgm:cxn modelId="{CFBE46E7-D8FA-426A-83C9-529F8411E1FD}" type="presOf" srcId="{2607C95E-D22D-4082-94E8-C67CF63BD0BE}" destId="{1C21083C-6E88-447E-80BF-77F27E074E8B}" srcOrd="1" destOrd="0" presId="urn:microsoft.com/office/officeart/2005/8/layout/vProcess5"/>
    <dgm:cxn modelId="{EFE12FFB-627C-4966-AFFF-744EF706458A}" type="presOf" srcId="{6A248C31-F18B-4865-B946-DA11CE9883EC}" destId="{DCB2A39A-B875-4BAD-AEB0-E50E1A318935}" srcOrd="0" destOrd="0" presId="urn:microsoft.com/office/officeart/2005/8/layout/vProcess5"/>
    <dgm:cxn modelId="{3C2BB7AD-196E-441B-A6D2-E4F96691717E}" type="presOf" srcId="{CCC32EA5-D7DE-4C2E-AE47-973C9E7C0E70}" destId="{37C269D7-E0B3-4668-959B-4B939BA788A3}" srcOrd="0" destOrd="0" presId="urn:microsoft.com/office/officeart/2005/8/layout/vProcess5"/>
    <dgm:cxn modelId="{B686DCA0-A2E8-4679-A0B0-2380E3F3C222}" srcId="{CCC32EA5-D7DE-4C2E-AE47-973C9E7C0E70}" destId="{6A248C31-F18B-4865-B946-DA11CE9883EC}" srcOrd="1" destOrd="0" parTransId="{20293744-2447-487B-B791-13312114D874}" sibTransId="{4153B15A-9873-49F2-BDA5-529AD37D5E7F}"/>
    <dgm:cxn modelId="{E0986645-66EF-43F2-A597-A05E5C4800B5}" type="presOf" srcId="{7B77419C-C556-46BB-9B66-C6351B7BB163}" destId="{CC6A15AA-62E0-4E28-A47B-B9D2ABB34128}" srcOrd="1" destOrd="0" presId="urn:microsoft.com/office/officeart/2005/8/layout/vProcess5"/>
    <dgm:cxn modelId="{1A23249E-C6EB-49AC-8A71-A68BEF0E81D0}" srcId="{CCC32EA5-D7DE-4C2E-AE47-973C9E7C0E70}" destId="{7B77419C-C556-46BB-9B66-C6351B7BB163}" srcOrd="0" destOrd="0" parTransId="{F167620E-FA3D-4769-BE4F-70A65F1E4D4B}" sibTransId="{25C89F77-0504-47B9-AE3C-EA3172E987D6}"/>
    <dgm:cxn modelId="{E6A25DAB-309F-44E8-B52F-5236186D3595}" type="presOf" srcId="{2607C95E-D22D-4082-94E8-C67CF63BD0BE}" destId="{E6AD84EC-E6F6-48F8-A8DA-553268B68355}" srcOrd="0" destOrd="0" presId="urn:microsoft.com/office/officeart/2005/8/layout/vProcess5"/>
    <dgm:cxn modelId="{7710792F-94DA-4483-85A8-12F1BBB265A1}" type="presParOf" srcId="{37C269D7-E0B3-4668-959B-4B939BA788A3}" destId="{F6A0385A-69D8-4C47-9AA1-89CFEFE1A9A3}" srcOrd="0" destOrd="0" presId="urn:microsoft.com/office/officeart/2005/8/layout/vProcess5"/>
    <dgm:cxn modelId="{AE744D11-937D-4358-86E1-AA815472D78E}" type="presParOf" srcId="{37C269D7-E0B3-4668-959B-4B939BA788A3}" destId="{9A8AFABE-58BA-4D49-AE31-0D4BA4C1DEBB}" srcOrd="1" destOrd="0" presId="urn:microsoft.com/office/officeart/2005/8/layout/vProcess5"/>
    <dgm:cxn modelId="{00A65A26-3BCA-4C2C-BD57-301D23E85075}" type="presParOf" srcId="{37C269D7-E0B3-4668-959B-4B939BA788A3}" destId="{DCB2A39A-B875-4BAD-AEB0-E50E1A318935}" srcOrd="2" destOrd="0" presId="urn:microsoft.com/office/officeart/2005/8/layout/vProcess5"/>
    <dgm:cxn modelId="{E6218F30-CDD6-4660-95B9-1AC1D676C848}" type="presParOf" srcId="{37C269D7-E0B3-4668-959B-4B939BA788A3}" destId="{E6AD84EC-E6F6-48F8-A8DA-553268B68355}" srcOrd="3" destOrd="0" presId="urn:microsoft.com/office/officeart/2005/8/layout/vProcess5"/>
    <dgm:cxn modelId="{37EF147A-DA0F-436A-8AF1-61E9A95C9A1C}" type="presParOf" srcId="{37C269D7-E0B3-4668-959B-4B939BA788A3}" destId="{7873F567-6B3D-4CB3-AF8F-8314625C186B}" srcOrd="4" destOrd="0" presId="urn:microsoft.com/office/officeart/2005/8/layout/vProcess5"/>
    <dgm:cxn modelId="{FD36F7A1-B47C-4664-9E60-DA8882A98B32}" type="presParOf" srcId="{37C269D7-E0B3-4668-959B-4B939BA788A3}" destId="{956A26FC-754A-4356-BB86-8D5FEB13E3F1}" srcOrd="5" destOrd="0" presId="urn:microsoft.com/office/officeart/2005/8/layout/vProcess5"/>
    <dgm:cxn modelId="{FEAA2E92-10BB-4CAB-AA5E-47213DAEFD2A}" type="presParOf" srcId="{37C269D7-E0B3-4668-959B-4B939BA788A3}" destId="{CC6A15AA-62E0-4E28-A47B-B9D2ABB34128}" srcOrd="6" destOrd="0" presId="urn:microsoft.com/office/officeart/2005/8/layout/vProcess5"/>
    <dgm:cxn modelId="{249C8934-A81F-4922-B02E-27DE01A4D6EA}" type="presParOf" srcId="{37C269D7-E0B3-4668-959B-4B939BA788A3}" destId="{7A3B4FCA-03F6-497A-AE51-25EC0BA711E6}" srcOrd="7" destOrd="0" presId="urn:microsoft.com/office/officeart/2005/8/layout/vProcess5"/>
    <dgm:cxn modelId="{9B7BB51C-FE02-42E7-9C15-486B0606BF14}" type="presParOf" srcId="{37C269D7-E0B3-4668-959B-4B939BA788A3}" destId="{1C21083C-6E88-447E-80BF-77F27E074E8B}" srcOrd="8" destOrd="0" presId="urn:microsoft.com/office/officeart/2005/8/layout/vProcess5"/>
  </dgm:cxnLst>
  <dgm:bg>
    <a:noFill/>
  </dgm:bg>
  <dgm:whole>
    <a:ln>
      <a:noFill/>
    </a:ln>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pl-PL"/>
          </a:p>
        </p:txBody>
      </p:sp>
      <p:sp>
        <p:nvSpPr>
          <p:cNvPr id="6963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F9A05547-EF4B-4785-B3C9-0BCAF5ED584D}" type="datetimeFigureOut">
              <a:rPr lang="pl-PL"/>
              <a:pPr>
                <a:defRPr/>
              </a:pPr>
              <a:t>2013-10-29</a:t>
            </a:fld>
            <a:endParaRPr lang="pl-PL"/>
          </a:p>
        </p:txBody>
      </p:sp>
      <p:sp>
        <p:nvSpPr>
          <p:cNvPr id="69636"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pl-PL"/>
          </a:p>
        </p:txBody>
      </p:sp>
      <p:sp>
        <p:nvSpPr>
          <p:cNvPr id="69637"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982A50AE-DF36-4975-8DE6-B5B0AF0E8109}" type="slidenum">
              <a:rPr lang="pl-PL"/>
              <a:pPr>
                <a:defRPr/>
              </a:pPr>
              <a:t>‹#›</a:t>
            </a:fld>
            <a:endParaRPr lang="pl-P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smtClean="0"/>
            </a:lvl1pPr>
          </a:lstStyle>
          <a:p>
            <a:pPr>
              <a:defRPr/>
            </a:pPr>
            <a:fld id="{918A3150-944A-4773-82FF-F1D326DA5AE7}" type="datetimeFigureOut">
              <a:rPr lang="pl-PL"/>
              <a:pPr>
                <a:defRPr/>
              </a:pPr>
              <a:t>2013-10-29</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pl-PL" noProof="0"/>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pl-PL"/>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smtClean="0"/>
            </a:lvl1pPr>
          </a:lstStyle>
          <a:p>
            <a:pPr>
              <a:defRPr/>
            </a:pPr>
            <a:fld id="{BF1384EE-EEDF-4166-B949-11D852295C6F}" type="slidenum">
              <a:rPr lang="pl-PL"/>
              <a:pPr>
                <a:defRPr/>
              </a:pPr>
              <a:t>‹#›</a:t>
            </a:fld>
            <a:endParaRPr lang="pl-P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14D8D996-7EF8-4613-A6A5-5120330D031F}"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AB73DB92-F071-4699-9E9E-CC33F928410B}"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2ADEC5CB-7B2C-42EF-964D-9AF7D71F1477}"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2271B7B2-E0DD-4DD1-8FA3-4B6D855FF321}"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81C1BC61-6CE7-40B7-B0C6-D58F135E8F05}"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3AE73AF5-DF37-4801-B2D6-79CEB6481B7B}"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Rectangle 4"/>
          <p:cNvSpPr>
            <a:spLocks noGrp="1" noChangeArrowheads="1"/>
          </p:cNvSpPr>
          <p:nvPr>
            <p:ph type="dt" sz="half" idx="10"/>
          </p:nvPr>
        </p:nvSpPr>
        <p:spPr>
          <a:ln/>
        </p:spPr>
        <p:txBody>
          <a:bodyPr/>
          <a:lstStyle>
            <a:lvl1pPr>
              <a:defRPr/>
            </a:lvl1pPr>
          </a:lstStyle>
          <a:p>
            <a:pPr>
              <a:defRPr/>
            </a:pPr>
            <a:endParaRPr lang="pl-PL"/>
          </a:p>
        </p:txBody>
      </p:sp>
      <p:sp>
        <p:nvSpPr>
          <p:cNvPr id="8" name="Rectangle 5"/>
          <p:cNvSpPr>
            <a:spLocks noGrp="1" noChangeArrowheads="1"/>
          </p:cNvSpPr>
          <p:nvPr>
            <p:ph type="ftr" sz="quarter" idx="11"/>
          </p:nvPr>
        </p:nvSpPr>
        <p:spPr>
          <a:ln/>
        </p:spPr>
        <p:txBody>
          <a:bodyPr/>
          <a:lstStyle>
            <a:lvl1pPr>
              <a:defRPr/>
            </a:lvl1pPr>
          </a:lstStyle>
          <a:p>
            <a:pPr>
              <a:defRPr/>
            </a:pPr>
            <a:endParaRPr lang="pl-PL"/>
          </a:p>
        </p:txBody>
      </p:sp>
      <p:sp>
        <p:nvSpPr>
          <p:cNvPr id="9" name="Rectangle 6"/>
          <p:cNvSpPr>
            <a:spLocks noGrp="1" noChangeArrowheads="1"/>
          </p:cNvSpPr>
          <p:nvPr>
            <p:ph type="sldNum" sz="quarter" idx="12"/>
          </p:nvPr>
        </p:nvSpPr>
        <p:spPr>
          <a:ln/>
        </p:spPr>
        <p:txBody>
          <a:bodyPr/>
          <a:lstStyle>
            <a:lvl1pPr>
              <a:defRPr/>
            </a:lvl1pPr>
          </a:lstStyle>
          <a:p>
            <a:pPr>
              <a:defRPr/>
            </a:pPr>
            <a:fld id="{1AADB155-2530-42D4-8964-7C3412BA8026}"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Rectangle 4"/>
          <p:cNvSpPr>
            <a:spLocks noGrp="1" noChangeArrowheads="1"/>
          </p:cNvSpPr>
          <p:nvPr>
            <p:ph type="dt" sz="half" idx="10"/>
          </p:nvPr>
        </p:nvSpPr>
        <p:spPr>
          <a:ln/>
        </p:spPr>
        <p:txBody>
          <a:bodyPr/>
          <a:lstStyle>
            <a:lvl1pPr>
              <a:defRPr/>
            </a:lvl1pPr>
          </a:lstStyle>
          <a:p>
            <a:pPr>
              <a:defRPr/>
            </a:pPr>
            <a:endParaRPr lang="pl-PL"/>
          </a:p>
        </p:txBody>
      </p:sp>
      <p:sp>
        <p:nvSpPr>
          <p:cNvPr id="4" name="Rectangle 5"/>
          <p:cNvSpPr>
            <a:spLocks noGrp="1" noChangeArrowheads="1"/>
          </p:cNvSpPr>
          <p:nvPr>
            <p:ph type="ftr" sz="quarter" idx="11"/>
          </p:nvPr>
        </p:nvSpPr>
        <p:spPr>
          <a:ln/>
        </p:spPr>
        <p:txBody>
          <a:bodyPr/>
          <a:lstStyle>
            <a:lvl1pPr>
              <a:defRPr/>
            </a:lvl1pPr>
          </a:lstStyle>
          <a:p>
            <a:pPr>
              <a:defRPr/>
            </a:pPr>
            <a:endParaRPr lang="pl-PL"/>
          </a:p>
        </p:txBody>
      </p:sp>
      <p:sp>
        <p:nvSpPr>
          <p:cNvPr id="5" name="Rectangle 6"/>
          <p:cNvSpPr>
            <a:spLocks noGrp="1" noChangeArrowheads="1"/>
          </p:cNvSpPr>
          <p:nvPr>
            <p:ph type="sldNum" sz="quarter" idx="12"/>
          </p:nvPr>
        </p:nvSpPr>
        <p:spPr>
          <a:ln/>
        </p:spPr>
        <p:txBody>
          <a:bodyPr/>
          <a:lstStyle>
            <a:lvl1pPr>
              <a:defRPr/>
            </a:lvl1pPr>
          </a:lstStyle>
          <a:p>
            <a:pPr>
              <a:defRPr/>
            </a:pPr>
            <a:fld id="{C06D5580-2BD0-4B08-9332-00A40BC2B35B}"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l-PL"/>
          </a:p>
        </p:txBody>
      </p:sp>
      <p:sp>
        <p:nvSpPr>
          <p:cNvPr id="3" name="Rectangle 5"/>
          <p:cNvSpPr>
            <a:spLocks noGrp="1" noChangeArrowheads="1"/>
          </p:cNvSpPr>
          <p:nvPr>
            <p:ph type="ftr" sz="quarter" idx="11"/>
          </p:nvPr>
        </p:nvSpPr>
        <p:spPr>
          <a:ln/>
        </p:spPr>
        <p:txBody>
          <a:bodyPr/>
          <a:lstStyle>
            <a:lvl1pPr>
              <a:defRPr/>
            </a:lvl1pPr>
          </a:lstStyle>
          <a:p>
            <a:pPr>
              <a:defRPr/>
            </a:pPr>
            <a:endParaRPr lang="pl-PL"/>
          </a:p>
        </p:txBody>
      </p:sp>
      <p:sp>
        <p:nvSpPr>
          <p:cNvPr id="4" name="Rectangle 6"/>
          <p:cNvSpPr>
            <a:spLocks noGrp="1" noChangeArrowheads="1"/>
          </p:cNvSpPr>
          <p:nvPr>
            <p:ph type="sldNum" sz="quarter" idx="12"/>
          </p:nvPr>
        </p:nvSpPr>
        <p:spPr>
          <a:ln/>
        </p:spPr>
        <p:txBody>
          <a:bodyPr/>
          <a:lstStyle>
            <a:lvl1pPr>
              <a:defRPr/>
            </a:lvl1pPr>
          </a:lstStyle>
          <a:p>
            <a:pPr>
              <a:defRPr/>
            </a:pPr>
            <a:fld id="{ED363143-9B54-4BD4-82B5-6140DEE9BBBB}"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C6E384D4-D03E-44BD-AD1D-8F925D0CD28E}"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1B32F4A6-54F3-471D-AC18-E9F53DC06C25}"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 wzorca tytułu</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pl-P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pl-P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7302046-52FC-43B5-8956-99708177CA63}"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42938" y="2428875"/>
            <a:ext cx="7772400" cy="1470025"/>
          </a:xfrm>
        </p:spPr>
        <p:txBody>
          <a:bodyPr/>
          <a:lstStyle/>
          <a:p>
            <a:pPr eaLnBrk="1" hangingPunct="1"/>
            <a:r>
              <a:rPr lang="en-GB" sz="4000" b="1" dirty="0" smtClean="0">
                <a:solidFill>
                  <a:srgbClr val="C00000"/>
                </a:solidFill>
              </a:rPr>
              <a:t>The professional activity of the inhabitants of villages and small towns of </a:t>
            </a:r>
            <a:r>
              <a:rPr lang="en-GB" sz="4000" b="1" dirty="0" err="1" smtClean="0">
                <a:solidFill>
                  <a:srgbClr val="C00000"/>
                </a:solidFill>
              </a:rPr>
              <a:t>Podlaskie</a:t>
            </a:r>
            <a:r>
              <a:rPr lang="en-GB" sz="4000" b="1" dirty="0" smtClean="0">
                <a:solidFill>
                  <a:srgbClr val="C00000"/>
                </a:solidFill>
              </a:rPr>
              <a:t> province</a:t>
            </a:r>
            <a:endParaRPr lang="pl-PL" sz="4000" b="1" dirty="0" smtClean="0">
              <a:solidFill>
                <a:srgbClr val="C00000"/>
              </a:solidFill>
            </a:endParaRPr>
          </a:p>
        </p:txBody>
      </p:sp>
      <p:sp>
        <p:nvSpPr>
          <p:cNvPr id="15362" name="Rectangle 8"/>
          <p:cNvSpPr>
            <a:spLocks noChangeArrowheads="1"/>
          </p:cNvSpPr>
          <p:nvPr/>
        </p:nvSpPr>
        <p:spPr bwMode="auto">
          <a:xfrm>
            <a:off x="1547813" y="3716338"/>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53251" name="Rectangle 3"/>
          <p:cNvSpPr>
            <a:spLocks noChangeArrowheads="1"/>
          </p:cNvSpPr>
          <p:nvPr/>
        </p:nvSpPr>
        <p:spPr bwMode="auto">
          <a:xfrm>
            <a:off x="1785918" y="1928802"/>
            <a:ext cx="6215106" cy="307777"/>
          </a:xfrm>
          <a:prstGeom prst="rect">
            <a:avLst/>
          </a:prstGeom>
          <a:noFill/>
          <a:ln w="9525">
            <a:noFill/>
            <a:miter lim="800000"/>
            <a:headEnd/>
            <a:tailEnd/>
          </a:ln>
          <a:effectLst/>
        </p:spPr>
        <p:txBody>
          <a:bodyPr wrap="square" anchor="ctr">
            <a:spAutoFit/>
          </a:bodyPr>
          <a:lstStyle/>
          <a:p>
            <a:pPr>
              <a:defRPr/>
            </a:pPr>
            <a:r>
              <a:rPr lang="en-GB" sz="1400" b="1" dirty="0" smtClean="0"/>
              <a:t>Structure of respondents by age and </a:t>
            </a:r>
            <a:r>
              <a:rPr lang="en-GB" sz="1400" b="1" dirty="0" smtClean="0"/>
              <a:t>gender</a:t>
            </a:r>
            <a:r>
              <a:rPr lang="pl-PL" sz="1400" b="1" dirty="0" smtClean="0"/>
              <a:t> </a:t>
            </a:r>
            <a:r>
              <a:rPr lang="pl-PL" sz="1400" b="1" dirty="0" smtClean="0" bmk="_Toc368475671">
                <a:latin typeface="+mj-lt"/>
                <a:ea typeface="Calibri" pitchFamily="34" charset="0"/>
                <a:cs typeface="Times New Roman" pitchFamily="18" charset="0"/>
              </a:rPr>
              <a:t>(N=434</a:t>
            </a:r>
            <a:r>
              <a:rPr lang="pl-PL" sz="1400" b="1" dirty="0" bmk="_Toc368475671">
                <a:latin typeface="+mj-lt"/>
                <a:ea typeface="Calibri" pitchFamily="34" charset="0"/>
                <a:cs typeface="Times New Roman" pitchFamily="18" charset="0"/>
              </a:rPr>
              <a:t>)</a:t>
            </a:r>
            <a:endParaRPr lang="pl-PL" sz="1400" dirty="0">
              <a:latin typeface="+mj-lt"/>
            </a:endParaRPr>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29703"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graphicFrame>
        <p:nvGraphicFramePr>
          <p:cNvPr id="7" name="Wykres 6"/>
          <p:cNvGraphicFramePr/>
          <p:nvPr/>
        </p:nvGraphicFramePr>
        <p:xfrm>
          <a:off x="1857356" y="2357430"/>
          <a:ext cx="5143536" cy="335758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52225" name="Rectangle 1"/>
          <p:cNvSpPr>
            <a:spLocks noChangeArrowheads="1"/>
          </p:cNvSpPr>
          <p:nvPr/>
        </p:nvSpPr>
        <p:spPr bwMode="auto">
          <a:xfrm>
            <a:off x="1571604" y="1714488"/>
            <a:ext cx="6786612" cy="307777"/>
          </a:xfrm>
          <a:prstGeom prst="rect">
            <a:avLst/>
          </a:prstGeom>
          <a:noFill/>
          <a:ln w="9525">
            <a:noFill/>
            <a:miter lim="800000"/>
            <a:headEnd/>
            <a:tailEnd/>
          </a:ln>
          <a:effectLst/>
        </p:spPr>
        <p:txBody>
          <a:bodyPr wrap="square" anchor="ctr">
            <a:spAutoFit/>
          </a:bodyPr>
          <a:lstStyle/>
          <a:p>
            <a:pPr>
              <a:defRPr/>
            </a:pPr>
            <a:r>
              <a:rPr lang="en-GB" sz="1400" b="1" dirty="0" smtClean="0"/>
              <a:t>Structure of respondents by education and </a:t>
            </a:r>
            <a:r>
              <a:rPr lang="en-GB" sz="1400" b="1" dirty="0" smtClean="0"/>
              <a:t>gender</a:t>
            </a:r>
            <a:r>
              <a:rPr lang="pl-PL" sz="1400" b="1" dirty="0" smtClean="0"/>
              <a:t> </a:t>
            </a:r>
            <a:r>
              <a:rPr lang="pl-PL" sz="1400" b="1" dirty="0" smtClean="0" bmk="_Toc368475674">
                <a:latin typeface="+mj-lt"/>
                <a:ea typeface="Calibri" pitchFamily="34" charset="0"/>
                <a:cs typeface="Times New Roman" pitchFamily="18" charset="0"/>
              </a:rPr>
              <a:t>(N=434</a:t>
            </a:r>
            <a:r>
              <a:rPr lang="pl-PL" sz="1400" b="1" dirty="0" bmk="_Toc368475674">
                <a:latin typeface="+mj-lt"/>
                <a:ea typeface="Calibri" pitchFamily="34" charset="0"/>
                <a:cs typeface="Times New Roman" pitchFamily="18" charset="0"/>
              </a:rPr>
              <a:t>)</a:t>
            </a:r>
            <a:endParaRPr lang="pl-PL" sz="1400" dirty="0">
              <a:latin typeface="+mj-lt"/>
            </a:endParaRPr>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30727"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graphicFrame>
        <p:nvGraphicFramePr>
          <p:cNvPr id="7" name="Wykres 6"/>
          <p:cNvGraphicFramePr/>
          <p:nvPr/>
        </p:nvGraphicFramePr>
        <p:xfrm>
          <a:off x="1357290" y="2000240"/>
          <a:ext cx="5929354" cy="38576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51201" name="Rectangle 1"/>
          <p:cNvSpPr>
            <a:spLocks noChangeArrowheads="1"/>
          </p:cNvSpPr>
          <p:nvPr/>
        </p:nvSpPr>
        <p:spPr bwMode="auto">
          <a:xfrm>
            <a:off x="2357422" y="1785926"/>
            <a:ext cx="4572000" cy="307777"/>
          </a:xfrm>
          <a:prstGeom prst="rect">
            <a:avLst/>
          </a:prstGeom>
          <a:noFill/>
          <a:ln w="9525">
            <a:noFill/>
            <a:miter lim="800000"/>
            <a:headEnd/>
            <a:tailEnd/>
          </a:ln>
          <a:effectLst/>
        </p:spPr>
        <p:txBody>
          <a:bodyPr anchor="ctr">
            <a:spAutoFit/>
          </a:bodyPr>
          <a:lstStyle/>
          <a:p>
            <a:pPr>
              <a:tabLst>
                <a:tab pos="1143000" algn="l"/>
              </a:tabLst>
            </a:pPr>
            <a:r>
              <a:rPr lang="en-GB" sz="1400" b="1" dirty="0" smtClean="0"/>
              <a:t>The period of residence in a particular town</a:t>
            </a:r>
            <a:r>
              <a:rPr lang="pl-PL" sz="1400" b="1" dirty="0" smtClean="0"/>
              <a:t> </a:t>
            </a:r>
            <a:r>
              <a:rPr lang="pl-PL" sz="1400" b="1" dirty="0"/>
              <a:t>(N=435)</a:t>
            </a:r>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31751"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graphicFrame>
        <p:nvGraphicFramePr>
          <p:cNvPr id="7" name="Wykres 6"/>
          <p:cNvGraphicFramePr/>
          <p:nvPr/>
        </p:nvGraphicFramePr>
        <p:xfrm>
          <a:off x="2071670" y="2071678"/>
          <a:ext cx="5429272" cy="36576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32772" name="Rectangle 5"/>
          <p:cNvSpPr>
            <a:spLocks noChangeArrowheads="1"/>
          </p:cNvSpPr>
          <p:nvPr/>
        </p:nvSpPr>
        <p:spPr bwMode="auto">
          <a:xfrm>
            <a:off x="2000232" y="1643050"/>
            <a:ext cx="5857916" cy="307777"/>
          </a:xfrm>
          <a:prstGeom prst="rect">
            <a:avLst/>
          </a:prstGeom>
          <a:noFill/>
          <a:ln w="9525">
            <a:noFill/>
            <a:miter lim="800000"/>
            <a:headEnd/>
            <a:tailEnd/>
          </a:ln>
        </p:spPr>
        <p:txBody>
          <a:bodyPr wrap="square" anchor="ctr">
            <a:spAutoFit/>
          </a:bodyPr>
          <a:lstStyle/>
          <a:p>
            <a:pPr algn="just"/>
            <a:r>
              <a:rPr lang="en-GB" sz="1400" b="1" dirty="0" smtClean="0"/>
              <a:t>The reasons for residence in a particular </a:t>
            </a:r>
            <a:r>
              <a:rPr lang="en-GB" sz="1400" b="1" dirty="0" smtClean="0"/>
              <a:t>town</a:t>
            </a:r>
            <a:r>
              <a:rPr lang="pl-PL" sz="1400" b="1" dirty="0" smtClean="0"/>
              <a:t> </a:t>
            </a:r>
            <a:r>
              <a:rPr lang="pl-PL" sz="1400" b="1" dirty="0"/>
              <a:t>(</a:t>
            </a:r>
            <a:r>
              <a:rPr lang="pl-PL" sz="1400" b="1" dirty="0">
                <a:ea typeface="Calibri" pitchFamily="34" charset="0"/>
                <a:cs typeface="Tahoma" pitchFamily="34" charset="0"/>
              </a:rPr>
              <a:t>N=435)</a:t>
            </a:r>
            <a:endParaRPr lang="pl-PL" sz="1400" dirty="0"/>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32775"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graphicFrame>
        <p:nvGraphicFramePr>
          <p:cNvPr id="7" name="Wykres 6"/>
          <p:cNvGraphicFramePr/>
          <p:nvPr/>
        </p:nvGraphicFramePr>
        <p:xfrm>
          <a:off x="1142976" y="1928802"/>
          <a:ext cx="6357982" cy="41434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54273" name="Rectangle 1"/>
          <p:cNvSpPr>
            <a:spLocks noChangeArrowheads="1"/>
          </p:cNvSpPr>
          <p:nvPr/>
        </p:nvSpPr>
        <p:spPr bwMode="auto">
          <a:xfrm>
            <a:off x="2500298" y="1714488"/>
            <a:ext cx="5072097" cy="307777"/>
          </a:xfrm>
          <a:prstGeom prst="rect">
            <a:avLst/>
          </a:prstGeom>
          <a:noFill/>
          <a:ln w="9525">
            <a:noFill/>
            <a:miter lim="800000"/>
            <a:headEnd/>
            <a:tailEnd/>
          </a:ln>
          <a:effectLst/>
        </p:spPr>
        <p:txBody>
          <a:bodyPr wrap="square" anchor="ctr">
            <a:spAutoFit/>
          </a:bodyPr>
          <a:lstStyle/>
          <a:p>
            <a:r>
              <a:rPr lang="en-GB" sz="1400" b="1" dirty="0" smtClean="0"/>
              <a:t>Assessment of the likelihood of finding a job</a:t>
            </a:r>
            <a:endParaRPr lang="pl-PL" sz="1400" dirty="0"/>
          </a:p>
        </p:txBody>
      </p:sp>
      <p:graphicFrame>
        <p:nvGraphicFramePr>
          <p:cNvPr id="6" name="Tabela 5"/>
          <p:cNvGraphicFramePr>
            <a:graphicFrameLocks noGrp="1"/>
          </p:cNvGraphicFramePr>
          <p:nvPr/>
        </p:nvGraphicFramePr>
        <p:xfrm>
          <a:off x="928662" y="2143117"/>
          <a:ext cx="7215237" cy="3500459"/>
        </p:xfrm>
        <a:graphic>
          <a:graphicData uri="http://schemas.openxmlformats.org/drawingml/2006/table">
            <a:tbl>
              <a:tblPr/>
              <a:tblGrid>
                <a:gridCol w="3748100"/>
                <a:gridCol w="552167"/>
                <a:gridCol w="552167"/>
                <a:gridCol w="594363"/>
                <a:gridCol w="595965"/>
                <a:gridCol w="508119"/>
                <a:gridCol w="664356"/>
              </a:tblGrid>
              <a:tr h="1562043">
                <a:tc rowSpan="2">
                  <a:txBody>
                    <a:bodyPr/>
                    <a:lstStyle/>
                    <a:p>
                      <a:r>
                        <a:rPr lang="en-GB" sz="1400" b="1" kern="1200" dirty="0" smtClean="0">
                          <a:solidFill>
                            <a:schemeClr val="tx1"/>
                          </a:solidFill>
                          <a:latin typeface="Calibri" pitchFamily="34" charset="0"/>
                          <a:ea typeface="+mn-ea"/>
                          <a:cs typeface="+mn-cs"/>
                        </a:rPr>
                        <a:t>Assessment of the likelihood of finding a job</a:t>
                      </a:r>
                      <a:endParaRPr lang="pl-PL" sz="1400" kern="1200" dirty="0">
                        <a:solidFill>
                          <a:schemeClr val="tx1"/>
                        </a:solidFill>
                        <a:latin typeface="Calibri" pitchFamily="34" charset="0"/>
                        <a:ea typeface="+mn-ea"/>
                        <a:cs typeface="+mn-cs"/>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400" b="1" kern="1200" dirty="0" smtClean="0">
                          <a:solidFill>
                            <a:schemeClr val="tx1"/>
                          </a:solidFill>
                          <a:latin typeface="Calibri" pitchFamily="34" charset="0"/>
                          <a:ea typeface="+mn-ea"/>
                          <a:cs typeface="+mn-cs"/>
                        </a:rPr>
                        <a:t>Very easy</a:t>
                      </a:r>
                      <a:endParaRPr lang="pl-PL" sz="1400" b="1" kern="1200" dirty="0">
                        <a:solidFill>
                          <a:schemeClr val="tx1"/>
                        </a:solidFill>
                        <a:latin typeface="Calibri" pitchFamily="34" charset="0"/>
                        <a:ea typeface="+mn-ea"/>
                        <a:cs typeface="+mn-cs"/>
                      </a:endParaRPr>
                    </a:p>
                  </a:txBody>
                  <a:tcPr marL="44450" marR="4445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400" b="1" kern="1200" dirty="0" smtClean="0">
                          <a:solidFill>
                            <a:schemeClr val="tx1"/>
                          </a:solidFill>
                          <a:latin typeface="Calibri" pitchFamily="34" charset="0"/>
                          <a:ea typeface="+mn-ea"/>
                          <a:cs typeface="+mn-cs"/>
                        </a:rPr>
                        <a:t>Rather easily</a:t>
                      </a:r>
                      <a:endParaRPr lang="pl-PL" sz="1400" b="1" kern="1200" dirty="0">
                        <a:solidFill>
                          <a:schemeClr val="tx1"/>
                        </a:solidFill>
                        <a:latin typeface="Calibri" pitchFamily="34" charset="0"/>
                        <a:ea typeface="+mn-ea"/>
                        <a:cs typeface="+mn-cs"/>
                      </a:endParaRPr>
                    </a:p>
                  </a:txBody>
                  <a:tcPr marL="44450" marR="4445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400" b="1" kern="1200" dirty="0" smtClean="0">
                          <a:solidFill>
                            <a:schemeClr val="tx1"/>
                          </a:solidFill>
                          <a:latin typeface="Calibri" pitchFamily="34" charset="0"/>
                          <a:ea typeface="+mn-ea"/>
                          <a:cs typeface="+mn-cs"/>
                        </a:rPr>
                        <a:t>It is rather difficult</a:t>
                      </a:r>
                      <a:endParaRPr lang="pl-PL" sz="1400" b="1" kern="1200" dirty="0">
                        <a:solidFill>
                          <a:schemeClr val="tx1"/>
                        </a:solidFill>
                        <a:latin typeface="Calibri" pitchFamily="34" charset="0"/>
                        <a:ea typeface="+mn-ea"/>
                        <a:cs typeface="+mn-cs"/>
                      </a:endParaRPr>
                    </a:p>
                  </a:txBody>
                  <a:tcPr marL="44450" marR="4445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400" b="1" kern="1200" dirty="0" smtClean="0">
                          <a:solidFill>
                            <a:schemeClr val="tx1"/>
                          </a:solidFill>
                          <a:latin typeface="Calibri" pitchFamily="34" charset="0"/>
                          <a:ea typeface="+mn-ea"/>
                          <a:cs typeface="+mn-cs"/>
                        </a:rPr>
                        <a:t>It is very difficult</a:t>
                      </a:r>
                      <a:endParaRPr lang="pl-PL" sz="1400" b="1" kern="1200" dirty="0">
                        <a:solidFill>
                          <a:schemeClr val="tx1"/>
                        </a:solidFill>
                        <a:latin typeface="Calibri" pitchFamily="34" charset="0"/>
                        <a:ea typeface="+mn-ea"/>
                        <a:cs typeface="+mn-cs"/>
                      </a:endParaRPr>
                    </a:p>
                  </a:txBody>
                  <a:tcPr marL="44450" marR="4445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400" b="1" kern="1200" dirty="0" smtClean="0">
                          <a:solidFill>
                            <a:schemeClr val="tx1"/>
                          </a:solidFill>
                          <a:latin typeface="Calibri" pitchFamily="34" charset="0"/>
                          <a:ea typeface="+mn-ea"/>
                          <a:cs typeface="+mn-cs"/>
                        </a:rPr>
                        <a:t>Impossible</a:t>
                      </a:r>
                      <a:endParaRPr lang="pl-PL" sz="1400" b="1" kern="1200" dirty="0">
                        <a:solidFill>
                          <a:schemeClr val="tx1"/>
                        </a:solidFill>
                        <a:latin typeface="Calibri" pitchFamily="34" charset="0"/>
                        <a:ea typeface="+mn-ea"/>
                        <a:cs typeface="+mn-cs"/>
                      </a:endParaRPr>
                    </a:p>
                  </a:txBody>
                  <a:tcPr marL="44450" marR="4445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400" b="1" kern="1200" dirty="0" smtClean="0">
                          <a:solidFill>
                            <a:schemeClr val="tx1"/>
                          </a:solidFill>
                          <a:latin typeface="Calibri" pitchFamily="34" charset="0"/>
                          <a:ea typeface="+mn-ea"/>
                          <a:cs typeface="+mn-cs"/>
                        </a:rPr>
                        <a:t>It is difficult to say</a:t>
                      </a:r>
                      <a:endParaRPr lang="pl-PL" sz="1400" b="1" kern="1200" dirty="0">
                        <a:solidFill>
                          <a:schemeClr val="tx1"/>
                        </a:solidFill>
                        <a:latin typeface="Calibri" pitchFamily="34" charset="0"/>
                        <a:ea typeface="+mn-ea"/>
                        <a:cs typeface="+mn-cs"/>
                      </a:endParaRPr>
                    </a:p>
                  </a:txBody>
                  <a:tcPr marL="44450" marR="4445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302">
                <a:tc vMerge="1">
                  <a:txBody>
                    <a:bodyPr/>
                    <a:lstStyle/>
                    <a:p>
                      <a:endParaRPr lang="pl-PL"/>
                    </a:p>
                  </a:txBody>
                  <a:tcPr/>
                </a:tc>
                <a:tc>
                  <a:txBody>
                    <a:bodyPr/>
                    <a:lstStyle/>
                    <a:p>
                      <a:pPr algn="ctr">
                        <a:lnSpc>
                          <a:spcPts val="1500"/>
                        </a:lnSpc>
                        <a:spcAft>
                          <a:spcPts val="0"/>
                        </a:spcAft>
                      </a:pPr>
                      <a:r>
                        <a:rPr lang="pl-PL" sz="1400" b="1">
                          <a:latin typeface="Calibri" pitchFamily="34" charset="0"/>
                          <a:ea typeface="Times New Roman"/>
                          <a:cs typeface="Times New Roman"/>
                        </a:rPr>
                        <a:t>%</a:t>
                      </a:r>
                      <a:endParaRPr lang="pl-PL" sz="1400">
                        <a:latin typeface="Calibri" pitchFamily="34" charset="0"/>
                        <a:ea typeface="Calibri"/>
                        <a:cs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b="1">
                          <a:latin typeface="Calibri" pitchFamily="34" charset="0"/>
                          <a:ea typeface="Times New Roman"/>
                          <a:cs typeface="Times New Roman"/>
                        </a:rPr>
                        <a:t>%</a:t>
                      </a:r>
                      <a:endParaRPr lang="pl-PL" sz="1400">
                        <a:latin typeface="Calibri" pitchFamily="34" charset="0"/>
                        <a:ea typeface="Calibri"/>
                        <a:cs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b="1">
                          <a:latin typeface="Calibri" pitchFamily="34" charset="0"/>
                          <a:ea typeface="Times New Roman"/>
                          <a:cs typeface="Times New Roman"/>
                        </a:rPr>
                        <a:t>%</a:t>
                      </a:r>
                      <a:endParaRPr lang="pl-PL" sz="1400">
                        <a:latin typeface="Calibri" pitchFamily="34" charset="0"/>
                        <a:ea typeface="Calibri"/>
                        <a:cs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b="1">
                          <a:latin typeface="Calibri" pitchFamily="34" charset="0"/>
                          <a:ea typeface="Times New Roman"/>
                          <a:cs typeface="Times New Roman"/>
                        </a:rPr>
                        <a:t>%</a:t>
                      </a:r>
                      <a:endParaRPr lang="pl-PL" sz="1400">
                        <a:latin typeface="Calibri" pitchFamily="34" charset="0"/>
                        <a:ea typeface="Calibri"/>
                        <a:cs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b="1">
                          <a:latin typeface="Calibri" pitchFamily="34" charset="0"/>
                          <a:ea typeface="Times New Roman"/>
                          <a:cs typeface="Times New Roman"/>
                        </a:rPr>
                        <a:t>%</a:t>
                      </a:r>
                      <a:endParaRPr lang="pl-PL" sz="1400">
                        <a:latin typeface="Calibri" pitchFamily="34" charset="0"/>
                        <a:ea typeface="Calibri"/>
                        <a:cs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b="1">
                          <a:latin typeface="Calibri" pitchFamily="34" charset="0"/>
                          <a:ea typeface="Times New Roman"/>
                          <a:cs typeface="Times New Roman"/>
                        </a:rPr>
                        <a:t>%</a:t>
                      </a:r>
                      <a:endParaRPr lang="pl-PL" sz="1400">
                        <a:latin typeface="Calibri" pitchFamily="34" charset="0"/>
                        <a:ea typeface="Calibri"/>
                        <a:cs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302">
                <a:tc>
                  <a:txBody>
                    <a:bodyPr/>
                    <a:lstStyle/>
                    <a:p>
                      <a:pPr algn="just">
                        <a:spcAft>
                          <a:spcPts val="600"/>
                        </a:spcAft>
                      </a:pPr>
                      <a:r>
                        <a:rPr lang="en-GB" sz="1400" kern="1200" dirty="0" smtClean="0">
                          <a:solidFill>
                            <a:srgbClr val="000000"/>
                          </a:solidFill>
                          <a:latin typeface="Calibri" pitchFamily="34" charset="0"/>
                          <a:ea typeface="Calibri"/>
                          <a:cs typeface="Times New Roman"/>
                        </a:rPr>
                        <a:t>In your town</a:t>
                      </a:r>
                      <a:endParaRPr lang="pl-PL" sz="1400" dirty="0" smtClean="0">
                        <a:latin typeface="Calibri" pitchFamily="34" charset="0"/>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dirty="0">
                          <a:latin typeface="Calibri" pitchFamily="34" charset="0"/>
                          <a:ea typeface="Calibri"/>
                          <a:cs typeface="Calibri"/>
                        </a:rPr>
                        <a:t>0,7</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2,3</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10,8</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29,7</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50,3</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6,2</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302">
                <a:tc>
                  <a:txBody>
                    <a:bodyPr/>
                    <a:lstStyle/>
                    <a:p>
                      <a:pPr algn="just">
                        <a:spcAft>
                          <a:spcPts val="600"/>
                        </a:spcAft>
                      </a:pPr>
                      <a:r>
                        <a:rPr lang="en-GB" sz="1400" kern="1200" dirty="0" smtClean="0">
                          <a:solidFill>
                            <a:srgbClr val="000000"/>
                          </a:solidFill>
                          <a:latin typeface="Calibri" pitchFamily="34" charset="0"/>
                          <a:ea typeface="Calibri"/>
                          <a:cs typeface="Times New Roman"/>
                        </a:rPr>
                        <a:t>In neighbouring rural towns</a:t>
                      </a:r>
                      <a:endParaRPr lang="pl-PL" sz="1400" dirty="0">
                        <a:latin typeface="Calibri" pitchFamily="34" charset="0"/>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0,5</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2,1</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11,0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34,7</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44,6</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7,1</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302">
                <a:tc>
                  <a:txBody>
                    <a:bodyPr/>
                    <a:lstStyle/>
                    <a:p>
                      <a:r>
                        <a:rPr lang="en-GB" sz="1400" kern="1200" dirty="0" smtClean="0">
                          <a:solidFill>
                            <a:schemeClr val="tx1"/>
                          </a:solidFill>
                          <a:latin typeface="Calibri" pitchFamily="34" charset="0"/>
                          <a:ea typeface="+mn-ea"/>
                          <a:cs typeface="+mn-cs"/>
                        </a:rPr>
                        <a:t>In neighbouring cities</a:t>
                      </a:r>
                      <a:endParaRPr lang="pl-PL" sz="1400" kern="1200" dirty="0">
                        <a:solidFill>
                          <a:schemeClr val="tx1"/>
                        </a:solidFill>
                        <a:latin typeface="Calibri" pitchFamily="34" charset="0"/>
                        <a:ea typeface="+mn-ea"/>
                        <a:cs typeface="+mn-cs"/>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0,4</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3,5</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16,8</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36,4</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33,9</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9,0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302">
                <a:tc>
                  <a:txBody>
                    <a:bodyPr/>
                    <a:lstStyle/>
                    <a:p>
                      <a:r>
                        <a:rPr lang="en-GB" sz="1400" kern="1200" dirty="0" smtClean="0">
                          <a:solidFill>
                            <a:schemeClr val="tx1"/>
                          </a:solidFill>
                          <a:latin typeface="Calibri" pitchFamily="34" charset="0"/>
                          <a:ea typeface="+mn-ea"/>
                          <a:cs typeface="+mn-cs"/>
                        </a:rPr>
                        <a:t>In the municipality</a:t>
                      </a:r>
                      <a:endParaRPr lang="pl-PL" sz="1400" kern="1200" dirty="0">
                        <a:solidFill>
                          <a:schemeClr val="tx1"/>
                        </a:solidFill>
                        <a:latin typeface="Calibri" pitchFamily="34" charset="0"/>
                        <a:ea typeface="+mn-ea"/>
                        <a:cs typeface="+mn-cs"/>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0,2</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4,4</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22,6</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39,4</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22,6</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10,8</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302">
                <a:tc>
                  <a:txBody>
                    <a:bodyPr/>
                    <a:lstStyle/>
                    <a:p>
                      <a:r>
                        <a:rPr lang="en-GB" sz="1400" kern="1200" dirty="0" smtClean="0">
                          <a:solidFill>
                            <a:schemeClr val="tx1"/>
                          </a:solidFill>
                          <a:latin typeface="Calibri" pitchFamily="34" charset="0"/>
                          <a:ea typeface="+mn-ea"/>
                          <a:cs typeface="+mn-cs"/>
                        </a:rPr>
                        <a:t>Outside the municipality, in the </a:t>
                      </a:r>
                      <a:r>
                        <a:rPr lang="en-GB" sz="1400" kern="1200" dirty="0" err="1" smtClean="0">
                          <a:solidFill>
                            <a:schemeClr val="tx1"/>
                          </a:solidFill>
                          <a:latin typeface="Calibri" pitchFamily="34" charset="0"/>
                          <a:ea typeface="+mn-ea"/>
                          <a:cs typeface="+mn-cs"/>
                        </a:rPr>
                        <a:t>poviat</a:t>
                      </a:r>
                      <a:endParaRPr lang="pl-PL" sz="1400" kern="1200" dirty="0">
                        <a:solidFill>
                          <a:schemeClr val="tx1"/>
                        </a:solidFill>
                        <a:latin typeface="Calibri" pitchFamily="34" charset="0"/>
                        <a:ea typeface="+mn-ea"/>
                        <a:cs typeface="+mn-cs"/>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0,7</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5,7</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29,7</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33,6</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12,6</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17,7</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302">
                <a:tc>
                  <a:txBody>
                    <a:bodyPr/>
                    <a:lstStyle/>
                    <a:p>
                      <a:r>
                        <a:rPr lang="en-GB" sz="1400" kern="1200" dirty="0" smtClean="0">
                          <a:solidFill>
                            <a:schemeClr val="tx1"/>
                          </a:solidFill>
                          <a:latin typeface="Calibri" pitchFamily="34" charset="0"/>
                          <a:ea typeface="+mn-ea"/>
                          <a:cs typeface="+mn-cs"/>
                        </a:rPr>
                        <a:t>Outside the </a:t>
                      </a:r>
                      <a:r>
                        <a:rPr lang="en-GB" sz="1400" kern="1200" dirty="0" err="1" smtClean="0">
                          <a:solidFill>
                            <a:schemeClr val="tx1"/>
                          </a:solidFill>
                          <a:latin typeface="Calibri" pitchFamily="34" charset="0"/>
                          <a:ea typeface="+mn-ea"/>
                          <a:cs typeface="+mn-cs"/>
                        </a:rPr>
                        <a:t>poviat</a:t>
                      </a:r>
                      <a:r>
                        <a:rPr lang="en-GB" sz="1400" kern="1200" dirty="0" smtClean="0">
                          <a:solidFill>
                            <a:schemeClr val="tx1"/>
                          </a:solidFill>
                          <a:latin typeface="Calibri" pitchFamily="34" charset="0"/>
                          <a:ea typeface="+mn-ea"/>
                          <a:cs typeface="+mn-cs"/>
                        </a:rPr>
                        <a:t>, in the province</a:t>
                      </a:r>
                      <a:endParaRPr lang="pl-PL" sz="1400" kern="1200" dirty="0">
                        <a:solidFill>
                          <a:schemeClr val="tx1"/>
                        </a:solidFill>
                        <a:latin typeface="Calibri" pitchFamily="34" charset="0"/>
                        <a:ea typeface="+mn-ea"/>
                        <a:cs typeface="+mn-cs"/>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0,9</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14,6</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28,3</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22,5</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6,3</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27,4</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302">
                <a:tc>
                  <a:txBody>
                    <a:bodyPr/>
                    <a:lstStyle/>
                    <a:p>
                      <a:r>
                        <a:rPr lang="en-GB" sz="1400" kern="1200" dirty="0" smtClean="0">
                          <a:solidFill>
                            <a:schemeClr val="tx1"/>
                          </a:solidFill>
                          <a:latin typeface="Calibri" pitchFamily="34" charset="0"/>
                          <a:ea typeface="+mn-ea"/>
                          <a:cs typeface="+mn-cs"/>
                        </a:rPr>
                        <a:t>Outside the province</a:t>
                      </a:r>
                      <a:endParaRPr lang="pl-PL" sz="1400" kern="1200" dirty="0">
                        <a:solidFill>
                          <a:schemeClr val="tx1"/>
                        </a:solidFill>
                        <a:latin typeface="Calibri" pitchFamily="34" charset="0"/>
                        <a:ea typeface="+mn-ea"/>
                        <a:cs typeface="+mn-cs"/>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4,7</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23,6</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dirty="0">
                          <a:latin typeface="Calibri" pitchFamily="34" charset="0"/>
                          <a:ea typeface="Calibri"/>
                          <a:cs typeface="Calibri"/>
                        </a:rPr>
                        <a:t>5,7</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2,8</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a:latin typeface="Calibri" pitchFamily="34" charset="0"/>
                          <a:ea typeface="Calibri"/>
                          <a:cs typeface="Calibri"/>
                        </a:rPr>
                        <a:t>3,8</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pl-PL" sz="1400" dirty="0">
                          <a:latin typeface="Calibri" pitchFamily="34" charset="0"/>
                          <a:ea typeface="Calibri"/>
                          <a:cs typeface="Calibri"/>
                        </a:rPr>
                        <a:t>59,4</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34821"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57347" name="Rectangle 3"/>
          <p:cNvSpPr>
            <a:spLocks noChangeArrowheads="1"/>
          </p:cNvSpPr>
          <p:nvPr/>
        </p:nvSpPr>
        <p:spPr bwMode="auto">
          <a:xfrm>
            <a:off x="928662" y="1714488"/>
            <a:ext cx="7429521" cy="523220"/>
          </a:xfrm>
          <a:prstGeom prst="rect">
            <a:avLst/>
          </a:prstGeom>
          <a:noFill/>
          <a:ln w="9525">
            <a:noFill/>
            <a:miter lim="800000"/>
            <a:headEnd/>
            <a:tailEnd/>
          </a:ln>
          <a:effectLst/>
        </p:spPr>
        <p:txBody>
          <a:bodyPr wrap="square" anchor="ctr">
            <a:spAutoFit/>
          </a:bodyPr>
          <a:lstStyle/>
          <a:p>
            <a:pPr>
              <a:defRPr/>
            </a:pPr>
            <a:r>
              <a:rPr lang="en-GB" sz="1400" b="1" dirty="0" smtClean="0"/>
              <a:t>Structure of respondents according to the degree of professional statute, including </a:t>
            </a:r>
            <a:r>
              <a:rPr lang="en-GB" sz="1400" b="1" dirty="0" smtClean="0"/>
              <a:t>gender</a:t>
            </a:r>
            <a:r>
              <a:rPr lang="pl-PL" sz="1400" b="1" dirty="0" smtClean="0" bmk="_Toc368475684">
                <a:latin typeface="+mj-lt"/>
                <a:ea typeface="Calibri" pitchFamily="34" charset="0"/>
                <a:cs typeface="Times New Roman" pitchFamily="18" charset="0"/>
              </a:rPr>
              <a:t> </a:t>
            </a:r>
            <a:r>
              <a:rPr lang="pl-PL" sz="1400" b="1" dirty="0" bmk="_Toc368475684">
                <a:latin typeface="+mj-lt"/>
                <a:ea typeface="Calibri" pitchFamily="34" charset="0"/>
                <a:cs typeface="Times New Roman" pitchFamily="18" charset="0"/>
              </a:rPr>
              <a:t>(N=435)*</a:t>
            </a:r>
            <a:endParaRPr lang="pl-PL" sz="1400" dirty="0">
              <a:latin typeface="+mj-lt"/>
            </a:endParaRPr>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35847"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sp>
        <p:nvSpPr>
          <p:cNvPr id="35848" name="Rectangle 1"/>
          <p:cNvSpPr>
            <a:spLocks noChangeArrowheads="1"/>
          </p:cNvSpPr>
          <p:nvPr/>
        </p:nvSpPr>
        <p:spPr bwMode="auto">
          <a:xfrm>
            <a:off x="1428728" y="5786454"/>
            <a:ext cx="6143668" cy="230832"/>
          </a:xfrm>
          <a:prstGeom prst="rect">
            <a:avLst/>
          </a:prstGeom>
          <a:noFill/>
          <a:ln w="9525">
            <a:noFill/>
            <a:miter lim="800000"/>
            <a:headEnd/>
            <a:tailEnd/>
          </a:ln>
        </p:spPr>
        <p:txBody>
          <a:bodyPr wrap="square" anchor="ctr">
            <a:spAutoFit/>
          </a:bodyPr>
          <a:lstStyle/>
          <a:p>
            <a:pPr algn="just"/>
            <a:r>
              <a:rPr lang="pl-PL" sz="900" b="1" dirty="0" smtClean="0"/>
              <a:t>*</a:t>
            </a:r>
            <a:r>
              <a:rPr lang="en-GB" sz="900" b="1" dirty="0" smtClean="0"/>
              <a:t> The sum of the indications is greater than 100% because it was possible to give more than one </a:t>
            </a:r>
            <a:r>
              <a:rPr lang="en-GB" sz="900" b="1" dirty="0" smtClean="0"/>
              <a:t>answer</a:t>
            </a:r>
            <a:r>
              <a:rPr lang="pl-PL" sz="900" b="1" dirty="0" smtClean="0"/>
              <a:t>.</a:t>
            </a:r>
            <a:endParaRPr lang="pl-PL" b="1" dirty="0"/>
          </a:p>
        </p:txBody>
      </p:sp>
      <p:graphicFrame>
        <p:nvGraphicFramePr>
          <p:cNvPr id="8" name="Wykres 7"/>
          <p:cNvGraphicFramePr/>
          <p:nvPr/>
        </p:nvGraphicFramePr>
        <p:xfrm>
          <a:off x="1571604" y="2143116"/>
          <a:ext cx="5429288" cy="35004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36866" name="Rectangle 2"/>
          <p:cNvSpPr>
            <a:spLocks noChangeArrowheads="1"/>
          </p:cNvSpPr>
          <p:nvPr/>
        </p:nvSpPr>
        <p:spPr bwMode="auto">
          <a:xfrm>
            <a:off x="785786" y="1643050"/>
            <a:ext cx="8001056" cy="523220"/>
          </a:xfrm>
          <a:prstGeom prst="rect">
            <a:avLst/>
          </a:prstGeom>
          <a:noFill/>
          <a:ln w="9525">
            <a:noFill/>
            <a:miter lim="800000"/>
            <a:headEnd/>
            <a:tailEnd/>
          </a:ln>
        </p:spPr>
        <p:txBody>
          <a:bodyPr wrap="square" anchor="ctr">
            <a:spAutoFit/>
          </a:bodyPr>
          <a:lstStyle/>
          <a:p>
            <a:r>
              <a:rPr lang="en-GB" sz="1400" b="1" dirty="0" smtClean="0"/>
              <a:t>The sector in which the inhabitants of villages and small towns take employment, by gender</a:t>
            </a:r>
            <a:r>
              <a:rPr lang="pl-PL" sz="1400" b="1" dirty="0" smtClean="0">
                <a:ea typeface="Calibri" pitchFamily="34" charset="0"/>
                <a:cs typeface="Times New Roman" pitchFamily="18" charset="0"/>
              </a:rPr>
              <a:t> </a:t>
            </a:r>
            <a:r>
              <a:rPr lang="pl-PL" sz="1400" b="1" dirty="0">
                <a:ea typeface="Calibri" pitchFamily="34" charset="0"/>
                <a:cs typeface="Times New Roman" pitchFamily="18" charset="0"/>
              </a:rPr>
              <a:t>(N=239)</a:t>
            </a:r>
            <a:endParaRPr lang="pl-PL" sz="1400" dirty="0">
              <a:ea typeface="Calibri" pitchFamily="34" charset="0"/>
              <a:cs typeface="Times New Roman" pitchFamily="18" charset="0"/>
            </a:endParaRPr>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36871"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graphicFrame>
        <p:nvGraphicFramePr>
          <p:cNvPr id="7" name="Wykres 6"/>
          <p:cNvGraphicFramePr/>
          <p:nvPr/>
        </p:nvGraphicFramePr>
        <p:xfrm>
          <a:off x="1428728" y="2143116"/>
          <a:ext cx="6215106" cy="34290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36868" name="Rectangle 4"/>
          <p:cNvSpPr>
            <a:spLocks noChangeArrowheads="1"/>
          </p:cNvSpPr>
          <p:nvPr/>
        </p:nvSpPr>
        <p:spPr bwMode="auto">
          <a:xfrm>
            <a:off x="928662" y="1571612"/>
            <a:ext cx="7358114" cy="523220"/>
          </a:xfrm>
          <a:prstGeom prst="rect">
            <a:avLst/>
          </a:prstGeom>
          <a:noFill/>
          <a:ln w="9525">
            <a:noFill/>
            <a:miter lim="800000"/>
            <a:headEnd/>
            <a:tailEnd/>
          </a:ln>
        </p:spPr>
        <p:txBody>
          <a:bodyPr wrap="square" anchor="ctr">
            <a:spAutoFit/>
          </a:bodyPr>
          <a:lstStyle/>
          <a:p>
            <a:r>
              <a:rPr lang="en-GB" sz="1400" b="1" dirty="0" smtClean="0"/>
              <a:t>Location of companies in which residents of rural areas and small towns are employed</a:t>
            </a:r>
            <a:r>
              <a:rPr lang="pl-PL" sz="1400" b="1" dirty="0" smtClean="0"/>
              <a:t> </a:t>
            </a:r>
            <a:r>
              <a:rPr lang="pl-PL" sz="1400" b="1" dirty="0"/>
              <a:t>(N=240)</a:t>
            </a:r>
            <a:endParaRPr lang="pl-PL" sz="1400" dirty="0"/>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36871"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graphicFrame>
        <p:nvGraphicFramePr>
          <p:cNvPr id="7" name="Wykres 6"/>
          <p:cNvGraphicFramePr/>
          <p:nvPr/>
        </p:nvGraphicFramePr>
        <p:xfrm>
          <a:off x="1643042" y="2000240"/>
          <a:ext cx="5786478" cy="40005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37890" name="Rectangle 2"/>
          <p:cNvSpPr>
            <a:spLocks noChangeArrowheads="1"/>
          </p:cNvSpPr>
          <p:nvPr/>
        </p:nvSpPr>
        <p:spPr bwMode="auto">
          <a:xfrm>
            <a:off x="1643042" y="1571612"/>
            <a:ext cx="5964838" cy="307777"/>
          </a:xfrm>
          <a:prstGeom prst="rect">
            <a:avLst/>
          </a:prstGeom>
          <a:noFill/>
          <a:ln w="9525">
            <a:noFill/>
            <a:miter lim="800000"/>
            <a:headEnd/>
            <a:tailEnd/>
          </a:ln>
        </p:spPr>
        <p:txBody>
          <a:bodyPr wrap="none" anchor="ctr">
            <a:spAutoFit/>
          </a:bodyPr>
          <a:lstStyle/>
          <a:p>
            <a:r>
              <a:rPr lang="en-GB" sz="1400" b="1" dirty="0" smtClean="0"/>
              <a:t>Reasons for termination of employment in the previous job</a:t>
            </a:r>
            <a:r>
              <a:rPr lang="pl-PL" sz="1400" b="1" dirty="0" smtClean="0"/>
              <a:t> </a:t>
            </a:r>
            <a:r>
              <a:rPr lang="pl-PL" sz="1400" b="1" dirty="0"/>
              <a:t>(N=115)*</a:t>
            </a:r>
            <a:endParaRPr lang="pl-PL" sz="1400" dirty="0"/>
          </a:p>
        </p:txBody>
      </p:sp>
      <p:sp>
        <p:nvSpPr>
          <p:cNvPr id="7"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37893"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sp>
        <p:nvSpPr>
          <p:cNvPr id="37894" name="Rectangle 1"/>
          <p:cNvSpPr>
            <a:spLocks noChangeArrowheads="1"/>
          </p:cNvSpPr>
          <p:nvPr/>
        </p:nvSpPr>
        <p:spPr bwMode="auto">
          <a:xfrm>
            <a:off x="1785938" y="5929313"/>
            <a:ext cx="5929312" cy="230832"/>
          </a:xfrm>
          <a:prstGeom prst="rect">
            <a:avLst/>
          </a:prstGeom>
          <a:noFill/>
          <a:ln w="9525">
            <a:noFill/>
            <a:miter lim="800000"/>
            <a:headEnd/>
            <a:tailEnd/>
          </a:ln>
        </p:spPr>
        <p:txBody>
          <a:bodyPr anchor="ctr">
            <a:spAutoFit/>
          </a:bodyPr>
          <a:lstStyle/>
          <a:p>
            <a:pPr algn="just"/>
            <a:r>
              <a:rPr lang="pl-PL" sz="900" b="1" dirty="0" smtClean="0"/>
              <a:t>*</a:t>
            </a:r>
            <a:r>
              <a:rPr lang="en-GB" sz="900" b="1" dirty="0" smtClean="0"/>
              <a:t> The sum of the indications is greater than 100% because it was possible to give more than one </a:t>
            </a:r>
            <a:r>
              <a:rPr lang="en-GB" sz="900" b="1" dirty="0" smtClean="0"/>
              <a:t>answer</a:t>
            </a:r>
            <a:r>
              <a:rPr lang="pl-PL" sz="900" b="1" dirty="0" smtClean="0"/>
              <a:t>.</a:t>
            </a:r>
            <a:endParaRPr lang="pl-PL" b="1" dirty="0"/>
          </a:p>
        </p:txBody>
      </p:sp>
      <p:graphicFrame>
        <p:nvGraphicFramePr>
          <p:cNvPr id="8" name="Wykres 7"/>
          <p:cNvGraphicFramePr/>
          <p:nvPr/>
        </p:nvGraphicFramePr>
        <p:xfrm>
          <a:off x="1643042" y="2000240"/>
          <a:ext cx="5857916" cy="38576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38914" name="Rectangle 2"/>
          <p:cNvSpPr>
            <a:spLocks noChangeArrowheads="1"/>
          </p:cNvSpPr>
          <p:nvPr/>
        </p:nvSpPr>
        <p:spPr bwMode="auto">
          <a:xfrm>
            <a:off x="1571604" y="1643050"/>
            <a:ext cx="6357983" cy="307777"/>
          </a:xfrm>
          <a:prstGeom prst="rect">
            <a:avLst/>
          </a:prstGeom>
          <a:noFill/>
          <a:ln w="9525">
            <a:noFill/>
            <a:miter lim="800000"/>
            <a:headEnd/>
            <a:tailEnd/>
          </a:ln>
        </p:spPr>
        <p:txBody>
          <a:bodyPr wrap="square" anchor="ctr">
            <a:spAutoFit/>
          </a:bodyPr>
          <a:lstStyle/>
          <a:p>
            <a:r>
              <a:rPr lang="en-GB" sz="1400" b="1" dirty="0" smtClean="0"/>
              <a:t>Sources of livelihood of the respondents in the past 12 months</a:t>
            </a:r>
            <a:r>
              <a:rPr lang="pl-PL" sz="1400" b="1" dirty="0" smtClean="0">
                <a:ea typeface="Calibri" pitchFamily="34" charset="0"/>
                <a:cs typeface="Times New Roman" pitchFamily="18" charset="0"/>
              </a:rPr>
              <a:t> </a:t>
            </a:r>
            <a:r>
              <a:rPr lang="pl-PL" sz="1400" b="1" dirty="0">
                <a:ea typeface="Calibri" pitchFamily="34" charset="0"/>
                <a:cs typeface="Tahoma" pitchFamily="34" charset="0"/>
              </a:rPr>
              <a:t>(N=435)*</a:t>
            </a:r>
            <a:endParaRPr lang="pl-PL" sz="1400" dirty="0"/>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38976"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sp>
        <p:nvSpPr>
          <p:cNvPr id="38977" name="Rectangle 1"/>
          <p:cNvSpPr>
            <a:spLocks noChangeArrowheads="1"/>
          </p:cNvSpPr>
          <p:nvPr/>
        </p:nvSpPr>
        <p:spPr bwMode="auto">
          <a:xfrm>
            <a:off x="1785918" y="5715016"/>
            <a:ext cx="5929354" cy="230832"/>
          </a:xfrm>
          <a:prstGeom prst="rect">
            <a:avLst/>
          </a:prstGeom>
          <a:noFill/>
          <a:ln w="9525">
            <a:noFill/>
            <a:miter lim="800000"/>
            <a:headEnd/>
            <a:tailEnd/>
          </a:ln>
        </p:spPr>
        <p:txBody>
          <a:bodyPr wrap="square" anchor="ctr">
            <a:spAutoFit/>
          </a:bodyPr>
          <a:lstStyle/>
          <a:p>
            <a:pPr algn="just"/>
            <a:r>
              <a:rPr lang="pl-PL" sz="900" b="1" dirty="0" smtClean="0"/>
              <a:t>*</a:t>
            </a:r>
            <a:r>
              <a:rPr lang="en-GB" sz="900" b="1" dirty="0" smtClean="0"/>
              <a:t> The sum of the indications is greater than 100% because it was possible to give more than one </a:t>
            </a:r>
            <a:r>
              <a:rPr lang="en-GB" sz="900" b="1" dirty="0" smtClean="0"/>
              <a:t>answer</a:t>
            </a:r>
            <a:r>
              <a:rPr lang="pl-PL" sz="900" b="1" dirty="0" smtClean="0"/>
              <a:t>.</a:t>
            </a:r>
            <a:endParaRPr lang="pl-PL" sz="900" b="1" dirty="0" smtClean="0"/>
          </a:p>
        </p:txBody>
      </p:sp>
      <p:graphicFrame>
        <p:nvGraphicFramePr>
          <p:cNvPr id="8" name="Wykres 7"/>
          <p:cNvGraphicFramePr/>
          <p:nvPr/>
        </p:nvGraphicFramePr>
        <p:xfrm>
          <a:off x="1714480" y="2000240"/>
          <a:ext cx="5857916" cy="36433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p:cNvSpPr>
            <a:spLocks noGrp="1" noChangeArrowheads="1"/>
          </p:cNvSpPr>
          <p:nvPr>
            <p:ph type="subTitle" idx="1"/>
          </p:nvPr>
        </p:nvSpPr>
        <p:spPr>
          <a:xfrm>
            <a:off x="1258888" y="5300663"/>
            <a:ext cx="6400800" cy="504825"/>
          </a:xfrm>
        </p:spPr>
        <p:txBody>
          <a:bodyPr/>
          <a:lstStyle/>
          <a:p>
            <a:pPr algn="r" eaLnBrk="1" hangingPunct="1">
              <a:lnSpc>
                <a:spcPct val="80000"/>
              </a:lnSpc>
            </a:pPr>
            <a:endParaRPr lang="pl-PL" sz="1400" smtClean="0"/>
          </a:p>
        </p:txBody>
      </p:sp>
      <p:sp>
        <p:nvSpPr>
          <p:cNvPr id="16386"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16387" name="Rectangle 2"/>
          <p:cNvSpPr>
            <a:spLocks noGrp="1" noChangeArrowheads="1"/>
          </p:cNvSpPr>
          <p:nvPr>
            <p:ph type="ctrTitle"/>
          </p:nvPr>
        </p:nvSpPr>
        <p:spPr>
          <a:xfrm>
            <a:off x="642938" y="1143000"/>
            <a:ext cx="7772400" cy="512763"/>
          </a:xfrm>
        </p:spPr>
        <p:txBody>
          <a:bodyPr/>
          <a:lstStyle/>
          <a:p>
            <a:pPr eaLnBrk="1" hangingPunct="1"/>
            <a:r>
              <a:rPr lang="en-GB" sz="4000" b="1" dirty="0" smtClean="0">
                <a:solidFill>
                  <a:srgbClr val="C00000"/>
                </a:solidFill>
              </a:rPr>
              <a:t>Research methodology</a:t>
            </a:r>
            <a:endParaRPr lang="pl-PL" sz="4000" b="1" dirty="0" smtClean="0">
              <a:solidFill>
                <a:srgbClr val="C00000"/>
              </a:solidFill>
            </a:endParaRPr>
          </a:p>
        </p:txBody>
      </p:sp>
      <p:graphicFrame>
        <p:nvGraphicFramePr>
          <p:cNvPr id="10" name="Diagram 9"/>
          <p:cNvGraphicFramePr/>
          <p:nvPr/>
        </p:nvGraphicFramePr>
        <p:xfrm>
          <a:off x="642910" y="2000240"/>
          <a:ext cx="7776864" cy="3429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39940" name="Rectangle 4"/>
          <p:cNvSpPr>
            <a:spLocks noChangeArrowheads="1"/>
          </p:cNvSpPr>
          <p:nvPr/>
        </p:nvSpPr>
        <p:spPr bwMode="auto">
          <a:xfrm>
            <a:off x="1142976" y="1643050"/>
            <a:ext cx="7358114" cy="307777"/>
          </a:xfrm>
          <a:prstGeom prst="rect">
            <a:avLst/>
          </a:prstGeom>
          <a:noFill/>
          <a:ln w="9525">
            <a:noFill/>
            <a:miter lim="800000"/>
            <a:headEnd/>
            <a:tailEnd/>
          </a:ln>
        </p:spPr>
        <p:txBody>
          <a:bodyPr wrap="square" anchor="ctr">
            <a:spAutoFit/>
          </a:bodyPr>
          <a:lstStyle/>
          <a:p>
            <a:r>
              <a:rPr lang="en-GB" sz="1400" b="1" dirty="0" smtClean="0"/>
              <a:t>The main source of income for the inhabitants of villages and small towns</a:t>
            </a:r>
            <a:r>
              <a:rPr lang="pl-PL" sz="1400" b="1" dirty="0" smtClean="0"/>
              <a:t> </a:t>
            </a:r>
            <a:r>
              <a:rPr lang="pl-PL" sz="1400" b="1" dirty="0">
                <a:ea typeface="Calibri" pitchFamily="34" charset="0"/>
                <a:cs typeface="Tahoma" pitchFamily="34" charset="0"/>
              </a:rPr>
              <a:t>(N=435)</a:t>
            </a:r>
            <a:endParaRPr lang="pl-PL" sz="1400" dirty="0"/>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39943"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graphicFrame>
        <p:nvGraphicFramePr>
          <p:cNvPr id="7" name="Wykres 6"/>
          <p:cNvGraphicFramePr/>
          <p:nvPr/>
        </p:nvGraphicFramePr>
        <p:xfrm>
          <a:off x="1571604" y="2000240"/>
          <a:ext cx="5715040" cy="371477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45060" name="Rectangle 4"/>
          <p:cNvSpPr>
            <a:spLocks noChangeArrowheads="1"/>
          </p:cNvSpPr>
          <p:nvPr/>
        </p:nvSpPr>
        <p:spPr bwMode="auto">
          <a:xfrm>
            <a:off x="1785918" y="1785926"/>
            <a:ext cx="5857916" cy="307777"/>
          </a:xfrm>
          <a:prstGeom prst="rect">
            <a:avLst/>
          </a:prstGeom>
          <a:noFill/>
          <a:ln w="9525">
            <a:noFill/>
            <a:miter lim="800000"/>
            <a:headEnd/>
            <a:tailEnd/>
          </a:ln>
        </p:spPr>
        <p:txBody>
          <a:bodyPr wrap="square" anchor="ctr">
            <a:spAutoFit/>
          </a:bodyPr>
          <a:lstStyle/>
          <a:p>
            <a:r>
              <a:rPr lang="en-GB" sz="1400" b="1" dirty="0" smtClean="0"/>
              <a:t>Willingness to work outside the place of </a:t>
            </a:r>
            <a:r>
              <a:rPr lang="en-GB" sz="1400" b="1" dirty="0" smtClean="0"/>
              <a:t>residence</a:t>
            </a:r>
            <a:r>
              <a:rPr lang="pl-PL" sz="1400" b="1" dirty="0" smtClean="0"/>
              <a:t> </a:t>
            </a:r>
            <a:r>
              <a:rPr lang="pl-PL" sz="1400" b="1" dirty="0">
                <a:solidFill>
                  <a:srgbClr val="000000"/>
                </a:solidFill>
                <a:cs typeface="Times New Roman" pitchFamily="18" charset="0"/>
              </a:rPr>
              <a:t>(N=270)</a:t>
            </a:r>
            <a:endParaRPr lang="pl-PL" sz="1400" dirty="0"/>
          </a:p>
        </p:txBody>
      </p:sp>
      <p:sp>
        <p:nvSpPr>
          <p:cNvPr id="45062" name="Rectangle 2"/>
          <p:cNvSpPr>
            <a:spLocks noGrp="1" noChangeArrowheads="1"/>
          </p:cNvSpPr>
          <p:nvPr>
            <p:ph type="title"/>
          </p:nvPr>
        </p:nvSpPr>
        <p:spPr>
          <a:xfrm>
            <a:off x="457200" y="274638"/>
            <a:ext cx="8229600" cy="654050"/>
          </a:xfrm>
        </p:spPr>
        <p:txBody>
          <a:bodyPr/>
          <a:lstStyle/>
          <a:p>
            <a:pPr algn="l"/>
            <a:r>
              <a:rPr lang="en-GB" sz="3600" b="1" dirty="0" smtClean="0">
                <a:solidFill>
                  <a:srgbClr val="C00000"/>
                </a:solidFill>
              </a:rPr>
              <a:t>RESEARCH FINDINGS</a:t>
            </a:r>
            <a:endParaRPr lang="pl-PL" sz="3600" dirty="0">
              <a:solidFill>
                <a:srgbClr val="C00000"/>
              </a:solidFill>
            </a:endParaRPr>
          </a:p>
        </p:txBody>
      </p:sp>
      <p:sp>
        <p:nvSpPr>
          <p:cNvPr id="45063"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graphicFrame>
        <p:nvGraphicFramePr>
          <p:cNvPr id="7" name="Wykres 6"/>
          <p:cNvGraphicFramePr/>
          <p:nvPr/>
        </p:nvGraphicFramePr>
        <p:xfrm>
          <a:off x="1571604" y="2214554"/>
          <a:ext cx="5572164" cy="250033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graphicFrame>
        <p:nvGraphicFramePr>
          <p:cNvPr id="5" name="Tabela 4"/>
          <p:cNvGraphicFramePr>
            <a:graphicFrameLocks noGrp="1"/>
          </p:cNvGraphicFramePr>
          <p:nvPr/>
        </p:nvGraphicFramePr>
        <p:xfrm>
          <a:off x="1142976" y="2000240"/>
          <a:ext cx="6429420" cy="3643338"/>
        </p:xfrm>
        <a:graphic>
          <a:graphicData uri="http://schemas.openxmlformats.org/drawingml/2006/table">
            <a:tbl>
              <a:tblPr/>
              <a:tblGrid>
                <a:gridCol w="4521334"/>
                <a:gridCol w="903345"/>
                <a:gridCol w="1004741"/>
              </a:tblGrid>
              <a:tr h="449795">
                <a:tc>
                  <a:txBody>
                    <a:bodyPr/>
                    <a:lstStyle/>
                    <a:p>
                      <a:r>
                        <a:rPr lang="en-GB" sz="1400" b="1" kern="1200" dirty="0" smtClean="0">
                          <a:solidFill>
                            <a:schemeClr val="tx1"/>
                          </a:solidFill>
                          <a:latin typeface="Calibri" pitchFamily="34" charset="0"/>
                          <a:ea typeface="+mn-ea"/>
                          <a:cs typeface="+mn-cs"/>
                        </a:rPr>
                        <a:t>The reasons not to work outside the place of residence</a:t>
                      </a:r>
                      <a:endParaRPr lang="pl-PL" sz="1400" kern="1200" dirty="0">
                        <a:solidFill>
                          <a:schemeClr val="tx1"/>
                        </a:solidFill>
                        <a:latin typeface="Calibri" pitchFamily="34" charset="0"/>
                        <a:ea typeface="+mn-ea"/>
                        <a:cs typeface="+mn-cs"/>
                      </a:endParaRPr>
                    </a:p>
                  </a:txBody>
                  <a:tcPr marL="44450" marR="444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Calibri" pitchFamily="34" charset="0"/>
                          <a:cs typeface="Times New Roman" pitchFamily="18" charset="0"/>
                        </a:rPr>
                        <a:t>N</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Calibri" pitchFamily="34" charset="0"/>
                          <a:cs typeface="Times New Roman" pitchFamily="18" charset="0"/>
                        </a:rPr>
                        <a:t>%</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8632">
                <a:tc>
                  <a:txBody>
                    <a:bodyPr/>
                    <a:lstStyle/>
                    <a:p>
                      <a:r>
                        <a:rPr lang="en-GB" sz="1400" kern="1200" dirty="0" smtClean="0">
                          <a:solidFill>
                            <a:schemeClr val="tx1"/>
                          </a:solidFill>
                          <a:latin typeface="Calibri" pitchFamily="34" charset="0"/>
                          <a:ea typeface="+mn-ea"/>
                          <a:cs typeface="+mn-cs"/>
                        </a:rPr>
                        <a:t>very advanced age</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libri" pitchFamily="34" charset="0"/>
                          <a:cs typeface="Times New Roman" pitchFamily="18" charset="0"/>
                        </a:rPr>
                        <a:t>58</a:t>
                      </a:r>
                      <a:endParaRPr kumimoji="0" lang="pl-PL" sz="1400" b="0" i="0" u="none" strike="noStrike" cap="none" normalizeH="0" baseline="0" dirty="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38,7</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8632">
                <a:tc>
                  <a:txBody>
                    <a:bodyPr/>
                    <a:lstStyle/>
                    <a:p>
                      <a:r>
                        <a:rPr lang="en-GB" sz="1400" kern="1200" dirty="0" smtClean="0">
                          <a:solidFill>
                            <a:schemeClr val="tx1"/>
                          </a:solidFill>
                          <a:latin typeface="Calibri" pitchFamily="34" charset="0"/>
                          <a:ea typeface="+mn-ea"/>
                          <a:cs typeface="+mn-cs"/>
                        </a:rPr>
                        <a:t>no need</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libri" pitchFamily="34" charset="0"/>
                          <a:cs typeface="Times New Roman" pitchFamily="18" charset="0"/>
                        </a:rPr>
                        <a:t>33</a:t>
                      </a:r>
                      <a:endParaRPr kumimoji="0" lang="pl-PL" sz="1400" b="0" i="0" u="none" strike="noStrike" cap="none" normalizeH="0" baseline="0" dirty="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libri" pitchFamily="34" charset="0"/>
                          <a:cs typeface="Times New Roman" pitchFamily="18" charset="0"/>
                        </a:rPr>
                        <a:t>22,0</a:t>
                      </a:r>
                      <a:endParaRPr kumimoji="0" lang="pl-PL" sz="1400" b="0" i="0" u="none" strike="noStrike" cap="none" normalizeH="0" baseline="0" dirty="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8632">
                <a:tc>
                  <a:txBody>
                    <a:bodyPr/>
                    <a:lstStyle/>
                    <a:p>
                      <a:r>
                        <a:rPr lang="en-GB" sz="1400" kern="1200" dirty="0" smtClean="0">
                          <a:solidFill>
                            <a:schemeClr val="tx1"/>
                          </a:solidFill>
                          <a:latin typeface="Calibri" pitchFamily="34" charset="0"/>
                          <a:ea typeface="+mn-ea"/>
                          <a:cs typeface="+mn-cs"/>
                        </a:rPr>
                        <a:t>retirement</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12</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8,0</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8632">
                <a:tc>
                  <a:txBody>
                    <a:bodyPr/>
                    <a:lstStyle/>
                    <a:p>
                      <a:r>
                        <a:rPr lang="en-GB" sz="1400" kern="1200" dirty="0" smtClean="0">
                          <a:solidFill>
                            <a:schemeClr val="tx1"/>
                          </a:solidFill>
                          <a:latin typeface="Calibri" pitchFamily="34" charset="0"/>
                          <a:ea typeface="+mn-ea"/>
                          <a:cs typeface="+mn-cs"/>
                        </a:rPr>
                        <a:t>health </a:t>
                      </a:r>
                      <a:r>
                        <a:rPr lang="en-GB" sz="1400" kern="1200" dirty="0" err="1" smtClean="0">
                          <a:solidFill>
                            <a:schemeClr val="tx1"/>
                          </a:solidFill>
                          <a:latin typeface="Calibri" pitchFamily="34" charset="0"/>
                          <a:ea typeface="+mn-ea"/>
                          <a:cs typeface="+mn-cs"/>
                        </a:rPr>
                        <a:t>resons</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12</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8,0</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8632">
                <a:tc>
                  <a:txBody>
                    <a:bodyPr/>
                    <a:lstStyle/>
                    <a:p>
                      <a:r>
                        <a:rPr lang="en-GB" sz="1400" kern="1200" dirty="0" smtClean="0">
                          <a:solidFill>
                            <a:schemeClr val="tx1"/>
                          </a:solidFill>
                          <a:latin typeface="Calibri" pitchFamily="34" charset="0"/>
                          <a:ea typeface="+mn-ea"/>
                          <a:cs typeface="+mn-cs"/>
                        </a:rPr>
                        <a:t>work in the place of residence</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7</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4,7</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8632">
                <a:tc>
                  <a:txBody>
                    <a:bodyPr/>
                    <a:lstStyle/>
                    <a:p>
                      <a:pPr fontAlgn="base"/>
                      <a:r>
                        <a:rPr lang="en-GB" sz="1400" kern="1200" dirty="0" smtClean="0">
                          <a:solidFill>
                            <a:schemeClr val="tx1"/>
                          </a:solidFill>
                          <a:latin typeface="Calibri" pitchFamily="34" charset="0"/>
                          <a:ea typeface="+mn-ea"/>
                          <a:cs typeface="+mn-cs"/>
                        </a:rPr>
                        <a:t>farming </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6</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4,0</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8632">
                <a:tc>
                  <a:txBody>
                    <a:bodyPr/>
                    <a:lstStyle/>
                    <a:p>
                      <a:r>
                        <a:rPr lang="en-GB" sz="1400" kern="1200" dirty="0" smtClean="0">
                          <a:solidFill>
                            <a:schemeClr val="tx1"/>
                          </a:solidFill>
                          <a:latin typeface="Calibri" pitchFamily="34" charset="0"/>
                          <a:ea typeface="+mn-ea"/>
                          <a:cs typeface="+mn-cs"/>
                        </a:rPr>
                        <a:t>pension, childcare</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4</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2,6</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9795">
                <a:tc>
                  <a:txBody>
                    <a:bodyPr/>
                    <a:lstStyle/>
                    <a:p>
                      <a:r>
                        <a:rPr lang="en-GB" sz="1400" kern="1200" dirty="0" smtClean="0">
                          <a:solidFill>
                            <a:schemeClr val="tx1"/>
                          </a:solidFill>
                          <a:latin typeface="Calibri" pitchFamily="34" charset="0"/>
                          <a:ea typeface="+mn-ea"/>
                          <a:cs typeface="+mn-cs"/>
                        </a:rPr>
                        <a:t>lack of time, family reasons, it is difficult to say, the desire to work nearby</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2</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1,3</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4692">
                <a:tc>
                  <a:txBody>
                    <a:bodyPr/>
                    <a:lstStyle/>
                    <a:p>
                      <a:r>
                        <a:rPr lang="en-GB" sz="1400" kern="1200" dirty="0" smtClean="0">
                          <a:solidFill>
                            <a:schemeClr val="tx1"/>
                          </a:solidFill>
                          <a:latin typeface="Calibri" pitchFamily="34" charset="0"/>
                          <a:ea typeface="+mn-ea"/>
                          <a:cs typeface="+mn-cs"/>
                        </a:rPr>
                        <a:t>no reason, no commuting, it would be inconvenient, I do not look for job outside the place of residence, the household, lack of response</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1</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0,7</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8632">
                <a:tc>
                  <a:txBody>
                    <a:bodyPr/>
                    <a:lstStyle/>
                    <a:p>
                      <a:pPr marL="0" marR="0" lvl="0" indent="0" algn="l"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libri" pitchFamily="34" charset="0"/>
                          <a:cs typeface="Times New Roman" pitchFamily="18" charset="0"/>
                        </a:rPr>
                        <a:t>Total</a:t>
                      </a:r>
                      <a:endParaRPr kumimoji="0" lang="pl-PL" sz="1400" b="0" i="0" u="none" strike="noStrike" cap="none" normalizeH="0" baseline="0" dirty="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Calibri" pitchFamily="34" charset="0"/>
                          <a:cs typeface="Times New Roman" pitchFamily="18" charset="0"/>
                        </a:rPr>
                        <a:t>150</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libri" pitchFamily="34" charset="0"/>
                          <a:cs typeface="Times New Roman" pitchFamily="18" charset="0"/>
                        </a:rPr>
                        <a:t>100,0</a:t>
                      </a:r>
                      <a:endParaRPr kumimoji="0" lang="pl-PL" sz="1400" b="0" i="0" u="none" strike="noStrike" cap="none" normalizeH="0" baseline="0" dirty="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4513" name="Rectangle 1"/>
          <p:cNvSpPr>
            <a:spLocks noChangeArrowheads="1"/>
          </p:cNvSpPr>
          <p:nvPr/>
        </p:nvSpPr>
        <p:spPr bwMode="auto">
          <a:xfrm>
            <a:off x="1571604" y="1643050"/>
            <a:ext cx="6858018" cy="307777"/>
          </a:xfrm>
          <a:prstGeom prst="rect">
            <a:avLst/>
          </a:prstGeom>
          <a:noFill/>
          <a:ln w="9525">
            <a:noFill/>
            <a:miter lim="800000"/>
            <a:headEnd/>
            <a:tailEnd/>
          </a:ln>
          <a:effectLst/>
        </p:spPr>
        <p:txBody>
          <a:bodyPr wrap="square" anchor="ctr">
            <a:spAutoFit/>
          </a:bodyPr>
          <a:lstStyle/>
          <a:p>
            <a:pPr>
              <a:defRPr/>
            </a:pPr>
            <a:r>
              <a:rPr lang="en-GB" sz="1400" b="1" dirty="0" smtClean="0"/>
              <a:t>The reasons not to work outside the place of </a:t>
            </a:r>
            <a:r>
              <a:rPr lang="en-GB" sz="1400" b="1" dirty="0" smtClean="0"/>
              <a:t>residence</a:t>
            </a:r>
            <a:r>
              <a:rPr lang="pl-PL" sz="1400" b="1" dirty="0" smtClean="0"/>
              <a:t> </a:t>
            </a:r>
            <a:r>
              <a:rPr lang="pl-PL" sz="1400" b="1" dirty="0" smtClean="0" bmk="_Toc368475486">
                <a:latin typeface="+mj-lt"/>
                <a:ea typeface="Calibri" pitchFamily="34" charset="0"/>
                <a:cs typeface="Times New Roman" pitchFamily="18" charset="0"/>
              </a:rPr>
              <a:t>(N=150)*</a:t>
            </a:r>
            <a:endParaRPr lang="pl-PL" sz="1400" dirty="0">
              <a:latin typeface="+mj-lt"/>
            </a:endParaRPr>
          </a:p>
        </p:txBody>
      </p:sp>
      <p:sp>
        <p:nvSpPr>
          <p:cNvPr id="7"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47158"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sp>
        <p:nvSpPr>
          <p:cNvPr id="47161" name="Rectangle 1"/>
          <p:cNvSpPr>
            <a:spLocks noChangeArrowheads="1"/>
          </p:cNvSpPr>
          <p:nvPr/>
        </p:nvSpPr>
        <p:spPr bwMode="auto">
          <a:xfrm>
            <a:off x="1571604" y="5786454"/>
            <a:ext cx="6429420" cy="230832"/>
          </a:xfrm>
          <a:prstGeom prst="rect">
            <a:avLst/>
          </a:prstGeom>
          <a:noFill/>
          <a:ln w="9525">
            <a:noFill/>
            <a:miter lim="800000"/>
            <a:headEnd/>
            <a:tailEnd/>
          </a:ln>
        </p:spPr>
        <p:txBody>
          <a:bodyPr wrap="square" anchor="ctr">
            <a:spAutoFit/>
          </a:bodyPr>
          <a:lstStyle/>
          <a:p>
            <a:pPr algn="just"/>
            <a:r>
              <a:rPr lang="pl-PL" sz="900" b="1" dirty="0" smtClean="0"/>
              <a:t>*</a:t>
            </a:r>
            <a:r>
              <a:rPr lang="en-GB" sz="900" b="1" dirty="0" smtClean="0"/>
              <a:t> The sum of the indications is greater than 100% because it was possible to give more than one </a:t>
            </a:r>
            <a:r>
              <a:rPr lang="en-GB" sz="900" b="1" dirty="0" smtClean="0"/>
              <a:t>answer</a:t>
            </a:r>
            <a:r>
              <a:rPr lang="pl-PL" sz="900" b="1" dirty="0" smtClean="0"/>
              <a:t>.</a:t>
            </a:r>
            <a:endParaRPr lang="pl-PL"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50178" name="Rectangle 2"/>
          <p:cNvSpPr>
            <a:spLocks noChangeArrowheads="1"/>
          </p:cNvSpPr>
          <p:nvPr/>
        </p:nvSpPr>
        <p:spPr bwMode="auto">
          <a:xfrm>
            <a:off x="1000100" y="1643050"/>
            <a:ext cx="7715273" cy="523220"/>
          </a:xfrm>
          <a:prstGeom prst="rect">
            <a:avLst/>
          </a:prstGeom>
          <a:noFill/>
          <a:ln w="9525">
            <a:noFill/>
            <a:miter lim="800000"/>
            <a:headEnd/>
            <a:tailEnd/>
          </a:ln>
        </p:spPr>
        <p:txBody>
          <a:bodyPr wrap="square" anchor="ctr">
            <a:spAutoFit/>
          </a:bodyPr>
          <a:lstStyle/>
          <a:p>
            <a:r>
              <a:rPr lang="en-GB" sz="1400" b="1" dirty="0" smtClean="0"/>
              <a:t>Forms for improving / retraining, which were used by the respondents in the last 2-3 </a:t>
            </a:r>
            <a:r>
              <a:rPr lang="en-GB" sz="1400" b="1" dirty="0" smtClean="0"/>
              <a:t>years</a:t>
            </a:r>
            <a:r>
              <a:rPr lang="pl-PL" sz="1400" b="1" dirty="0" smtClean="0"/>
              <a:t> </a:t>
            </a:r>
            <a:r>
              <a:rPr lang="pl-PL" sz="1400" b="1" dirty="0" smtClean="0"/>
              <a:t>(N=435</a:t>
            </a:r>
            <a:r>
              <a:rPr lang="pl-PL" sz="1400" b="1" dirty="0"/>
              <a:t>)*</a:t>
            </a:r>
            <a:endParaRPr lang="pl-PL" sz="1400" dirty="0"/>
          </a:p>
        </p:txBody>
      </p:sp>
      <p:sp>
        <p:nvSpPr>
          <p:cNvPr id="10"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50225"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sp>
        <p:nvSpPr>
          <p:cNvPr id="50226" name="Rectangle 1"/>
          <p:cNvSpPr>
            <a:spLocks noChangeArrowheads="1"/>
          </p:cNvSpPr>
          <p:nvPr/>
        </p:nvSpPr>
        <p:spPr bwMode="auto">
          <a:xfrm>
            <a:off x="1857356" y="5786454"/>
            <a:ext cx="6143668" cy="230832"/>
          </a:xfrm>
          <a:prstGeom prst="rect">
            <a:avLst/>
          </a:prstGeom>
          <a:noFill/>
          <a:ln w="9525">
            <a:noFill/>
            <a:miter lim="800000"/>
            <a:headEnd/>
            <a:tailEnd/>
          </a:ln>
        </p:spPr>
        <p:txBody>
          <a:bodyPr wrap="square" anchor="ctr">
            <a:spAutoFit/>
          </a:bodyPr>
          <a:lstStyle/>
          <a:p>
            <a:pPr algn="just"/>
            <a:r>
              <a:rPr lang="pl-PL" sz="900" b="1" dirty="0" smtClean="0"/>
              <a:t>*</a:t>
            </a:r>
            <a:r>
              <a:rPr lang="en-GB" sz="900" b="1" dirty="0" smtClean="0"/>
              <a:t> The sum of the indications is greater than 100% because it was possible to give more than one </a:t>
            </a:r>
            <a:r>
              <a:rPr lang="en-GB" sz="900" b="1" dirty="0" smtClean="0"/>
              <a:t>answer</a:t>
            </a:r>
            <a:r>
              <a:rPr lang="pl-PL" sz="900" b="1" dirty="0" smtClean="0"/>
              <a:t>.</a:t>
            </a:r>
            <a:endParaRPr lang="pl-PL" b="1" dirty="0"/>
          </a:p>
        </p:txBody>
      </p:sp>
      <p:graphicFrame>
        <p:nvGraphicFramePr>
          <p:cNvPr id="8" name="Wykres 7"/>
          <p:cNvGraphicFramePr/>
          <p:nvPr/>
        </p:nvGraphicFramePr>
        <p:xfrm>
          <a:off x="1643042" y="2285992"/>
          <a:ext cx="5643602" cy="321471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graphicFrame>
        <p:nvGraphicFramePr>
          <p:cNvPr id="5" name="Tabela 4"/>
          <p:cNvGraphicFramePr>
            <a:graphicFrameLocks noGrp="1"/>
          </p:cNvGraphicFramePr>
          <p:nvPr/>
        </p:nvGraphicFramePr>
        <p:xfrm>
          <a:off x="1214414" y="2000240"/>
          <a:ext cx="6643733" cy="3582077"/>
        </p:xfrm>
        <a:graphic>
          <a:graphicData uri="http://schemas.openxmlformats.org/drawingml/2006/table">
            <a:tbl>
              <a:tblPr/>
              <a:tblGrid>
                <a:gridCol w="4552188"/>
                <a:gridCol w="1045772"/>
                <a:gridCol w="1045773"/>
              </a:tblGrid>
              <a:tr h="260343">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lang="en-GB" sz="1400" b="1" dirty="0" smtClean="0">
                          <a:latin typeface="Calibri" pitchFamily="34" charset="0"/>
                        </a:rPr>
                        <a:t>Reasons for not improving professional qualifications </a:t>
                      </a:r>
                      <a:endParaRPr kumimoji="0" lang="pl-PL" sz="1400" b="0" i="0" u="none" strike="noStrike" cap="none" normalizeH="0" baseline="0" dirty="0" smtClean="0">
                        <a:ln>
                          <a:noFill/>
                        </a:ln>
                        <a:solidFill>
                          <a:schemeClr val="tx1"/>
                        </a:solidFill>
                        <a:effectLst/>
                        <a:latin typeface="Calibri" pitchFamily="34" charset="0"/>
                      </a:endParaRPr>
                    </a:p>
                  </a:txBody>
                  <a:tcPr marL="44450" marR="444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1" i="0" u="none" strike="noStrike" cap="none" normalizeH="0" baseline="0" smtClean="0">
                          <a:ln>
                            <a:noFill/>
                          </a:ln>
                          <a:solidFill>
                            <a:srgbClr val="000000"/>
                          </a:solidFill>
                          <a:effectLst/>
                          <a:latin typeface="Calibri" pitchFamily="34" charset="0"/>
                          <a:cs typeface="Times New Roman" pitchFamily="18" charset="0"/>
                        </a:rPr>
                        <a:t>N</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1" i="0" u="none" strike="noStrike" cap="none" normalizeH="0" baseline="0" smtClean="0">
                          <a:ln>
                            <a:noFill/>
                          </a:ln>
                          <a:solidFill>
                            <a:srgbClr val="000000"/>
                          </a:solidFill>
                          <a:effectLst/>
                          <a:latin typeface="Calibri" pitchFamily="34" charset="0"/>
                          <a:cs typeface="Times New Roman" pitchFamily="18" charset="0"/>
                        </a:rPr>
                        <a:t>%</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43">
                <a:tc>
                  <a:txBody>
                    <a:bodyPr/>
                    <a:lstStyle/>
                    <a:p>
                      <a:pPr algn="just">
                        <a:spcAft>
                          <a:spcPts val="600"/>
                        </a:spcAft>
                      </a:pPr>
                      <a:r>
                        <a:rPr lang="en-GB" sz="1400" kern="1200" dirty="0" smtClean="0">
                          <a:solidFill>
                            <a:srgbClr val="000000"/>
                          </a:solidFill>
                          <a:latin typeface="Calibri" pitchFamily="34" charset="0"/>
                          <a:ea typeface="Calibri"/>
                          <a:cs typeface="Times New Roman"/>
                        </a:rPr>
                        <a:t>no need</a:t>
                      </a:r>
                      <a:endParaRPr lang="pl-PL" sz="1400" dirty="0" smtClean="0">
                        <a:latin typeface="Calibri" pitchFamily="34" charset="0"/>
                        <a:ea typeface="Calibri"/>
                        <a:cs typeface="Times New Roman"/>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dirty="0" smtClean="0">
                          <a:ln>
                            <a:noFill/>
                          </a:ln>
                          <a:solidFill>
                            <a:srgbClr val="000000"/>
                          </a:solidFill>
                          <a:effectLst/>
                          <a:latin typeface="Calibri" pitchFamily="34" charset="0"/>
                          <a:cs typeface="Times New Roman" pitchFamily="18" charset="0"/>
                        </a:rPr>
                        <a:t>147</a:t>
                      </a:r>
                      <a:endParaRPr kumimoji="0" lang="pl-PL" sz="1400" b="0" i="0" u="none" strike="noStrike" cap="none" normalizeH="0" baseline="0" dirty="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52,7</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43">
                <a:tc>
                  <a:txBody>
                    <a:bodyPr/>
                    <a:lstStyle/>
                    <a:p>
                      <a:pPr algn="just">
                        <a:spcAft>
                          <a:spcPts val="600"/>
                        </a:spcAft>
                      </a:pPr>
                      <a:r>
                        <a:rPr lang="en-GB" sz="1400" kern="1200" dirty="0" smtClean="0">
                          <a:solidFill>
                            <a:srgbClr val="000000"/>
                          </a:solidFill>
                          <a:latin typeface="Calibri" pitchFamily="34" charset="0"/>
                          <a:ea typeface="Calibri"/>
                          <a:cs typeface="Times New Roman"/>
                        </a:rPr>
                        <a:t>age</a:t>
                      </a:r>
                      <a:endParaRPr lang="pl-PL" sz="1400" dirty="0" smtClean="0">
                        <a:latin typeface="Calibri" pitchFamily="34" charset="0"/>
                        <a:ea typeface="Calibri"/>
                        <a:cs typeface="Times New Roman"/>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42</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15,1</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1584">
                <a:tc>
                  <a:txBody>
                    <a:bodyPr/>
                    <a:lstStyle/>
                    <a:p>
                      <a:pPr algn="just" fontAlgn="base">
                        <a:spcAft>
                          <a:spcPts val="600"/>
                        </a:spcAft>
                      </a:pPr>
                      <a:r>
                        <a:rPr lang="en-GB" sz="1400" kern="1200" dirty="0" smtClean="0">
                          <a:solidFill>
                            <a:srgbClr val="000000"/>
                          </a:solidFill>
                          <a:latin typeface="Calibri" pitchFamily="34" charset="0"/>
                          <a:ea typeface="Calibri"/>
                          <a:cs typeface="Times New Roman"/>
                        </a:rPr>
                        <a:t>lack of time</a:t>
                      </a:r>
                      <a:endParaRPr lang="pl-PL" sz="1400" dirty="0">
                        <a:latin typeface="Calibri" pitchFamily="34" charset="0"/>
                        <a:ea typeface="Calibri"/>
                        <a:cs typeface="Times New Roman"/>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18</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6,5</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43">
                <a:tc>
                  <a:txBody>
                    <a:bodyPr/>
                    <a:lstStyle/>
                    <a:p>
                      <a:pPr fontAlgn="base"/>
                      <a:r>
                        <a:rPr lang="en-GB" sz="1400" kern="1200" dirty="0" smtClean="0">
                          <a:solidFill>
                            <a:schemeClr val="tx1"/>
                          </a:solidFill>
                          <a:latin typeface="Calibri" pitchFamily="34" charset="0"/>
                          <a:ea typeface="+mn-ea"/>
                          <a:cs typeface="+mn-cs"/>
                        </a:rPr>
                        <a:t>no offers</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17</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6,1</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43">
                <a:tc>
                  <a:txBody>
                    <a:bodyPr/>
                    <a:lstStyle/>
                    <a:p>
                      <a:pPr fontAlgn="base"/>
                      <a:r>
                        <a:rPr lang="en-GB" sz="1400" kern="1200" dirty="0" smtClean="0">
                          <a:solidFill>
                            <a:schemeClr val="tx1"/>
                          </a:solidFill>
                          <a:latin typeface="Calibri" pitchFamily="34" charset="0"/>
                          <a:ea typeface="+mn-ea"/>
                          <a:cs typeface="+mn-cs"/>
                        </a:rPr>
                        <a:t>difficult to say</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15</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5,4</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43">
                <a:tc>
                  <a:txBody>
                    <a:bodyPr/>
                    <a:lstStyle/>
                    <a:p>
                      <a:pPr marL="0" marR="0" lvl="0" indent="0" algn="l" defTabSz="914400" rtl="0" eaLnBrk="1" fontAlgn="base" latinLnBrk="0" hangingPunct="1">
                        <a:lnSpc>
                          <a:spcPts val="1500"/>
                        </a:lnSpc>
                        <a:spcBef>
                          <a:spcPct val="0"/>
                        </a:spcBef>
                        <a:spcAft>
                          <a:spcPct val="0"/>
                        </a:spcAft>
                        <a:buClrTx/>
                        <a:buSzTx/>
                        <a:buFontTx/>
                        <a:buNone/>
                        <a:tabLst/>
                        <a:defRPr/>
                      </a:pPr>
                      <a:r>
                        <a:rPr lang="en-GB" sz="1400" kern="1200" dirty="0" smtClean="0">
                          <a:solidFill>
                            <a:schemeClr val="tx1"/>
                          </a:solidFill>
                          <a:latin typeface="Calibri" pitchFamily="34" charset="0"/>
                          <a:ea typeface="+mn-ea"/>
                          <a:cs typeface="+mn-cs"/>
                        </a:rPr>
                        <a:t>health</a:t>
                      </a:r>
                      <a:endParaRPr lang="pl-PL" sz="1400" kern="1200" dirty="0" smtClean="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3,9</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43">
                <a:tc>
                  <a:txBody>
                    <a:bodyPr/>
                    <a:lstStyle/>
                    <a:p>
                      <a:pPr fontAlgn="base"/>
                      <a:r>
                        <a:rPr lang="en-GB" sz="1400" kern="1200" dirty="0" smtClean="0">
                          <a:solidFill>
                            <a:schemeClr val="tx1"/>
                          </a:solidFill>
                          <a:latin typeface="Calibri" pitchFamily="34" charset="0"/>
                          <a:ea typeface="+mn-ea"/>
                          <a:cs typeface="+mn-cs"/>
                        </a:rPr>
                        <a:t>lack of possibility</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3,2</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43">
                <a:tc>
                  <a:txBody>
                    <a:bodyPr/>
                    <a:lstStyle/>
                    <a:p>
                      <a:pPr fontAlgn="base"/>
                      <a:r>
                        <a:rPr lang="en-GB" sz="1400" kern="1200" dirty="0" smtClean="0">
                          <a:solidFill>
                            <a:schemeClr val="tx1"/>
                          </a:solidFill>
                          <a:latin typeface="Calibri" pitchFamily="34" charset="0"/>
                          <a:ea typeface="+mn-ea"/>
                          <a:cs typeface="+mn-cs"/>
                        </a:rPr>
                        <a:t>in the process of learning</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6</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2,2</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43">
                <a:tc>
                  <a:txBody>
                    <a:bodyPr/>
                    <a:lstStyle/>
                    <a:p>
                      <a:pPr fontAlgn="base"/>
                      <a:r>
                        <a:rPr lang="en-GB" sz="1400" kern="1200" dirty="0" smtClean="0">
                          <a:solidFill>
                            <a:schemeClr val="tx1"/>
                          </a:solidFill>
                          <a:latin typeface="Calibri" pitchFamily="34" charset="0"/>
                          <a:ea typeface="+mn-ea"/>
                          <a:cs typeface="+mn-cs"/>
                        </a:rPr>
                        <a:t>no response</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43">
                <a:tc>
                  <a:txBody>
                    <a:bodyPr/>
                    <a:lstStyle/>
                    <a:p>
                      <a:pPr fontAlgn="base"/>
                      <a:r>
                        <a:rPr lang="en-GB" sz="1400" kern="1200" dirty="0" smtClean="0">
                          <a:solidFill>
                            <a:schemeClr val="tx1"/>
                          </a:solidFill>
                          <a:latin typeface="Calibri" pitchFamily="34" charset="0"/>
                          <a:ea typeface="+mn-ea"/>
                          <a:cs typeface="+mn-cs"/>
                        </a:rPr>
                        <a:t>no reason, lack of information, pension</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2</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0,6</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6548">
                <a:tc>
                  <a:txBody>
                    <a:bodyPr/>
                    <a:lstStyle/>
                    <a:p>
                      <a:pPr fontAlgn="base"/>
                      <a:r>
                        <a:rPr lang="en-GB" sz="1400" kern="1200" dirty="0" smtClean="0">
                          <a:solidFill>
                            <a:schemeClr val="tx1"/>
                          </a:solidFill>
                          <a:latin typeface="Calibri" pitchFamily="34" charset="0"/>
                          <a:ea typeface="+mn-ea"/>
                          <a:cs typeface="+mn-cs"/>
                        </a:rPr>
                        <a:t>lack of funds, lack of motivation, lack of prospects, working on the farm, raising children</a:t>
                      </a:r>
                      <a:endParaRPr lang="pl-PL" sz="1400" kern="1200" dirty="0">
                        <a:solidFill>
                          <a:schemeClr val="tx1"/>
                        </a:solidFill>
                        <a:latin typeface="Calibri" pitchFamily="34" charset="0"/>
                        <a:ea typeface="+mn-ea"/>
                        <a:cs typeface="+mn-cs"/>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0,4</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43">
                <a:tc>
                  <a:txBody>
                    <a:bodyPr/>
                    <a:lstStyle/>
                    <a:p>
                      <a:pPr marL="0" marR="0" lvl="0" indent="0" algn="l"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dirty="0" smtClean="0">
                          <a:ln>
                            <a:noFill/>
                          </a:ln>
                          <a:solidFill>
                            <a:srgbClr val="000000"/>
                          </a:solidFill>
                          <a:effectLst/>
                          <a:latin typeface="Calibri" pitchFamily="34" charset="0"/>
                          <a:cs typeface="Times New Roman" pitchFamily="18" charset="0"/>
                        </a:rPr>
                        <a:t>Total</a:t>
                      </a:r>
                      <a:endParaRPr kumimoji="0" lang="pl-PL" sz="1400" b="0" i="0" u="none" strike="noStrike" cap="none" normalizeH="0" baseline="0" dirty="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smtClean="0">
                          <a:ln>
                            <a:noFill/>
                          </a:ln>
                          <a:solidFill>
                            <a:srgbClr val="000000"/>
                          </a:solidFill>
                          <a:effectLst/>
                          <a:latin typeface="Calibri" pitchFamily="34" charset="0"/>
                          <a:cs typeface="Times New Roman" pitchFamily="18" charset="0"/>
                        </a:rPr>
                        <a:t>279</a:t>
                      </a:r>
                      <a:endParaRPr kumimoji="0" lang="pl-PL" sz="1400" b="0" i="0" u="none" strike="noStrike" cap="none" normalizeH="0" baseline="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pl-PL" sz="1400" b="0" i="0" u="none" strike="noStrike" cap="none" normalizeH="0" baseline="0" dirty="0" smtClean="0">
                          <a:ln>
                            <a:noFill/>
                          </a:ln>
                          <a:solidFill>
                            <a:srgbClr val="000000"/>
                          </a:solidFill>
                          <a:effectLst/>
                          <a:latin typeface="Calibri" pitchFamily="34" charset="0"/>
                          <a:cs typeface="Times New Roman" pitchFamily="18" charset="0"/>
                        </a:rPr>
                        <a:t>100,0</a:t>
                      </a:r>
                      <a:endParaRPr kumimoji="0" lang="pl-PL" sz="1400" b="0" i="0" u="none" strike="noStrike" cap="none" normalizeH="0" baseline="0" dirty="0" smtClean="0">
                        <a:ln>
                          <a:noFill/>
                        </a:ln>
                        <a:solidFill>
                          <a:schemeClr val="tx1"/>
                        </a:solidFill>
                        <a:effectLst/>
                        <a:latin typeface="Calibri" pitchFamily="34"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1681" name="Rectangle 1"/>
          <p:cNvSpPr>
            <a:spLocks noChangeArrowheads="1"/>
          </p:cNvSpPr>
          <p:nvPr/>
        </p:nvSpPr>
        <p:spPr bwMode="auto">
          <a:xfrm>
            <a:off x="714348" y="1643050"/>
            <a:ext cx="7858180" cy="307777"/>
          </a:xfrm>
          <a:prstGeom prst="rect">
            <a:avLst/>
          </a:prstGeom>
          <a:noFill/>
          <a:ln w="9525">
            <a:noFill/>
            <a:miter lim="800000"/>
            <a:headEnd/>
            <a:tailEnd/>
          </a:ln>
          <a:effectLst/>
        </p:spPr>
        <p:txBody>
          <a:bodyPr wrap="square" anchor="ctr">
            <a:spAutoFit/>
          </a:bodyPr>
          <a:lstStyle/>
          <a:p>
            <a:pPr>
              <a:defRPr/>
            </a:pPr>
            <a:r>
              <a:rPr lang="en-GB" sz="1400" b="1" dirty="0" smtClean="0"/>
              <a:t>Reasons for not improving professional qualifications in the last 2-3 </a:t>
            </a:r>
            <a:r>
              <a:rPr lang="en-GB" sz="1400" b="1" dirty="0" smtClean="0"/>
              <a:t>years</a:t>
            </a:r>
            <a:r>
              <a:rPr lang="pl-PL" sz="1400" b="1" dirty="0" smtClean="0" bmk="_Toc368475491">
                <a:latin typeface="+mj-lt"/>
                <a:ea typeface="Calibri" pitchFamily="34" charset="0"/>
                <a:cs typeface="Times New Roman" pitchFamily="18" charset="0"/>
              </a:rPr>
              <a:t> </a:t>
            </a:r>
            <a:r>
              <a:rPr lang="pl-PL" sz="1400" b="1" dirty="0" bmk="_Toc368475491">
                <a:latin typeface="+mj-lt"/>
                <a:ea typeface="Calibri" pitchFamily="34" charset="0"/>
                <a:cs typeface="Times New Roman" pitchFamily="18" charset="0"/>
              </a:rPr>
              <a:t>(N=279)*</a:t>
            </a:r>
            <a:endParaRPr lang="pl-PL" sz="1400" dirty="0">
              <a:latin typeface="+mj-lt"/>
            </a:endParaRPr>
          </a:p>
        </p:txBody>
      </p:sp>
      <p:sp>
        <p:nvSpPr>
          <p:cNvPr id="7"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51262"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sp>
        <p:nvSpPr>
          <p:cNvPr id="51263" name="Rectangle 1"/>
          <p:cNvSpPr>
            <a:spLocks noChangeArrowheads="1"/>
          </p:cNvSpPr>
          <p:nvPr/>
        </p:nvSpPr>
        <p:spPr bwMode="auto">
          <a:xfrm>
            <a:off x="1714500" y="5643563"/>
            <a:ext cx="6000750" cy="230832"/>
          </a:xfrm>
          <a:prstGeom prst="rect">
            <a:avLst/>
          </a:prstGeom>
          <a:noFill/>
          <a:ln w="9525">
            <a:noFill/>
            <a:miter lim="800000"/>
            <a:headEnd/>
            <a:tailEnd/>
          </a:ln>
        </p:spPr>
        <p:txBody>
          <a:bodyPr anchor="ctr">
            <a:spAutoFit/>
          </a:bodyPr>
          <a:lstStyle/>
          <a:p>
            <a:pPr algn="just"/>
            <a:r>
              <a:rPr lang="pl-PL" sz="900" b="1" dirty="0" smtClean="0"/>
              <a:t>*</a:t>
            </a:r>
            <a:r>
              <a:rPr lang="en-GB" sz="900" b="1" dirty="0" smtClean="0"/>
              <a:t> The sum of the indications is greater than 100% because it was possible to give more than one answer</a:t>
            </a:r>
            <a:r>
              <a:rPr lang="pl-PL" sz="900" b="1" dirty="0" smtClean="0"/>
              <a:t>.</a:t>
            </a:r>
            <a:endParaRPr lang="pl-PL"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52226" name="Rectangle 2"/>
          <p:cNvSpPr>
            <a:spLocks noChangeArrowheads="1"/>
          </p:cNvSpPr>
          <p:nvPr/>
        </p:nvSpPr>
        <p:spPr bwMode="auto">
          <a:xfrm>
            <a:off x="1071536" y="1643050"/>
            <a:ext cx="7072364" cy="307777"/>
          </a:xfrm>
          <a:prstGeom prst="rect">
            <a:avLst/>
          </a:prstGeom>
          <a:noFill/>
          <a:ln w="9525">
            <a:noFill/>
            <a:miter lim="800000"/>
            <a:headEnd/>
            <a:tailEnd/>
          </a:ln>
        </p:spPr>
        <p:txBody>
          <a:bodyPr wrap="square" anchor="ctr">
            <a:spAutoFit/>
          </a:bodyPr>
          <a:lstStyle/>
          <a:p>
            <a:r>
              <a:rPr lang="en-GB" sz="1400" b="1" dirty="0" smtClean="0"/>
              <a:t>Plans for raising qualifications / re-training by gender of </a:t>
            </a:r>
            <a:r>
              <a:rPr lang="en-GB" sz="1400" b="1" dirty="0" smtClean="0"/>
              <a:t>respondents</a:t>
            </a:r>
            <a:r>
              <a:rPr lang="pl-PL" sz="1400" b="1" dirty="0" smtClean="0"/>
              <a:t> </a:t>
            </a:r>
            <a:r>
              <a:rPr lang="pl-PL" sz="1400" b="1" dirty="0" smtClean="0"/>
              <a:t>(N=435</a:t>
            </a:r>
            <a:r>
              <a:rPr lang="pl-PL" sz="1400" b="1" dirty="0"/>
              <a:t>)*</a:t>
            </a:r>
            <a:endParaRPr lang="pl-PL" sz="1400" dirty="0"/>
          </a:p>
        </p:txBody>
      </p:sp>
      <p:sp>
        <p:nvSpPr>
          <p:cNvPr id="10"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52278"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sp>
        <p:nvSpPr>
          <p:cNvPr id="52279" name="Rectangle 1"/>
          <p:cNvSpPr>
            <a:spLocks noChangeArrowheads="1"/>
          </p:cNvSpPr>
          <p:nvPr/>
        </p:nvSpPr>
        <p:spPr bwMode="auto">
          <a:xfrm>
            <a:off x="1714480" y="5786454"/>
            <a:ext cx="6715172" cy="230832"/>
          </a:xfrm>
          <a:prstGeom prst="rect">
            <a:avLst/>
          </a:prstGeom>
          <a:noFill/>
          <a:ln w="9525">
            <a:noFill/>
            <a:miter lim="800000"/>
            <a:headEnd/>
            <a:tailEnd/>
          </a:ln>
        </p:spPr>
        <p:txBody>
          <a:bodyPr wrap="square" anchor="ctr">
            <a:spAutoFit/>
          </a:bodyPr>
          <a:lstStyle/>
          <a:p>
            <a:pPr algn="just"/>
            <a:r>
              <a:rPr lang="pl-PL" sz="900" b="1" dirty="0" smtClean="0"/>
              <a:t>*</a:t>
            </a:r>
            <a:r>
              <a:rPr lang="en-GB" sz="900" b="1" dirty="0" smtClean="0"/>
              <a:t> The sum of the indications is greater than 100% because it was possible to give more than one answer</a:t>
            </a:r>
            <a:r>
              <a:rPr lang="pl-PL" sz="900" b="1" dirty="0" smtClean="0"/>
              <a:t>.</a:t>
            </a:r>
            <a:endParaRPr lang="pl-PL" b="1" dirty="0"/>
          </a:p>
        </p:txBody>
      </p:sp>
      <p:graphicFrame>
        <p:nvGraphicFramePr>
          <p:cNvPr id="8" name="Wykres 7"/>
          <p:cNvGraphicFramePr/>
          <p:nvPr/>
        </p:nvGraphicFramePr>
        <p:xfrm>
          <a:off x="1785918" y="2071678"/>
          <a:ext cx="5643602" cy="36433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55300" name="Rectangle 5"/>
          <p:cNvSpPr>
            <a:spLocks noChangeArrowheads="1"/>
          </p:cNvSpPr>
          <p:nvPr/>
        </p:nvSpPr>
        <p:spPr bwMode="auto">
          <a:xfrm>
            <a:off x="1000100" y="1714488"/>
            <a:ext cx="7358082" cy="523220"/>
          </a:xfrm>
          <a:prstGeom prst="rect">
            <a:avLst/>
          </a:prstGeom>
          <a:noFill/>
          <a:ln w="9525">
            <a:noFill/>
            <a:miter lim="800000"/>
            <a:headEnd/>
            <a:tailEnd/>
          </a:ln>
        </p:spPr>
        <p:txBody>
          <a:bodyPr wrap="square" anchor="ctr">
            <a:spAutoFit/>
          </a:bodyPr>
          <a:lstStyle/>
          <a:p>
            <a:r>
              <a:rPr lang="en-GB" sz="1400" b="1" dirty="0" smtClean="0"/>
              <a:t>The use of available forms of co-financing from national or EU funds by gender of </a:t>
            </a:r>
            <a:r>
              <a:rPr lang="en-GB" sz="1400" b="1" dirty="0" smtClean="0"/>
              <a:t>respondents</a:t>
            </a:r>
            <a:r>
              <a:rPr lang="pl-PL" sz="1400" b="1" dirty="0" smtClean="0"/>
              <a:t> </a:t>
            </a:r>
            <a:r>
              <a:rPr lang="pl-PL" sz="1400" b="1" dirty="0" smtClean="0">
                <a:ea typeface="Calibri" pitchFamily="34" charset="0"/>
                <a:cs typeface="Times New Roman" pitchFamily="18" charset="0"/>
              </a:rPr>
              <a:t>(N=435</a:t>
            </a:r>
            <a:r>
              <a:rPr lang="pl-PL" sz="1400" b="1" dirty="0">
                <a:ea typeface="Calibri" pitchFamily="34" charset="0"/>
                <a:cs typeface="Times New Roman" pitchFamily="18" charset="0"/>
              </a:rPr>
              <a:t>)</a:t>
            </a:r>
            <a:endParaRPr lang="pl-PL" sz="1400" dirty="0">
              <a:ea typeface="Calibri" pitchFamily="34" charset="0"/>
              <a:cs typeface="Times New Roman" pitchFamily="18" charset="0"/>
            </a:endParaRPr>
          </a:p>
        </p:txBody>
      </p:sp>
      <p:sp>
        <p:nvSpPr>
          <p:cNvPr id="11"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55303"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graphicFrame>
        <p:nvGraphicFramePr>
          <p:cNvPr id="7" name="Wykres 6"/>
          <p:cNvGraphicFramePr/>
          <p:nvPr/>
        </p:nvGraphicFramePr>
        <p:xfrm>
          <a:off x="1785918" y="2285992"/>
          <a:ext cx="5429288" cy="292895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56324" name="Rectangle 4"/>
          <p:cNvSpPr>
            <a:spLocks noChangeArrowheads="1"/>
          </p:cNvSpPr>
          <p:nvPr/>
        </p:nvSpPr>
        <p:spPr bwMode="auto">
          <a:xfrm>
            <a:off x="2857488" y="1714488"/>
            <a:ext cx="4214842" cy="307777"/>
          </a:xfrm>
          <a:prstGeom prst="rect">
            <a:avLst/>
          </a:prstGeom>
          <a:noFill/>
          <a:ln w="9525">
            <a:noFill/>
            <a:miter lim="800000"/>
            <a:headEnd/>
            <a:tailEnd/>
          </a:ln>
        </p:spPr>
        <p:txBody>
          <a:bodyPr wrap="square" anchor="ctr">
            <a:spAutoFit/>
          </a:bodyPr>
          <a:lstStyle/>
          <a:p>
            <a:r>
              <a:rPr lang="en-GB" sz="1400" b="1" dirty="0" smtClean="0"/>
              <a:t>Allocation of the funds </a:t>
            </a:r>
            <a:r>
              <a:rPr lang="en-GB" sz="1400" b="1" dirty="0" smtClean="0"/>
              <a:t>received</a:t>
            </a:r>
            <a:r>
              <a:rPr lang="pl-PL" sz="1400" b="1" dirty="0" smtClean="0"/>
              <a:t> </a:t>
            </a:r>
            <a:r>
              <a:rPr lang="pl-PL" sz="1400" b="1" dirty="0">
                <a:solidFill>
                  <a:srgbClr val="000000"/>
                </a:solidFill>
                <a:cs typeface="Times New Roman" pitchFamily="18" charset="0"/>
              </a:rPr>
              <a:t>(N=134)</a:t>
            </a:r>
            <a:endParaRPr lang="pl-PL" sz="1400" dirty="0"/>
          </a:p>
        </p:txBody>
      </p:sp>
      <p:sp>
        <p:nvSpPr>
          <p:cNvPr id="10"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56327"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graphicFrame>
        <p:nvGraphicFramePr>
          <p:cNvPr id="7" name="Wykres 6"/>
          <p:cNvGraphicFramePr/>
          <p:nvPr/>
        </p:nvGraphicFramePr>
        <p:xfrm>
          <a:off x="1357290" y="2000240"/>
          <a:ext cx="5715040" cy="35719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57348" name="Rectangle 5"/>
          <p:cNvSpPr>
            <a:spLocks noChangeArrowheads="1"/>
          </p:cNvSpPr>
          <p:nvPr/>
        </p:nvSpPr>
        <p:spPr bwMode="auto">
          <a:xfrm>
            <a:off x="1071538" y="1714488"/>
            <a:ext cx="7072362" cy="523220"/>
          </a:xfrm>
          <a:prstGeom prst="rect">
            <a:avLst/>
          </a:prstGeom>
          <a:noFill/>
          <a:ln w="9525">
            <a:noFill/>
            <a:miter lim="800000"/>
            <a:headEnd/>
            <a:tailEnd/>
          </a:ln>
        </p:spPr>
        <p:txBody>
          <a:bodyPr wrap="square" anchor="ctr">
            <a:spAutoFit/>
          </a:bodyPr>
          <a:lstStyle/>
          <a:p>
            <a:r>
              <a:rPr lang="en-GB" sz="1400" b="1" dirty="0" smtClean="0"/>
              <a:t>Assessment of the conditions and standards of living in the municipality in the last 2-3 years, by gender of </a:t>
            </a:r>
            <a:r>
              <a:rPr lang="en-GB" sz="1400" b="1" dirty="0" smtClean="0"/>
              <a:t>respondents</a:t>
            </a:r>
            <a:r>
              <a:rPr lang="pl-PL" sz="1400" b="1" dirty="0" smtClean="0"/>
              <a:t> </a:t>
            </a:r>
            <a:r>
              <a:rPr lang="pl-PL" sz="1400" b="1" dirty="0" smtClean="0">
                <a:ea typeface="Calibri" pitchFamily="34" charset="0"/>
                <a:cs typeface="Times New Roman" pitchFamily="18" charset="0"/>
              </a:rPr>
              <a:t>(N=435</a:t>
            </a:r>
            <a:r>
              <a:rPr lang="pl-PL" sz="1400" b="1" dirty="0">
                <a:ea typeface="Calibri" pitchFamily="34" charset="0"/>
                <a:cs typeface="Times New Roman" pitchFamily="18" charset="0"/>
              </a:rPr>
              <a:t>)</a:t>
            </a:r>
            <a:endParaRPr lang="pl-PL" sz="1400" dirty="0">
              <a:ea typeface="Calibri" pitchFamily="34" charset="0"/>
              <a:cs typeface="Times New Roman" pitchFamily="18" charset="0"/>
            </a:endParaRPr>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57351"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graphicFrame>
        <p:nvGraphicFramePr>
          <p:cNvPr id="7" name="Wykres 6"/>
          <p:cNvGraphicFramePr/>
          <p:nvPr/>
        </p:nvGraphicFramePr>
        <p:xfrm>
          <a:off x="1785918" y="2357430"/>
          <a:ext cx="5500726" cy="31432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60418" name="Rectangle 2"/>
          <p:cNvSpPr>
            <a:spLocks noChangeArrowheads="1"/>
          </p:cNvSpPr>
          <p:nvPr/>
        </p:nvSpPr>
        <p:spPr bwMode="auto">
          <a:xfrm>
            <a:off x="1643042" y="1785926"/>
            <a:ext cx="6215106" cy="307777"/>
          </a:xfrm>
          <a:prstGeom prst="rect">
            <a:avLst/>
          </a:prstGeom>
          <a:noFill/>
          <a:ln w="9525">
            <a:noFill/>
            <a:miter lim="800000"/>
            <a:headEnd/>
            <a:tailEnd/>
          </a:ln>
        </p:spPr>
        <p:txBody>
          <a:bodyPr wrap="square" anchor="ctr">
            <a:spAutoFit/>
          </a:bodyPr>
          <a:lstStyle/>
          <a:p>
            <a:r>
              <a:rPr lang="en-GB" sz="1400" b="1" dirty="0" smtClean="0"/>
              <a:t>Factors supporting the development of the </a:t>
            </a:r>
            <a:r>
              <a:rPr lang="en-GB" sz="1400" b="1" dirty="0" smtClean="0"/>
              <a:t>municipality</a:t>
            </a:r>
            <a:r>
              <a:rPr lang="pl-PL" sz="1400" b="1" dirty="0" smtClean="0"/>
              <a:t> </a:t>
            </a:r>
            <a:r>
              <a:rPr lang="pl-PL" sz="1400" b="1" dirty="0"/>
              <a:t>(N=433)*</a:t>
            </a:r>
            <a:endParaRPr lang="pl-PL" sz="1400" dirty="0"/>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60465"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a:t>
            </a:r>
            <a:endParaRPr lang="pl-PL" sz="3200" b="1" dirty="0">
              <a:solidFill>
                <a:srgbClr val="002060"/>
              </a:solidFill>
            </a:endParaRPr>
          </a:p>
        </p:txBody>
      </p:sp>
      <p:sp>
        <p:nvSpPr>
          <p:cNvPr id="60466" name="Rectangle 1"/>
          <p:cNvSpPr>
            <a:spLocks noChangeArrowheads="1"/>
          </p:cNvSpPr>
          <p:nvPr/>
        </p:nvSpPr>
        <p:spPr bwMode="auto">
          <a:xfrm>
            <a:off x="1643042" y="5786454"/>
            <a:ext cx="5929354" cy="230832"/>
          </a:xfrm>
          <a:prstGeom prst="rect">
            <a:avLst/>
          </a:prstGeom>
          <a:noFill/>
          <a:ln w="9525">
            <a:noFill/>
            <a:miter lim="800000"/>
            <a:headEnd/>
            <a:tailEnd/>
          </a:ln>
        </p:spPr>
        <p:txBody>
          <a:bodyPr wrap="square" anchor="ctr">
            <a:spAutoFit/>
          </a:bodyPr>
          <a:lstStyle/>
          <a:p>
            <a:pPr algn="just"/>
            <a:r>
              <a:rPr lang="pl-PL" sz="900" b="1" dirty="0" smtClean="0"/>
              <a:t>*</a:t>
            </a:r>
            <a:r>
              <a:rPr lang="en-GB" sz="900" b="1" dirty="0" smtClean="0"/>
              <a:t> The sum of the indications is greater than 100% because it was possible to give more than one </a:t>
            </a:r>
            <a:r>
              <a:rPr lang="en-GB" sz="900" b="1" dirty="0" smtClean="0"/>
              <a:t>answer</a:t>
            </a:r>
            <a:r>
              <a:rPr lang="pl-PL" sz="900" b="1" dirty="0" smtClean="0"/>
              <a:t>.</a:t>
            </a:r>
            <a:endParaRPr lang="pl-PL" b="1" dirty="0"/>
          </a:p>
        </p:txBody>
      </p:sp>
      <p:graphicFrame>
        <p:nvGraphicFramePr>
          <p:cNvPr id="8" name="Wykres 7"/>
          <p:cNvGraphicFramePr/>
          <p:nvPr/>
        </p:nvGraphicFramePr>
        <p:xfrm>
          <a:off x="1785918" y="2071678"/>
          <a:ext cx="5500726" cy="35719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ctrTitle"/>
          </p:nvPr>
        </p:nvSpPr>
        <p:spPr>
          <a:xfrm>
            <a:off x="642938" y="1357313"/>
            <a:ext cx="8215312" cy="727075"/>
          </a:xfrm>
        </p:spPr>
        <p:txBody>
          <a:bodyPr/>
          <a:lstStyle/>
          <a:p>
            <a:pPr algn="l" eaLnBrk="1" hangingPunct="1"/>
            <a:r>
              <a:rPr lang="en-GB" sz="2800" b="1" dirty="0" smtClean="0">
                <a:solidFill>
                  <a:srgbClr val="C00000"/>
                </a:solidFill>
              </a:rPr>
              <a:t>Quantitative </a:t>
            </a:r>
            <a:r>
              <a:rPr lang="en-GB" sz="2800" b="1" dirty="0" smtClean="0">
                <a:solidFill>
                  <a:srgbClr val="C00000"/>
                </a:solidFill>
              </a:rPr>
              <a:t>research</a:t>
            </a:r>
            <a:r>
              <a:rPr lang="pl-PL" sz="2800" b="1" dirty="0" smtClean="0">
                <a:solidFill>
                  <a:srgbClr val="C00000"/>
                </a:solidFill>
              </a:rPr>
              <a:t>:</a:t>
            </a:r>
            <a:r>
              <a:rPr lang="pl-PL" sz="3200" b="1" dirty="0" smtClean="0">
                <a:solidFill>
                  <a:srgbClr val="C00000"/>
                </a:solidFill>
              </a:rPr>
              <a:t/>
            </a:r>
            <a:br>
              <a:rPr lang="pl-PL" sz="3200" b="1" dirty="0" smtClean="0">
                <a:solidFill>
                  <a:srgbClr val="C00000"/>
                </a:solidFill>
              </a:rPr>
            </a:br>
            <a:r>
              <a:rPr lang="en-GB" sz="1600" b="1" dirty="0" smtClean="0"/>
              <a:t>Computer-assisted </a:t>
            </a:r>
            <a:r>
              <a:rPr lang="en-GB" sz="1600" b="1" dirty="0" smtClean="0"/>
              <a:t>telephone interviews (CATI)</a:t>
            </a:r>
            <a:r>
              <a:rPr lang="en-GB" sz="1600" dirty="0" smtClean="0"/>
              <a:t> conducted among 435 people living in villages and small towns in </a:t>
            </a:r>
            <a:r>
              <a:rPr lang="en-GB" sz="1600" dirty="0" err="1" smtClean="0"/>
              <a:t>Podlaskie</a:t>
            </a:r>
            <a:r>
              <a:rPr lang="en-GB" sz="1600" dirty="0" smtClean="0"/>
              <a:t> province</a:t>
            </a:r>
            <a:r>
              <a:rPr lang="en-GB" sz="1600" dirty="0" smtClean="0"/>
              <a:t>.</a:t>
            </a:r>
            <a:endParaRPr lang="pl-PL" sz="1600" b="1" dirty="0" smtClean="0">
              <a:solidFill>
                <a:srgbClr val="C00000"/>
              </a:solidFill>
            </a:endParaRPr>
          </a:p>
        </p:txBody>
      </p:sp>
      <p:sp>
        <p:nvSpPr>
          <p:cNvPr id="17410"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9" name="Rectangle 2"/>
          <p:cNvSpPr txBox="1">
            <a:spLocks noChangeArrowheads="1"/>
          </p:cNvSpPr>
          <p:nvPr/>
        </p:nvSpPr>
        <p:spPr bwMode="auto">
          <a:xfrm>
            <a:off x="642938" y="2571750"/>
            <a:ext cx="8215312" cy="727075"/>
          </a:xfrm>
          <a:prstGeom prst="rect">
            <a:avLst/>
          </a:prstGeom>
          <a:noFill/>
          <a:ln w="9525">
            <a:noFill/>
            <a:miter lim="800000"/>
            <a:headEnd/>
            <a:tailEnd/>
          </a:ln>
        </p:spPr>
        <p:txBody>
          <a:bodyPr anchor="ctr"/>
          <a:lstStyle/>
          <a:p>
            <a:endParaRPr lang="pl-PL" sz="3200" b="1" dirty="0">
              <a:solidFill>
                <a:srgbClr val="C00000"/>
              </a:solidFill>
            </a:endParaRPr>
          </a:p>
          <a:p>
            <a:endParaRPr lang="pl-PL" sz="3200" b="1" dirty="0">
              <a:solidFill>
                <a:srgbClr val="C00000"/>
              </a:solidFill>
            </a:endParaRPr>
          </a:p>
          <a:p>
            <a:endParaRPr lang="pl-PL" sz="3200" b="1" dirty="0">
              <a:solidFill>
                <a:srgbClr val="C00000"/>
              </a:solidFill>
            </a:endParaRPr>
          </a:p>
          <a:p>
            <a:endParaRPr lang="pl-PL" sz="3200" b="1" dirty="0">
              <a:solidFill>
                <a:srgbClr val="C00000"/>
              </a:solidFill>
            </a:endParaRPr>
          </a:p>
          <a:p>
            <a:r>
              <a:rPr lang="en-GB" sz="2800" b="1" dirty="0" smtClean="0">
                <a:solidFill>
                  <a:srgbClr val="C00000"/>
                </a:solidFill>
              </a:rPr>
              <a:t>Qualitative research</a:t>
            </a:r>
            <a:r>
              <a:rPr lang="en-GB" sz="2800" b="1" dirty="0" smtClean="0">
                <a:solidFill>
                  <a:srgbClr val="C00000"/>
                </a:solidFill>
              </a:rPr>
              <a:t>:</a:t>
            </a:r>
            <a:endParaRPr lang="pl-PL" sz="2800" b="1" dirty="0">
              <a:solidFill>
                <a:srgbClr val="C00000"/>
              </a:solidFill>
            </a:endParaRPr>
          </a:p>
          <a:p>
            <a:r>
              <a:rPr lang="en-GB" sz="1600" b="1" dirty="0" smtClean="0"/>
              <a:t>Individual in-depth interviews (IDI)</a:t>
            </a:r>
            <a:r>
              <a:rPr lang="en-GB" sz="1600" dirty="0" smtClean="0"/>
              <a:t> with public institutions in the county (PUP) and in the region (VLO) and non-governmental </a:t>
            </a:r>
            <a:r>
              <a:rPr lang="en-GB" sz="1600" dirty="0" smtClean="0"/>
              <a:t>organizations</a:t>
            </a:r>
            <a:r>
              <a:rPr lang="pl-PL" sz="1600" dirty="0" smtClean="0"/>
              <a:t>.</a:t>
            </a:r>
            <a:endParaRPr lang="pl-PL" sz="1600" dirty="0"/>
          </a:p>
          <a:p>
            <a:r>
              <a:rPr lang="pl-PL" sz="1600" dirty="0"/>
              <a:t> </a:t>
            </a:r>
          </a:p>
          <a:p>
            <a:r>
              <a:rPr lang="en-GB" sz="1600" b="1" dirty="0" smtClean="0"/>
              <a:t>Focus group interviews (FGI)</a:t>
            </a:r>
            <a:r>
              <a:rPr lang="en-GB" sz="1600" dirty="0" smtClean="0"/>
              <a:t> conducted in rural areas and small towns in </a:t>
            </a:r>
            <a:r>
              <a:rPr lang="en-GB" sz="1600" dirty="0" err="1" smtClean="0"/>
              <a:t>Podlaskie</a:t>
            </a:r>
            <a:r>
              <a:rPr lang="en-GB" sz="1600" dirty="0" smtClean="0"/>
              <a:t> </a:t>
            </a:r>
            <a:r>
              <a:rPr lang="en-GB" sz="1600" dirty="0" smtClean="0"/>
              <a:t>province</a:t>
            </a:r>
            <a:r>
              <a:rPr lang="pl-PL" sz="1600" dirty="0" smtClean="0"/>
              <a:t>.</a:t>
            </a:r>
            <a:endParaRPr lang="pl-PL" sz="1600" b="1" dirty="0">
              <a:solidFill>
                <a:srgbClr val="C00000"/>
              </a:solidFill>
            </a:endParaRPr>
          </a:p>
          <a:p>
            <a:endParaRPr lang="pl-PL" sz="3200" b="1" dirty="0">
              <a:solidFill>
                <a:srgbClr val="C00000"/>
              </a:solidFill>
            </a:endParaRPr>
          </a:p>
          <a:p>
            <a:endParaRPr lang="pl-PL" sz="3200" b="1" dirty="0">
              <a:solidFill>
                <a:srgbClr val="C00000"/>
              </a:solidFill>
            </a:endParaRPr>
          </a:p>
        </p:txBody>
      </p:sp>
      <p:sp>
        <p:nvSpPr>
          <p:cNvPr id="17412" name="Prostokąt 9"/>
          <p:cNvSpPr>
            <a:spLocks noChangeArrowheads="1"/>
          </p:cNvSpPr>
          <p:nvPr/>
        </p:nvSpPr>
        <p:spPr bwMode="auto">
          <a:xfrm>
            <a:off x="642938" y="4429125"/>
            <a:ext cx="8143875" cy="830997"/>
          </a:xfrm>
          <a:prstGeom prst="rect">
            <a:avLst/>
          </a:prstGeom>
          <a:noFill/>
          <a:ln w="9525">
            <a:noFill/>
            <a:miter lim="800000"/>
            <a:headEnd/>
            <a:tailEnd/>
          </a:ln>
        </p:spPr>
        <p:txBody>
          <a:bodyPr>
            <a:spAutoFit/>
          </a:bodyPr>
          <a:lstStyle/>
          <a:p>
            <a:r>
              <a:rPr lang="en-GB" sz="1600" b="1" dirty="0" smtClean="0"/>
              <a:t>A panel of experts</a:t>
            </a:r>
            <a:r>
              <a:rPr lang="en-GB" sz="1600" dirty="0" smtClean="0"/>
              <a:t> conducted among representatives of public institutions at the regional level (VLO) and county level  (PUP), NGOs and residents of rural areas and small towns in </a:t>
            </a:r>
            <a:r>
              <a:rPr lang="en-GB" sz="1600" dirty="0" err="1" smtClean="0"/>
              <a:t>Podlaskie</a:t>
            </a:r>
            <a:r>
              <a:rPr lang="en-GB" sz="1600" dirty="0" smtClean="0"/>
              <a:t> province. </a:t>
            </a:r>
            <a:endParaRPr lang="pl-PL" sz="1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8" name="Rectangle 2"/>
          <p:cNvSpPr txBox="1">
            <a:spLocks noChangeArrowheads="1"/>
          </p:cNvSpPr>
          <p:nvPr/>
        </p:nvSpPr>
        <p:spPr bwMode="auto">
          <a:xfrm>
            <a:off x="684213" y="1484313"/>
            <a:ext cx="7700962" cy="506412"/>
          </a:xfrm>
          <a:prstGeom prst="rect">
            <a:avLst/>
          </a:prstGeom>
          <a:noFill/>
          <a:ln w="9525">
            <a:noFill/>
            <a:miter lim="800000"/>
            <a:headEnd/>
            <a:tailEnd/>
          </a:ln>
          <a:effectLst/>
        </p:spPr>
        <p:txBody>
          <a:bodyPr anchor="ctr"/>
          <a:lstStyle/>
          <a:p>
            <a:pPr algn="ctr">
              <a:defRPr/>
            </a:pPr>
            <a:endParaRPr lang="pl-PL" sz="3200" b="1" kern="0" dirty="0">
              <a:solidFill>
                <a:srgbClr val="002060"/>
              </a:solidFill>
              <a:latin typeface="+mj-lt"/>
              <a:ea typeface="+mj-ea"/>
              <a:cs typeface="+mj-cs"/>
            </a:endParaRPr>
          </a:p>
        </p:txBody>
      </p:sp>
      <p:sp>
        <p:nvSpPr>
          <p:cNvPr id="62467" name="Rectangle 3"/>
          <p:cNvSpPr>
            <a:spLocks noChangeArrowheads="1"/>
          </p:cNvSpPr>
          <p:nvPr/>
        </p:nvSpPr>
        <p:spPr bwMode="auto">
          <a:xfrm>
            <a:off x="1331913" y="4005263"/>
            <a:ext cx="7272337" cy="1584325"/>
          </a:xfrm>
          <a:prstGeom prst="rect">
            <a:avLst/>
          </a:prstGeom>
          <a:noFill/>
          <a:ln w="9525">
            <a:noFill/>
            <a:miter lim="800000"/>
            <a:headEnd/>
            <a:tailEnd/>
          </a:ln>
        </p:spPr>
        <p:txBody>
          <a:bodyPr/>
          <a:lstStyle/>
          <a:p>
            <a:pPr>
              <a:spcBef>
                <a:spcPct val="20000"/>
              </a:spcBef>
            </a:pPr>
            <a:endParaRPr lang="pl-PL" sz="3200"/>
          </a:p>
          <a:p>
            <a:pPr>
              <a:spcBef>
                <a:spcPct val="20000"/>
              </a:spcBef>
            </a:pPr>
            <a:endParaRPr lang="pl-PL" sz="3200"/>
          </a:p>
          <a:p>
            <a:pPr>
              <a:spcBef>
                <a:spcPct val="20000"/>
              </a:spcBef>
            </a:pPr>
            <a:endParaRPr lang="pl-PL" sz="2800"/>
          </a:p>
        </p:txBody>
      </p:sp>
      <p:sp>
        <p:nvSpPr>
          <p:cNvPr id="62468"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Conclusions and recommendations</a:t>
            </a:r>
            <a:endParaRPr lang="pl-PL" sz="3200" b="1" dirty="0">
              <a:solidFill>
                <a:srgbClr val="000066"/>
              </a:solidFill>
            </a:endParaRPr>
          </a:p>
        </p:txBody>
      </p:sp>
      <p:graphicFrame>
        <p:nvGraphicFramePr>
          <p:cNvPr id="10" name="Tabela 9"/>
          <p:cNvGraphicFramePr>
            <a:graphicFrameLocks noGrp="1"/>
          </p:cNvGraphicFramePr>
          <p:nvPr/>
        </p:nvGraphicFramePr>
        <p:xfrm>
          <a:off x="571472" y="1714488"/>
          <a:ext cx="7858180" cy="1714512"/>
        </p:xfrm>
        <a:graphic>
          <a:graphicData uri="http://schemas.openxmlformats.org/drawingml/2006/table">
            <a:tbl>
              <a:tblPr>
                <a:tableStyleId>{18603FDC-E32A-4AB5-989C-0864C3EAD2B8}</a:tableStyleId>
              </a:tblPr>
              <a:tblGrid>
                <a:gridCol w="7858180"/>
              </a:tblGrid>
              <a:tr h="1714512">
                <a:tc>
                  <a:txBody>
                    <a:bodyPr/>
                    <a:lstStyle/>
                    <a:p>
                      <a:pPr algn="l">
                        <a:lnSpc>
                          <a:spcPts val="1500"/>
                        </a:lnSpc>
                        <a:spcAft>
                          <a:spcPts val="0"/>
                        </a:spcAft>
                        <a:tabLst>
                          <a:tab pos="1073150" algn="l"/>
                        </a:tabLst>
                      </a:pPr>
                      <a:endParaRPr lang="pl-PL" sz="1600" dirty="0" smtClean="0"/>
                    </a:p>
                    <a:p>
                      <a:pPr algn="l">
                        <a:lnSpc>
                          <a:spcPts val="1500"/>
                        </a:lnSpc>
                        <a:spcAft>
                          <a:spcPts val="0"/>
                        </a:spcAft>
                        <a:tabLst>
                          <a:tab pos="1073150" algn="l"/>
                        </a:tabLst>
                      </a:pPr>
                      <a:r>
                        <a:rPr lang="en-GB" sz="1600" b="1" kern="1200" dirty="0" smtClean="0">
                          <a:solidFill>
                            <a:schemeClr val="lt1"/>
                          </a:solidFill>
                          <a:latin typeface="+mn-lt"/>
                          <a:ea typeface="+mn-ea"/>
                          <a:cs typeface="+mn-cs"/>
                        </a:rPr>
                        <a:t> CONCLUSION 1 - "The development of agriculture and the creation of the multifunctional rural development" is defined as a target seven of the previously existing " </a:t>
                      </a:r>
                      <a:r>
                        <a:rPr lang="en-GB" sz="1600" b="1" kern="1200" dirty="0" err="1" smtClean="0">
                          <a:solidFill>
                            <a:schemeClr val="lt1"/>
                          </a:solidFill>
                          <a:latin typeface="+mn-lt"/>
                          <a:ea typeface="+mn-ea"/>
                          <a:cs typeface="+mn-cs"/>
                        </a:rPr>
                        <a:t>Podlasie</a:t>
                      </a:r>
                      <a:r>
                        <a:rPr lang="en-GB" sz="1600" b="1" kern="1200" dirty="0" smtClean="0">
                          <a:solidFill>
                            <a:schemeClr val="lt1"/>
                          </a:solidFill>
                          <a:latin typeface="+mn-lt"/>
                          <a:ea typeface="+mn-ea"/>
                          <a:cs typeface="+mn-cs"/>
                        </a:rPr>
                        <a:t> </a:t>
                      </a:r>
                      <a:r>
                        <a:rPr lang="en-GB" sz="1600" b="1" kern="1200" dirty="0" err="1" smtClean="0">
                          <a:solidFill>
                            <a:schemeClr val="lt1"/>
                          </a:solidFill>
                          <a:latin typeface="+mn-lt"/>
                          <a:ea typeface="+mn-ea"/>
                          <a:cs typeface="+mn-cs"/>
                        </a:rPr>
                        <a:t>voivodship</a:t>
                      </a:r>
                      <a:r>
                        <a:rPr lang="en-GB" sz="1600" b="1" kern="1200" dirty="0" smtClean="0">
                          <a:solidFill>
                            <a:schemeClr val="lt1"/>
                          </a:solidFill>
                          <a:latin typeface="+mn-lt"/>
                          <a:ea typeface="+mn-ea"/>
                          <a:cs typeface="+mn-cs"/>
                        </a:rPr>
                        <a:t> development strategy until 2020 ". In the new Strategy, adopted in September 2013, the agriculture and rural areas have been treated together as strategic intervention areas where specific activities and forms of support should be tailored to the individual potentials and opportunities of the area. </a:t>
                      </a:r>
                      <a:endParaRPr lang="pl-PL" sz="1600" b="1" dirty="0">
                        <a:latin typeface="+mj-lt"/>
                        <a:ea typeface="Calibri"/>
                        <a:cs typeface="Calibri"/>
                      </a:endParaRPr>
                    </a:p>
                  </a:txBody>
                  <a:tcPr marL="68580" marR="68580" marT="0" marB="0"/>
                </a:tc>
              </a:tr>
            </a:tbl>
          </a:graphicData>
        </a:graphic>
      </p:graphicFrame>
      <p:sp>
        <p:nvSpPr>
          <p:cNvPr id="62470" name="Rectangle 1"/>
          <p:cNvSpPr>
            <a:spLocks noChangeArrowheads="1"/>
          </p:cNvSpPr>
          <p:nvPr/>
        </p:nvSpPr>
        <p:spPr bwMode="auto">
          <a:xfrm>
            <a:off x="1214414" y="3500438"/>
            <a:ext cx="7215238" cy="2031325"/>
          </a:xfrm>
          <a:prstGeom prst="rect">
            <a:avLst/>
          </a:prstGeom>
          <a:noFill/>
          <a:ln w="9525">
            <a:noFill/>
            <a:miter lim="800000"/>
            <a:headEnd/>
            <a:tailEnd/>
          </a:ln>
        </p:spPr>
        <p:txBody>
          <a:bodyPr wrap="square" anchor="ctr">
            <a:spAutoFit/>
          </a:bodyPr>
          <a:lstStyle/>
          <a:p>
            <a:pPr marL="228600" indent="-228600"/>
            <a:r>
              <a:rPr lang="en-GB" sz="1400" b="1" dirty="0" smtClean="0"/>
              <a:t>Recommendations</a:t>
            </a:r>
            <a:r>
              <a:rPr lang="pl-PL" sz="1400" b="1" dirty="0" smtClean="0"/>
              <a:t>:</a:t>
            </a:r>
            <a:endParaRPr lang="pl-PL" sz="1400" b="1" dirty="0" smtClean="0"/>
          </a:p>
          <a:p>
            <a:pPr marL="228600" indent="-228600"/>
            <a:endParaRPr lang="pl-PL" sz="1400" dirty="0" smtClean="0"/>
          </a:p>
          <a:p>
            <a:pPr marL="342900" lvl="0" indent="-342900">
              <a:buFont typeface="+mj-lt"/>
              <a:buAutoNum type="arabicPeriod"/>
            </a:pPr>
            <a:r>
              <a:rPr lang="en-GB" sz="1400" dirty="0" smtClean="0"/>
              <a:t>Multifunctional rural development requires a comprehensive approach to integrate many features that make up the concept of "rural life</a:t>
            </a:r>
            <a:r>
              <a:rPr lang="en-GB" sz="1400" dirty="0" smtClean="0"/>
              <a:t>".</a:t>
            </a:r>
            <a:endParaRPr lang="pl-PL" sz="1400" dirty="0" smtClean="0"/>
          </a:p>
          <a:p>
            <a:pPr marL="342900" lvl="0" indent="-342900">
              <a:buFont typeface="+mj-lt"/>
              <a:buAutoNum type="arabicPeriod"/>
            </a:pPr>
            <a:endParaRPr lang="pl-PL" sz="1400" dirty="0" smtClean="0"/>
          </a:p>
          <a:p>
            <a:pPr marL="342900" lvl="0" indent="-342900">
              <a:buFont typeface="+mj-lt"/>
              <a:buAutoNum type="arabicPeriod"/>
            </a:pPr>
            <a:r>
              <a:rPr lang="en-GB" sz="1400" dirty="0" smtClean="0"/>
              <a:t>New </a:t>
            </a:r>
            <a:r>
              <a:rPr lang="en-GB" sz="1400" dirty="0" smtClean="0"/>
              <a:t>strategic documents and development programs must </a:t>
            </a:r>
            <a:r>
              <a:rPr lang="en-GB" sz="1400" dirty="0" err="1" smtClean="0"/>
              <a:t>skillfully</a:t>
            </a:r>
            <a:r>
              <a:rPr lang="en-GB" sz="1400" dirty="0" smtClean="0"/>
              <a:t> combine and support the development of infrastructure in the villages and small towns, productive investments and investments in human capital, the use of environmental values, based on the endogenous potentials of the area.</a:t>
            </a:r>
            <a:endParaRPr lang="pl-PL" sz="1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8" name="Rectangle 2"/>
          <p:cNvSpPr txBox="1">
            <a:spLocks noChangeArrowheads="1"/>
          </p:cNvSpPr>
          <p:nvPr/>
        </p:nvSpPr>
        <p:spPr bwMode="auto">
          <a:xfrm>
            <a:off x="684213" y="1484313"/>
            <a:ext cx="7700962" cy="506412"/>
          </a:xfrm>
          <a:prstGeom prst="rect">
            <a:avLst/>
          </a:prstGeom>
          <a:noFill/>
          <a:ln w="9525">
            <a:noFill/>
            <a:miter lim="800000"/>
            <a:headEnd/>
            <a:tailEnd/>
          </a:ln>
          <a:effectLst/>
        </p:spPr>
        <p:txBody>
          <a:bodyPr anchor="ctr"/>
          <a:lstStyle/>
          <a:p>
            <a:pPr algn="ctr">
              <a:defRPr/>
            </a:pPr>
            <a:endParaRPr lang="pl-PL" sz="3200" b="1" kern="0" dirty="0">
              <a:solidFill>
                <a:srgbClr val="002060"/>
              </a:solidFill>
              <a:latin typeface="+mj-lt"/>
              <a:ea typeface="+mj-ea"/>
              <a:cs typeface="+mj-cs"/>
            </a:endParaRPr>
          </a:p>
        </p:txBody>
      </p:sp>
      <p:sp>
        <p:nvSpPr>
          <p:cNvPr id="62467" name="Rectangle 3"/>
          <p:cNvSpPr>
            <a:spLocks noChangeArrowheads="1"/>
          </p:cNvSpPr>
          <p:nvPr/>
        </p:nvSpPr>
        <p:spPr bwMode="auto">
          <a:xfrm>
            <a:off x="1331913" y="4005263"/>
            <a:ext cx="7272337" cy="1584325"/>
          </a:xfrm>
          <a:prstGeom prst="rect">
            <a:avLst/>
          </a:prstGeom>
          <a:noFill/>
          <a:ln w="9525">
            <a:noFill/>
            <a:miter lim="800000"/>
            <a:headEnd/>
            <a:tailEnd/>
          </a:ln>
        </p:spPr>
        <p:txBody>
          <a:bodyPr/>
          <a:lstStyle/>
          <a:p>
            <a:pPr>
              <a:spcBef>
                <a:spcPct val="20000"/>
              </a:spcBef>
            </a:pPr>
            <a:endParaRPr lang="pl-PL" sz="3200"/>
          </a:p>
          <a:p>
            <a:pPr>
              <a:spcBef>
                <a:spcPct val="20000"/>
              </a:spcBef>
            </a:pPr>
            <a:endParaRPr lang="pl-PL" sz="3200"/>
          </a:p>
          <a:p>
            <a:pPr>
              <a:spcBef>
                <a:spcPct val="20000"/>
              </a:spcBef>
            </a:pPr>
            <a:endParaRPr lang="pl-PL" sz="2800"/>
          </a:p>
        </p:txBody>
      </p:sp>
      <p:sp>
        <p:nvSpPr>
          <p:cNvPr id="62468"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Conclusions and recommendations</a:t>
            </a:r>
            <a:endParaRPr lang="pl-PL" sz="3200" b="1" dirty="0">
              <a:solidFill>
                <a:srgbClr val="000066"/>
              </a:solidFill>
            </a:endParaRPr>
          </a:p>
        </p:txBody>
      </p:sp>
      <p:graphicFrame>
        <p:nvGraphicFramePr>
          <p:cNvPr id="11" name="Tabela 10"/>
          <p:cNvGraphicFramePr>
            <a:graphicFrameLocks noGrp="1"/>
          </p:cNvGraphicFramePr>
          <p:nvPr/>
        </p:nvGraphicFramePr>
        <p:xfrm>
          <a:off x="642910" y="1928802"/>
          <a:ext cx="7786742" cy="1112520"/>
        </p:xfrm>
        <a:graphic>
          <a:graphicData uri="http://schemas.openxmlformats.org/drawingml/2006/table">
            <a:tbl>
              <a:tblPr>
                <a:tableStyleId>{37CE84F3-28C3-443E-9E96-99CF82512B78}</a:tableStyleId>
              </a:tblPr>
              <a:tblGrid>
                <a:gridCol w="7786742"/>
              </a:tblGrid>
              <a:tr h="785818">
                <a:tc>
                  <a:txBody>
                    <a:bodyPr/>
                    <a:lstStyle/>
                    <a:p>
                      <a:pPr>
                        <a:lnSpc>
                          <a:spcPts val="1500"/>
                        </a:lnSpc>
                        <a:spcAft>
                          <a:spcPts val="0"/>
                        </a:spcAft>
                      </a:pPr>
                      <a:endParaRPr lang="pl-PL" sz="1600" dirty="0" smtClean="0"/>
                    </a:p>
                    <a:p>
                      <a:r>
                        <a:rPr lang="en-GB" sz="1600" b="1" kern="1200" dirty="0" smtClean="0">
                          <a:solidFill>
                            <a:schemeClr val="lt1"/>
                          </a:solidFill>
                          <a:latin typeface="+mn-lt"/>
                          <a:ea typeface="+mn-ea"/>
                          <a:cs typeface="+mn-cs"/>
                        </a:rPr>
                        <a:t>CONCLUSION 2 - Investment attractiveness and development of rural areas and small towns in the region will not improve without significant public and private funds in a substantial improvement of technical infrastructure. </a:t>
                      </a:r>
                      <a:endParaRPr lang="pl-PL" sz="1600" b="1" kern="1200" dirty="0" smtClean="0">
                        <a:solidFill>
                          <a:schemeClr val="lt1"/>
                        </a:solidFill>
                        <a:latin typeface="+mn-lt"/>
                        <a:ea typeface="+mn-ea"/>
                        <a:cs typeface="+mn-cs"/>
                      </a:endParaRPr>
                    </a:p>
                    <a:p>
                      <a:pPr>
                        <a:lnSpc>
                          <a:spcPts val="1500"/>
                        </a:lnSpc>
                        <a:spcAft>
                          <a:spcPts val="0"/>
                        </a:spcAft>
                      </a:pPr>
                      <a:endParaRPr lang="pl-PL" sz="1600" b="1" dirty="0">
                        <a:latin typeface="+mj-lt"/>
                        <a:ea typeface="Calibri"/>
                        <a:cs typeface="Calibri"/>
                      </a:endParaRPr>
                    </a:p>
                  </a:txBody>
                  <a:tcPr marL="68580" marR="68580" marT="0" marB="0"/>
                </a:tc>
              </a:tr>
            </a:tbl>
          </a:graphicData>
        </a:graphic>
      </p:graphicFrame>
      <p:sp>
        <p:nvSpPr>
          <p:cNvPr id="62473" name="Rectangle 2"/>
          <p:cNvSpPr>
            <a:spLocks noChangeArrowheads="1"/>
          </p:cNvSpPr>
          <p:nvPr/>
        </p:nvSpPr>
        <p:spPr bwMode="auto">
          <a:xfrm>
            <a:off x="1071538" y="3357562"/>
            <a:ext cx="7715250" cy="1384995"/>
          </a:xfrm>
          <a:prstGeom prst="rect">
            <a:avLst/>
          </a:prstGeom>
          <a:noFill/>
          <a:ln w="9525">
            <a:noFill/>
            <a:miter lim="800000"/>
            <a:headEnd/>
            <a:tailEnd/>
          </a:ln>
        </p:spPr>
        <p:txBody>
          <a:bodyPr anchor="ctr">
            <a:spAutoFit/>
          </a:bodyPr>
          <a:lstStyle/>
          <a:p>
            <a:r>
              <a:rPr lang="en-GB" sz="1400" b="1" dirty="0" smtClean="0"/>
              <a:t>Recommendation</a:t>
            </a:r>
            <a:r>
              <a:rPr lang="pl-PL" sz="1400" b="1" dirty="0" smtClean="0"/>
              <a:t>:</a:t>
            </a:r>
            <a:endParaRPr lang="pl-PL" sz="1400" b="1" dirty="0" smtClean="0"/>
          </a:p>
          <a:p>
            <a:endParaRPr lang="pl-PL" sz="1400" dirty="0" smtClean="0"/>
          </a:p>
          <a:p>
            <a:r>
              <a:rPr lang="en-GB" sz="1400" dirty="0" smtClean="0"/>
              <a:t>It is a essential to increase the level of funding in these areas in road infrastructure to improve transport accessibility, telecommunication, gasification of the region and to provide water and sewage system. These actions will result in a significant increase of employment at the local level.</a:t>
            </a:r>
            <a:endParaRPr lang="pl-PL" sz="1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8" name="Rectangle 2"/>
          <p:cNvSpPr txBox="1">
            <a:spLocks noChangeArrowheads="1"/>
          </p:cNvSpPr>
          <p:nvPr/>
        </p:nvSpPr>
        <p:spPr bwMode="auto">
          <a:xfrm>
            <a:off x="684213" y="1484313"/>
            <a:ext cx="7700962" cy="506412"/>
          </a:xfrm>
          <a:prstGeom prst="rect">
            <a:avLst/>
          </a:prstGeom>
          <a:noFill/>
          <a:ln w="9525">
            <a:noFill/>
            <a:miter lim="800000"/>
            <a:headEnd/>
            <a:tailEnd/>
          </a:ln>
          <a:effectLst/>
        </p:spPr>
        <p:txBody>
          <a:bodyPr anchor="ctr"/>
          <a:lstStyle/>
          <a:p>
            <a:pPr algn="ctr">
              <a:defRPr/>
            </a:pPr>
            <a:endParaRPr lang="pl-PL" sz="3200" b="1" kern="0" dirty="0">
              <a:solidFill>
                <a:srgbClr val="002060"/>
              </a:solidFill>
              <a:latin typeface="+mj-lt"/>
              <a:ea typeface="+mj-ea"/>
              <a:cs typeface="+mj-cs"/>
            </a:endParaRPr>
          </a:p>
        </p:txBody>
      </p:sp>
      <p:sp>
        <p:nvSpPr>
          <p:cNvPr id="63491" name="Rectangle 3"/>
          <p:cNvSpPr>
            <a:spLocks noChangeArrowheads="1"/>
          </p:cNvSpPr>
          <p:nvPr/>
        </p:nvSpPr>
        <p:spPr bwMode="auto">
          <a:xfrm>
            <a:off x="1331913" y="4005263"/>
            <a:ext cx="7272337" cy="1584325"/>
          </a:xfrm>
          <a:prstGeom prst="rect">
            <a:avLst/>
          </a:prstGeom>
          <a:noFill/>
          <a:ln w="9525">
            <a:noFill/>
            <a:miter lim="800000"/>
            <a:headEnd/>
            <a:tailEnd/>
          </a:ln>
        </p:spPr>
        <p:txBody>
          <a:bodyPr/>
          <a:lstStyle/>
          <a:p>
            <a:pPr>
              <a:spcBef>
                <a:spcPct val="20000"/>
              </a:spcBef>
            </a:pPr>
            <a:endParaRPr lang="pl-PL" sz="3200"/>
          </a:p>
          <a:p>
            <a:pPr>
              <a:spcBef>
                <a:spcPct val="20000"/>
              </a:spcBef>
            </a:pPr>
            <a:endParaRPr lang="pl-PL" sz="3200"/>
          </a:p>
          <a:p>
            <a:pPr>
              <a:spcBef>
                <a:spcPct val="20000"/>
              </a:spcBef>
            </a:pPr>
            <a:endParaRPr lang="pl-PL" sz="2800"/>
          </a:p>
        </p:txBody>
      </p:sp>
      <p:sp>
        <p:nvSpPr>
          <p:cNvPr id="63492"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Conclusions and recommendations</a:t>
            </a:r>
            <a:endParaRPr lang="pl-PL" sz="3200" b="1" dirty="0">
              <a:solidFill>
                <a:srgbClr val="000066"/>
              </a:solidFill>
            </a:endParaRPr>
          </a:p>
        </p:txBody>
      </p:sp>
      <p:graphicFrame>
        <p:nvGraphicFramePr>
          <p:cNvPr id="6" name="Tabela 5"/>
          <p:cNvGraphicFramePr>
            <a:graphicFrameLocks noGrp="1"/>
          </p:cNvGraphicFramePr>
          <p:nvPr/>
        </p:nvGraphicFramePr>
        <p:xfrm>
          <a:off x="785786" y="1857364"/>
          <a:ext cx="7429552" cy="1196340"/>
        </p:xfrm>
        <a:graphic>
          <a:graphicData uri="http://schemas.openxmlformats.org/drawingml/2006/table">
            <a:tbl>
              <a:tblPr>
                <a:tableStyleId>{18603FDC-E32A-4AB5-989C-0864C3EAD2B8}</a:tableStyleId>
              </a:tblPr>
              <a:tblGrid>
                <a:gridCol w="7429552"/>
              </a:tblGrid>
              <a:tr h="1000132">
                <a:tc>
                  <a:txBody>
                    <a:bodyPr/>
                    <a:lstStyle/>
                    <a:p>
                      <a:pPr>
                        <a:lnSpc>
                          <a:spcPts val="1500"/>
                        </a:lnSpc>
                        <a:spcAft>
                          <a:spcPts val="0"/>
                        </a:spcAft>
                      </a:pPr>
                      <a:endParaRPr lang="pl-PL" sz="1600" dirty="0" smtClean="0"/>
                    </a:p>
                    <a:p>
                      <a:r>
                        <a:rPr lang="en-GB" sz="1600" b="1" kern="1200" dirty="0" smtClean="0">
                          <a:solidFill>
                            <a:schemeClr val="lt1"/>
                          </a:solidFill>
                          <a:latin typeface="+mn-lt"/>
                          <a:ea typeface="+mn-ea"/>
                          <a:cs typeface="+mn-cs"/>
                        </a:rPr>
                        <a:t>CONCLUSION 3 - The economy of the region of </a:t>
                      </a:r>
                      <a:r>
                        <a:rPr lang="en-GB" sz="1600" b="1" kern="1200" dirty="0" err="1" smtClean="0">
                          <a:solidFill>
                            <a:schemeClr val="lt1"/>
                          </a:solidFill>
                          <a:latin typeface="+mn-lt"/>
                          <a:ea typeface="+mn-ea"/>
                          <a:cs typeface="+mn-cs"/>
                        </a:rPr>
                        <a:t>Podlasie</a:t>
                      </a:r>
                      <a:r>
                        <a:rPr lang="en-GB" sz="1600" b="1" kern="1200" dirty="0" smtClean="0">
                          <a:solidFill>
                            <a:schemeClr val="lt1"/>
                          </a:solidFill>
                          <a:latin typeface="+mn-lt"/>
                          <a:ea typeface="+mn-ea"/>
                          <a:cs typeface="+mn-cs"/>
                        </a:rPr>
                        <a:t> is focused mainly on agriculture and </a:t>
                      </a:r>
                      <a:r>
                        <a:rPr lang="en-GB" sz="1600" b="1" kern="1200" dirty="0" err="1" smtClean="0">
                          <a:solidFill>
                            <a:schemeClr val="lt1"/>
                          </a:solidFill>
                          <a:latin typeface="+mn-lt"/>
                          <a:ea typeface="+mn-ea"/>
                          <a:cs typeface="+mn-cs"/>
                        </a:rPr>
                        <a:t>agri</a:t>
                      </a:r>
                      <a:r>
                        <a:rPr lang="en-GB" sz="1600" b="1" kern="1200" dirty="0" smtClean="0">
                          <a:solidFill>
                            <a:schemeClr val="lt1"/>
                          </a:solidFill>
                          <a:latin typeface="+mn-lt"/>
                          <a:ea typeface="+mn-ea"/>
                          <a:cs typeface="+mn-cs"/>
                        </a:rPr>
                        <a:t>-food industry. These sectors require appropriate institutional and financial support. </a:t>
                      </a:r>
                      <a:endParaRPr lang="pl-PL" sz="1600" b="1" kern="1200" dirty="0" smtClean="0">
                        <a:solidFill>
                          <a:schemeClr val="lt1"/>
                        </a:solidFill>
                        <a:latin typeface="+mn-lt"/>
                        <a:ea typeface="+mn-ea"/>
                        <a:cs typeface="+mn-cs"/>
                      </a:endParaRPr>
                    </a:p>
                    <a:p>
                      <a:endParaRPr lang="pl-PL" sz="1800" kern="1200" dirty="0">
                        <a:solidFill>
                          <a:schemeClr val="lt1"/>
                        </a:solidFill>
                        <a:latin typeface="+mn-lt"/>
                        <a:ea typeface="+mn-ea"/>
                        <a:cs typeface="+mn-cs"/>
                      </a:endParaRPr>
                    </a:p>
                  </a:txBody>
                  <a:tcPr marL="68580" marR="68580" marT="0" marB="0"/>
                </a:tc>
              </a:tr>
            </a:tbl>
          </a:graphicData>
        </a:graphic>
      </p:graphicFrame>
      <p:sp>
        <p:nvSpPr>
          <p:cNvPr id="63494" name="Prostokąt 6"/>
          <p:cNvSpPr>
            <a:spLocks noChangeArrowheads="1"/>
          </p:cNvSpPr>
          <p:nvPr/>
        </p:nvSpPr>
        <p:spPr bwMode="auto">
          <a:xfrm>
            <a:off x="1071538" y="3357562"/>
            <a:ext cx="7358062" cy="1169551"/>
          </a:xfrm>
          <a:prstGeom prst="rect">
            <a:avLst/>
          </a:prstGeom>
          <a:noFill/>
          <a:ln w="9525">
            <a:noFill/>
            <a:miter lim="800000"/>
            <a:headEnd/>
            <a:tailEnd/>
          </a:ln>
        </p:spPr>
        <p:txBody>
          <a:bodyPr>
            <a:spAutoFit/>
          </a:bodyPr>
          <a:lstStyle/>
          <a:p>
            <a:r>
              <a:rPr lang="en-GB" sz="1400" b="1" dirty="0" smtClean="0"/>
              <a:t>Recommendation</a:t>
            </a:r>
            <a:r>
              <a:rPr lang="pl-PL" sz="1400" b="1" dirty="0" smtClean="0"/>
              <a:t>:</a:t>
            </a:r>
            <a:endParaRPr lang="pl-PL" sz="1400" b="1" dirty="0" smtClean="0"/>
          </a:p>
          <a:p>
            <a:endParaRPr lang="pl-PL" sz="1400" dirty="0" smtClean="0"/>
          </a:p>
          <a:p>
            <a:r>
              <a:rPr lang="en-GB" sz="1400" dirty="0" smtClean="0"/>
              <a:t>A stronger emphasis on the Strategy's execution documents (regional and local development programs) concerning problems of development of multifunctional agriculture and rural development.</a:t>
            </a:r>
            <a:endParaRPr lang="pl-PL" sz="1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8" name="Rectangle 2"/>
          <p:cNvSpPr txBox="1">
            <a:spLocks noChangeArrowheads="1"/>
          </p:cNvSpPr>
          <p:nvPr/>
        </p:nvSpPr>
        <p:spPr bwMode="auto">
          <a:xfrm>
            <a:off x="684213" y="1484313"/>
            <a:ext cx="7700962" cy="506412"/>
          </a:xfrm>
          <a:prstGeom prst="rect">
            <a:avLst/>
          </a:prstGeom>
          <a:noFill/>
          <a:ln w="9525">
            <a:noFill/>
            <a:miter lim="800000"/>
            <a:headEnd/>
            <a:tailEnd/>
          </a:ln>
          <a:effectLst/>
        </p:spPr>
        <p:txBody>
          <a:bodyPr anchor="ctr"/>
          <a:lstStyle/>
          <a:p>
            <a:pPr algn="ctr">
              <a:defRPr/>
            </a:pPr>
            <a:endParaRPr lang="pl-PL" sz="3200" b="1" kern="0" dirty="0">
              <a:solidFill>
                <a:srgbClr val="002060"/>
              </a:solidFill>
              <a:latin typeface="+mj-lt"/>
              <a:ea typeface="+mj-ea"/>
              <a:cs typeface="+mj-cs"/>
            </a:endParaRPr>
          </a:p>
        </p:txBody>
      </p:sp>
      <p:sp>
        <p:nvSpPr>
          <p:cNvPr id="63491" name="Rectangle 3"/>
          <p:cNvSpPr>
            <a:spLocks noChangeArrowheads="1"/>
          </p:cNvSpPr>
          <p:nvPr/>
        </p:nvSpPr>
        <p:spPr bwMode="auto">
          <a:xfrm>
            <a:off x="1331913" y="4005263"/>
            <a:ext cx="7272337" cy="1584325"/>
          </a:xfrm>
          <a:prstGeom prst="rect">
            <a:avLst/>
          </a:prstGeom>
          <a:noFill/>
          <a:ln w="9525">
            <a:noFill/>
            <a:miter lim="800000"/>
            <a:headEnd/>
            <a:tailEnd/>
          </a:ln>
        </p:spPr>
        <p:txBody>
          <a:bodyPr/>
          <a:lstStyle/>
          <a:p>
            <a:pPr>
              <a:spcBef>
                <a:spcPct val="20000"/>
              </a:spcBef>
            </a:pPr>
            <a:endParaRPr lang="pl-PL" sz="3200"/>
          </a:p>
          <a:p>
            <a:pPr>
              <a:spcBef>
                <a:spcPct val="20000"/>
              </a:spcBef>
            </a:pPr>
            <a:endParaRPr lang="pl-PL" sz="3200"/>
          </a:p>
          <a:p>
            <a:pPr>
              <a:spcBef>
                <a:spcPct val="20000"/>
              </a:spcBef>
            </a:pPr>
            <a:endParaRPr lang="pl-PL" sz="2800"/>
          </a:p>
        </p:txBody>
      </p:sp>
      <p:sp>
        <p:nvSpPr>
          <p:cNvPr id="63492"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Conclusions and recommendations</a:t>
            </a:r>
            <a:endParaRPr lang="pl-PL" sz="3200" b="1" dirty="0">
              <a:solidFill>
                <a:srgbClr val="000066"/>
              </a:solidFill>
            </a:endParaRPr>
          </a:p>
        </p:txBody>
      </p:sp>
      <p:graphicFrame>
        <p:nvGraphicFramePr>
          <p:cNvPr id="10" name="Tabela 9"/>
          <p:cNvGraphicFramePr>
            <a:graphicFrameLocks noGrp="1"/>
          </p:cNvGraphicFramePr>
          <p:nvPr/>
        </p:nvGraphicFramePr>
        <p:xfrm>
          <a:off x="642910" y="1643050"/>
          <a:ext cx="7500990" cy="1714512"/>
        </p:xfrm>
        <a:graphic>
          <a:graphicData uri="http://schemas.openxmlformats.org/drawingml/2006/table">
            <a:tbl>
              <a:tblPr>
                <a:tableStyleId>{18603FDC-E32A-4AB5-989C-0864C3EAD2B8}</a:tableStyleId>
              </a:tblPr>
              <a:tblGrid>
                <a:gridCol w="7500990"/>
              </a:tblGrid>
              <a:tr h="1714512">
                <a:tc>
                  <a:txBody>
                    <a:bodyPr/>
                    <a:lstStyle/>
                    <a:p>
                      <a:pPr algn="l">
                        <a:lnSpc>
                          <a:spcPts val="1500"/>
                        </a:lnSpc>
                        <a:spcAft>
                          <a:spcPts val="0"/>
                        </a:spcAft>
                      </a:pPr>
                      <a:endParaRPr lang="pl-PL" sz="1600" b="1" dirty="0" smtClean="0"/>
                    </a:p>
                    <a:p>
                      <a:r>
                        <a:rPr lang="en-GB" sz="1600" b="1" kern="1200" dirty="0" smtClean="0">
                          <a:solidFill>
                            <a:schemeClr val="lt1"/>
                          </a:solidFill>
                          <a:latin typeface="+mn-lt"/>
                          <a:ea typeface="+mn-ea"/>
                          <a:cs typeface="+mn-cs"/>
                        </a:rPr>
                        <a:t>CONCLUSION 4 - For the majority of areas of the region, agriculture and processing of crops will be the core business in the future. At the same time, agriculture can be developed only with the expansion of opportunities for additional income outside agriculture and improving access to infrastructure and social and living services. </a:t>
                      </a:r>
                      <a:endParaRPr lang="pl-PL" sz="1600" b="1" kern="1200" dirty="0" smtClean="0">
                        <a:solidFill>
                          <a:schemeClr val="lt1"/>
                        </a:solidFill>
                        <a:latin typeface="+mn-lt"/>
                        <a:ea typeface="+mn-ea"/>
                        <a:cs typeface="+mn-cs"/>
                      </a:endParaRPr>
                    </a:p>
                  </a:txBody>
                  <a:tcPr marL="68580" marR="68580" marT="0" marB="0"/>
                </a:tc>
              </a:tr>
            </a:tbl>
          </a:graphicData>
        </a:graphic>
      </p:graphicFrame>
      <p:sp>
        <p:nvSpPr>
          <p:cNvPr id="63496" name="Rectangle 1"/>
          <p:cNvSpPr>
            <a:spLocks noChangeArrowheads="1"/>
          </p:cNvSpPr>
          <p:nvPr/>
        </p:nvSpPr>
        <p:spPr bwMode="auto">
          <a:xfrm>
            <a:off x="1071538" y="3643314"/>
            <a:ext cx="7143800" cy="1815882"/>
          </a:xfrm>
          <a:prstGeom prst="rect">
            <a:avLst/>
          </a:prstGeom>
          <a:noFill/>
          <a:ln w="9525">
            <a:noFill/>
            <a:miter lim="800000"/>
            <a:headEnd/>
            <a:tailEnd/>
          </a:ln>
        </p:spPr>
        <p:txBody>
          <a:bodyPr wrap="square" anchor="ctr">
            <a:spAutoFit/>
          </a:bodyPr>
          <a:lstStyle/>
          <a:p>
            <a:r>
              <a:rPr lang="en-GB" sz="1400" b="1" dirty="0" smtClean="0"/>
              <a:t>Recommendations</a:t>
            </a:r>
            <a:r>
              <a:rPr lang="pl-PL" sz="1400" b="1" dirty="0" smtClean="0"/>
              <a:t>:</a:t>
            </a:r>
            <a:endParaRPr lang="pl-PL" sz="1400" b="1" dirty="0" smtClean="0"/>
          </a:p>
          <a:p>
            <a:pPr marL="228600" indent="-228600"/>
            <a:endParaRPr lang="pl-PL" sz="1400" dirty="0" smtClean="0"/>
          </a:p>
          <a:p>
            <a:pPr marL="342900" lvl="0" indent="-342900">
              <a:buFont typeface="+mj-lt"/>
              <a:buAutoNum type="arabicPeriod"/>
            </a:pPr>
            <a:r>
              <a:rPr lang="en-GB" sz="1400" dirty="0" smtClean="0"/>
              <a:t>It </a:t>
            </a:r>
            <a:r>
              <a:rPr lang="en-GB" sz="1400" dirty="0" smtClean="0"/>
              <a:t>is necessary to support the development of multifunctional and local processing of corps and forestry products, agricultural services units, fine crafts, agro-tourism, </a:t>
            </a:r>
            <a:r>
              <a:rPr lang="en-GB" sz="1400" dirty="0" smtClean="0"/>
              <a:t>etc.</a:t>
            </a:r>
            <a:endParaRPr lang="pl-PL" sz="1400" dirty="0" smtClean="0"/>
          </a:p>
          <a:p>
            <a:pPr marL="342900" lvl="0" indent="-342900">
              <a:buFont typeface="+mj-lt"/>
              <a:buAutoNum type="arabicPeriod"/>
            </a:pPr>
            <a:endParaRPr lang="pl-PL" sz="1400" dirty="0" smtClean="0"/>
          </a:p>
          <a:p>
            <a:pPr marL="342900" lvl="0" indent="-342900">
              <a:buFont typeface="+mj-lt"/>
              <a:buAutoNum type="arabicPeriod"/>
            </a:pPr>
            <a:r>
              <a:rPr lang="en-GB" sz="1400" dirty="0" smtClean="0"/>
              <a:t>It </a:t>
            </a:r>
            <a:r>
              <a:rPr lang="en-GB" sz="1400" dirty="0" smtClean="0"/>
              <a:t>is advised to support the urban population of the rural areas in making operational activity associated with agriculture and forestry, which will increase jobs in their area. </a:t>
            </a:r>
            <a:endParaRPr lang="pl-PL" sz="1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8" name="Rectangle 2"/>
          <p:cNvSpPr txBox="1">
            <a:spLocks noChangeArrowheads="1"/>
          </p:cNvSpPr>
          <p:nvPr/>
        </p:nvSpPr>
        <p:spPr bwMode="auto">
          <a:xfrm>
            <a:off x="684213" y="1484313"/>
            <a:ext cx="7700962" cy="506412"/>
          </a:xfrm>
          <a:prstGeom prst="rect">
            <a:avLst/>
          </a:prstGeom>
          <a:noFill/>
          <a:ln w="9525">
            <a:noFill/>
            <a:miter lim="800000"/>
            <a:headEnd/>
            <a:tailEnd/>
          </a:ln>
          <a:effectLst/>
        </p:spPr>
        <p:txBody>
          <a:bodyPr anchor="ctr"/>
          <a:lstStyle/>
          <a:p>
            <a:pPr algn="ctr">
              <a:defRPr/>
            </a:pPr>
            <a:endParaRPr lang="pl-PL" sz="3200" b="1" kern="0" dirty="0">
              <a:solidFill>
                <a:srgbClr val="002060"/>
              </a:solidFill>
              <a:latin typeface="+mj-lt"/>
              <a:ea typeface="+mj-ea"/>
              <a:cs typeface="+mj-cs"/>
            </a:endParaRPr>
          </a:p>
        </p:txBody>
      </p:sp>
      <p:sp>
        <p:nvSpPr>
          <p:cNvPr id="64515" name="Rectangle 3"/>
          <p:cNvSpPr>
            <a:spLocks noChangeArrowheads="1"/>
          </p:cNvSpPr>
          <p:nvPr/>
        </p:nvSpPr>
        <p:spPr bwMode="auto">
          <a:xfrm>
            <a:off x="1214414" y="3714752"/>
            <a:ext cx="7272337" cy="1584325"/>
          </a:xfrm>
          <a:prstGeom prst="rect">
            <a:avLst/>
          </a:prstGeom>
          <a:noFill/>
          <a:ln w="9525">
            <a:noFill/>
            <a:miter lim="800000"/>
            <a:headEnd/>
            <a:tailEnd/>
          </a:ln>
        </p:spPr>
        <p:txBody>
          <a:bodyPr/>
          <a:lstStyle/>
          <a:p>
            <a:pPr>
              <a:spcBef>
                <a:spcPct val="20000"/>
              </a:spcBef>
            </a:pPr>
            <a:endParaRPr lang="pl-PL" sz="3200"/>
          </a:p>
          <a:p>
            <a:pPr>
              <a:spcBef>
                <a:spcPct val="20000"/>
              </a:spcBef>
            </a:pPr>
            <a:endParaRPr lang="pl-PL" sz="3200"/>
          </a:p>
          <a:p>
            <a:pPr>
              <a:spcBef>
                <a:spcPct val="20000"/>
              </a:spcBef>
            </a:pPr>
            <a:endParaRPr lang="pl-PL" sz="2800"/>
          </a:p>
        </p:txBody>
      </p:sp>
      <p:sp>
        <p:nvSpPr>
          <p:cNvPr id="64516"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Conclusions and recommendations</a:t>
            </a:r>
            <a:endParaRPr lang="pl-PL" sz="3200" b="1" dirty="0">
              <a:solidFill>
                <a:srgbClr val="000066"/>
              </a:solidFill>
            </a:endParaRPr>
          </a:p>
        </p:txBody>
      </p:sp>
      <p:graphicFrame>
        <p:nvGraphicFramePr>
          <p:cNvPr id="6" name="Tabela 5"/>
          <p:cNvGraphicFramePr>
            <a:graphicFrameLocks noGrp="1"/>
          </p:cNvGraphicFramePr>
          <p:nvPr/>
        </p:nvGraphicFramePr>
        <p:xfrm>
          <a:off x="785786" y="1714488"/>
          <a:ext cx="7572428" cy="1684020"/>
        </p:xfrm>
        <a:graphic>
          <a:graphicData uri="http://schemas.openxmlformats.org/drawingml/2006/table">
            <a:tbl>
              <a:tblPr>
                <a:tableStyleId>{18603FDC-E32A-4AB5-989C-0864C3EAD2B8}</a:tableStyleId>
              </a:tblPr>
              <a:tblGrid>
                <a:gridCol w="7572428"/>
              </a:tblGrid>
              <a:tr h="1571636">
                <a:tc>
                  <a:txBody>
                    <a:bodyPr/>
                    <a:lstStyle/>
                    <a:p>
                      <a:pPr>
                        <a:lnSpc>
                          <a:spcPts val="1500"/>
                        </a:lnSpc>
                        <a:spcAft>
                          <a:spcPts val="0"/>
                        </a:spcAft>
                      </a:pPr>
                      <a:endParaRPr lang="pl-PL" sz="1600" b="1" dirty="0" smtClean="0"/>
                    </a:p>
                    <a:p>
                      <a:r>
                        <a:rPr lang="en-GB" sz="1600" b="1" kern="1200" dirty="0" smtClean="0">
                          <a:solidFill>
                            <a:schemeClr val="lt1"/>
                          </a:solidFill>
                          <a:latin typeface="+mn-lt"/>
                          <a:ea typeface="+mn-ea"/>
                          <a:cs typeface="+mn-cs"/>
                        </a:rPr>
                        <a:t>CONCLUSION 5 - Reasons for disparities between sub-regions of </a:t>
                      </a:r>
                      <a:r>
                        <a:rPr lang="en-GB" sz="1600" b="1" kern="1200" dirty="0" err="1" smtClean="0">
                          <a:solidFill>
                            <a:schemeClr val="lt1"/>
                          </a:solidFill>
                          <a:latin typeface="+mn-lt"/>
                          <a:ea typeface="+mn-ea"/>
                          <a:cs typeface="+mn-cs"/>
                        </a:rPr>
                        <a:t>Podlaskie</a:t>
                      </a:r>
                      <a:r>
                        <a:rPr lang="en-GB" sz="1600" b="1" kern="1200" dirty="0" smtClean="0">
                          <a:solidFill>
                            <a:schemeClr val="lt1"/>
                          </a:solidFill>
                          <a:latin typeface="+mn-lt"/>
                          <a:ea typeface="+mn-ea"/>
                          <a:cs typeface="+mn-cs"/>
                        </a:rPr>
                        <a:t> province have their source in the diversity of structures and economic development resources, they imply future factors and trends change. The diversity of the region requires individual search paths for development of different territorial units (</a:t>
                      </a:r>
                      <a:r>
                        <a:rPr lang="en-GB" sz="1600" b="1" kern="1200" dirty="0" err="1" smtClean="0">
                          <a:solidFill>
                            <a:schemeClr val="lt1"/>
                          </a:solidFill>
                          <a:latin typeface="+mn-lt"/>
                          <a:ea typeface="+mn-ea"/>
                          <a:cs typeface="+mn-cs"/>
                        </a:rPr>
                        <a:t>poviats</a:t>
                      </a:r>
                      <a:r>
                        <a:rPr lang="en-GB" sz="1600" b="1" kern="1200" dirty="0" smtClean="0">
                          <a:solidFill>
                            <a:schemeClr val="lt1"/>
                          </a:solidFill>
                          <a:latin typeface="+mn-lt"/>
                          <a:ea typeface="+mn-ea"/>
                          <a:cs typeface="+mn-cs"/>
                        </a:rPr>
                        <a:t> and municipalities). </a:t>
                      </a:r>
                      <a:endParaRPr lang="pl-PL" sz="1600" b="1" kern="1200" dirty="0" smtClean="0">
                        <a:solidFill>
                          <a:schemeClr val="lt1"/>
                        </a:solidFill>
                        <a:latin typeface="+mn-lt"/>
                        <a:ea typeface="+mn-ea"/>
                        <a:cs typeface="+mn-cs"/>
                      </a:endParaRPr>
                    </a:p>
                    <a:p>
                      <a:endParaRPr lang="pl-PL" sz="1800" kern="1200" dirty="0">
                        <a:solidFill>
                          <a:schemeClr val="lt1"/>
                        </a:solidFill>
                        <a:latin typeface="+mn-lt"/>
                        <a:ea typeface="+mn-ea"/>
                        <a:cs typeface="+mn-cs"/>
                      </a:endParaRPr>
                    </a:p>
                  </a:txBody>
                  <a:tcPr marL="68580" marR="68580" marT="0" marB="0"/>
                </a:tc>
              </a:tr>
            </a:tbl>
          </a:graphicData>
        </a:graphic>
      </p:graphicFrame>
      <p:sp>
        <p:nvSpPr>
          <p:cNvPr id="64518" name="Rectangle 1"/>
          <p:cNvSpPr>
            <a:spLocks noChangeArrowheads="1"/>
          </p:cNvSpPr>
          <p:nvPr/>
        </p:nvSpPr>
        <p:spPr bwMode="auto">
          <a:xfrm>
            <a:off x="1071538" y="3714752"/>
            <a:ext cx="7286625" cy="1384995"/>
          </a:xfrm>
          <a:prstGeom prst="rect">
            <a:avLst/>
          </a:prstGeom>
          <a:noFill/>
          <a:ln w="9525">
            <a:noFill/>
            <a:miter lim="800000"/>
            <a:headEnd/>
            <a:tailEnd/>
          </a:ln>
        </p:spPr>
        <p:txBody>
          <a:bodyPr anchor="ctr">
            <a:spAutoFit/>
          </a:bodyPr>
          <a:lstStyle/>
          <a:p>
            <a:r>
              <a:rPr lang="en-GB" sz="1400" b="1" dirty="0" smtClean="0"/>
              <a:t>Recommendation</a:t>
            </a:r>
            <a:r>
              <a:rPr lang="pl-PL" sz="1400" b="1" dirty="0" smtClean="0"/>
              <a:t>:</a:t>
            </a:r>
            <a:endParaRPr lang="pl-PL" sz="1400" b="1" dirty="0" smtClean="0"/>
          </a:p>
          <a:p>
            <a:endParaRPr lang="pl-PL" sz="1400" dirty="0" smtClean="0"/>
          </a:p>
          <a:p>
            <a:r>
              <a:rPr lang="en-GB" sz="1400" dirty="0" smtClean="0"/>
              <a:t>Prior to the creation of new programs and development strategies targeted for specific areas, it would be essential to make a full inventory of the reasons and consequences of territorial disparities.  Visions of the development of particular regions should, as far as possible, take into account these differences. </a:t>
            </a:r>
            <a:endParaRPr lang="pl-PL" sz="1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8" name="Rectangle 2"/>
          <p:cNvSpPr txBox="1">
            <a:spLocks noChangeArrowheads="1"/>
          </p:cNvSpPr>
          <p:nvPr/>
        </p:nvSpPr>
        <p:spPr bwMode="auto">
          <a:xfrm>
            <a:off x="684213" y="1484313"/>
            <a:ext cx="7700962" cy="506412"/>
          </a:xfrm>
          <a:prstGeom prst="rect">
            <a:avLst/>
          </a:prstGeom>
          <a:noFill/>
          <a:ln w="9525">
            <a:noFill/>
            <a:miter lim="800000"/>
            <a:headEnd/>
            <a:tailEnd/>
          </a:ln>
          <a:effectLst/>
        </p:spPr>
        <p:txBody>
          <a:bodyPr anchor="ctr"/>
          <a:lstStyle/>
          <a:p>
            <a:pPr algn="ctr">
              <a:defRPr/>
            </a:pPr>
            <a:endParaRPr lang="pl-PL" sz="3200" b="1" kern="0" dirty="0">
              <a:solidFill>
                <a:srgbClr val="002060"/>
              </a:solidFill>
              <a:latin typeface="+mj-lt"/>
              <a:ea typeface="+mj-ea"/>
              <a:cs typeface="+mj-cs"/>
            </a:endParaRPr>
          </a:p>
        </p:txBody>
      </p:sp>
      <p:sp>
        <p:nvSpPr>
          <p:cNvPr id="64515" name="Rectangle 3"/>
          <p:cNvSpPr>
            <a:spLocks noChangeArrowheads="1"/>
          </p:cNvSpPr>
          <p:nvPr/>
        </p:nvSpPr>
        <p:spPr bwMode="auto">
          <a:xfrm>
            <a:off x="1331913" y="4005263"/>
            <a:ext cx="7272337" cy="1584325"/>
          </a:xfrm>
          <a:prstGeom prst="rect">
            <a:avLst/>
          </a:prstGeom>
          <a:noFill/>
          <a:ln w="9525">
            <a:noFill/>
            <a:miter lim="800000"/>
            <a:headEnd/>
            <a:tailEnd/>
          </a:ln>
        </p:spPr>
        <p:txBody>
          <a:bodyPr/>
          <a:lstStyle/>
          <a:p>
            <a:pPr>
              <a:spcBef>
                <a:spcPct val="20000"/>
              </a:spcBef>
            </a:pPr>
            <a:endParaRPr lang="pl-PL" sz="3200"/>
          </a:p>
          <a:p>
            <a:pPr>
              <a:spcBef>
                <a:spcPct val="20000"/>
              </a:spcBef>
            </a:pPr>
            <a:endParaRPr lang="pl-PL" sz="3200"/>
          </a:p>
          <a:p>
            <a:pPr>
              <a:spcBef>
                <a:spcPct val="20000"/>
              </a:spcBef>
            </a:pPr>
            <a:endParaRPr lang="pl-PL" sz="2800"/>
          </a:p>
        </p:txBody>
      </p:sp>
      <p:sp>
        <p:nvSpPr>
          <p:cNvPr id="64516"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Conclusions and recommendations</a:t>
            </a:r>
            <a:endParaRPr lang="pl-PL" sz="3200" b="1" dirty="0">
              <a:solidFill>
                <a:srgbClr val="000066"/>
              </a:solidFill>
            </a:endParaRPr>
          </a:p>
        </p:txBody>
      </p:sp>
      <p:graphicFrame>
        <p:nvGraphicFramePr>
          <p:cNvPr id="10" name="Tabela 9"/>
          <p:cNvGraphicFramePr>
            <a:graphicFrameLocks noGrp="1"/>
          </p:cNvGraphicFramePr>
          <p:nvPr/>
        </p:nvGraphicFramePr>
        <p:xfrm>
          <a:off x="714348" y="1857364"/>
          <a:ext cx="7572428" cy="1143008"/>
        </p:xfrm>
        <a:graphic>
          <a:graphicData uri="http://schemas.openxmlformats.org/drawingml/2006/table">
            <a:tbl>
              <a:tblPr>
                <a:tableStyleId>{18603FDC-E32A-4AB5-989C-0864C3EAD2B8}</a:tableStyleId>
              </a:tblPr>
              <a:tblGrid>
                <a:gridCol w="7572428"/>
              </a:tblGrid>
              <a:tr h="1143008">
                <a:tc>
                  <a:txBody>
                    <a:bodyPr/>
                    <a:lstStyle/>
                    <a:p>
                      <a:pPr>
                        <a:lnSpc>
                          <a:spcPts val="1500"/>
                        </a:lnSpc>
                        <a:spcAft>
                          <a:spcPts val="0"/>
                        </a:spcAft>
                      </a:pPr>
                      <a:endParaRPr lang="pl-PL" sz="1600" b="1" dirty="0" smtClean="0"/>
                    </a:p>
                    <a:p>
                      <a:r>
                        <a:rPr lang="en-GB" sz="1600" b="1" kern="1200" dirty="0" smtClean="0">
                          <a:solidFill>
                            <a:schemeClr val="lt1"/>
                          </a:solidFill>
                          <a:latin typeface="+mj-lt"/>
                          <a:ea typeface="+mn-ea"/>
                          <a:cs typeface="+mn-cs"/>
                        </a:rPr>
                        <a:t>CONCLUSION 6 - Territorial variation in distribution of human potential is the inevitable fact, limiting its impact on disparities in labour supply and demand requires deep economic segmentation and social policy. </a:t>
                      </a:r>
                      <a:endParaRPr lang="pl-PL" sz="1600" b="1" kern="1200" dirty="0">
                        <a:solidFill>
                          <a:schemeClr val="lt1"/>
                        </a:solidFill>
                        <a:latin typeface="+mj-lt"/>
                        <a:ea typeface="+mn-ea"/>
                        <a:cs typeface="+mn-cs"/>
                      </a:endParaRPr>
                    </a:p>
                  </a:txBody>
                  <a:tcPr marL="68580" marR="68580" marT="0" marB="0"/>
                </a:tc>
              </a:tr>
            </a:tbl>
          </a:graphicData>
        </a:graphic>
      </p:graphicFrame>
      <p:sp>
        <p:nvSpPr>
          <p:cNvPr id="64520" name="Rectangle 2"/>
          <p:cNvSpPr>
            <a:spLocks noChangeArrowheads="1"/>
          </p:cNvSpPr>
          <p:nvPr/>
        </p:nvSpPr>
        <p:spPr bwMode="auto">
          <a:xfrm>
            <a:off x="1071538" y="3500438"/>
            <a:ext cx="7286625" cy="1600438"/>
          </a:xfrm>
          <a:prstGeom prst="rect">
            <a:avLst/>
          </a:prstGeom>
          <a:noFill/>
          <a:ln w="9525">
            <a:noFill/>
            <a:miter lim="800000"/>
            <a:headEnd/>
            <a:tailEnd/>
          </a:ln>
        </p:spPr>
        <p:txBody>
          <a:bodyPr anchor="ctr">
            <a:spAutoFit/>
          </a:bodyPr>
          <a:lstStyle/>
          <a:p>
            <a:pPr marL="228600" indent="-228600"/>
            <a:r>
              <a:rPr lang="en-GB" sz="1400" b="1" dirty="0" smtClean="0"/>
              <a:t>Recommendations</a:t>
            </a:r>
            <a:r>
              <a:rPr lang="pl-PL" sz="1400" b="1" dirty="0" smtClean="0"/>
              <a:t>:</a:t>
            </a:r>
            <a:endParaRPr lang="pl-PL" sz="1400" b="1" dirty="0" smtClean="0"/>
          </a:p>
          <a:p>
            <a:pPr marL="228600" indent="-228600"/>
            <a:endParaRPr lang="pl-PL" sz="1400" dirty="0" smtClean="0"/>
          </a:p>
          <a:p>
            <a:pPr marL="342900" lvl="0" indent="-342900">
              <a:buFont typeface="+mj-lt"/>
              <a:buAutoNum type="arabicPeriod"/>
            </a:pPr>
            <a:r>
              <a:rPr lang="en-GB" sz="1400" dirty="0" smtClean="0"/>
              <a:t>Reducing </a:t>
            </a:r>
            <a:r>
              <a:rPr lang="en-GB" sz="1400" dirty="0" smtClean="0"/>
              <a:t>development disparities between the various sub-regions, </a:t>
            </a:r>
            <a:r>
              <a:rPr lang="en-GB" sz="1400" dirty="0" err="1" smtClean="0"/>
              <a:t>poviats</a:t>
            </a:r>
            <a:r>
              <a:rPr lang="en-GB" sz="1400" dirty="0" smtClean="0"/>
              <a:t> and </a:t>
            </a:r>
            <a:r>
              <a:rPr lang="en-GB" sz="1400" dirty="0" smtClean="0"/>
              <a:t>municipalities.</a:t>
            </a:r>
            <a:endParaRPr lang="pl-PL" sz="1400" dirty="0" smtClean="0"/>
          </a:p>
          <a:p>
            <a:pPr marL="342900" lvl="0" indent="-342900">
              <a:buFont typeface="+mj-lt"/>
              <a:buAutoNum type="arabicPeriod"/>
            </a:pPr>
            <a:endParaRPr lang="pl-PL" sz="1400" dirty="0" smtClean="0"/>
          </a:p>
          <a:p>
            <a:pPr marL="342900" lvl="0" indent="-342900">
              <a:buFont typeface="+mj-lt"/>
              <a:buAutoNum type="arabicPeriod"/>
            </a:pPr>
            <a:r>
              <a:rPr lang="en-GB" sz="1400" dirty="0" smtClean="0"/>
              <a:t>A </a:t>
            </a:r>
            <a:r>
              <a:rPr lang="en-GB" sz="1400" dirty="0" smtClean="0"/>
              <a:t>clear action to improve the vitality of rural areas in close cooperation with a potential of surrounding towns. </a:t>
            </a:r>
            <a:endParaRPr lang="pl-PL" sz="1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8" name="Rectangle 2"/>
          <p:cNvSpPr txBox="1">
            <a:spLocks noChangeArrowheads="1"/>
          </p:cNvSpPr>
          <p:nvPr/>
        </p:nvSpPr>
        <p:spPr bwMode="auto">
          <a:xfrm>
            <a:off x="684213" y="1484313"/>
            <a:ext cx="7700962" cy="506412"/>
          </a:xfrm>
          <a:prstGeom prst="rect">
            <a:avLst/>
          </a:prstGeom>
          <a:noFill/>
          <a:ln w="9525">
            <a:noFill/>
            <a:miter lim="800000"/>
            <a:headEnd/>
            <a:tailEnd/>
          </a:ln>
          <a:effectLst/>
        </p:spPr>
        <p:txBody>
          <a:bodyPr anchor="ctr"/>
          <a:lstStyle/>
          <a:p>
            <a:pPr algn="ctr">
              <a:defRPr/>
            </a:pPr>
            <a:endParaRPr lang="pl-PL" sz="3200" b="1" kern="0" dirty="0">
              <a:solidFill>
                <a:srgbClr val="002060"/>
              </a:solidFill>
              <a:latin typeface="+mj-lt"/>
              <a:ea typeface="+mj-ea"/>
              <a:cs typeface="+mj-cs"/>
            </a:endParaRPr>
          </a:p>
        </p:txBody>
      </p:sp>
      <p:sp>
        <p:nvSpPr>
          <p:cNvPr id="65539" name="Rectangle 3"/>
          <p:cNvSpPr>
            <a:spLocks noChangeArrowheads="1"/>
          </p:cNvSpPr>
          <p:nvPr/>
        </p:nvSpPr>
        <p:spPr bwMode="auto">
          <a:xfrm>
            <a:off x="1331913" y="4005263"/>
            <a:ext cx="7272337" cy="1584325"/>
          </a:xfrm>
          <a:prstGeom prst="rect">
            <a:avLst/>
          </a:prstGeom>
          <a:noFill/>
          <a:ln w="9525">
            <a:noFill/>
            <a:miter lim="800000"/>
            <a:headEnd/>
            <a:tailEnd/>
          </a:ln>
        </p:spPr>
        <p:txBody>
          <a:bodyPr/>
          <a:lstStyle/>
          <a:p>
            <a:pPr>
              <a:spcBef>
                <a:spcPct val="20000"/>
              </a:spcBef>
            </a:pPr>
            <a:endParaRPr lang="pl-PL" sz="3200"/>
          </a:p>
          <a:p>
            <a:pPr>
              <a:spcBef>
                <a:spcPct val="20000"/>
              </a:spcBef>
            </a:pPr>
            <a:endParaRPr lang="pl-PL" sz="3200"/>
          </a:p>
          <a:p>
            <a:pPr>
              <a:spcBef>
                <a:spcPct val="20000"/>
              </a:spcBef>
            </a:pPr>
            <a:endParaRPr lang="pl-PL" sz="2800"/>
          </a:p>
        </p:txBody>
      </p:sp>
      <p:sp>
        <p:nvSpPr>
          <p:cNvPr id="65540"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Conclusions and recommendations</a:t>
            </a:r>
            <a:endParaRPr lang="pl-PL" sz="3200" b="1" dirty="0">
              <a:solidFill>
                <a:srgbClr val="000066"/>
              </a:solidFill>
            </a:endParaRPr>
          </a:p>
        </p:txBody>
      </p:sp>
      <p:graphicFrame>
        <p:nvGraphicFramePr>
          <p:cNvPr id="6" name="Tabela 5"/>
          <p:cNvGraphicFramePr>
            <a:graphicFrameLocks noGrp="1"/>
          </p:cNvGraphicFramePr>
          <p:nvPr/>
        </p:nvGraphicFramePr>
        <p:xfrm>
          <a:off x="785786" y="1714488"/>
          <a:ext cx="7715304" cy="1285884"/>
        </p:xfrm>
        <a:graphic>
          <a:graphicData uri="http://schemas.openxmlformats.org/drawingml/2006/table">
            <a:tbl>
              <a:tblPr>
                <a:tableStyleId>{18603FDC-E32A-4AB5-989C-0864C3EAD2B8}</a:tableStyleId>
              </a:tblPr>
              <a:tblGrid>
                <a:gridCol w="7715304"/>
              </a:tblGrid>
              <a:tr h="1285884">
                <a:tc>
                  <a:txBody>
                    <a:bodyPr/>
                    <a:lstStyle/>
                    <a:p>
                      <a:pPr>
                        <a:lnSpc>
                          <a:spcPts val="1500"/>
                        </a:lnSpc>
                        <a:spcAft>
                          <a:spcPts val="0"/>
                        </a:spcAft>
                      </a:pPr>
                      <a:endParaRPr lang="pl-PL" sz="1600" b="1" dirty="0" smtClean="0"/>
                    </a:p>
                    <a:p>
                      <a:r>
                        <a:rPr lang="en-GB" sz="1600" b="1" kern="1200" dirty="0" smtClean="0">
                          <a:solidFill>
                            <a:schemeClr val="lt1"/>
                          </a:solidFill>
                          <a:latin typeface="+mn-lt"/>
                          <a:ea typeface="+mn-ea"/>
                          <a:cs typeface="+mn-cs"/>
                        </a:rPr>
                        <a:t>CONCLUSION 7 - The process of aging takes place in the region of </a:t>
                      </a:r>
                      <a:r>
                        <a:rPr lang="en-GB" sz="1600" b="1" kern="1200" dirty="0" err="1" smtClean="0">
                          <a:solidFill>
                            <a:schemeClr val="lt1"/>
                          </a:solidFill>
                          <a:latin typeface="+mn-lt"/>
                          <a:ea typeface="+mn-ea"/>
                          <a:cs typeface="+mn-cs"/>
                        </a:rPr>
                        <a:t>Podlasie</a:t>
                      </a:r>
                      <a:r>
                        <a:rPr lang="en-GB" sz="1600" b="1" kern="1200" dirty="0" smtClean="0">
                          <a:solidFill>
                            <a:schemeClr val="lt1"/>
                          </a:solidFill>
                          <a:latin typeface="+mn-lt"/>
                          <a:ea typeface="+mn-ea"/>
                          <a:cs typeface="+mn-cs"/>
                        </a:rPr>
                        <a:t> more intensely than the national average. Its continuation lead in the near future to the lack of supply of labour, especially in rural areas. </a:t>
                      </a:r>
                      <a:endParaRPr lang="pl-PL" sz="1600" b="1" kern="1200" dirty="0">
                        <a:solidFill>
                          <a:schemeClr val="lt1"/>
                        </a:solidFill>
                        <a:latin typeface="+mn-lt"/>
                        <a:ea typeface="+mn-ea"/>
                        <a:cs typeface="+mn-cs"/>
                      </a:endParaRPr>
                    </a:p>
                  </a:txBody>
                  <a:tcPr marL="68580" marR="68580" marT="0" marB="0"/>
                </a:tc>
              </a:tr>
            </a:tbl>
          </a:graphicData>
        </a:graphic>
      </p:graphicFrame>
      <p:sp>
        <p:nvSpPr>
          <p:cNvPr id="65542" name="Rectangle 1"/>
          <p:cNvSpPr>
            <a:spLocks noChangeArrowheads="1"/>
          </p:cNvSpPr>
          <p:nvPr/>
        </p:nvSpPr>
        <p:spPr bwMode="auto">
          <a:xfrm>
            <a:off x="1000100" y="3357562"/>
            <a:ext cx="7572375" cy="1384995"/>
          </a:xfrm>
          <a:prstGeom prst="rect">
            <a:avLst/>
          </a:prstGeom>
          <a:noFill/>
          <a:ln w="9525">
            <a:noFill/>
            <a:miter lim="800000"/>
            <a:headEnd/>
            <a:tailEnd/>
          </a:ln>
        </p:spPr>
        <p:txBody>
          <a:bodyPr anchor="ctr">
            <a:spAutoFit/>
          </a:bodyPr>
          <a:lstStyle/>
          <a:p>
            <a:pPr marL="228600" indent="-228600"/>
            <a:r>
              <a:rPr lang="en-GB" sz="1400" b="1" dirty="0" smtClean="0"/>
              <a:t>Recommendations</a:t>
            </a:r>
            <a:r>
              <a:rPr lang="pl-PL" sz="1400" b="1" dirty="0" smtClean="0"/>
              <a:t>:</a:t>
            </a:r>
            <a:endParaRPr lang="pl-PL" sz="1400" b="1" dirty="0" smtClean="0"/>
          </a:p>
          <a:p>
            <a:pPr marL="228600" indent="-228600"/>
            <a:endParaRPr lang="pl-PL" sz="1400" dirty="0" smtClean="0"/>
          </a:p>
          <a:p>
            <a:pPr marL="342900" lvl="0" indent="-342900">
              <a:buFont typeface="+mj-lt"/>
              <a:buAutoNum type="arabicPeriod"/>
            </a:pPr>
            <a:r>
              <a:rPr lang="en-GB" sz="1400" dirty="0" smtClean="0"/>
              <a:t>It is necessary to intensify efforts to maintain the active state of professional activity and to provide employment to the current working age </a:t>
            </a:r>
            <a:r>
              <a:rPr lang="en-GB" sz="1400" dirty="0" smtClean="0"/>
              <a:t>population.</a:t>
            </a:r>
            <a:endParaRPr lang="pl-PL" sz="1400" dirty="0" smtClean="0"/>
          </a:p>
          <a:p>
            <a:pPr marL="342900" lvl="0" indent="-342900">
              <a:buFont typeface="+mj-lt"/>
              <a:buAutoNum type="arabicPeriod"/>
            </a:pPr>
            <a:endParaRPr lang="pl-PL" sz="1400" dirty="0" smtClean="0"/>
          </a:p>
          <a:p>
            <a:pPr marL="342900" lvl="0" indent="-342900">
              <a:buFont typeface="+mj-lt"/>
              <a:buAutoNum type="arabicPeriod"/>
            </a:pPr>
            <a:r>
              <a:rPr lang="en-GB" sz="1400" dirty="0" smtClean="0"/>
              <a:t>Taking </a:t>
            </a:r>
            <a:r>
              <a:rPr lang="en-GB" sz="1400" dirty="0" smtClean="0"/>
              <a:t>effective measures to ensure jobs to the young generation. </a:t>
            </a:r>
            <a:endParaRPr lang="pl-PL" sz="14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8" name="Rectangle 2"/>
          <p:cNvSpPr txBox="1">
            <a:spLocks noChangeArrowheads="1"/>
          </p:cNvSpPr>
          <p:nvPr/>
        </p:nvSpPr>
        <p:spPr bwMode="auto">
          <a:xfrm>
            <a:off x="684213" y="1484313"/>
            <a:ext cx="7700962" cy="506412"/>
          </a:xfrm>
          <a:prstGeom prst="rect">
            <a:avLst/>
          </a:prstGeom>
          <a:noFill/>
          <a:ln w="9525">
            <a:noFill/>
            <a:miter lim="800000"/>
            <a:headEnd/>
            <a:tailEnd/>
          </a:ln>
          <a:effectLst/>
        </p:spPr>
        <p:txBody>
          <a:bodyPr anchor="ctr"/>
          <a:lstStyle/>
          <a:p>
            <a:pPr algn="ctr">
              <a:defRPr/>
            </a:pPr>
            <a:endParaRPr lang="pl-PL" sz="3200" b="1" kern="0" dirty="0">
              <a:solidFill>
                <a:srgbClr val="002060"/>
              </a:solidFill>
              <a:latin typeface="+mj-lt"/>
              <a:ea typeface="+mj-ea"/>
              <a:cs typeface="+mj-cs"/>
            </a:endParaRPr>
          </a:p>
        </p:txBody>
      </p:sp>
      <p:sp>
        <p:nvSpPr>
          <p:cNvPr id="65539" name="Rectangle 3"/>
          <p:cNvSpPr>
            <a:spLocks noChangeArrowheads="1"/>
          </p:cNvSpPr>
          <p:nvPr/>
        </p:nvSpPr>
        <p:spPr bwMode="auto">
          <a:xfrm>
            <a:off x="1331913" y="4005263"/>
            <a:ext cx="7272337" cy="1584325"/>
          </a:xfrm>
          <a:prstGeom prst="rect">
            <a:avLst/>
          </a:prstGeom>
          <a:noFill/>
          <a:ln w="9525">
            <a:noFill/>
            <a:miter lim="800000"/>
            <a:headEnd/>
            <a:tailEnd/>
          </a:ln>
        </p:spPr>
        <p:txBody>
          <a:bodyPr/>
          <a:lstStyle/>
          <a:p>
            <a:pPr>
              <a:spcBef>
                <a:spcPct val="20000"/>
              </a:spcBef>
            </a:pPr>
            <a:endParaRPr lang="pl-PL" sz="3200"/>
          </a:p>
          <a:p>
            <a:pPr>
              <a:spcBef>
                <a:spcPct val="20000"/>
              </a:spcBef>
            </a:pPr>
            <a:endParaRPr lang="pl-PL" sz="3200"/>
          </a:p>
          <a:p>
            <a:pPr>
              <a:spcBef>
                <a:spcPct val="20000"/>
              </a:spcBef>
            </a:pPr>
            <a:endParaRPr lang="pl-PL" sz="2800"/>
          </a:p>
        </p:txBody>
      </p:sp>
      <p:sp>
        <p:nvSpPr>
          <p:cNvPr id="65540"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Conclusions and recommendations</a:t>
            </a:r>
            <a:endParaRPr lang="pl-PL" sz="3200" b="1" dirty="0">
              <a:solidFill>
                <a:srgbClr val="000066"/>
              </a:solidFill>
            </a:endParaRPr>
          </a:p>
        </p:txBody>
      </p:sp>
      <p:graphicFrame>
        <p:nvGraphicFramePr>
          <p:cNvPr id="10" name="Tabela 9"/>
          <p:cNvGraphicFramePr>
            <a:graphicFrameLocks noGrp="1"/>
          </p:cNvGraphicFramePr>
          <p:nvPr/>
        </p:nvGraphicFramePr>
        <p:xfrm>
          <a:off x="785786" y="1785926"/>
          <a:ext cx="7643866" cy="1214446"/>
        </p:xfrm>
        <a:graphic>
          <a:graphicData uri="http://schemas.openxmlformats.org/drawingml/2006/table">
            <a:tbl>
              <a:tblPr>
                <a:tableStyleId>{18603FDC-E32A-4AB5-989C-0864C3EAD2B8}</a:tableStyleId>
              </a:tblPr>
              <a:tblGrid>
                <a:gridCol w="7643866"/>
              </a:tblGrid>
              <a:tr h="1214446">
                <a:tc>
                  <a:txBody>
                    <a:bodyPr/>
                    <a:lstStyle/>
                    <a:p>
                      <a:pPr>
                        <a:lnSpc>
                          <a:spcPts val="1500"/>
                        </a:lnSpc>
                        <a:spcAft>
                          <a:spcPts val="0"/>
                        </a:spcAft>
                      </a:pPr>
                      <a:endParaRPr lang="pl-PL" sz="1600" b="1" dirty="0" smtClean="0"/>
                    </a:p>
                    <a:p>
                      <a:r>
                        <a:rPr lang="en-GB" sz="1600" b="1" kern="1200" dirty="0" smtClean="0">
                          <a:solidFill>
                            <a:schemeClr val="lt1"/>
                          </a:solidFill>
                          <a:latin typeface="+mn-lt"/>
                          <a:ea typeface="+mn-ea"/>
                          <a:cs typeface="+mn-cs"/>
                        </a:rPr>
                        <a:t>CONCLUSION 8 - A common cause of low economic activity of rural residents is the lack of sufficient knowledge of the possibility of obtaining external support, including financing of production investment. </a:t>
                      </a:r>
                      <a:endParaRPr lang="pl-PL" sz="1600" b="1" kern="1200" dirty="0">
                        <a:solidFill>
                          <a:schemeClr val="lt1"/>
                        </a:solidFill>
                        <a:latin typeface="+mn-lt"/>
                        <a:ea typeface="+mn-ea"/>
                        <a:cs typeface="+mn-cs"/>
                      </a:endParaRPr>
                    </a:p>
                  </a:txBody>
                  <a:tcPr marL="68580" marR="68580" marT="0" marB="0"/>
                </a:tc>
              </a:tr>
            </a:tbl>
          </a:graphicData>
        </a:graphic>
      </p:graphicFrame>
      <p:sp>
        <p:nvSpPr>
          <p:cNvPr id="65544" name="Rectangle 2"/>
          <p:cNvSpPr>
            <a:spLocks noChangeArrowheads="1"/>
          </p:cNvSpPr>
          <p:nvPr/>
        </p:nvSpPr>
        <p:spPr bwMode="auto">
          <a:xfrm>
            <a:off x="1142976" y="3429000"/>
            <a:ext cx="7286625" cy="1815882"/>
          </a:xfrm>
          <a:prstGeom prst="rect">
            <a:avLst/>
          </a:prstGeom>
          <a:noFill/>
          <a:ln w="9525">
            <a:noFill/>
            <a:miter lim="800000"/>
            <a:headEnd/>
            <a:tailEnd/>
          </a:ln>
        </p:spPr>
        <p:txBody>
          <a:bodyPr anchor="ctr">
            <a:spAutoFit/>
          </a:bodyPr>
          <a:lstStyle/>
          <a:p>
            <a:pPr marL="228600" indent="-228600"/>
            <a:r>
              <a:rPr lang="en-GB" sz="1400" b="1" dirty="0" smtClean="0"/>
              <a:t>Recommendations</a:t>
            </a:r>
            <a:r>
              <a:rPr lang="pl-PL" sz="1400" b="1" dirty="0" smtClean="0"/>
              <a:t>:</a:t>
            </a:r>
            <a:endParaRPr lang="pl-PL" sz="1400" b="1" dirty="0" smtClean="0"/>
          </a:p>
          <a:p>
            <a:pPr marL="228600" indent="-228600"/>
            <a:endParaRPr lang="pl-PL" sz="1400" dirty="0" smtClean="0"/>
          </a:p>
          <a:p>
            <a:pPr marL="342900" lvl="0" indent="-342900">
              <a:buFont typeface="+mj-lt"/>
              <a:buAutoNum type="arabicPeriod"/>
            </a:pPr>
            <a:r>
              <a:rPr lang="en-GB" sz="1400" dirty="0" smtClean="0"/>
              <a:t>Construction of an effective system of </a:t>
            </a:r>
            <a:r>
              <a:rPr lang="en-GB" sz="1400" dirty="0" err="1" smtClean="0"/>
              <a:t>counseling</a:t>
            </a:r>
            <a:r>
              <a:rPr lang="en-GB" sz="1400" dirty="0" smtClean="0"/>
              <a:t>, facilitating rational and efficient use of various sources of aid, </a:t>
            </a:r>
            <a:r>
              <a:rPr lang="en-GB" sz="1400" dirty="0" smtClean="0"/>
              <a:t>loans.</a:t>
            </a:r>
            <a:endParaRPr lang="pl-PL" sz="1400" dirty="0" smtClean="0"/>
          </a:p>
          <a:p>
            <a:pPr marL="342900" lvl="0" indent="-342900">
              <a:buFont typeface="+mj-lt"/>
              <a:buAutoNum type="arabicPeriod"/>
            </a:pPr>
            <a:endParaRPr lang="pl-PL" sz="1400" dirty="0" smtClean="0"/>
          </a:p>
          <a:p>
            <a:pPr marL="342900" lvl="0" indent="-342900">
              <a:buFont typeface="+mj-lt"/>
              <a:buAutoNum type="arabicPeriod"/>
            </a:pPr>
            <a:r>
              <a:rPr lang="en-GB" sz="1400" dirty="0" smtClean="0"/>
              <a:t>Coordinating </a:t>
            </a:r>
            <a:r>
              <a:rPr lang="en-GB" sz="1400" dirty="0" smtClean="0"/>
              <a:t>and strengthening the activities of the institutions and organizations that can help farmers and other rural entrepreneurs to make decisions and run their activities (especially non-agricultural activities). </a:t>
            </a:r>
            <a:endParaRPr lang="pl-PL" sz="14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8" name="Rectangle 2"/>
          <p:cNvSpPr txBox="1">
            <a:spLocks noChangeArrowheads="1"/>
          </p:cNvSpPr>
          <p:nvPr/>
        </p:nvSpPr>
        <p:spPr bwMode="auto">
          <a:xfrm>
            <a:off x="684213" y="1484313"/>
            <a:ext cx="7700962" cy="506412"/>
          </a:xfrm>
          <a:prstGeom prst="rect">
            <a:avLst/>
          </a:prstGeom>
          <a:noFill/>
          <a:ln w="9525">
            <a:noFill/>
            <a:miter lim="800000"/>
            <a:headEnd/>
            <a:tailEnd/>
          </a:ln>
          <a:effectLst/>
        </p:spPr>
        <p:txBody>
          <a:bodyPr anchor="ctr"/>
          <a:lstStyle/>
          <a:p>
            <a:pPr algn="ctr">
              <a:defRPr/>
            </a:pPr>
            <a:endParaRPr lang="pl-PL" sz="3200" b="1" kern="0" dirty="0">
              <a:solidFill>
                <a:srgbClr val="002060"/>
              </a:solidFill>
              <a:latin typeface="+mj-lt"/>
              <a:ea typeface="+mj-ea"/>
              <a:cs typeface="+mj-cs"/>
            </a:endParaRPr>
          </a:p>
        </p:txBody>
      </p:sp>
      <p:sp>
        <p:nvSpPr>
          <p:cNvPr id="66563" name="Rectangle 3"/>
          <p:cNvSpPr>
            <a:spLocks noChangeArrowheads="1"/>
          </p:cNvSpPr>
          <p:nvPr/>
        </p:nvSpPr>
        <p:spPr bwMode="auto">
          <a:xfrm>
            <a:off x="1331913" y="4005263"/>
            <a:ext cx="7272337" cy="1584325"/>
          </a:xfrm>
          <a:prstGeom prst="rect">
            <a:avLst/>
          </a:prstGeom>
          <a:noFill/>
          <a:ln w="9525">
            <a:noFill/>
            <a:miter lim="800000"/>
            <a:headEnd/>
            <a:tailEnd/>
          </a:ln>
        </p:spPr>
        <p:txBody>
          <a:bodyPr/>
          <a:lstStyle/>
          <a:p>
            <a:pPr>
              <a:spcBef>
                <a:spcPct val="20000"/>
              </a:spcBef>
            </a:pPr>
            <a:endParaRPr lang="pl-PL" sz="3200"/>
          </a:p>
          <a:p>
            <a:pPr>
              <a:spcBef>
                <a:spcPct val="20000"/>
              </a:spcBef>
            </a:pPr>
            <a:endParaRPr lang="pl-PL" sz="3200"/>
          </a:p>
          <a:p>
            <a:pPr>
              <a:spcBef>
                <a:spcPct val="20000"/>
              </a:spcBef>
            </a:pPr>
            <a:endParaRPr lang="pl-PL" sz="2800"/>
          </a:p>
        </p:txBody>
      </p:sp>
      <p:sp>
        <p:nvSpPr>
          <p:cNvPr id="66564"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Conclusions and recommendations</a:t>
            </a:r>
            <a:endParaRPr lang="pl-PL" sz="3200" b="1" dirty="0">
              <a:solidFill>
                <a:srgbClr val="000066"/>
              </a:solidFill>
            </a:endParaRPr>
          </a:p>
        </p:txBody>
      </p:sp>
      <p:graphicFrame>
        <p:nvGraphicFramePr>
          <p:cNvPr id="6" name="Tabela 5"/>
          <p:cNvGraphicFramePr>
            <a:graphicFrameLocks noGrp="1"/>
          </p:cNvGraphicFramePr>
          <p:nvPr/>
        </p:nvGraphicFramePr>
        <p:xfrm>
          <a:off x="785786" y="1714488"/>
          <a:ext cx="7643866" cy="1357322"/>
        </p:xfrm>
        <a:graphic>
          <a:graphicData uri="http://schemas.openxmlformats.org/drawingml/2006/table">
            <a:tbl>
              <a:tblPr>
                <a:tableStyleId>{18603FDC-E32A-4AB5-989C-0864C3EAD2B8}</a:tableStyleId>
              </a:tblPr>
              <a:tblGrid>
                <a:gridCol w="7643866"/>
              </a:tblGrid>
              <a:tr h="1357322">
                <a:tc>
                  <a:txBody>
                    <a:bodyPr/>
                    <a:lstStyle/>
                    <a:p>
                      <a:pPr>
                        <a:lnSpc>
                          <a:spcPts val="1500"/>
                        </a:lnSpc>
                        <a:spcAft>
                          <a:spcPts val="0"/>
                        </a:spcAft>
                      </a:pPr>
                      <a:endParaRPr lang="pl-PL" sz="1600" b="1" dirty="0" smtClean="0"/>
                    </a:p>
                    <a:p>
                      <a:r>
                        <a:rPr lang="en-GB" sz="1600" b="1" kern="1200" dirty="0" smtClean="0">
                          <a:solidFill>
                            <a:schemeClr val="lt1"/>
                          </a:solidFill>
                          <a:latin typeface="+mn-lt"/>
                          <a:ea typeface="+mn-ea"/>
                          <a:cs typeface="+mn-cs"/>
                        </a:rPr>
                        <a:t>CONCLUSION 9 - A major threat to the future development of agriculture and rural areas is the outflow of population from these areas. It is caused by many factors, mainly lower quality of life than in urban area and the lack of employment and development. </a:t>
                      </a:r>
                      <a:endParaRPr lang="pl-PL" sz="1600" b="1" kern="1200" dirty="0">
                        <a:solidFill>
                          <a:schemeClr val="lt1"/>
                        </a:solidFill>
                        <a:latin typeface="+mn-lt"/>
                        <a:ea typeface="+mn-ea"/>
                        <a:cs typeface="+mn-cs"/>
                      </a:endParaRPr>
                    </a:p>
                  </a:txBody>
                  <a:tcPr marL="68580" marR="68580" marT="0" marB="0"/>
                </a:tc>
              </a:tr>
            </a:tbl>
          </a:graphicData>
        </a:graphic>
      </p:graphicFrame>
      <p:sp>
        <p:nvSpPr>
          <p:cNvPr id="66566" name="Rectangle 1"/>
          <p:cNvSpPr>
            <a:spLocks noChangeArrowheads="1"/>
          </p:cNvSpPr>
          <p:nvPr/>
        </p:nvSpPr>
        <p:spPr bwMode="auto">
          <a:xfrm>
            <a:off x="1071538" y="3214686"/>
            <a:ext cx="7358063" cy="2677656"/>
          </a:xfrm>
          <a:prstGeom prst="rect">
            <a:avLst/>
          </a:prstGeom>
          <a:noFill/>
          <a:ln w="9525">
            <a:noFill/>
            <a:miter lim="800000"/>
            <a:headEnd/>
            <a:tailEnd/>
          </a:ln>
        </p:spPr>
        <p:txBody>
          <a:bodyPr anchor="ctr">
            <a:spAutoFit/>
          </a:bodyPr>
          <a:lstStyle/>
          <a:p>
            <a:r>
              <a:rPr lang="en-GB" sz="1400" b="1" dirty="0" smtClean="0"/>
              <a:t>Recommendations</a:t>
            </a:r>
            <a:r>
              <a:rPr lang="pl-PL" sz="1400" b="1" dirty="0" smtClean="0"/>
              <a:t>:</a:t>
            </a:r>
            <a:endParaRPr lang="pl-PL" sz="1400" b="1" dirty="0" smtClean="0"/>
          </a:p>
          <a:p>
            <a:endParaRPr lang="pl-PL" sz="1400" dirty="0" smtClean="0"/>
          </a:p>
          <a:p>
            <a:pPr marL="342900" indent="-342900">
              <a:buFont typeface="+mj-lt"/>
              <a:buAutoNum type="arabicPeriod"/>
            </a:pPr>
            <a:r>
              <a:rPr lang="en-GB" sz="1400" dirty="0" smtClean="0"/>
              <a:t>It </a:t>
            </a:r>
            <a:r>
              <a:rPr lang="en-GB" sz="1400" dirty="0" smtClean="0"/>
              <a:t>is necessary to invest in human capital and the conditions for its development. In particular, it is urgent to build broad access to:</a:t>
            </a:r>
            <a:endParaRPr lang="pl-PL" sz="1400" dirty="0" smtClean="0"/>
          </a:p>
          <a:p>
            <a:pPr marL="534988"/>
            <a:r>
              <a:rPr lang="en-GB" sz="1400" dirty="0" smtClean="0"/>
              <a:t>- public transport and transport infrastructure</a:t>
            </a:r>
            <a:endParaRPr lang="pl-PL" sz="1400" dirty="0" smtClean="0"/>
          </a:p>
          <a:p>
            <a:pPr marL="534988"/>
            <a:r>
              <a:rPr lang="en-GB" sz="1400" dirty="0" smtClean="0"/>
              <a:t>- education,</a:t>
            </a:r>
            <a:endParaRPr lang="pl-PL" sz="1400" dirty="0" smtClean="0"/>
          </a:p>
          <a:p>
            <a:pPr marL="534988"/>
            <a:r>
              <a:rPr lang="en-GB" sz="1400" dirty="0" smtClean="0"/>
              <a:t>- health,</a:t>
            </a:r>
            <a:endParaRPr lang="pl-PL" sz="1400" dirty="0" smtClean="0"/>
          </a:p>
          <a:p>
            <a:pPr marL="534988">
              <a:buFontTx/>
              <a:buChar char="-"/>
            </a:pPr>
            <a:r>
              <a:rPr lang="en-GB" sz="1400" dirty="0" smtClean="0"/>
              <a:t>living </a:t>
            </a:r>
            <a:r>
              <a:rPr lang="en-GB" sz="1400" dirty="0" smtClean="0"/>
              <a:t>and financial services</a:t>
            </a:r>
            <a:r>
              <a:rPr lang="en-GB" sz="1400" dirty="0" smtClean="0"/>
              <a:t>.</a:t>
            </a:r>
            <a:endParaRPr lang="pl-PL" sz="1400" dirty="0" smtClean="0"/>
          </a:p>
          <a:p>
            <a:pPr>
              <a:buFontTx/>
              <a:buChar char="-"/>
            </a:pPr>
            <a:endParaRPr lang="pl-PL" sz="1400" dirty="0" smtClean="0"/>
          </a:p>
          <a:p>
            <a:pPr marL="342900" indent="-342900">
              <a:buFont typeface="+mj-lt"/>
              <a:buAutoNum type="arabicPeriod" startAt="2"/>
            </a:pPr>
            <a:r>
              <a:rPr lang="en-GB" sz="1400" dirty="0" smtClean="0"/>
              <a:t>Package </a:t>
            </a:r>
            <a:r>
              <a:rPr lang="en-GB" sz="1400" dirty="0" smtClean="0"/>
              <a:t>of measures to raise the quality of human capital should be individual and dedicated to individual local communities, as well as tailored to their needs, expectations and opportunities. </a:t>
            </a:r>
            <a:endParaRPr lang="pl-PL" sz="1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8" name="Rectangle 2"/>
          <p:cNvSpPr txBox="1">
            <a:spLocks noChangeArrowheads="1"/>
          </p:cNvSpPr>
          <p:nvPr/>
        </p:nvSpPr>
        <p:spPr bwMode="auto">
          <a:xfrm>
            <a:off x="684213" y="1484313"/>
            <a:ext cx="7700962" cy="506412"/>
          </a:xfrm>
          <a:prstGeom prst="rect">
            <a:avLst/>
          </a:prstGeom>
          <a:noFill/>
          <a:ln w="9525">
            <a:noFill/>
            <a:miter lim="800000"/>
            <a:headEnd/>
            <a:tailEnd/>
          </a:ln>
          <a:effectLst/>
        </p:spPr>
        <p:txBody>
          <a:bodyPr anchor="ctr"/>
          <a:lstStyle/>
          <a:p>
            <a:pPr algn="ctr">
              <a:defRPr/>
            </a:pPr>
            <a:endParaRPr lang="pl-PL" sz="3200" b="1" kern="0" dirty="0">
              <a:solidFill>
                <a:srgbClr val="002060"/>
              </a:solidFill>
              <a:latin typeface="+mj-lt"/>
              <a:ea typeface="+mj-ea"/>
              <a:cs typeface="+mj-cs"/>
            </a:endParaRPr>
          </a:p>
        </p:txBody>
      </p:sp>
      <p:sp>
        <p:nvSpPr>
          <p:cNvPr id="66563" name="Rectangle 3"/>
          <p:cNvSpPr>
            <a:spLocks noChangeArrowheads="1"/>
          </p:cNvSpPr>
          <p:nvPr/>
        </p:nvSpPr>
        <p:spPr bwMode="auto">
          <a:xfrm>
            <a:off x="1331913" y="4005263"/>
            <a:ext cx="7272337" cy="1584325"/>
          </a:xfrm>
          <a:prstGeom prst="rect">
            <a:avLst/>
          </a:prstGeom>
          <a:noFill/>
          <a:ln w="9525">
            <a:noFill/>
            <a:miter lim="800000"/>
            <a:headEnd/>
            <a:tailEnd/>
          </a:ln>
        </p:spPr>
        <p:txBody>
          <a:bodyPr/>
          <a:lstStyle/>
          <a:p>
            <a:pPr>
              <a:spcBef>
                <a:spcPct val="20000"/>
              </a:spcBef>
            </a:pPr>
            <a:endParaRPr lang="pl-PL" sz="3200"/>
          </a:p>
          <a:p>
            <a:pPr>
              <a:spcBef>
                <a:spcPct val="20000"/>
              </a:spcBef>
            </a:pPr>
            <a:endParaRPr lang="pl-PL" sz="3200"/>
          </a:p>
          <a:p>
            <a:pPr>
              <a:spcBef>
                <a:spcPct val="20000"/>
              </a:spcBef>
            </a:pPr>
            <a:endParaRPr lang="pl-PL" sz="2800"/>
          </a:p>
        </p:txBody>
      </p:sp>
      <p:sp>
        <p:nvSpPr>
          <p:cNvPr id="66564"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Conclusions and recommendations</a:t>
            </a:r>
            <a:endParaRPr lang="pl-PL" sz="3200" b="1" dirty="0">
              <a:solidFill>
                <a:srgbClr val="000066"/>
              </a:solidFill>
            </a:endParaRPr>
          </a:p>
        </p:txBody>
      </p:sp>
      <p:graphicFrame>
        <p:nvGraphicFramePr>
          <p:cNvPr id="10" name="Tabela 9"/>
          <p:cNvGraphicFramePr>
            <a:graphicFrameLocks noGrp="1"/>
          </p:cNvGraphicFramePr>
          <p:nvPr/>
        </p:nvGraphicFramePr>
        <p:xfrm>
          <a:off x="1000100" y="1928802"/>
          <a:ext cx="7643866" cy="1071570"/>
        </p:xfrm>
        <a:graphic>
          <a:graphicData uri="http://schemas.openxmlformats.org/drawingml/2006/table">
            <a:tbl>
              <a:tblPr>
                <a:tableStyleId>{18603FDC-E32A-4AB5-989C-0864C3EAD2B8}</a:tableStyleId>
              </a:tblPr>
              <a:tblGrid>
                <a:gridCol w="7643866"/>
              </a:tblGrid>
              <a:tr h="1071570">
                <a:tc>
                  <a:txBody>
                    <a:bodyPr/>
                    <a:lstStyle/>
                    <a:p>
                      <a:pPr>
                        <a:lnSpc>
                          <a:spcPts val="1500"/>
                        </a:lnSpc>
                        <a:spcAft>
                          <a:spcPts val="0"/>
                        </a:spcAft>
                      </a:pPr>
                      <a:endParaRPr lang="pl-PL" sz="1600" b="1" dirty="0" smtClean="0"/>
                    </a:p>
                    <a:p>
                      <a:r>
                        <a:rPr lang="en-GB" sz="1600" b="1" kern="1200" dirty="0" smtClean="0">
                          <a:solidFill>
                            <a:schemeClr val="lt1"/>
                          </a:solidFill>
                          <a:latin typeface="+mn-lt"/>
                          <a:ea typeface="+mn-ea"/>
                          <a:cs typeface="+mn-cs"/>
                        </a:rPr>
                        <a:t>CONLCUSION 10 - The population of rural areas is not very active socially. Many regions are missing local authorities involvement in efforts to socio-economic development. </a:t>
                      </a:r>
                      <a:endParaRPr lang="pl-PL" sz="1600" b="1" kern="1200" dirty="0">
                        <a:solidFill>
                          <a:schemeClr val="lt1"/>
                        </a:solidFill>
                        <a:latin typeface="+mn-lt"/>
                        <a:ea typeface="+mn-ea"/>
                        <a:cs typeface="+mn-cs"/>
                      </a:endParaRPr>
                    </a:p>
                  </a:txBody>
                  <a:tcPr marL="68580" marR="68580" marT="0" marB="0"/>
                </a:tc>
              </a:tr>
            </a:tbl>
          </a:graphicData>
        </a:graphic>
      </p:graphicFrame>
      <p:sp>
        <p:nvSpPr>
          <p:cNvPr id="66568" name="Prostokąt 10"/>
          <p:cNvSpPr>
            <a:spLocks noChangeArrowheads="1"/>
          </p:cNvSpPr>
          <p:nvPr/>
        </p:nvSpPr>
        <p:spPr bwMode="auto">
          <a:xfrm>
            <a:off x="1428728" y="3143248"/>
            <a:ext cx="7143750" cy="738664"/>
          </a:xfrm>
          <a:prstGeom prst="rect">
            <a:avLst/>
          </a:prstGeom>
          <a:noFill/>
          <a:ln w="9525">
            <a:noFill/>
            <a:miter lim="800000"/>
            <a:headEnd/>
            <a:tailEnd/>
          </a:ln>
        </p:spPr>
        <p:txBody>
          <a:bodyPr>
            <a:spAutoFit/>
          </a:bodyPr>
          <a:lstStyle/>
          <a:p>
            <a:r>
              <a:rPr lang="en-GB" sz="1400" b="1" dirty="0" smtClean="0"/>
              <a:t>Recommendation</a:t>
            </a:r>
            <a:r>
              <a:rPr lang="pl-PL" sz="1400" b="1" dirty="0" smtClean="0"/>
              <a:t>:</a:t>
            </a:r>
            <a:endParaRPr lang="pl-PL" sz="1400" b="1" dirty="0" smtClean="0"/>
          </a:p>
          <a:p>
            <a:endParaRPr lang="pl-PL" sz="1400" dirty="0" smtClean="0"/>
          </a:p>
          <a:p>
            <a:r>
              <a:rPr lang="en-GB" sz="1400" dirty="0" smtClean="0"/>
              <a:t>Taking </a:t>
            </a:r>
            <a:r>
              <a:rPr lang="en-GB" sz="1400" dirty="0" smtClean="0"/>
              <a:t>effective measures to stimulate social activity.</a:t>
            </a:r>
            <a:endParaRPr lang="pl-PL"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18434" name="Rectangle 2"/>
          <p:cNvSpPr txBox="1">
            <a:spLocks noChangeArrowheads="1"/>
          </p:cNvSpPr>
          <p:nvPr/>
        </p:nvSpPr>
        <p:spPr bwMode="auto">
          <a:xfrm>
            <a:off x="571472" y="1714488"/>
            <a:ext cx="7700963" cy="357178"/>
          </a:xfrm>
          <a:prstGeom prst="rect">
            <a:avLst/>
          </a:prstGeom>
          <a:noFill/>
          <a:ln w="9525">
            <a:noFill/>
            <a:miter lim="800000"/>
            <a:headEnd/>
            <a:tailEnd/>
          </a:ln>
        </p:spPr>
        <p:txBody>
          <a:bodyPr anchor="ctr"/>
          <a:lstStyle/>
          <a:p>
            <a:r>
              <a:rPr lang="en-GB" sz="2000" b="1" dirty="0" smtClean="0"/>
              <a:t>Main conclusions:</a:t>
            </a:r>
            <a:endParaRPr lang="pl-PL" sz="2000" b="1" dirty="0"/>
          </a:p>
        </p:txBody>
      </p:sp>
      <p:sp>
        <p:nvSpPr>
          <p:cNvPr id="18435" name="Prostokąt 4"/>
          <p:cNvSpPr>
            <a:spLocks noChangeArrowheads="1"/>
          </p:cNvSpPr>
          <p:nvPr/>
        </p:nvSpPr>
        <p:spPr bwMode="auto">
          <a:xfrm>
            <a:off x="571472" y="2143116"/>
            <a:ext cx="8358188" cy="3539430"/>
          </a:xfrm>
          <a:prstGeom prst="rect">
            <a:avLst/>
          </a:prstGeom>
          <a:noFill/>
          <a:ln w="9525">
            <a:noFill/>
            <a:miter lim="800000"/>
            <a:headEnd/>
            <a:tailEnd/>
          </a:ln>
        </p:spPr>
        <p:txBody>
          <a:bodyPr>
            <a:spAutoFit/>
          </a:bodyPr>
          <a:lstStyle/>
          <a:p>
            <a:pPr marL="342900" indent="-342900">
              <a:buFont typeface="+mj-lt"/>
              <a:buAutoNum type="arabicPeriod"/>
            </a:pPr>
            <a:r>
              <a:rPr lang="en-GB" sz="1600" dirty="0" err="1" smtClean="0"/>
              <a:t>Podlasie</a:t>
            </a:r>
            <a:r>
              <a:rPr lang="en-GB" sz="1600" dirty="0" smtClean="0"/>
              <a:t> Province has one of the lowest levels of economic development and industrialization in comparison to other Polish regions</a:t>
            </a:r>
            <a:r>
              <a:rPr lang="en-GB" sz="1600" dirty="0" smtClean="0"/>
              <a:t>.</a:t>
            </a:r>
            <a:endParaRPr lang="pl-PL" sz="1600" dirty="0" smtClean="0"/>
          </a:p>
          <a:p>
            <a:pPr marL="342900" indent="-342900">
              <a:buFont typeface="+mj-lt"/>
              <a:buAutoNum type="arabicPeriod"/>
            </a:pPr>
            <a:endParaRPr lang="pl-PL" sz="1600" dirty="0" smtClean="0"/>
          </a:p>
          <a:p>
            <a:pPr marL="342900" indent="-342900">
              <a:buFont typeface="+mj-lt"/>
              <a:buAutoNum type="arabicPeriod"/>
            </a:pPr>
            <a:r>
              <a:rPr lang="en-GB" sz="1600" dirty="0" smtClean="0"/>
              <a:t>Typical agricultural region with varying potential and managing conditions between particular </a:t>
            </a:r>
            <a:r>
              <a:rPr lang="en-GB" sz="1600" dirty="0" err="1" smtClean="0"/>
              <a:t>poviats</a:t>
            </a:r>
            <a:r>
              <a:rPr lang="en-GB" sz="1600" dirty="0" smtClean="0"/>
              <a:t> and municipalities</a:t>
            </a:r>
            <a:r>
              <a:rPr lang="en-GB" sz="1600" dirty="0" smtClean="0"/>
              <a:t>.</a:t>
            </a:r>
            <a:endParaRPr lang="pl-PL" sz="1600" dirty="0" smtClean="0"/>
          </a:p>
          <a:p>
            <a:pPr marL="342900" indent="-342900">
              <a:buFont typeface="+mj-lt"/>
              <a:buAutoNum type="arabicPeriod"/>
            </a:pPr>
            <a:endParaRPr lang="pl-PL" sz="1600" dirty="0" smtClean="0"/>
          </a:p>
          <a:p>
            <a:pPr marL="342900" indent="-342900">
              <a:buFont typeface="+mj-lt"/>
              <a:buAutoNum type="arabicPeriod"/>
            </a:pPr>
            <a:r>
              <a:rPr lang="en-GB" sz="1600" dirty="0" smtClean="0"/>
              <a:t>The low share of industry in gross added value. </a:t>
            </a:r>
            <a:endParaRPr lang="pl-PL" sz="1600" dirty="0" smtClean="0"/>
          </a:p>
          <a:p>
            <a:pPr marL="342900" indent="-342900">
              <a:buFont typeface="+mj-lt"/>
              <a:buAutoNum type="arabicPeriod"/>
            </a:pPr>
            <a:endParaRPr lang="pl-PL" sz="1600" dirty="0" smtClean="0"/>
          </a:p>
          <a:p>
            <a:pPr marL="342900" indent="-342900">
              <a:buFont typeface="+mj-lt"/>
              <a:buAutoNum type="arabicPeriod"/>
            </a:pPr>
            <a:r>
              <a:rPr lang="en-GB" sz="1600" dirty="0" smtClean="0"/>
              <a:t>The industrial structure is dominated by the production and processing of agricultural raw materials</a:t>
            </a:r>
            <a:r>
              <a:rPr lang="en-GB" sz="1600" dirty="0" smtClean="0"/>
              <a:t>.</a:t>
            </a:r>
            <a:endParaRPr lang="pl-PL" sz="1600" dirty="0" smtClean="0"/>
          </a:p>
          <a:p>
            <a:pPr marL="342900" indent="-342900">
              <a:buFont typeface="+mj-lt"/>
              <a:buAutoNum type="arabicPeriod"/>
            </a:pPr>
            <a:endParaRPr lang="pl-PL" sz="1600" dirty="0" smtClean="0"/>
          </a:p>
          <a:p>
            <a:pPr marL="342900" indent="-342900">
              <a:buFont typeface="+mj-lt"/>
              <a:buAutoNum type="arabicPeriod"/>
            </a:pPr>
            <a:r>
              <a:rPr lang="en-GB" sz="1600" dirty="0" smtClean="0"/>
              <a:t>A small investment attractiveness of the region (low GDP, a small market capacity, low level of urbanization and the development of infrastructure, weak industrial production and competitive workforce).</a:t>
            </a:r>
            <a:endParaRPr lang="pl-PL" sz="1600" dirty="0"/>
          </a:p>
        </p:txBody>
      </p:sp>
      <p:sp>
        <p:nvSpPr>
          <p:cNvPr id="8"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18439"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pl-PL" sz="3200" b="1" dirty="0" smtClean="0">
                <a:solidFill>
                  <a:srgbClr val="002060"/>
                </a:solidFill>
              </a:rPr>
              <a:t>DESK </a:t>
            </a:r>
            <a:r>
              <a:rPr lang="pl-PL" sz="3200" b="1" dirty="0">
                <a:solidFill>
                  <a:srgbClr val="002060"/>
                </a:solidFill>
              </a:rPr>
              <a:t>RESEARCH</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8" name="Rectangle 2"/>
          <p:cNvSpPr txBox="1">
            <a:spLocks noChangeArrowheads="1"/>
          </p:cNvSpPr>
          <p:nvPr/>
        </p:nvSpPr>
        <p:spPr bwMode="auto">
          <a:xfrm>
            <a:off x="684213" y="1484313"/>
            <a:ext cx="7700962" cy="506412"/>
          </a:xfrm>
          <a:prstGeom prst="rect">
            <a:avLst/>
          </a:prstGeom>
          <a:noFill/>
          <a:ln w="9525">
            <a:noFill/>
            <a:miter lim="800000"/>
            <a:headEnd/>
            <a:tailEnd/>
          </a:ln>
          <a:effectLst/>
        </p:spPr>
        <p:txBody>
          <a:bodyPr anchor="ctr"/>
          <a:lstStyle/>
          <a:p>
            <a:pPr algn="ctr">
              <a:defRPr/>
            </a:pPr>
            <a:endParaRPr lang="pl-PL" sz="3200" b="1" kern="0" dirty="0">
              <a:solidFill>
                <a:srgbClr val="002060"/>
              </a:solidFill>
              <a:latin typeface="+mj-lt"/>
              <a:ea typeface="+mj-ea"/>
              <a:cs typeface="+mj-cs"/>
            </a:endParaRPr>
          </a:p>
        </p:txBody>
      </p:sp>
      <p:sp>
        <p:nvSpPr>
          <p:cNvPr id="67587" name="Rectangle 3"/>
          <p:cNvSpPr>
            <a:spLocks noChangeArrowheads="1"/>
          </p:cNvSpPr>
          <p:nvPr/>
        </p:nvSpPr>
        <p:spPr bwMode="auto">
          <a:xfrm>
            <a:off x="1331913" y="4005263"/>
            <a:ext cx="7272337" cy="1584325"/>
          </a:xfrm>
          <a:prstGeom prst="rect">
            <a:avLst/>
          </a:prstGeom>
          <a:noFill/>
          <a:ln w="9525">
            <a:noFill/>
            <a:miter lim="800000"/>
            <a:headEnd/>
            <a:tailEnd/>
          </a:ln>
        </p:spPr>
        <p:txBody>
          <a:bodyPr/>
          <a:lstStyle/>
          <a:p>
            <a:pPr>
              <a:spcBef>
                <a:spcPct val="20000"/>
              </a:spcBef>
            </a:pPr>
            <a:endParaRPr lang="pl-PL" sz="3200"/>
          </a:p>
          <a:p>
            <a:pPr>
              <a:spcBef>
                <a:spcPct val="20000"/>
              </a:spcBef>
            </a:pPr>
            <a:endParaRPr lang="pl-PL" sz="3200"/>
          </a:p>
          <a:p>
            <a:pPr>
              <a:spcBef>
                <a:spcPct val="20000"/>
              </a:spcBef>
            </a:pPr>
            <a:endParaRPr lang="pl-PL" sz="2800"/>
          </a:p>
        </p:txBody>
      </p:sp>
      <p:sp>
        <p:nvSpPr>
          <p:cNvPr id="67588"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Conclusions and recommendations</a:t>
            </a:r>
            <a:endParaRPr lang="pl-PL" sz="3200" b="1" dirty="0">
              <a:solidFill>
                <a:srgbClr val="000066"/>
              </a:solidFill>
            </a:endParaRPr>
          </a:p>
        </p:txBody>
      </p:sp>
      <p:graphicFrame>
        <p:nvGraphicFramePr>
          <p:cNvPr id="6" name="Tabela 5"/>
          <p:cNvGraphicFramePr>
            <a:graphicFrameLocks noGrp="1"/>
          </p:cNvGraphicFramePr>
          <p:nvPr/>
        </p:nvGraphicFramePr>
        <p:xfrm>
          <a:off x="857224" y="1785926"/>
          <a:ext cx="7500990" cy="1143008"/>
        </p:xfrm>
        <a:graphic>
          <a:graphicData uri="http://schemas.openxmlformats.org/drawingml/2006/table">
            <a:tbl>
              <a:tblPr>
                <a:tableStyleId>{18603FDC-E32A-4AB5-989C-0864C3EAD2B8}</a:tableStyleId>
              </a:tblPr>
              <a:tblGrid>
                <a:gridCol w="7500990"/>
              </a:tblGrid>
              <a:tr h="1143008">
                <a:tc>
                  <a:txBody>
                    <a:bodyPr/>
                    <a:lstStyle/>
                    <a:p>
                      <a:pPr>
                        <a:lnSpc>
                          <a:spcPts val="1500"/>
                        </a:lnSpc>
                        <a:spcAft>
                          <a:spcPts val="0"/>
                        </a:spcAft>
                      </a:pPr>
                      <a:endParaRPr lang="pl-PL" sz="1600" b="1" dirty="0" smtClean="0"/>
                    </a:p>
                    <a:p>
                      <a:r>
                        <a:rPr lang="en-GB" sz="1600" b="1" kern="1200" dirty="0" smtClean="0">
                          <a:solidFill>
                            <a:schemeClr val="lt1"/>
                          </a:solidFill>
                          <a:latin typeface="+mn-lt"/>
                          <a:ea typeface="+mn-ea"/>
                          <a:cs typeface="+mn-cs"/>
                        </a:rPr>
                        <a:t>CONLCUSION 11 - The barriers, especially in taking up economic activity, for residents of villages and small towns often include a lack of knowledge and expertise in this field, as well as the fear of failure. </a:t>
                      </a:r>
                      <a:endParaRPr lang="pl-PL" sz="1600" b="1" kern="1200" dirty="0">
                        <a:solidFill>
                          <a:schemeClr val="lt1"/>
                        </a:solidFill>
                        <a:latin typeface="+mn-lt"/>
                        <a:ea typeface="+mn-ea"/>
                        <a:cs typeface="+mn-cs"/>
                      </a:endParaRPr>
                    </a:p>
                  </a:txBody>
                  <a:tcPr marL="68580" marR="68580" marT="0" marB="0"/>
                </a:tc>
              </a:tr>
            </a:tbl>
          </a:graphicData>
        </a:graphic>
      </p:graphicFrame>
      <p:sp>
        <p:nvSpPr>
          <p:cNvPr id="67590" name="Rectangle 1"/>
          <p:cNvSpPr>
            <a:spLocks noChangeArrowheads="1"/>
          </p:cNvSpPr>
          <p:nvPr/>
        </p:nvSpPr>
        <p:spPr bwMode="auto">
          <a:xfrm>
            <a:off x="1142976" y="3357562"/>
            <a:ext cx="7215188" cy="1600438"/>
          </a:xfrm>
          <a:prstGeom prst="rect">
            <a:avLst/>
          </a:prstGeom>
          <a:noFill/>
          <a:ln w="9525">
            <a:noFill/>
            <a:miter lim="800000"/>
            <a:headEnd/>
            <a:tailEnd/>
          </a:ln>
        </p:spPr>
        <p:txBody>
          <a:bodyPr anchor="ctr">
            <a:spAutoFit/>
          </a:bodyPr>
          <a:lstStyle/>
          <a:p>
            <a:pPr marL="228600" indent="-228600"/>
            <a:r>
              <a:rPr lang="en-GB" sz="1400" b="1" dirty="0" smtClean="0"/>
              <a:t>Recommendations</a:t>
            </a:r>
            <a:r>
              <a:rPr lang="pl-PL" sz="1400" b="1" dirty="0" smtClean="0">
                <a:ea typeface="Calibri" pitchFamily="34" charset="0"/>
                <a:cs typeface="Arial" charset="0"/>
              </a:rPr>
              <a:t>:</a:t>
            </a:r>
            <a:endParaRPr lang="pl-PL" sz="1400" b="1" dirty="0" smtClean="0">
              <a:ea typeface="Calibri" pitchFamily="34" charset="0"/>
              <a:cs typeface="Arial" charset="0"/>
            </a:endParaRPr>
          </a:p>
          <a:p>
            <a:pPr marL="228600" indent="-228600">
              <a:buFontTx/>
              <a:buAutoNum type="arabicPeriod"/>
            </a:pPr>
            <a:endParaRPr lang="pl-PL" sz="1400" dirty="0" smtClean="0">
              <a:ea typeface="Calibri" pitchFamily="34" charset="0"/>
              <a:cs typeface="Arial" charset="0"/>
            </a:endParaRPr>
          </a:p>
          <a:p>
            <a:pPr marL="342900" lvl="0" indent="-342900">
              <a:buFont typeface="+mj-lt"/>
              <a:buAutoNum type="arabicPeriod"/>
            </a:pPr>
            <a:r>
              <a:rPr lang="en-GB" sz="1400" dirty="0" smtClean="0"/>
              <a:t>Creating the conditions for economic development, in particular in areas with low </a:t>
            </a:r>
            <a:r>
              <a:rPr lang="en-GB" sz="1400" dirty="0" smtClean="0"/>
              <a:t>entrepreneurship.</a:t>
            </a:r>
            <a:endParaRPr lang="pl-PL" sz="1400" dirty="0" smtClean="0"/>
          </a:p>
          <a:p>
            <a:pPr marL="342900" lvl="0" indent="-342900">
              <a:buFont typeface="+mj-lt"/>
              <a:buAutoNum type="arabicPeriod"/>
            </a:pPr>
            <a:endParaRPr lang="pl-PL" sz="1400" dirty="0" smtClean="0"/>
          </a:p>
          <a:p>
            <a:pPr marL="342900" lvl="0" indent="-342900">
              <a:buFont typeface="+mj-lt"/>
              <a:buAutoNum type="arabicPeriod"/>
            </a:pPr>
            <a:r>
              <a:rPr lang="en-GB" sz="1400" dirty="0" smtClean="0"/>
              <a:t>Stimulation </a:t>
            </a:r>
            <a:r>
              <a:rPr lang="en-GB" sz="1400" dirty="0" smtClean="0"/>
              <a:t>of social activity for the development of entrepreneurship and new initiatives.</a:t>
            </a:r>
            <a:endParaRPr lang="pl-PL" sz="1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8" name="Rectangle 2"/>
          <p:cNvSpPr txBox="1">
            <a:spLocks noChangeArrowheads="1"/>
          </p:cNvSpPr>
          <p:nvPr/>
        </p:nvSpPr>
        <p:spPr bwMode="auto">
          <a:xfrm>
            <a:off x="684213" y="1484313"/>
            <a:ext cx="7700962" cy="506412"/>
          </a:xfrm>
          <a:prstGeom prst="rect">
            <a:avLst/>
          </a:prstGeom>
          <a:noFill/>
          <a:ln w="9525">
            <a:noFill/>
            <a:miter lim="800000"/>
            <a:headEnd/>
            <a:tailEnd/>
          </a:ln>
          <a:effectLst/>
        </p:spPr>
        <p:txBody>
          <a:bodyPr anchor="ctr"/>
          <a:lstStyle/>
          <a:p>
            <a:pPr algn="ctr">
              <a:defRPr/>
            </a:pPr>
            <a:endParaRPr lang="pl-PL" sz="3200" b="1" kern="0" dirty="0">
              <a:solidFill>
                <a:srgbClr val="002060"/>
              </a:solidFill>
              <a:latin typeface="+mj-lt"/>
              <a:ea typeface="+mj-ea"/>
              <a:cs typeface="+mj-cs"/>
            </a:endParaRPr>
          </a:p>
        </p:txBody>
      </p:sp>
      <p:sp>
        <p:nvSpPr>
          <p:cNvPr id="67587" name="Rectangle 3"/>
          <p:cNvSpPr>
            <a:spLocks noChangeArrowheads="1"/>
          </p:cNvSpPr>
          <p:nvPr/>
        </p:nvSpPr>
        <p:spPr bwMode="auto">
          <a:xfrm>
            <a:off x="1331913" y="4005263"/>
            <a:ext cx="7272337" cy="1584325"/>
          </a:xfrm>
          <a:prstGeom prst="rect">
            <a:avLst/>
          </a:prstGeom>
          <a:noFill/>
          <a:ln w="9525">
            <a:noFill/>
            <a:miter lim="800000"/>
            <a:headEnd/>
            <a:tailEnd/>
          </a:ln>
        </p:spPr>
        <p:txBody>
          <a:bodyPr/>
          <a:lstStyle/>
          <a:p>
            <a:pPr>
              <a:spcBef>
                <a:spcPct val="20000"/>
              </a:spcBef>
            </a:pPr>
            <a:endParaRPr lang="pl-PL" sz="3200"/>
          </a:p>
          <a:p>
            <a:pPr>
              <a:spcBef>
                <a:spcPct val="20000"/>
              </a:spcBef>
            </a:pPr>
            <a:endParaRPr lang="pl-PL" sz="3200"/>
          </a:p>
          <a:p>
            <a:pPr>
              <a:spcBef>
                <a:spcPct val="20000"/>
              </a:spcBef>
            </a:pPr>
            <a:endParaRPr lang="pl-PL" sz="2800"/>
          </a:p>
        </p:txBody>
      </p:sp>
      <p:sp>
        <p:nvSpPr>
          <p:cNvPr id="67588"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Conclusions and recommendations</a:t>
            </a:r>
            <a:endParaRPr lang="pl-PL" sz="3200" b="1" dirty="0">
              <a:solidFill>
                <a:srgbClr val="000066"/>
              </a:solidFill>
            </a:endParaRPr>
          </a:p>
        </p:txBody>
      </p:sp>
      <p:graphicFrame>
        <p:nvGraphicFramePr>
          <p:cNvPr id="10" name="Tabela 9"/>
          <p:cNvGraphicFramePr>
            <a:graphicFrameLocks noGrp="1"/>
          </p:cNvGraphicFramePr>
          <p:nvPr/>
        </p:nvGraphicFramePr>
        <p:xfrm>
          <a:off x="857224" y="1928802"/>
          <a:ext cx="7500990" cy="1356360"/>
        </p:xfrm>
        <a:graphic>
          <a:graphicData uri="http://schemas.openxmlformats.org/drawingml/2006/table">
            <a:tbl>
              <a:tblPr>
                <a:tableStyleId>{18603FDC-E32A-4AB5-989C-0864C3EAD2B8}</a:tableStyleId>
              </a:tblPr>
              <a:tblGrid>
                <a:gridCol w="7500990"/>
              </a:tblGrid>
              <a:tr h="0">
                <a:tc>
                  <a:txBody>
                    <a:bodyPr/>
                    <a:lstStyle/>
                    <a:p>
                      <a:pPr>
                        <a:lnSpc>
                          <a:spcPts val="1500"/>
                        </a:lnSpc>
                        <a:spcAft>
                          <a:spcPts val="0"/>
                        </a:spcAft>
                      </a:pPr>
                      <a:endParaRPr lang="pl-PL" sz="1600" b="1" dirty="0" smtClean="0"/>
                    </a:p>
                    <a:p>
                      <a:r>
                        <a:rPr lang="en-GB" sz="1600" b="1" kern="1200" dirty="0" smtClean="0">
                          <a:solidFill>
                            <a:schemeClr val="lt1"/>
                          </a:solidFill>
                          <a:latin typeface="+mn-lt"/>
                          <a:ea typeface="+mn-ea"/>
                          <a:cs typeface="+mn-cs"/>
                        </a:rPr>
                        <a:t>CONLCUSION 12 - A common problem is a mismatch of the educational offer with the needs and expectations of both the unemployed, as well as local labour markets. This results in low commitment and aversion to the educational activity. </a:t>
                      </a:r>
                      <a:endParaRPr lang="pl-PL" sz="1600" b="1" kern="1200" dirty="0" smtClean="0">
                        <a:solidFill>
                          <a:schemeClr val="lt1"/>
                        </a:solidFill>
                        <a:latin typeface="+mn-lt"/>
                        <a:ea typeface="+mn-ea"/>
                        <a:cs typeface="+mn-cs"/>
                      </a:endParaRPr>
                    </a:p>
                    <a:p>
                      <a:pPr>
                        <a:lnSpc>
                          <a:spcPts val="1500"/>
                        </a:lnSpc>
                        <a:spcAft>
                          <a:spcPts val="0"/>
                        </a:spcAft>
                      </a:pPr>
                      <a:endParaRPr lang="pl-PL" sz="1600" b="1" dirty="0">
                        <a:latin typeface="+mj-lt"/>
                        <a:ea typeface="Calibri"/>
                        <a:cs typeface="Calibri"/>
                      </a:endParaRPr>
                    </a:p>
                  </a:txBody>
                  <a:tcPr marL="68580" marR="68580" marT="0" marB="0"/>
                </a:tc>
              </a:tr>
            </a:tbl>
          </a:graphicData>
        </a:graphic>
      </p:graphicFrame>
      <p:sp>
        <p:nvSpPr>
          <p:cNvPr id="67592" name="Prostokąt 10"/>
          <p:cNvSpPr>
            <a:spLocks noChangeArrowheads="1"/>
          </p:cNvSpPr>
          <p:nvPr/>
        </p:nvSpPr>
        <p:spPr bwMode="auto">
          <a:xfrm>
            <a:off x="1214414" y="3500438"/>
            <a:ext cx="7000875" cy="1169551"/>
          </a:xfrm>
          <a:prstGeom prst="rect">
            <a:avLst/>
          </a:prstGeom>
          <a:noFill/>
          <a:ln w="9525">
            <a:noFill/>
            <a:miter lim="800000"/>
            <a:headEnd/>
            <a:tailEnd/>
          </a:ln>
        </p:spPr>
        <p:txBody>
          <a:bodyPr>
            <a:spAutoFit/>
          </a:bodyPr>
          <a:lstStyle/>
          <a:p>
            <a:pPr marL="685800" lvl="1" indent="-685800"/>
            <a:r>
              <a:rPr lang="en-GB" sz="1400" b="1" dirty="0" smtClean="0"/>
              <a:t>Recommendation</a:t>
            </a:r>
            <a:r>
              <a:rPr lang="pl-PL" sz="1400" b="1" dirty="0" smtClean="0"/>
              <a:t>:</a:t>
            </a:r>
            <a:endParaRPr lang="pl-PL" sz="1400" b="1" dirty="0" smtClean="0"/>
          </a:p>
          <a:p>
            <a:pPr marL="228600" indent="-228600"/>
            <a:endParaRPr lang="pl-PL" sz="1400" dirty="0" smtClean="0"/>
          </a:p>
          <a:p>
            <a:pPr lvl="0"/>
            <a:r>
              <a:rPr lang="en-GB" sz="1400" dirty="0" smtClean="0"/>
              <a:t>Performing a full diagnosis of training needs, both from the point of view of local labour markets, as well as the unemployed.</a:t>
            </a:r>
            <a:endParaRPr lang="pl-PL" sz="1400" dirty="0" smtClean="0"/>
          </a:p>
          <a:p>
            <a:pPr marL="228600" indent="-228600"/>
            <a:endParaRPr lang="pl-PL" sz="14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ctrTitle"/>
          </p:nvPr>
        </p:nvSpPr>
        <p:spPr>
          <a:xfrm>
            <a:off x="685800" y="2924175"/>
            <a:ext cx="7772400" cy="676275"/>
          </a:xfrm>
        </p:spPr>
        <p:txBody>
          <a:bodyPr/>
          <a:lstStyle/>
          <a:p>
            <a:pPr eaLnBrk="1" hangingPunct="1"/>
            <a:r>
              <a:rPr lang="en-GB" sz="3200" b="1" dirty="0" smtClean="0">
                <a:solidFill>
                  <a:srgbClr val="C00000"/>
                </a:solidFill>
              </a:rPr>
              <a:t>Thank you for your </a:t>
            </a:r>
            <a:r>
              <a:rPr lang="en-GB" sz="3200" b="1" dirty="0" smtClean="0">
                <a:solidFill>
                  <a:srgbClr val="C00000"/>
                </a:solidFill>
              </a:rPr>
              <a:t>attention</a:t>
            </a:r>
            <a:endParaRPr lang="pl-PL" sz="3200" b="1" dirty="0" smtClean="0">
              <a:solidFill>
                <a:srgbClr val="C00000"/>
              </a:solidFill>
            </a:endParaRPr>
          </a:p>
        </p:txBody>
      </p:sp>
      <p:sp>
        <p:nvSpPr>
          <p:cNvPr id="68610" name="Rectangle 3"/>
          <p:cNvSpPr>
            <a:spLocks noGrp="1" noChangeArrowheads="1"/>
          </p:cNvSpPr>
          <p:nvPr>
            <p:ph type="subTitle" idx="1"/>
          </p:nvPr>
        </p:nvSpPr>
        <p:spPr>
          <a:xfrm>
            <a:off x="1258888" y="5300663"/>
            <a:ext cx="6400800" cy="504825"/>
          </a:xfrm>
        </p:spPr>
        <p:txBody>
          <a:bodyPr/>
          <a:lstStyle/>
          <a:p>
            <a:pPr algn="r" eaLnBrk="1" hangingPunct="1">
              <a:lnSpc>
                <a:spcPct val="80000"/>
              </a:lnSpc>
            </a:pPr>
            <a:endParaRPr lang="pl-PL" sz="1400" smtClean="0"/>
          </a:p>
        </p:txBody>
      </p:sp>
      <p:sp>
        <p:nvSpPr>
          <p:cNvPr id="68611"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19458"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pl-PL" sz="3200" b="1" dirty="0" smtClean="0">
                <a:solidFill>
                  <a:srgbClr val="002060"/>
                </a:solidFill>
              </a:rPr>
              <a:t>DESK </a:t>
            </a:r>
            <a:r>
              <a:rPr lang="pl-PL" sz="3200" b="1" dirty="0">
                <a:solidFill>
                  <a:srgbClr val="002060"/>
                </a:solidFill>
              </a:rPr>
              <a:t>RESEARCH</a:t>
            </a:r>
          </a:p>
        </p:txBody>
      </p:sp>
      <p:sp>
        <p:nvSpPr>
          <p:cNvPr id="19461" name="Prostokąt 6"/>
          <p:cNvSpPr>
            <a:spLocks noChangeArrowheads="1"/>
          </p:cNvSpPr>
          <p:nvPr/>
        </p:nvSpPr>
        <p:spPr bwMode="auto">
          <a:xfrm>
            <a:off x="500034" y="1714488"/>
            <a:ext cx="8501122" cy="3785652"/>
          </a:xfrm>
          <a:prstGeom prst="rect">
            <a:avLst/>
          </a:prstGeom>
          <a:noFill/>
          <a:ln w="9525">
            <a:noFill/>
            <a:miter lim="800000"/>
            <a:headEnd/>
            <a:tailEnd/>
          </a:ln>
        </p:spPr>
        <p:txBody>
          <a:bodyPr wrap="square">
            <a:spAutoFit/>
          </a:bodyPr>
          <a:lstStyle/>
          <a:p>
            <a:pPr marL="342900" indent="-342900">
              <a:buFont typeface="+mj-lt"/>
              <a:buAutoNum type="arabicPeriod" startAt="6"/>
            </a:pPr>
            <a:r>
              <a:rPr lang="en-GB" sz="1600" dirty="0" smtClean="0"/>
              <a:t>Noticeable </a:t>
            </a:r>
            <a:r>
              <a:rPr lang="en-GB" sz="1600" dirty="0" smtClean="0"/>
              <a:t>process of "depopulation" of rural areas</a:t>
            </a:r>
            <a:r>
              <a:rPr lang="en-GB" sz="1600" dirty="0" smtClean="0"/>
              <a:t>.</a:t>
            </a:r>
            <a:endParaRPr lang="pl-PL" sz="1600" dirty="0" smtClean="0"/>
          </a:p>
          <a:p>
            <a:pPr marL="342900" indent="-342900">
              <a:buFont typeface="+mj-lt"/>
              <a:buAutoNum type="arabicPeriod" startAt="6"/>
            </a:pPr>
            <a:endParaRPr lang="pl-PL" sz="1600" dirty="0" smtClean="0"/>
          </a:p>
          <a:p>
            <a:pPr marL="342900" indent="-342900">
              <a:buFont typeface="+mj-lt"/>
              <a:buAutoNum type="arabicPeriod" startAt="6"/>
            </a:pPr>
            <a:r>
              <a:rPr lang="en-GB" sz="1600" dirty="0" smtClean="0"/>
              <a:t>Strong territorial differentiation of population density (average population density below the national average</a:t>
            </a:r>
            <a:r>
              <a:rPr lang="en-GB" sz="1600" dirty="0" smtClean="0"/>
              <a:t>).</a:t>
            </a:r>
            <a:endParaRPr lang="pl-PL" sz="1600" dirty="0" smtClean="0"/>
          </a:p>
          <a:p>
            <a:pPr marL="342900" indent="-342900">
              <a:buFont typeface="+mj-lt"/>
              <a:buAutoNum type="arabicPeriod" startAt="6"/>
            </a:pPr>
            <a:endParaRPr lang="pl-PL" sz="1600" dirty="0" smtClean="0"/>
          </a:p>
          <a:p>
            <a:pPr marL="342900" indent="-342900">
              <a:buFont typeface="+mj-lt"/>
              <a:buAutoNum type="arabicPeriod" startAt="6"/>
            </a:pPr>
            <a:r>
              <a:rPr lang="en-GB" sz="1600" dirty="0" smtClean="0"/>
              <a:t>The unemployment rate higher than in the country (in 2012, the highest in the following </a:t>
            </a:r>
            <a:r>
              <a:rPr lang="en-GB" sz="1600" dirty="0" err="1" smtClean="0"/>
              <a:t>poviats</a:t>
            </a:r>
            <a:r>
              <a:rPr lang="en-GB" sz="1600" dirty="0" smtClean="0"/>
              <a:t>: </a:t>
            </a:r>
            <a:r>
              <a:rPr lang="en-GB" sz="1600" dirty="0" err="1" smtClean="0"/>
              <a:t>Grajewo</a:t>
            </a:r>
            <a:r>
              <a:rPr lang="en-GB" sz="1600" dirty="0" smtClean="0"/>
              <a:t> and </a:t>
            </a:r>
            <a:r>
              <a:rPr lang="en-GB" sz="1600" dirty="0" err="1" smtClean="0"/>
              <a:t>Sejny</a:t>
            </a:r>
            <a:r>
              <a:rPr lang="en-GB" sz="1600" dirty="0" smtClean="0"/>
              <a:t>). </a:t>
            </a:r>
            <a:endParaRPr lang="pl-PL" sz="1600" dirty="0" smtClean="0"/>
          </a:p>
          <a:p>
            <a:pPr marL="342900" indent="-342900">
              <a:buFont typeface="+mj-lt"/>
              <a:buAutoNum type="arabicPeriod" startAt="6"/>
            </a:pPr>
            <a:endParaRPr lang="pl-PL" sz="1600" dirty="0" smtClean="0"/>
          </a:p>
          <a:p>
            <a:pPr marL="342900" indent="-342900">
              <a:buFont typeface="+mj-lt"/>
              <a:buAutoNum type="arabicPeriod" startAt="6"/>
            </a:pPr>
            <a:r>
              <a:rPr lang="en-GB" sz="1600" dirty="0" smtClean="0"/>
              <a:t>The professional activity of the region's population at the level of the national average</a:t>
            </a:r>
            <a:r>
              <a:rPr lang="en-GB" sz="1600" dirty="0" smtClean="0"/>
              <a:t>.</a:t>
            </a:r>
            <a:endParaRPr lang="pl-PL" sz="1600" dirty="0" smtClean="0"/>
          </a:p>
          <a:p>
            <a:pPr marL="342900" indent="-342900">
              <a:buFont typeface="+mj-lt"/>
              <a:buAutoNum type="arabicPeriod" startAt="6"/>
            </a:pPr>
            <a:endParaRPr lang="pl-PL" sz="1600" dirty="0" smtClean="0"/>
          </a:p>
          <a:p>
            <a:pPr marL="342900" indent="-342900">
              <a:buFont typeface="+mj-lt"/>
              <a:buAutoNum type="arabicPeriod" startAt="6"/>
            </a:pPr>
            <a:r>
              <a:rPr lang="en-GB" sz="1600" dirty="0" smtClean="0"/>
              <a:t>Almost half of all companies registered in the REGON database concentrated in three sectors: trade and repair of motor vehicles, construction and manufacturing. </a:t>
            </a:r>
            <a:endParaRPr lang="pl-PL" sz="1600" dirty="0" smtClean="0"/>
          </a:p>
          <a:p>
            <a:pPr marL="342900" indent="-342900">
              <a:buFont typeface="+mj-lt"/>
              <a:buAutoNum type="arabicPeriod" startAt="6"/>
            </a:pPr>
            <a:endParaRPr lang="pl-PL" sz="1600" dirty="0" smtClean="0"/>
          </a:p>
          <a:p>
            <a:pPr marL="342900" indent="-342900">
              <a:buFont typeface="+mj-lt"/>
              <a:buAutoNum type="arabicPeriod" startAt="6"/>
            </a:pPr>
            <a:r>
              <a:rPr lang="en-GB" sz="1600" dirty="0" smtClean="0"/>
              <a:t>Strong territorial diversification of economic activity, with the concentration of the entities in the Bialystok </a:t>
            </a:r>
            <a:r>
              <a:rPr lang="en-GB" sz="1600" dirty="0" err="1" smtClean="0"/>
              <a:t>subregion</a:t>
            </a:r>
            <a:r>
              <a:rPr lang="en-GB" sz="1600" dirty="0" smtClean="0"/>
              <a:t>.</a:t>
            </a:r>
            <a:endParaRPr lang="pl-PL" sz="1600" dirty="0"/>
          </a:p>
        </p:txBody>
      </p:sp>
      <p:sp>
        <p:nvSpPr>
          <p:cNvPr id="8"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8"/>
          <p:cNvSpPr>
            <a:spLocks noChangeArrowheads="1"/>
          </p:cNvSpPr>
          <p:nvPr/>
        </p:nvSpPr>
        <p:spPr bwMode="auto">
          <a:xfrm>
            <a:off x="1547813" y="3933825"/>
            <a:ext cx="6400800" cy="576263"/>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23554" name="Prostokąt 11"/>
          <p:cNvSpPr>
            <a:spLocks noChangeArrowheads="1"/>
          </p:cNvSpPr>
          <p:nvPr/>
        </p:nvSpPr>
        <p:spPr bwMode="auto">
          <a:xfrm>
            <a:off x="571472" y="2143116"/>
            <a:ext cx="2274982" cy="369332"/>
          </a:xfrm>
          <a:prstGeom prst="rect">
            <a:avLst/>
          </a:prstGeom>
          <a:noFill/>
          <a:ln w="9525">
            <a:noFill/>
            <a:miter lim="800000"/>
            <a:headEnd/>
            <a:tailEnd/>
          </a:ln>
        </p:spPr>
        <p:txBody>
          <a:bodyPr wrap="none">
            <a:spAutoFit/>
          </a:bodyPr>
          <a:lstStyle/>
          <a:p>
            <a:r>
              <a:rPr lang="en-GB" b="1" dirty="0" smtClean="0">
                <a:solidFill>
                  <a:srgbClr val="0070C0"/>
                </a:solidFill>
              </a:rPr>
              <a:t>Sources of earning</a:t>
            </a:r>
            <a:endParaRPr lang="pl-PL" dirty="0">
              <a:solidFill>
                <a:srgbClr val="0070C0"/>
              </a:solidFill>
            </a:endParaRPr>
          </a:p>
        </p:txBody>
      </p:sp>
      <p:sp>
        <p:nvSpPr>
          <p:cNvPr id="23557" name="Prostokąt 14"/>
          <p:cNvSpPr>
            <a:spLocks noChangeArrowheads="1"/>
          </p:cNvSpPr>
          <p:nvPr/>
        </p:nvSpPr>
        <p:spPr bwMode="auto">
          <a:xfrm>
            <a:off x="571472" y="2500306"/>
            <a:ext cx="8358187" cy="954107"/>
          </a:xfrm>
          <a:prstGeom prst="rect">
            <a:avLst/>
          </a:prstGeom>
          <a:noFill/>
          <a:ln w="9525">
            <a:noFill/>
            <a:miter lim="800000"/>
            <a:headEnd/>
            <a:tailEnd/>
          </a:ln>
        </p:spPr>
        <p:txBody>
          <a:bodyPr wrap="square">
            <a:spAutoFit/>
          </a:bodyPr>
          <a:lstStyle/>
          <a:p>
            <a:pPr marL="342900" indent="-342900">
              <a:buFont typeface="+mj-lt"/>
              <a:buAutoNum type="arabicPeriod"/>
            </a:pPr>
            <a:r>
              <a:rPr lang="en-GB" sz="1400" dirty="0" smtClean="0"/>
              <a:t>Dependence of the labour market on seasonal work (more jobs in the spring and summer</a:t>
            </a:r>
            <a:r>
              <a:rPr lang="en-GB" sz="1400" dirty="0" smtClean="0"/>
              <a:t>).</a:t>
            </a:r>
            <a:endParaRPr lang="pl-PL" sz="1400" dirty="0" smtClean="0"/>
          </a:p>
          <a:p>
            <a:pPr marL="342900" indent="-342900">
              <a:buFont typeface="+mj-lt"/>
              <a:buAutoNum type="arabicPeriod"/>
            </a:pPr>
            <a:endParaRPr lang="pl-PL" sz="1400" dirty="0" smtClean="0"/>
          </a:p>
          <a:p>
            <a:pPr marL="342900" indent="-342900">
              <a:buFont typeface="+mj-lt"/>
              <a:buAutoNum type="arabicPeriod"/>
            </a:pPr>
            <a:r>
              <a:rPr lang="pl-PL" sz="1400" dirty="0" smtClean="0"/>
              <a:t>T</a:t>
            </a:r>
            <a:r>
              <a:rPr lang="en-GB" sz="1400" dirty="0" smtClean="0"/>
              <a:t>he </a:t>
            </a:r>
            <a:r>
              <a:rPr lang="en-GB" sz="1400" dirty="0" smtClean="0"/>
              <a:t>main source of income of rural residents: income from agriculture, trips abroad for seasonal work, seasonal work in construction, agricultural subsidies.</a:t>
            </a:r>
            <a:endParaRPr lang="pl-PL" sz="1400" dirty="0"/>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23559"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Qualitative research </a:t>
            </a:r>
            <a:endParaRPr lang="pl-PL" sz="3200" dirty="0" smtClean="0">
              <a:solidFill>
                <a:srgbClr val="000066"/>
              </a:solidFill>
            </a:endParaRPr>
          </a:p>
        </p:txBody>
      </p:sp>
      <p:sp>
        <p:nvSpPr>
          <p:cNvPr id="10" name="Rectangle 2"/>
          <p:cNvSpPr txBox="1">
            <a:spLocks noChangeArrowheads="1"/>
          </p:cNvSpPr>
          <p:nvPr/>
        </p:nvSpPr>
        <p:spPr bwMode="auto">
          <a:xfrm>
            <a:off x="571472" y="1714488"/>
            <a:ext cx="7700963" cy="357178"/>
          </a:xfrm>
          <a:prstGeom prst="rect">
            <a:avLst/>
          </a:prstGeom>
          <a:noFill/>
          <a:ln w="9525">
            <a:noFill/>
            <a:miter lim="800000"/>
            <a:headEnd/>
            <a:tailEnd/>
          </a:ln>
        </p:spPr>
        <p:txBody>
          <a:bodyPr anchor="ctr"/>
          <a:lstStyle/>
          <a:p>
            <a:r>
              <a:rPr lang="en-GB" sz="2000" b="1" dirty="0" smtClean="0"/>
              <a:t>Main conclusions:</a:t>
            </a:r>
            <a:endParaRPr lang="pl-PL" sz="2000" b="1" dirty="0"/>
          </a:p>
        </p:txBody>
      </p:sp>
      <p:sp>
        <p:nvSpPr>
          <p:cNvPr id="12" name="Prostokąt 13"/>
          <p:cNvSpPr>
            <a:spLocks noChangeArrowheads="1"/>
          </p:cNvSpPr>
          <p:nvPr/>
        </p:nvSpPr>
        <p:spPr bwMode="auto">
          <a:xfrm>
            <a:off x="571472" y="3571876"/>
            <a:ext cx="1056700" cy="369332"/>
          </a:xfrm>
          <a:prstGeom prst="rect">
            <a:avLst/>
          </a:prstGeom>
          <a:noFill/>
          <a:ln w="9525">
            <a:noFill/>
            <a:miter lim="800000"/>
            <a:headEnd/>
            <a:tailEnd/>
          </a:ln>
        </p:spPr>
        <p:txBody>
          <a:bodyPr wrap="none">
            <a:spAutoFit/>
          </a:bodyPr>
          <a:lstStyle/>
          <a:p>
            <a:r>
              <a:rPr lang="en-GB" b="1" dirty="0" smtClean="0">
                <a:solidFill>
                  <a:srgbClr val="0070C0"/>
                </a:solidFill>
              </a:rPr>
              <a:t>Mobility</a:t>
            </a:r>
            <a:endParaRPr lang="pl-PL" dirty="0">
              <a:solidFill>
                <a:srgbClr val="0070C0"/>
              </a:solidFill>
            </a:endParaRPr>
          </a:p>
        </p:txBody>
      </p:sp>
      <p:sp>
        <p:nvSpPr>
          <p:cNvPr id="14" name="Rectangle 1"/>
          <p:cNvSpPr>
            <a:spLocks noChangeArrowheads="1"/>
          </p:cNvSpPr>
          <p:nvPr/>
        </p:nvSpPr>
        <p:spPr bwMode="auto">
          <a:xfrm>
            <a:off x="571472" y="3929066"/>
            <a:ext cx="8215313" cy="1600438"/>
          </a:xfrm>
          <a:prstGeom prst="rect">
            <a:avLst/>
          </a:prstGeom>
          <a:noFill/>
          <a:ln w="9525">
            <a:noFill/>
            <a:miter lim="800000"/>
            <a:headEnd/>
            <a:tailEnd/>
          </a:ln>
        </p:spPr>
        <p:txBody>
          <a:bodyPr anchor="ctr">
            <a:spAutoFit/>
          </a:bodyPr>
          <a:lstStyle/>
          <a:p>
            <a:pPr marL="342900" indent="-342900">
              <a:buFont typeface="+mj-lt"/>
              <a:buAutoNum type="arabicPeriod"/>
            </a:pPr>
            <a:r>
              <a:rPr lang="en-GB" sz="1400" dirty="0" smtClean="0"/>
              <a:t>People living in rural areas are less mobile than the ones of the </a:t>
            </a:r>
            <a:r>
              <a:rPr lang="en-GB" sz="1400" dirty="0" smtClean="0"/>
              <a:t>cities.</a:t>
            </a:r>
            <a:endParaRPr lang="pl-PL" sz="1400" dirty="0" smtClean="0"/>
          </a:p>
          <a:p>
            <a:pPr marL="342900" indent="-342900">
              <a:buFont typeface="+mj-lt"/>
              <a:buAutoNum type="arabicPeriod"/>
            </a:pPr>
            <a:endParaRPr lang="pl-PL" sz="1400" dirty="0" smtClean="0"/>
          </a:p>
          <a:p>
            <a:pPr marL="342900" indent="-342900">
              <a:buFont typeface="+mj-lt"/>
              <a:buAutoNum type="arabicPeriod"/>
            </a:pPr>
            <a:r>
              <a:rPr lang="en-GB" sz="1400" dirty="0" smtClean="0"/>
              <a:t>Greater </a:t>
            </a:r>
            <a:r>
              <a:rPr lang="en-GB" sz="1400" dirty="0" smtClean="0"/>
              <a:t>mobility is among young people (for example, they often make decisions about going to bigger cities). </a:t>
            </a:r>
            <a:endParaRPr lang="pl-PL" sz="1400" dirty="0" smtClean="0"/>
          </a:p>
          <a:p>
            <a:pPr marL="342900" indent="-342900">
              <a:buFont typeface="+mj-lt"/>
              <a:buAutoNum type="arabicPeriod"/>
            </a:pPr>
            <a:endParaRPr lang="pl-PL" sz="1400" dirty="0" smtClean="0"/>
          </a:p>
          <a:p>
            <a:pPr marL="342900" indent="-342900">
              <a:buFont typeface="+mj-lt"/>
              <a:buAutoNum type="arabicPeriod"/>
            </a:pPr>
            <a:r>
              <a:rPr lang="en-GB" sz="1400" dirty="0" smtClean="0"/>
              <a:t>Neighbouring </a:t>
            </a:r>
            <a:r>
              <a:rPr lang="en-GB" sz="1400" dirty="0" smtClean="0"/>
              <a:t>centres, particularly in large cities, play a significant role in stimulating economic activity of inhabitants of villages and small towns (natural directions of migration for work). </a:t>
            </a:r>
            <a:endParaRPr lang="pl-PL"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100353" name="Rectangle 1"/>
          <p:cNvSpPr>
            <a:spLocks noChangeArrowheads="1"/>
          </p:cNvSpPr>
          <p:nvPr/>
        </p:nvSpPr>
        <p:spPr bwMode="auto">
          <a:xfrm>
            <a:off x="428596" y="1643050"/>
            <a:ext cx="4357688" cy="430839"/>
          </a:xfrm>
          <a:prstGeom prst="rect">
            <a:avLst/>
          </a:prstGeom>
          <a:noFill/>
          <a:ln w="9525">
            <a:noFill/>
            <a:miter lim="800000"/>
            <a:headEnd/>
            <a:tailEnd/>
          </a:ln>
          <a:effectLst/>
        </p:spPr>
        <p:txBody>
          <a:bodyPr wrap="square" tIns="152352" bIns="0" anchor="ctr">
            <a:spAutoFit/>
          </a:bodyPr>
          <a:lstStyle/>
          <a:p>
            <a:r>
              <a:rPr lang="en-GB" b="1" dirty="0" smtClean="0">
                <a:solidFill>
                  <a:srgbClr val="0070C0"/>
                </a:solidFill>
              </a:rPr>
              <a:t>Reasons for economic inactivity</a:t>
            </a:r>
            <a:r>
              <a:rPr lang="en-GB" b="1" i="1" dirty="0" smtClean="0">
                <a:solidFill>
                  <a:srgbClr val="0070C0"/>
                </a:solidFill>
              </a:rPr>
              <a:t> </a:t>
            </a:r>
            <a:endParaRPr lang="pl-PL" dirty="0">
              <a:solidFill>
                <a:srgbClr val="0070C0"/>
              </a:solidFill>
            </a:endParaRPr>
          </a:p>
        </p:txBody>
      </p:sp>
      <p:sp>
        <p:nvSpPr>
          <p:cNvPr id="25603" name="Prostokąt 12"/>
          <p:cNvSpPr>
            <a:spLocks noChangeArrowheads="1"/>
          </p:cNvSpPr>
          <p:nvPr/>
        </p:nvSpPr>
        <p:spPr bwMode="auto">
          <a:xfrm>
            <a:off x="428596" y="2143116"/>
            <a:ext cx="8358188" cy="1169551"/>
          </a:xfrm>
          <a:prstGeom prst="rect">
            <a:avLst/>
          </a:prstGeom>
          <a:noFill/>
          <a:ln w="9525">
            <a:noFill/>
            <a:miter lim="800000"/>
            <a:headEnd/>
            <a:tailEnd/>
          </a:ln>
        </p:spPr>
        <p:txBody>
          <a:bodyPr>
            <a:spAutoFit/>
          </a:bodyPr>
          <a:lstStyle/>
          <a:p>
            <a:pPr marL="342900" indent="-342900">
              <a:buFont typeface="+mj-lt"/>
              <a:buAutoNum type="arabicPeriod"/>
            </a:pPr>
            <a:r>
              <a:rPr lang="en-GB" sz="1400" dirty="0" smtClean="0"/>
              <a:t>The main reason for inactivity of inhabitants of villages and small towns include other economic benefits achieved than hired employment and subsidies for farm </a:t>
            </a:r>
            <a:r>
              <a:rPr lang="en-GB" sz="1400" dirty="0" smtClean="0"/>
              <a:t>management.</a:t>
            </a:r>
            <a:endParaRPr lang="pl-PL" sz="1400" dirty="0" smtClean="0"/>
          </a:p>
          <a:p>
            <a:pPr marL="342900" indent="-342900">
              <a:buFont typeface="+mj-lt"/>
              <a:buAutoNum type="arabicPeriod"/>
            </a:pPr>
            <a:endParaRPr lang="pl-PL" sz="1400" dirty="0" smtClean="0"/>
          </a:p>
          <a:p>
            <a:pPr marL="342900" indent="-342900">
              <a:buFont typeface="+mj-lt"/>
              <a:buAutoNum type="arabicPeriod"/>
            </a:pPr>
            <a:r>
              <a:rPr lang="en-GB" sz="1400" dirty="0" smtClean="0"/>
              <a:t>The </a:t>
            </a:r>
            <a:r>
              <a:rPr lang="en-GB" sz="1400" dirty="0" smtClean="0"/>
              <a:t>threat to the activation of the unemployed is the fact that the Labour Offices pay health insurance. </a:t>
            </a:r>
            <a:endParaRPr lang="pl-PL" sz="1400" dirty="0"/>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25607"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Qualitative research </a:t>
            </a:r>
            <a:endParaRPr lang="pl-PL" sz="3200" dirty="0" smtClean="0">
              <a:solidFill>
                <a:srgbClr val="000066"/>
              </a:solidFill>
            </a:endParaRPr>
          </a:p>
        </p:txBody>
      </p:sp>
      <p:sp>
        <p:nvSpPr>
          <p:cNvPr id="10" name="Prostokąt 10"/>
          <p:cNvSpPr>
            <a:spLocks noChangeArrowheads="1"/>
          </p:cNvSpPr>
          <p:nvPr/>
        </p:nvSpPr>
        <p:spPr bwMode="auto">
          <a:xfrm>
            <a:off x="428596" y="3643314"/>
            <a:ext cx="5214937" cy="369332"/>
          </a:xfrm>
          <a:prstGeom prst="rect">
            <a:avLst/>
          </a:prstGeom>
          <a:noFill/>
          <a:ln w="9525">
            <a:noFill/>
            <a:miter lim="800000"/>
            <a:headEnd/>
            <a:tailEnd/>
          </a:ln>
        </p:spPr>
        <p:txBody>
          <a:bodyPr>
            <a:spAutoFit/>
          </a:bodyPr>
          <a:lstStyle/>
          <a:p>
            <a:r>
              <a:rPr lang="en-GB" b="1" dirty="0" smtClean="0">
                <a:solidFill>
                  <a:srgbClr val="0070C0"/>
                </a:solidFill>
              </a:rPr>
              <a:t>Barriers in taking up professional activity </a:t>
            </a:r>
            <a:endParaRPr lang="pl-PL" dirty="0">
              <a:solidFill>
                <a:srgbClr val="0070C0"/>
              </a:solidFill>
            </a:endParaRPr>
          </a:p>
        </p:txBody>
      </p:sp>
      <p:sp>
        <p:nvSpPr>
          <p:cNvPr id="11" name="Rectangle 1"/>
          <p:cNvSpPr>
            <a:spLocks noChangeArrowheads="1"/>
          </p:cNvSpPr>
          <p:nvPr/>
        </p:nvSpPr>
        <p:spPr bwMode="auto">
          <a:xfrm>
            <a:off x="428596" y="4071942"/>
            <a:ext cx="8143932" cy="1384995"/>
          </a:xfrm>
          <a:prstGeom prst="rect">
            <a:avLst/>
          </a:prstGeom>
          <a:noFill/>
          <a:ln w="9525">
            <a:noFill/>
            <a:miter lim="800000"/>
            <a:headEnd/>
            <a:tailEnd/>
          </a:ln>
          <a:effectLst/>
        </p:spPr>
        <p:txBody>
          <a:bodyPr wrap="square" anchor="ctr">
            <a:spAutoFit/>
          </a:bodyPr>
          <a:lstStyle/>
          <a:p>
            <a:pPr marL="342900" indent="-342900">
              <a:buFont typeface="+mj-lt"/>
              <a:buAutoNum type="arabicPeriod"/>
            </a:pPr>
            <a:r>
              <a:rPr lang="en-GB" sz="1400" dirty="0" smtClean="0"/>
              <a:t>The main problem in the region, contributing to the low professional activity, is the lack of </a:t>
            </a:r>
            <a:r>
              <a:rPr lang="en-GB" sz="1400" dirty="0" smtClean="0"/>
              <a:t>jobs.</a:t>
            </a:r>
            <a:endParaRPr lang="pl-PL" sz="1400" dirty="0" smtClean="0"/>
          </a:p>
          <a:p>
            <a:pPr marL="342900" indent="-342900">
              <a:buFont typeface="+mj-lt"/>
              <a:buAutoNum type="arabicPeriod"/>
            </a:pPr>
            <a:endParaRPr lang="pl-PL" sz="1400" dirty="0" smtClean="0"/>
          </a:p>
          <a:p>
            <a:pPr marL="342900" indent="-342900">
              <a:buFont typeface="+mj-lt"/>
              <a:buAutoNum type="arabicPeriod"/>
            </a:pPr>
            <a:r>
              <a:rPr lang="en-GB" sz="1400" dirty="0" smtClean="0"/>
              <a:t>The </a:t>
            </a:r>
            <a:r>
              <a:rPr lang="en-GB" sz="1400" dirty="0" smtClean="0"/>
              <a:t>barriers in making professional activity include also:</a:t>
            </a:r>
            <a:endParaRPr lang="pl-PL" sz="1400" dirty="0" smtClean="0"/>
          </a:p>
          <a:p>
            <a:pPr marL="712788" lvl="0" indent="-261938">
              <a:buFont typeface="Wingdings" pitchFamily="2" charset="2"/>
              <a:buChar char="§"/>
            </a:pPr>
            <a:r>
              <a:rPr lang="en-GB" sz="1400" dirty="0" smtClean="0"/>
              <a:t>lack of access to the workplace: lack of public transport, or high travel costs that exceed the income from </a:t>
            </a:r>
            <a:r>
              <a:rPr lang="en-GB" sz="1400" dirty="0" smtClean="0"/>
              <a:t>work;</a:t>
            </a:r>
            <a:endParaRPr lang="pl-PL" sz="1400" dirty="0" smtClean="0"/>
          </a:p>
          <a:p>
            <a:pPr marL="712788" lvl="0" indent="-261938">
              <a:buFont typeface="Wingdings" pitchFamily="2" charset="2"/>
              <a:buChar char="§"/>
            </a:pPr>
            <a:r>
              <a:rPr lang="en-GB" sz="1400" dirty="0" smtClean="0"/>
              <a:t>lack </a:t>
            </a:r>
            <a:r>
              <a:rPr lang="en-GB" sz="1400" dirty="0" smtClean="0"/>
              <a:t>of appropriate education and vocational training.</a:t>
            </a:r>
            <a:endParaRPr lang="pl-PL" sz="1400" dirty="0">
              <a:ea typeface="Calibri"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27650" name="Prostokąt 10"/>
          <p:cNvSpPr>
            <a:spLocks noChangeArrowheads="1"/>
          </p:cNvSpPr>
          <p:nvPr/>
        </p:nvSpPr>
        <p:spPr bwMode="auto">
          <a:xfrm>
            <a:off x="500034" y="1785926"/>
            <a:ext cx="5214937" cy="369332"/>
          </a:xfrm>
          <a:prstGeom prst="rect">
            <a:avLst/>
          </a:prstGeom>
          <a:noFill/>
          <a:ln w="9525">
            <a:noFill/>
            <a:miter lim="800000"/>
            <a:headEnd/>
            <a:tailEnd/>
          </a:ln>
        </p:spPr>
        <p:txBody>
          <a:bodyPr>
            <a:spAutoFit/>
          </a:bodyPr>
          <a:lstStyle/>
          <a:p>
            <a:r>
              <a:rPr lang="en-GB" b="1" dirty="0" smtClean="0">
                <a:solidFill>
                  <a:srgbClr val="0070C0"/>
                </a:solidFill>
              </a:rPr>
              <a:t>Availability and interest in education  </a:t>
            </a:r>
            <a:endParaRPr lang="pl-PL" dirty="0">
              <a:solidFill>
                <a:srgbClr val="0070C0"/>
              </a:solidFill>
            </a:endParaRPr>
          </a:p>
        </p:txBody>
      </p:sp>
      <p:sp>
        <p:nvSpPr>
          <p:cNvPr id="27651" name="Prostokąt 11"/>
          <p:cNvSpPr>
            <a:spLocks noChangeArrowheads="1"/>
          </p:cNvSpPr>
          <p:nvPr/>
        </p:nvSpPr>
        <p:spPr bwMode="auto">
          <a:xfrm>
            <a:off x="571500" y="2357438"/>
            <a:ext cx="8001000" cy="1815882"/>
          </a:xfrm>
          <a:prstGeom prst="rect">
            <a:avLst/>
          </a:prstGeom>
          <a:noFill/>
          <a:ln w="9525">
            <a:noFill/>
            <a:miter lim="800000"/>
            <a:headEnd/>
            <a:tailEnd/>
          </a:ln>
        </p:spPr>
        <p:txBody>
          <a:bodyPr>
            <a:spAutoFit/>
          </a:bodyPr>
          <a:lstStyle/>
          <a:p>
            <a:pPr marL="342900" indent="-342900">
              <a:buFont typeface="+mj-lt"/>
              <a:buAutoNum type="arabicPeriod"/>
            </a:pPr>
            <a:r>
              <a:rPr lang="en-GB" sz="1400" dirty="0" smtClean="0"/>
              <a:t>Funding from the European Union makes a number of possibilities for the organization of different types of training. </a:t>
            </a:r>
            <a:endParaRPr lang="pl-PL" sz="1400" dirty="0" smtClean="0"/>
          </a:p>
          <a:p>
            <a:pPr marL="342900" indent="-342900">
              <a:buFont typeface="+mj-lt"/>
              <a:buAutoNum type="arabicPeriod"/>
            </a:pPr>
            <a:endParaRPr lang="pl-PL" sz="1400" dirty="0" smtClean="0"/>
          </a:p>
          <a:p>
            <a:pPr marL="342900" indent="-342900">
              <a:buFont typeface="+mj-lt"/>
              <a:buAutoNum type="arabicPeriod"/>
            </a:pPr>
            <a:r>
              <a:rPr lang="en-GB" sz="1400" dirty="0" smtClean="0"/>
              <a:t>Despite </a:t>
            </a:r>
            <a:r>
              <a:rPr lang="en-GB" sz="1400" dirty="0" smtClean="0"/>
              <a:t>having access and educational offer, those who are willing to participate in organized training are missing (thematic training mismatch</a:t>
            </a:r>
            <a:r>
              <a:rPr lang="en-GB" sz="1400" dirty="0" smtClean="0"/>
              <a:t>).</a:t>
            </a:r>
            <a:endParaRPr lang="pl-PL" sz="1400" dirty="0" smtClean="0"/>
          </a:p>
          <a:p>
            <a:pPr marL="342900" indent="-342900">
              <a:buFont typeface="+mj-lt"/>
              <a:buAutoNum type="arabicPeriod"/>
            </a:pPr>
            <a:endParaRPr lang="pl-PL" sz="1400" dirty="0" smtClean="0"/>
          </a:p>
          <a:p>
            <a:pPr marL="342900" indent="-342900">
              <a:buFont typeface="+mj-lt"/>
              <a:buAutoNum type="arabicPeriod"/>
            </a:pPr>
            <a:r>
              <a:rPr lang="en-GB" sz="1400" dirty="0" smtClean="0"/>
              <a:t>Residents </a:t>
            </a:r>
            <a:r>
              <a:rPr lang="en-GB" sz="1400" dirty="0" smtClean="0"/>
              <a:t>of small towns do not believe they will find employment after the training, so they are more and more reluctant to improve their skills. </a:t>
            </a:r>
            <a:endParaRPr lang="pl-PL" sz="1400" dirty="0"/>
          </a:p>
        </p:txBody>
      </p:sp>
      <p:sp>
        <p:nvSpPr>
          <p:cNvPr id="9"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27655"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Qualitative research </a:t>
            </a:r>
            <a:endParaRPr lang="pl-PL" sz="3200" dirty="0" smtClean="0">
              <a:solidFill>
                <a:srgbClr val="000066"/>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8"/>
          <p:cNvSpPr>
            <a:spLocks noChangeArrowheads="1"/>
          </p:cNvSpPr>
          <p:nvPr/>
        </p:nvSpPr>
        <p:spPr bwMode="auto">
          <a:xfrm>
            <a:off x="1357313" y="3929063"/>
            <a:ext cx="6400800" cy="576262"/>
          </a:xfrm>
          <a:prstGeom prst="rect">
            <a:avLst/>
          </a:prstGeom>
          <a:noFill/>
          <a:ln w="9525">
            <a:noFill/>
            <a:miter lim="800000"/>
            <a:headEnd/>
            <a:tailEnd/>
          </a:ln>
        </p:spPr>
        <p:txBody>
          <a:bodyPr/>
          <a:lstStyle/>
          <a:p>
            <a:pPr algn="r">
              <a:lnSpc>
                <a:spcPct val="80000"/>
              </a:lnSpc>
              <a:spcBef>
                <a:spcPct val="20000"/>
              </a:spcBef>
            </a:pPr>
            <a:endParaRPr lang="pl-PL" sz="1600"/>
          </a:p>
        </p:txBody>
      </p:sp>
      <p:sp>
        <p:nvSpPr>
          <p:cNvPr id="48130" name="Rectangle 2"/>
          <p:cNvSpPr>
            <a:spLocks noChangeArrowheads="1"/>
          </p:cNvSpPr>
          <p:nvPr/>
        </p:nvSpPr>
        <p:spPr bwMode="auto">
          <a:xfrm>
            <a:off x="1214414" y="2071678"/>
            <a:ext cx="6572296" cy="307777"/>
          </a:xfrm>
          <a:prstGeom prst="rect">
            <a:avLst/>
          </a:prstGeom>
          <a:noFill/>
          <a:ln w="9525">
            <a:noFill/>
            <a:miter lim="800000"/>
            <a:headEnd/>
            <a:tailEnd/>
          </a:ln>
          <a:effectLst/>
        </p:spPr>
        <p:txBody>
          <a:bodyPr wrap="square" anchor="ctr">
            <a:spAutoFit/>
          </a:bodyPr>
          <a:lstStyle/>
          <a:p>
            <a:pPr>
              <a:defRPr/>
            </a:pPr>
            <a:r>
              <a:rPr lang="en-GB" sz="1400" b="1" dirty="0" smtClean="0"/>
              <a:t>Structure of respondents by place of residence - </a:t>
            </a:r>
            <a:r>
              <a:rPr lang="en-GB" sz="1400" b="1" dirty="0" err="1" smtClean="0"/>
              <a:t>subregion</a:t>
            </a:r>
            <a:r>
              <a:rPr lang="pl-PL" sz="1400" b="1" dirty="0" smtClean="0" bmk="_Toc368475667">
                <a:latin typeface="+mj-lt"/>
                <a:ea typeface="Calibri" pitchFamily="34" charset="0"/>
                <a:cs typeface="Times New Roman" pitchFamily="18" charset="0"/>
              </a:rPr>
              <a:t> </a:t>
            </a:r>
            <a:r>
              <a:rPr lang="pl-PL" sz="1400" b="1" dirty="0" bmk="_Toc368475667">
                <a:latin typeface="+mj-lt"/>
                <a:ea typeface="Calibri" pitchFamily="34" charset="0"/>
                <a:cs typeface="Times New Roman" pitchFamily="18" charset="0"/>
              </a:rPr>
              <a:t>(N=435)</a:t>
            </a:r>
            <a:endParaRPr lang="pl-PL" sz="1400" dirty="0">
              <a:latin typeface="+mj-lt"/>
            </a:endParaRPr>
          </a:p>
        </p:txBody>
      </p:sp>
      <p:sp>
        <p:nvSpPr>
          <p:cNvPr id="11" name="Rectangle 2"/>
          <p:cNvSpPr txBox="1">
            <a:spLocks noChangeArrowheads="1"/>
          </p:cNvSpPr>
          <p:nvPr/>
        </p:nvSpPr>
        <p:spPr bwMode="auto">
          <a:xfrm>
            <a:off x="457200" y="274638"/>
            <a:ext cx="8229600" cy="654050"/>
          </a:xfrm>
          <a:prstGeom prst="rect">
            <a:avLst/>
          </a:prstGeom>
          <a:noFill/>
          <a:ln w="9525">
            <a:noFill/>
            <a:miter lim="800000"/>
            <a:headEnd/>
            <a:tailEnd/>
          </a:ln>
        </p:spPr>
        <p:txBody>
          <a:bodyPr anchor="ctr"/>
          <a:lstStyle/>
          <a:p>
            <a:r>
              <a:rPr lang="en-GB" sz="3600" b="1" dirty="0" smtClean="0">
                <a:solidFill>
                  <a:srgbClr val="C00000"/>
                </a:solidFill>
              </a:rPr>
              <a:t>RESEARCH FINDINGS</a:t>
            </a:r>
            <a:endParaRPr lang="pl-PL" sz="3600" dirty="0">
              <a:solidFill>
                <a:srgbClr val="C00000"/>
              </a:solidFill>
            </a:endParaRPr>
          </a:p>
        </p:txBody>
      </p:sp>
      <p:sp>
        <p:nvSpPr>
          <p:cNvPr id="28679" name="Rectangle 2"/>
          <p:cNvSpPr txBox="1">
            <a:spLocks noChangeArrowheads="1"/>
          </p:cNvSpPr>
          <p:nvPr/>
        </p:nvSpPr>
        <p:spPr bwMode="auto">
          <a:xfrm>
            <a:off x="785813" y="1071563"/>
            <a:ext cx="7700962" cy="506412"/>
          </a:xfrm>
          <a:prstGeom prst="rect">
            <a:avLst/>
          </a:prstGeom>
          <a:noFill/>
          <a:ln w="9525">
            <a:noFill/>
            <a:miter lim="800000"/>
            <a:headEnd/>
            <a:tailEnd/>
          </a:ln>
        </p:spPr>
        <p:txBody>
          <a:bodyPr anchor="ctr"/>
          <a:lstStyle/>
          <a:p>
            <a:pPr algn="ctr"/>
            <a:r>
              <a:rPr lang="en-GB" sz="3200" b="1" dirty="0" smtClean="0">
                <a:solidFill>
                  <a:srgbClr val="000066"/>
                </a:solidFill>
              </a:rPr>
              <a:t>Quantitative research </a:t>
            </a:r>
            <a:endParaRPr lang="pl-PL" sz="3200" b="1" dirty="0">
              <a:solidFill>
                <a:srgbClr val="000066"/>
              </a:solidFill>
            </a:endParaRPr>
          </a:p>
        </p:txBody>
      </p:sp>
      <p:graphicFrame>
        <p:nvGraphicFramePr>
          <p:cNvPr id="7" name="Wykres 6"/>
          <p:cNvGraphicFramePr/>
          <p:nvPr/>
        </p:nvGraphicFramePr>
        <p:xfrm>
          <a:off x="1928794" y="2428868"/>
          <a:ext cx="4857784" cy="27146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ojekt domyślny">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ojekt domyśln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ojekt domyśln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ojekt domyśln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ojekt domyśln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ojekt domyśln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ojekt domyśln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ojekt domyśln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2874</TotalTime>
  <Words>2552</Words>
  <Application>Microsoft Office PowerPoint</Application>
  <PresentationFormat>Pokaz na ekranie (4:3)</PresentationFormat>
  <Paragraphs>381</Paragraphs>
  <Slides>42</Slides>
  <Notes>0</Notes>
  <HiddenSlides>0</HiddenSlides>
  <MMClips>0</MMClips>
  <ScaleCrop>false</ScaleCrop>
  <HeadingPairs>
    <vt:vector size="4" baseType="variant">
      <vt:variant>
        <vt:lpstr>Motyw</vt:lpstr>
      </vt:variant>
      <vt:variant>
        <vt:i4>1</vt:i4>
      </vt:variant>
      <vt:variant>
        <vt:lpstr>Tytuły slajdów</vt:lpstr>
      </vt:variant>
      <vt:variant>
        <vt:i4>42</vt:i4>
      </vt:variant>
    </vt:vector>
  </HeadingPairs>
  <TitlesOfParts>
    <vt:vector size="43" baseType="lpstr">
      <vt:lpstr>Projekt domyślny</vt:lpstr>
      <vt:lpstr>The professional activity of the inhabitants of villages and small towns of Podlaskie province</vt:lpstr>
      <vt:lpstr>Research methodology</vt:lpstr>
      <vt:lpstr>Quantitative research: Computer-assisted telephone interviews (CATI) conducted among 435 people living in villages and small towns in Podlaskie province.</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RESEARCH FINDINGS</vt:lpstr>
      <vt:lpstr>Slajd 22</vt:lpstr>
      <vt:lpstr>Slajd 23</vt:lpstr>
      <vt:lpstr>Slajd 24</vt:lpstr>
      <vt:lpstr>Slajd 25</vt:lpstr>
      <vt:lpstr>Slajd 26</vt:lpstr>
      <vt:lpstr>Slajd 27</vt:lpstr>
      <vt:lpstr>Slajd 28</vt:lpstr>
      <vt:lpstr>Slajd 29</vt:lpstr>
      <vt:lpstr>Slajd 30</vt:lpstr>
      <vt:lpstr>Slajd 31</vt:lpstr>
      <vt:lpstr>Slajd 32</vt:lpstr>
      <vt:lpstr>Slajd 33</vt:lpstr>
      <vt:lpstr>Slajd 34</vt:lpstr>
      <vt:lpstr>Slajd 35</vt:lpstr>
      <vt:lpstr>Slajd 36</vt:lpstr>
      <vt:lpstr>Slajd 37</vt:lpstr>
      <vt:lpstr>Slajd 38</vt:lpstr>
      <vt:lpstr>Slajd 39</vt:lpstr>
      <vt:lpstr>Slajd 40</vt:lpstr>
      <vt:lpstr>Slajd 41</vt:lpstr>
      <vt:lpstr>Thank you for your attention</vt:lpstr>
    </vt:vector>
  </TitlesOfParts>
  <Company>OSB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JPoplawski</dc:creator>
  <cp:lastModifiedBy>OSB</cp:lastModifiedBy>
  <cp:revision>313</cp:revision>
  <dcterms:created xsi:type="dcterms:W3CDTF">2011-09-09T10:46:02Z</dcterms:created>
  <dcterms:modified xsi:type="dcterms:W3CDTF">2013-10-29T11:31:01Z</dcterms:modified>
</cp:coreProperties>
</file>