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theme/themeOverride58.xml" ContentType="application/vnd.openxmlformats-officedocument.themeOverr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theme/themeOverride59.xml" ContentType="application/vnd.openxmlformats-officedocument.themeOverride+xml"/>
  <Override PartName="/ppt/charts/chart66.xml" ContentType="application/vnd.openxmlformats-officedocument.drawingml.chart+xml"/>
  <Override PartName="/ppt/theme/themeOverride60.xml" ContentType="application/vnd.openxmlformats-officedocument.themeOverride+xml"/>
  <Override PartName="/ppt/charts/chart67.xml" ContentType="application/vnd.openxmlformats-officedocument.drawingml.chart+xml"/>
  <Override PartName="/ppt/theme/themeOverride61.xml" ContentType="application/vnd.openxmlformats-officedocument.themeOverride+xml"/>
  <Override PartName="/ppt/charts/chart68.xml" ContentType="application/vnd.openxmlformats-officedocument.drawingml.chart+xml"/>
  <Override PartName="/ppt/theme/themeOverride62.xml" ContentType="application/vnd.openxmlformats-officedocument.themeOverride+xml"/>
  <Override PartName="/ppt/charts/chart69.xml" ContentType="application/vnd.openxmlformats-officedocument.drawingml.chart+xml"/>
  <Override PartName="/ppt/theme/themeOverride63.xml" ContentType="application/vnd.openxmlformats-officedocument.themeOverride+xml"/>
  <Override PartName="/ppt/charts/chart70.xml" ContentType="application/vnd.openxmlformats-officedocument.drawingml.chart+xml"/>
  <Override PartName="/ppt/theme/themeOverride64.xml" ContentType="application/vnd.openxmlformats-officedocument.themeOverride+xml"/>
  <Override PartName="/ppt/charts/chart71.xml" ContentType="application/vnd.openxmlformats-officedocument.drawingml.chart+xml"/>
  <Override PartName="/ppt/theme/themeOverride6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34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85" r:id="rId25"/>
    <p:sldId id="282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4" r:id="rId43"/>
    <p:sldId id="305" r:id="rId44"/>
    <p:sldId id="306" r:id="rId45"/>
    <p:sldId id="308" r:id="rId46"/>
    <p:sldId id="309" r:id="rId47"/>
    <p:sldId id="310" r:id="rId48"/>
    <p:sldId id="312" r:id="rId49"/>
    <p:sldId id="311" r:id="rId50"/>
    <p:sldId id="313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6" r:id="rId62"/>
    <p:sldId id="327" r:id="rId63"/>
    <p:sldId id="328" r:id="rId64"/>
    <p:sldId id="332" r:id="rId65"/>
    <p:sldId id="329" r:id="rId66"/>
    <p:sldId id="330" r:id="rId67"/>
    <p:sldId id="331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sniewska_aneta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5A3E"/>
    <a:srgbClr val="FF6600"/>
    <a:srgbClr val="C57A5F"/>
    <a:srgbClr val="D59E8B"/>
    <a:srgbClr val="5F2D2E"/>
    <a:srgbClr val="FF3300"/>
    <a:srgbClr val="800000"/>
    <a:srgbClr val="E7B707"/>
    <a:srgbClr val="F9CC2B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5915" autoAdjust="0"/>
  </p:normalViewPr>
  <p:slideViewPr>
    <p:cSldViewPr>
      <p:cViewPr>
        <p:scale>
          <a:sx n="80" d="100"/>
          <a:sy n="80" d="100"/>
        </p:scale>
        <p:origin x="-76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7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8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9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0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1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2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3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4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5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6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7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8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9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0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1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2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3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4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5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6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7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8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9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8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9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0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1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2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7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4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DATA!$H$18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DATA!$I$18:$N$18</c:f>
              <c:numCache>
                <c:formatCode>0</c:formatCode>
                <c:ptCount val="6"/>
                <c:pt idx="0">
                  <c:v>231</c:v>
                </c:pt>
                <c:pt idx="1">
                  <c:v>249</c:v>
                </c:pt>
                <c:pt idx="2">
                  <c:v>272</c:v>
                </c:pt>
                <c:pt idx="3">
                  <c:v>271</c:v>
                </c:pt>
                <c:pt idx="4">
                  <c:v>266</c:v>
                </c:pt>
                <c:pt idx="5">
                  <c:v>270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DATA!$H$19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DATA!$I$19:$N$19</c:f>
              <c:numCache>
                <c:formatCode>0</c:formatCode>
                <c:ptCount val="6"/>
                <c:pt idx="0">
                  <c:v>190</c:v>
                </c:pt>
                <c:pt idx="1">
                  <c:v>205</c:v>
                </c:pt>
                <c:pt idx="2">
                  <c:v>225</c:v>
                </c:pt>
                <c:pt idx="3">
                  <c:v>225</c:v>
                </c:pt>
                <c:pt idx="4">
                  <c:v>222</c:v>
                </c:pt>
                <c:pt idx="5">
                  <c:v>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0160"/>
        <c:axId val="5981696"/>
      </c:lineChart>
      <c:catAx>
        <c:axId val="5980160"/>
        <c:scaling>
          <c:orientation val="minMax"/>
        </c:scaling>
        <c:delete val="0"/>
        <c:axPos val="b"/>
        <c:majorTickMark val="out"/>
        <c:minorTickMark val="none"/>
        <c:tickLblPos val="low"/>
        <c:crossAx val="5981696"/>
        <c:crosses val="autoZero"/>
        <c:auto val="0"/>
        <c:lblAlgn val="ctr"/>
        <c:lblOffset val="100"/>
        <c:noMultiLvlLbl val="0"/>
      </c:catAx>
      <c:valAx>
        <c:axId val="5981696"/>
        <c:scaling>
          <c:orientation val="minMax"/>
          <c:min val="17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980160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l-P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Typ rodziny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typ rodziny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osoba samotna</c:v>
                </c:pt>
                <c:pt idx="1">
                  <c:v>rodzina niepełna - matka samotnie wychowująca dziecko</c:v>
                </c:pt>
                <c:pt idx="2">
                  <c:v>rodzina pełna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4.8</c:v>
                </c:pt>
                <c:pt idx="1">
                  <c:v>5.7</c:v>
                </c:pt>
                <c:pt idx="2">
                  <c:v>89.4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cylinder"/>
        <c:axId val="34154752"/>
        <c:axId val="34160640"/>
        <c:axId val="0"/>
      </c:bar3DChart>
      <c:catAx>
        <c:axId val="34154752"/>
        <c:scaling>
          <c:orientation val="minMax"/>
        </c:scaling>
        <c:delete val="0"/>
        <c:axPos val="l"/>
        <c:majorTickMark val="out"/>
        <c:minorTickMark val="none"/>
        <c:tickLblPos val="nextTo"/>
        <c:crossAx val="34160640"/>
        <c:crosses val="autoZero"/>
        <c:auto val="1"/>
        <c:lblAlgn val="r"/>
        <c:lblOffset val="100"/>
        <c:noMultiLvlLbl val="0"/>
      </c:catAx>
      <c:valAx>
        <c:axId val="3416064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41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Liczba członków gospodarstwa domowego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926071428571427"/>
          <c:y val="0.20030000000000001"/>
          <c:w val="0.71451899091125959"/>
          <c:h val="0.669243939393939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jedna osoba</c:v>
                </c:pt>
                <c:pt idx="1">
                  <c:v>6 osób i więcej</c:v>
                </c:pt>
                <c:pt idx="2">
                  <c:v>dwie osoby</c:v>
                </c:pt>
                <c:pt idx="3">
                  <c:v>3 - 5 osób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1.7</c:v>
                </c:pt>
                <c:pt idx="1">
                  <c:v>11.3</c:v>
                </c:pt>
                <c:pt idx="2">
                  <c:v>11.9</c:v>
                </c:pt>
                <c:pt idx="3">
                  <c:v>75.099999999999994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4279808"/>
        <c:axId val="34281344"/>
        <c:axId val="0"/>
      </c:bar3DChart>
      <c:catAx>
        <c:axId val="34279808"/>
        <c:scaling>
          <c:orientation val="minMax"/>
        </c:scaling>
        <c:delete val="0"/>
        <c:axPos val="l"/>
        <c:majorTickMark val="out"/>
        <c:minorTickMark val="none"/>
        <c:tickLblPos val="nextTo"/>
        <c:crossAx val="34281344"/>
        <c:crosses val="autoZero"/>
        <c:auto val="1"/>
        <c:lblAlgn val="ctr"/>
        <c:lblOffset val="100"/>
        <c:noMultiLvlLbl val="0"/>
      </c:catAx>
      <c:valAx>
        <c:axId val="342813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średnia M = 4 osoby</a:t>
                </a:r>
              </a:p>
              <a:p>
                <a:pPr>
                  <a:defRPr sz="1200"/>
                </a:pPr>
                <a:r>
                  <a:rPr lang="pl-PL" sz="1200"/>
                  <a:t>dominanta D = 4 osoby</a:t>
                </a:r>
              </a:p>
            </c:rich>
          </c:tx>
          <c:layout>
            <c:manualLayout>
              <c:xMode val="edge"/>
              <c:yMode val="edge"/>
              <c:x val="0.53385873015873031"/>
              <c:y val="0.5792431818181818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342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Posiadanie dziecka do 6 roku życia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82086614173234E-2"/>
          <c:y val="0.26205869138832272"/>
          <c:w val="0.90721875911344418"/>
          <c:h val="0.491690740973342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64.5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4362112"/>
        <c:axId val="34363648"/>
        <c:axId val="0"/>
      </c:bar3DChart>
      <c:catAx>
        <c:axId val="34362112"/>
        <c:scaling>
          <c:orientation val="minMax"/>
        </c:scaling>
        <c:delete val="1"/>
        <c:axPos val="l"/>
        <c:majorTickMark val="out"/>
        <c:minorTickMark val="none"/>
        <c:tickLblPos val="none"/>
        <c:crossAx val="34363648"/>
        <c:crosses val="autoZero"/>
        <c:auto val="1"/>
        <c:lblAlgn val="ctr"/>
        <c:lblOffset val="100"/>
        <c:noMultiLvlLbl val="0"/>
      </c:catAx>
      <c:valAx>
        <c:axId val="343636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4362112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Sprawowanie samodzielnej opieki nad dzieckiem do 6 roku życia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86424585302486E-2"/>
          <c:y val="0.26724503016910628"/>
          <c:w val="0.91438383873460138"/>
          <c:h val="0.4447249178951528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4410880"/>
        <c:axId val="34412416"/>
        <c:axId val="0"/>
      </c:bar3DChart>
      <c:catAx>
        <c:axId val="34410880"/>
        <c:scaling>
          <c:orientation val="minMax"/>
        </c:scaling>
        <c:delete val="1"/>
        <c:axPos val="l"/>
        <c:majorTickMark val="out"/>
        <c:minorTickMark val="none"/>
        <c:tickLblPos val="none"/>
        <c:crossAx val="34412416"/>
        <c:crosses val="autoZero"/>
        <c:auto val="1"/>
        <c:lblAlgn val="ctr"/>
        <c:lblOffset val="100"/>
        <c:noMultiLvlLbl val="0"/>
      </c:catAx>
      <c:valAx>
        <c:axId val="344124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4410880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Liczba dzieci będących na utrzymaniu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4 dzieci i więcej</c:v>
                </c:pt>
                <c:pt idx="1">
                  <c:v>nie posiadam dzieci na utrzymaniu</c:v>
                </c:pt>
                <c:pt idx="2">
                  <c:v>jedno dziecko</c:v>
                </c:pt>
                <c:pt idx="3">
                  <c:v>2 -3 dzieci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</c:v>
                </c:pt>
                <c:pt idx="1">
                  <c:v>24.2</c:v>
                </c:pt>
                <c:pt idx="2">
                  <c:v>25.8</c:v>
                </c:pt>
                <c:pt idx="3">
                  <c:v>47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34462336"/>
        <c:axId val="35324288"/>
        <c:axId val="0"/>
      </c:bar3DChart>
      <c:catAx>
        <c:axId val="34462336"/>
        <c:scaling>
          <c:orientation val="minMax"/>
        </c:scaling>
        <c:delete val="0"/>
        <c:axPos val="l"/>
        <c:majorTickMark val="out"/>
        <c:minorTickMark val="none"/>
        <c:tickLblPos val="nextTo"/>
        <c:crossAx val="35324288"/>
        <c:crosses val="autoZero"/>
        <c:auto val="1"/>
        <c:lblAlgn val="ctr"/>
        <c:lblOffset val="100"/>
        <c:noMultiLvlLbl val="0"/>
      </c:catAx>
      <c:valAx>
        <c:axId val="3532428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446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4659956764063252"/>
          <c:y val="2.0827173049148391E-2"/>
          <c:w val="0.49875037032922287"/>
          <c:h val="0.884471597172963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inne</c:v>
                </c:pt>
                <c:pt idx="1">
                  <c:v>pomoc materialna z ośrodka pomocy społecznej</c:v>
                </c:pt>
                <c:pt idx="2">
                  <c:v>alimenty/fundusz alimentacyjny</c:v>
                </c:pt>
                <c:pt idx="3">
                  <c:v>zasiłki rodzinne, świadczenia rodzinne, stypendia socjalne, dodatek mieszkaniowy</c:v>
                </c:pt>
                <c:pt idx="4">
                  <c:v>emerytura, renta inwalidzka, socjalna, rodzinna</c:v>
                </c:pt>
                <c:pt idx="5">
                  <c:v>zarobki z pracy lub prowadzenia działalności gospodarczej członka rodziny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29.8</c:v>
                </c:pt>
                <c:pt idx="1">
                  <c:v>11.3</c:v>
                </c:pt>
                <c:pt idx="2">
                  <c:v>11.9</c:v>
                </c:pt>
                <c:pt idx="3">
                  <c:v>15.4</c:v>
                </c:pt>
                <c:pt idx="4">
                  <c:v>30.1</c:v>
                </c:pt>
                <c:pt idx="5">
                  <c:v>84.9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0"/>
        <c:shape val="cylinder"/>
        <c:axId val="35390976"/>
        <c:axId val="35392512"/>
        <c:axId val="0"/>
      </c:bar3DChart>
      <c:catAx>
        <c:axId val="35390976"/>
        <c:scaling>
          <c:orientation val="minMax"/>
        </c:scaling>
        <c:delete val="0"/>
        <c:axPos val="l"/>
        <c:majorTickMark val="out"/>
        <c:minorTickMark val="none"/>
        <c:tickLblPos val="nextTo"/>
        <c:crossAx val="35392512"/>
        <c:crosses val="autoZero"/>
        <c:auto val="1"/>
        <c:lblAlgn val="ctr"/>
        <c:lblOffset val="100"/>
        <c:noMultiLvlLbl val="0"/>
      </c:catAx>
      <c:valAx>
        <c:axId val="3539251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539097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827595666758275"/>
          <c:y val="5.5345911949685557E-2"/>
          <c:w val="0.75519520735512857"/>
          <c:h val="0.81858172466344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do 199 zł</c:v>
                </c:pt>
                <c:pt idx="1">
                  <c:v>200-399 zł</c:v>
                </c:pt>
                <c:pt idx="2">
                  <c:v>400-599 zł</c:v>
                </c:pt>
                <c:pt idx="3">
                  <c:v>600-799 zł</c:v>
                </c:pt>
                <c:pt idx="4">
                  <c:v>800-999 zł</c:v>
                </c:pt>
                <c:pt idx="5">
                  <c:v>1000-1499 zł</c:v>
                </c:pt>
                <c:pt idx="6">
                  <c:v>1500-1999 zł</c:v>
                </c:pt>
                <c:pt idx="7">
                  <c:v>2000 zł i więcej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0.2</c:v>
                </c:pt>
                <c:pt idx="1">
                  <c:v>13.5</c:v>
                </c:pt>
                <c:pt idx="2">
                  <c:v>29.6</c:v>
                </c:pt>
                <c:pt idx="3">
                  <c:v>24.2</c:v>
                </c:pt>
                <c:pt idx="4">
                  <c:v>11.7</c:v>
                </c:pt>
                <c:pt idx="5">
                  <c:v>13.8</c:v>
                </c:pt>
                <c:pt idx="6">
                  <c:v>4.4000000000000004</c:v>
                </c:pt>
                <c:pt idx="7">
                  <c:v>2.6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6206080"/>
        <c:axId val="36207616"/>
        <c:axId val="0"/>
      </c:bar3DChart>
      <c:catAx>
        <c:axId val="36206080"/>
        <c:scaling>
          <c:orientation val="minMax"/>
        </c:scaling>
        <c:delete val="0"/>
        <c:axPos val="l"/>
        <c:majorTickMark val="out"/>
        <c:minorTickMark val="none"/>
        <c:tickLblPos val="nextTo"/>
        <c:crossAx val="36207616"/>
        <c:crosses val="autoZero"/>
        <c:auto val="1"/>
        <c:lblAlgn val="ctr"/>
        <c:lblOffset val="100"/>
        <c:noMultiLvlLbl val="0"/>
      </c:catAx>
      <c:valAx>
        <c:axId val="362076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średnia M = 721,85 zł</a:t>
                </a:r>
              </a:p>
            </c:rich>
          </c:tx>
          <c:layout>
            <c:manualLayout>
              <c:xMode val="edge"/>
              <c:yMode val="edge"/>
              <c:x val="0.65863746620745878"/>
              <c:y val="0.15155862311595006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3620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Wystarczalność dochodów na zaspokojenie potrzeb gospodarstw domowych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1173055555555568E-2"/>
          <c:y val="0.32158833333333342"/>
          <c:w val="0.76669018025639391"/>
          <c:h val="0.485937222222222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nie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6043008"/>
        <c:axId val="36122624"/>
        <c:axId val="0"/>
      </c:bar3DChart>
      <c:catAx>
        <c:axId val="36043008"/>
        <c:scaling>
          <c:orientation val="minMax"/>
        </c:scaling>
        <c:delete val="1"/>
        <c:axPos val="l"/>
        <c:majorTickMark val="out"/>
        <c:minorTickMark val="none"/>
        <c:tickLblPos val="none"/>
        <c:crossAx val="36122624"/>
        <c:crosses val="autoZero"/>
        <c:auto val="1"/>
        <c:lblAlgn val="ctr"/>
        <c:lblOffset val="100"/>
        <c:noMultiLvlLbl val="0"/>
      </c:catAx>
      <c:valAx>
        <c:axId val="3612262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6043008"/>
        <c:crosses val="autoZero"/>
        <c:crossBetween val="between"/>
        <c:majorUnit val="0.25"/>
      </c:valAx>
    </c:plotArea>
    <c:legend>
      <c:legendPos val="r"/>
      <c:layout/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sytuacji ekonomicznej rodzin w opinii respondentek [%]</a:t>
            </a:r>
          </a:p>
        </c:rich>
      </c:tx>
      <c:layout>
        <c:manualLayout>
          <c:xMode val="edge"/>
          <c:yMode val="edge"/>
          <c:x val="0.13199295456846988"/>
          <c:y val="3.6493693583240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56084656084654E-2"/>
          <c:y val="0.23959000000000005"/>
          <c:w val="0.77722153290735663"/>
          <c:h val="0.5141594444444446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39.800000000000004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29.2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10192837465565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6146560"/>
        <c:axId val="36248576"/>
        <c:axId val="0"/>
      </c:bar3DChart>
      <c:catAx>
        <c:axId val="36146560"/>
        <c:scaling>
          <c:orientation val="minMax"/>
        </c:scaling>
        <c:delete val="1"/>
        <c:axPos val="l"/>
        <c:majorTickMark val="out"/>
        <c:minorTickMark val="none"/>
        <c:tickLblPos val="none"/>
        <c:crossAx val="36248576"/>
        <c:crosses val="autoZero"/>
        <c:auto val="1"/>
        <c:lblAlgn val="ctr"/>
        <c:lblOffset val="100"/>
        <c:noMultiLvlLbl val="0"/>
      </c:catAx>
      <c:valAx>
        <c:axId val="362485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614656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513432627446508"/>
          <c:y val="0.1757042037669922"/>
          <c:w val="0.23559108456066197"/>
          <c:h val="0.72426572006559298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Dotychczasowy staż pracy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od 26 do 30 lat</c:v>
                </c:pt>
                <c:pt idx="1">
                  <c:v>powyżej 30 lat</c:v>
                </c:pt>
                <c:pt idx="2">
                  <c:v>od 21 do 25 lat</c:v>
                </c:pt>
                <c:pt idx="3">
                  <c:v>do roku czasu</c:v>
                </c:pt>
                <c:pt idx="4">
                  <c:v>od 11 do 15 lat</c:v>
                </c:pt>
                <c:pt idx="5">
                  <c:v>od 16 do 20 lat</c:v>
                </c:pt>
                <c:pt idx="6">
                  <c:v>od 6 do 10 lat</c:v>
                </c:pt>
                <c:pt idx="7">
                  <c:v>od 1 roku do 5 lat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2.9</c:v>
                </c:pt>
                <c:pt idx="1">
                  <c:v>3.5</c:v>
                </c:pt>
                <c:pt idx="2">
                  <c:v>4.3</c:v>
                </c:pt>
                <c:pt idx="3">
                  <c:v>6.3</c:v>
                </c:pt>
                <c:pt idx="4">
                  <c:v>11.2</c:v>
                </c:pt>
                <c:pt idx="5">
                  <c:v>13.3</c:v>
                </c:pt>
                <c:pt idx="6">
                  <c:v>22</c:v>
                </c:pt>
                <c:pt idx="7">
                  <c:v>36.5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41640704"/>
        <c:axId val="41642240"/>
        <c:axId val="0"/>
      </c:bar3DChart>
      <c:catAx>
        <c:axId val="41640704"/>
        <c:scaling>
          <c:orientation val="minMax"/>
        </c:scaling>
        <c:delete val="0"/>
        <c:axPos val="l"/>
        <c:majorTickMark val="out"/>
        <c:minorTickMark val="none"/>
        <c:tickLblPos val="nextTo"/>
        <c:crossAx val="41642240"/>
        <c:crosses val="autoZero"/>
        <c:auto val="1"/>
        <c:lblAlgn val="ctr"/>
        <c:lblOffset val="100"/>
        <c:noMultiLvlLbl val="0"/>
      </c:catAx>
      <c:valAx>
        <c:axId val="4164224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4164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76823284621039E-2"/>
          <c:y val="0.15870195938848333"/>
          <c:w val="0.89633297733318318"/>
          <c:h val="0.71952235499789452"/>
        </c:manualLayout>
      </c:layout>
      <c:lineChart>
        <c:grouping val="standard"/>
        <c:varyColors val="0"/>
        <c:ser>
          <c:idx val="0"/>
          <c:order val="0"/>
          <c:tx>
            <c:strRef>
              <c:f>DATA!$H$28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8581470868812195E-2"/>
                  <c:y val="-4.496026825057308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92373267391172E-2"/>
                  <c:y val="-2.9048990021621809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203943515325186E-2"/>
                  <c:y val="-6.429128077052043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462471476200067E-2"/>
                  <c:y val="-2.455137834859428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77203328182E-2"/>
                  <c:y val="-4.6406093444488795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826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DATA!$I$28:$N$28</c:f>
              <c:numCache>
                <c:formatCode>0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21</c:v>
                </c:pt>
                <c:pt idx="4">
                  <c:v>32</c:v>
                </c:pt>
                <c:pt idx="5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DATA!$H$29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685076913691696E-2"/>
                  <c:y val="9.935850309374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096418732782433E-2"/>
                  <c:y val="-2.48268525905627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38567493113024E-3"/>
                  <c:y val="-7.51373038722571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77134986225931E-2"/>
                  <c:y val="4.523305873894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73278236914585E-2"/>
                  <c:y val="5.4033938826953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DATA!$I$29:$N$29</c:f>
              <c:numCache>
                <c:formatCode>0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4400"/>
        <c:axId val="6152576"/>
      </c:lineChart>
      <c:catAx>
        <c:axId val="61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6152576"/>
        <c:crosses val="autoZero"/>
        <c:auto val="0"/>
        <c:lblAlgn val="ctr"/>
        <c:lblOffset val="100"/>
        <c:noMultiLvlLbl val="0"/>
      </c:catAx>
      <c:valAx>
        <c:axId val="6152576"/>
        <c:scaling>
          <c:orientation val="minMax"/>
          <c:min val="1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134400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01061733325248E-2"/>
          <c:y val="6.0573797364955349E-2"/>
          <c:w val="0.85654306842334238"/>
          <c:h val="0.627060608249656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69824512"/>
        <c:axId val="69826048"/>
        <c:axId val="0"/>
      </c:bar3DChart>
      <c:catAx>
        <c:axId val="69824512"/>
        <c:scaling>
          <c:orientation val="minMax"/>
        </c:scaling>
        <c:delete val="1"/>
        <c:axPos val="l"/>
        <c:majorTickMark val="out"/>
        <c:minorTickMark val="none"/>
        <c:tickLblPos val="nextTo"/>
        <c:crossAx val="69826048"/>
        <c:crosses val="autoZero"/>
        <c:auto val="1"/>
        <c:lblAlgn val="ctr"/>
        <c:lblOffset val="100"/>
        <c:noMultiLvlLbl val="0"/>
      </c:catAx>
      <c:valAx>
        <c:axId val="698260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6982451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9712877177717532"/>
          <c:y val="0.2106057490872921"/>
          <c:w val="9.2981361364832774E-2"/>
          <c:h val="0.57878739046116057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50" b="0"/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Stanowisko pracy w dotychczasowej karierze zawodowej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50283277275976201"/>
          <c:y val="0.16930698848903794"/>
          <c:w val="0.52469951023312189"/>
          <c:h val="0.699947887146249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stanowisko w zarządzie lub kierownictwie firmy (np. kierowniczka, dyrektorka, właścicielka)</c:v>
                </c:pt>
                <c:pt idx="1">
                  <c:v>stanowisko pomocnicze (np. asystentka, sekretarka)</c:v>
                </c:pt>
                <c:pt idx="2">
                  <c:v>stanowisko samodzielne (np. specjalistka, technik, księgowa, itp.)</c:v>
                </c:pt>
                <c:pt idx="3">
                  <c:v>szeregowa pracownica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3.9</c:v>
                </c:pt>
                <c:pt idx="1">
                  <c:v>15.7</c:v>
                </c:pt>
                <c:pt idx="2">
                  <c:v>20</c:v>
                </c:pt>
                <c:pt idx="3">
                  <c:v>60.3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cylinder"/>
        <c:axId val="69843968"/>
        <c:axId val="41714432"/>
        <c:axId val="0"/>
      </c:bar3DChart>
      <c:catAx>
        <c:axId val="69843968"/>
        <c:scaling>
          <c:orientation val="minMax"/>
        </c:scaling>
        <c:delete val="0"/>
        <c:axPos val="l"/>
        <c:majorTickMark val="out"/>
        <c:minorTickMark val="none"/>
        <c:tickLblPos val="nextTo"/>
        <c:crossAx val="41714432"/>
        <c:crosses val="autoZero"/>
        <c:auto val="1"/>
        <c:lblAlgn val="ctr"/>
        <c:lblOffset val="100"/>
        <c:noMultiLvlLbl val="0"/>
      </c:catAx>
      <c:valAx>
        <c:axId val="4171443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698439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305556327074786"/>
          <c:y val="3.1160338445640073E-2"/>
          <c:w val="0.51730039254897631"/>
          <c:h val="0.901281250936844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pokój dla karmiących kobiet w zakładzie pracy</c:v>
                </c:pt>
                <c:pt idx="1">
                  <c:v>program opieki medycznej dla matek i dzieci w zakładzie pracy</c:v>
                </c:pt>
                <c:pt idx="2">
                  <c:v>elastyczne formy zatrudnienia dla "młodych" matek</c:v>
                </c:pt>
                <c:pt idx="3">
                  <c:v>inne (kolonie dla dzieci z zakładu pracy, paczki świąteczne dla dzieci)</c:v>
                </c:pt>
                <c:pt idx="4">
                  <c:v>dodatki pieniężne na wyprawkę dla dziecka</c:v>
                </c:pt>
                <c:pt idx="5">
                  <c:v>pikniki rodzinne, imprezy dla najmłodszych</c:v>
                </c:pt>
                <c:pt idx="6">
                  <c:v>przerwy w pracy na karmienie dziecka</c:v>
                </c:pt>
                <c:pt idx="7">
                  <c:v>pierwszeństwo przy planowaniu urlopów</c:v>
                </c:pt>
                <c:pt idx="8">
                  <c:v>urlop wychowawczy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3.5</c:v>
                </c:pt>
                <c:pt idx="1">
                  <c:v>4.2</c:v>
                </c:pt>
                <c:pt idx="2">
                  <c:v>6.7</c:v>
                </c:pt>
                <c:pt idx="3">
                  <c:v>8.1</c:v>
                </c:pt>
                <c:pt idx="4">
                  <c:v>12.7</c:v>
                </c:pt>
                <c:pt idx="5">
                  <c:v>15.2</c:v>
                </c:pt>
                <c:pt idx="6">
                  <c:v>18.399999999999999</c:v>
                </c:pt>
                <c:pt idx="7">
                  <c:v>26.9</c:v>
                </c:pt>
                <c:pt idx="8">
                  <c:v>95.4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41428864"/>
        <c:axId val="41430400"/>
        <c:axId val="0"/>
      </c:bar3DChart>
      <c:catAx>
        <c:axId val="41428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41430400"/>
        <c:crosses val="autoZero"/>
        <c:auto val="1"/>
        <c:lblAlgn val="ctr"/>
        <c:lblOffset val="100"/>
        <c:noMultiLvlLbl val="0"/>
      </c:catAx>
      <c:valAx>
        <c:axId val="4143040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414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0">
          <a:latin typeface="+mn-lt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662775895270906"/>
          <c:y val="5.4204927310814114E-3"/>
          <c:w val="0.5441259998889012"/>
          <c:h val="0.923390758514754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zostałam zwolniona ze względu na płeć</c:v>
                </c:pt>
                <c:pt idx="1">
                  <c:v>zostałam zwolniona ze względu na osobiste uprzedzenia szefa</c:v>
                </c:pt>
                <c:pt idx="2">
                  <c:v>zostałam zwolniona ze względu na zbyt niskie/nieodpowiednie kwalifikacje</c:v>
                </c:pt>
                <c:pt idx="3">
                  <c:v>zostałam zwolniona z powodu niezadowolenia z efektów mojej pracy</c:v>
                </c:pt>
                <c:pt idx="4">
                  <c:v>zostałam zwolniona ze względu na wiek</c:v>
                </c:pt>
                <c:pt idx="5">
                  <c:v>zostałam zwolniona po powrocie z urlopu macierzyńskiego/wychowawczego</c:v>
                </c:pt>
                <c:pt idx="6">
                  <c:v>sama podjęłam decyzję o odejściu z pracy</c:v>
                </c:pt>
                <c:pt idx="7">
                  <c:v>zostałam zwolniona z przyczyn niezależnych od pracodawcy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</c:v>
                </c:pt>
                <c:pt idx="1">
                  <c:v>5.0999999999999996</c:v>
                </c:pt>
                <c:pt idx="2">
                  <c:v>6.3</c:v>
                </c:pt>
                <c:pt idx="3">
                  <c:v>6.7</c:v>
                </c:pt>
                <c:pt idx="4">
                  <c:v>8.8000000000000007</c:v>
                </c:pt>
                <c:pt idx="5">
                  <c:v>13.1</c:v>
                </c:pt>
                <c:pt idx="6">
                  <c:v>30.2</c:v>
                </c:pt>
                <c:pt idx="7">
                  <c:v>42.7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1456768"/>
        <c:axId val="41458304"/>
        <c:axId val="0"/>
      </c:bar3DChart>
      <c:catAx>
        <c:axId val="41456768"/>
        <c:scaling>
          <c:orientation val="minMax"/>
        </c:scaling>
        <c:delete val="0"/>
        <c:axPos val="l"/>
        <c:majorTickMark val="out"/>
        <c:minorTickMark val="none"/>
        <c:tickLblPos val="nextTo"/>
        <c:crossAx val="41458304"/>
        <c:crosses val="autoZero"/>
        <c:auto val="1"/>
        <c:lblAlgn val="ctr"/>
        <c:lblOffset val="100"/>
        <c:noMultiLvlLbl val="0"/>
      </c:catAx>
      <c:valAx>
        <c:axId val="4145830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4145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od 21 do 25 lat</c:v>
                </c:pt>
                <c:pt idx="1">
                  <c:v>od 16 do 20 lat</c:v>
                </c:pt>
                <c:pt idx="2">
                  <c:v>powyżej 25 lat</c:v>
                </c:pt>
                <c:pt idx="3">
                  <c:v>od 11 do 15 lat</c:v>
                </c:pt>
                <c:pt idx="4">
                  <c:v>od 6 do 10 lat</c:v>
                </c:pt>
                <c:pt idx="5">
                  <c:v>do roku czasu</c:v>
                </c:pt>
                <c:pt idx="6">
                  <c:v>od 1 do 5 lat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2.4</c:v>
                </c:pt>
                <c:pt idx="4">
                  <c:v>12.7</c:v>
                </c:pt>
                <c:pt idx="5">
                  <c:v>24.5</c:v>
                </c:pt>
                <c:pt idx="6">
                  <c:v>59.4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6305792"/>
        <c:axId val="126307328"/>
        <c:axId val="0"/>
      </c:bar3DChart>
      <c:catAx>
        <c:axId val="126305792"/>
        <c:scaling>
          <c:orientation val="minMax"/>
        </c:scaling>
        <c:delete val="0"/>
        <c:axPos val="l"/>
        <c:majorTickMark val="out"/>
        <c:minorTickMark val="none"/>
        <c:tickLblPos val="nextTo"/>
        <c:crossAx val="126307328"/>
        <c:crosses val="autoZero"/>
        <c:auto val="1"/>
        <c:lblAlgn val="ctr"/>
        <c:lblOffset val="100"/>
        <c:noMultiLvlLbl val="0"/>
      </c:catAx>
      <c:valAx>
        <c:axId val="12630732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630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Wykonywanie dorywczych prac zarobkowych obecnie [%]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76258831320938E-2"/>
          <c:y val="0.322245"/>
          <c:w val="0.88569364900513603"/>
          <c:h val="0.4577150000000000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gapDepth val="0"/>
        <c:shape val="box"/>
        <c:axId val="41377152"/>
        <c:axId val="41391232"/>
        <c:axId val="0"/>
      </c:bar3DChart>
      <c:catAx>
        <c:axId val="41377152"/>
        <c:scaling>
          <c:orientation val="minMax"/>
        </c:scaling>
        <c:delete val="1"/>
        <c:axPos val="l"/>
        <c:majorTickMark val="out"/>
        <c:minorTickMark val="none"/>
        <c:tickLblPos val="none"/>
        <c:crossAx val="41391232"/>
        <c:crosses val="autoZero"/>
        <c:auto val="1"/>
        <c:lblAlgn val="ctr"/>
        <c:lblOffset val="100"/>
        <c:noMultiLvlLbl val="0"/>
      </c:catAx>
      <c:valAx>
        <c:axId val="413912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41377152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>
          <a:latin typeface="+mn-lt"/>
        </a:defRPr>
      </a:pPr>
      <a:endParaRPr lang="pl-P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50831202447039936"/>
          <c:y val="2.9847111004760171E-2"/>
          <c:w val="0.46450719185323497"/>
          <c:h val="0.871964653500038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styl życia rodziny</c:v>
                </c:pt>
                <c:pt idx="1">
                  <c:v>przejście na wcześniejszą emeryturę (świadczenia przedemerytalne)</c:v>
                </c:pt>
                <c:pt idx="2">
                  <c:v>niepełnosprawność, renta inwalidzka</c:v>
                </c:pt>
                <c:pt idx="3">
                  <c:v>długotrwałe, bezskuteczne poszukiwanie pracy</c:v>
                </c:pt>
                <c:pt idx="4">
                  <c:v>trudna sytuacja na rynku pracy</c:v>
                </c:pt>
                <c:pt idx="5">
                  <c:v>dobra sytuacja finansowa rodziny</c:v>
                </c:pt>
                <c:pt idx="6">
                  <c:v>konieczność opieki nad dziećmi/osobą zależną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12.8</c:v>
                </c:pt>
                <c:pt idx="1">
                  <c:v>4.2</c:v>
                </c:pt>
                <c:pt idx="2">
                  <c:v>5.3</c:v>
                </c:pt>
                <c:pt idx="3">
                  <c:v>39.700000000000003</c:v>
                </c:pt>
                <c:pt idx="4">
                  <c:v>58.6</c:v>
                </c:pt>
                <c:pt idx="5">
                  <c:v>9.7000000000000011</c:v>
                </c:pt>
                <c:pt idx="6">
                  <c:v>24.2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18935552"/>
        <c:axId val="118937088"/>
        <c:axId val="0"/>
      </c:bar3DChart>
      <c:catAx>
        <c:axId val="118935552"/>
        <c:scaling>
          <c:orientation val="minMax"/>
        </c:scaling>
        <c:delete val="0"/>
        <c:axPos val="l"/>
        <c:majorTickMark val="out"/>
        <c:minorTickMark val="none"/>
        <c:tickLblPos val="nextTo"/>
        <c:crossAx val="118937088"/>
        <c:crosses val="autoZero"/>
        <c:auto val="1"/>
        <c:lblAlgn val="ctr"/>
        <c:lblOffset val="100"/>
        <c:noMultiLvlLbl val="0"/>
      </c:catAx>
      <c:valAx>
        <c:axId val="11893708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1893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Arkusz1!$A$11:$A$18</c:f>
              <c:strCache>
                <c:ptCount val="8"/>
                <c:pt idx="0">
                  <c:v>nierówny podział obowiązków domowych</c:v>
                </c:pt>
                <c:pt idx="1">
                  <c:v>negatywna postawa pracodawców względem macierzyństwa</c:v>
                </c:pt>
                <c:pt idx="2">
                  <c:v>zamieszkanie na terenach wiejskich</c:v>
                </c:pt>
                <c:pt idx="3">
                  <c:v>niskie wymagrodzenie</c:v>
                </c:pt>
                <c:pt idx="4">
                  <c:v>posiadanie dziecka</c:v>
                </c:pt>
                <c:pt idx="5">
                  <c:v>niskie/ nieadekwatne wykształcenie</c:v>
                </c:pt>
                <c:pt idx="6">
                  <c:v>mała ilość ofert pracy</c:v>
                </c:pt>
                <c:pt idx="7">
                  <c:v>duża konkurencja</c:v>
                </c:pt>
              </c:strCache>
            </c:strRef>
          </c:cat>
          <c:val>
            <c:numRef>
              <c:f>Arkusz1!$B$11:$B$18</c:f>
              <c:numCache>
                <c:formatCode>0.0</c:formatCode>
                <c:ptCount val="8"/>
                <c:pt idx="0">
                  <c:v>26.6</c:v>
                </c:pt>
                <c:pt idx="1">
                  <c:v>26.7</c:v>
                </c:pt>
                <c:pt idx="2">
                  <c:v>28.7</c:v>
                </c:pt>
                <c:pt idx="3">
                  <c:v>32.800000000000004</c:v>
                </c:pt>
                <c:pt idx="4">
                  <c:v>34.6</c:v>
                </c:pt>
                <c:pt idx="5">
                  <c:v>38.4</c:v>
                </c:pt>
                <c:pt idx="6">
                  <c:v>43.7</c:v>
                </c:pt>
                <c:pt idx="7">
                  <c:v>48.9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2624512"/>
        <c:axId val="82626048"/>
        <c:axId val="0"/>
      </c:bar3DChart>
      <c:catAx>
        <c:axId val="82624512"/>
        <c:scaling>
          <c:orientation val="minMax"/>
        </c:scaling>
        <c:delete val="0"/>
        <c:axPos val="l"/>
        <c:majorTickMark val="out"/>
        <c:minorTickMark val="none"/>
        <c:tickLblPos val="nextTo"/>
        <c:crossAx val="82626048"/>
        <c:crosses val="autoZero"/>
        <c:auto val="1"/>
        <c:lblAlgn val="ctr"/>
        <c:lblOffset val="100"/>
        <c:noMultiLvlLbl val="0"/>
      </c:catAx>
      <c:valAx>
        <c:axId val="8262604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262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bycie w związku małżenskim</c:v>
                </c:pt>
                <c:pt idx="1">
                  <c:v>starszy wiek</c:v>
                </c:pt>
                <c:pt idx="2">
                  <c:v>występowanie elastycznych form zatrudnienia</c:v>
                </c:pt>
                <c:pt idx="3">
                  <c:v>zły stan zdrowia</c:v>
                </c:pt>
                <c:pt idx="4">
                  <c:v>młody wiek</c:v>
                </c:pt>
                <c:pt idx="5">
                  <c:v>niedyspozycyjność</c:v>
                </c:pt>
                <c:pt idx="6">
                  <c:v>mały dostęp do żłobków/ przedszkoli</c:v>
                </c:pt>
                <c:pt idx="7">
                  <c:v>niski stopień atrakcyjności ofert pracy</c:v>
                </c:pt>
                <c:pt idx="8">
                  <c:v>dalekie dojazdy do pracy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4.2</c:v>
                </c:pt>
                <c:pt idx="1">
                  <c:v>7.4</c:v>
                </c:pt>
                <c:pt idx="2">
                  <c:v>7.4</c:v>
                </c:pt>
                <c:pt idx="3">
                  <c:v>11</c:v>
                </c:pt>
                <c:pt idx="4">
                  <c:v>15.3</c:v>
                </c:pt>
                <c:pt idx="5">
                  <c:v>20.5</c:v>
                </c:pt>
                <c:pt idx="6">
                  <c:v>20.7</c:v>
                </c:pt>
                <c:pt idx="7">
                  <c:v>21</c:v>
                </c:pt>
                <c:pt idx="8">
                  <c:v>21.3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3011840"/>
        <c:axId val="83017728"/>
        <c:axId val="0"/>
      </c:bar3DChart>
      <c:catAx>
        <c:axId val="83011840"/>
        <c:scaling>
          <c:orientation val="minMax"/>
        </c:scaling>
        <c:delete val="0"/>
        <c:axPos val="l"/>
        <c:majorTickMark val="out"/>
        <c:minorTickMark val="none"/>
        <c:tickLblPos val="nextTo"/>
        <c:crossAx val="83017728"/>
        <c:crosses val="autoZero"/>
        <c:auto val="1"/>
        <c:lblAlgn val="ctr"/>
        <c:lblOffset val="100"/>
        <c:noMultiLvlLbl val="0"/>
      </c:catAx>
      <c:valAx>
        <c:axId val="8301772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301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mężczyźni są bardziej dyspozycyjny niż kobiety</c:v>
                </c:pt>
                <c:pt idx="1">
                  <c:v>ciąża kobiety bardzo często dyskredytuje ją jako dobrego pracownika, nawet pomimo wysokich kwalifikacji i dużego doświadczenia zawodowego</c:v>
                </c:pt>
                <c:pt idx="2">
                  <c:v>życie rodzinne i karierę zawodową można pogodzić</c:v>
                </c:pt>
                <c:pt idx="3">
                  <c:v>kobieta w pracy jest bardziej zorganizowana niż mężczyzna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2.72</c:v>
                </c:pt>
                <c:pt idx="2">
                  <c:v>2.7800000000000002</c:v>
                </c:pt>
                <c:pt idx="3">
                  <c:v>3.03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cylinder"/>
        <c:axId val="85046016"/>
        <c:axId val="85047552"/>
        <c:axId val="0"/>
      </c:bar3DChart>
      <c:catAx>
        <c:axId val="85046016"/>
        <c:scaling>
          <c:orientation val="minMax"/>
        </c:scaling>
        <c:delete val="0"/>
        <c:axPos val="l"/>
        <c:majorTickMark val="out"/>
        <c:minorTickMark val="none"/>
        <c:tickLblPos val="nextTo"/>
        <c:crossAx val="85047552"/>
        <c:crosses val="autoZero"/>
        <c:auto val="1"/>
        <c:lblAlgn val="ctr"/>
        <c:lblOffset val="100"/>
        <c:noMultiLvlLbl val="0"/>
      </c:catAx>
      <c:valAx>
        <c:axId val="85047552"/>
        <c:scaling>
          <c:orientation val="minMax"/>
          <c:max val="4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5046016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DATA!$H$37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929E-2"/>
                  <c:y val="4.8994007824493806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22E-2"/>
                  <c:y val="5.905690090625465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23227261881518E-2"/>
                  <c:y val="5.9056900906254782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084011192732E-2"/>
                  <c:y val="-2.4551337023466215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82E-2"/>
                  <c:y val="-6.4054814930312065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826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DATA!$I$37:$N$37</c:f>
              <c:numCache>
                <c:formatCode>0</c:formatCode>
                <c:ptCount val="6"/>
                <c:pt idx="0">
                  <c:v>160</c:v>
                </c:pt>
                <c:pt idx="1">
                  <c:v>162</c:v>
                </c:pt>
                <c:pt idx="2">
                  <c:v>173</c:v>
                </c:pt>
                <c:pt idx="3">
                  <c:v>172</c:v>
                </c:pt>
                <c:pt idx="4">
                  <c:v>182</c:v>
                </c:pt>
                <c:pt idx="5">
                  <c:v>171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DATA!$H$38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65564738292011E-2"/>
                  <c:y val="-5.534591194968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61707988980789E-2"/>
                  <c:y val="-6.0377358490565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77134986225931E-2"/>
                  <c:y val="4.523305873894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73278236914585E-2"/>
                  <c:y val="5.4033938826953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DATA!$I$38:$N$38</c:f>
              <c:numCache>
                <c:formatCode>0</c:formatCode>
                <c:ptCount val="6"/>
                <c:pt idx="0">
                  <c:v>245</c:v>
                </c:pt>
                <c:pt idx="1">
                  <c:v>255</c:v>
                </c:pt>
                <c:pt idx="2">
                  <c:v>268</c:v>
                </c:pt>
                <c:pt idx="3">
                  <c:v>266</c:v>
                </c:pt>
                <c:pt idx="4">
                  <c:v>266</c:v>
                </c:pt>
                <c:pt idx="5">
                  <c:v>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1904"/>
        <c:axId val="6093440"/>
      </c:lineChart>
      <c:catAx>
        <c:axId val="60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6093440"/>
        <c:crosses val="autoZero"/>
        <c:auto val="0"/>
        <c:lblAlgn val="ctr"/>
        <c:lblOffset val="100"/>
        <c:noMultiLvlLbl val="0"/>
      </c:catAx>
      <c:valAx>
        <c:axId val="6093440"/>
        <c:scaling>
          <c:orientation val="minMax"/>
          <c:min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091904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Arkusz1!$B$23</c:f>
              <c:strCache>
                <c:ptCount val="1"/>
                <c:pt idx="0">
                  <c:v>średnia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Arkusz1!$A$24:$A$27</c:f>
              <c:strCache>
                <c:ptCount val="4"/>
                <c:pt idx="0">
                  <c:v>kobieta, która poświęca się karierze zawodowej, zamiast dzieciom i rodzinie, jest bezwartościowa</c:v>
                </c:pt>
                <c:pt idx="1">
                  <c:v>kobieta jest bardziej zaangazowana w realizację powierzonych jej zadań niż mężczyzna</c:v>
                </c:pt>
                <c:pt idx="2">
                  <c:v>dobra matka nigdy nie odda małego dziecka pod opiekę obcym osobom</c:v>
                </c:pt>
                <c:pt idx="3">
                  <c:v>kobiety po powrocie z urlopu macierzyńskiego/wychowawczego długo muszą się wdrażać w obowiązki zawodowe</c:v>
                </c:pt>
              </c:strCache>
            </c:strRef>
          </c:cat>
          <c:val>
            <c:numRef>
              <c:f>Arkusz1!$B$24:$B$27</c:f>
              <c:numCache>
                <c:formatCode>General</c:formatCode>
                <c:ptCount val="4"/>
                <c:pt idx="0">
                  <c:v>1.86</c:v>
                </c:pt>
                <c:pt idx="1">
                  <c:v>2.09</c:v>
                </c:pt>
                <c:pt idx="2">
                  <c:v>2.0099999999999998</c:v>
                </c:pt>
                <c:pt idx="3">
                  <c:v>2.42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065088"/>
        <c:axId val="82715776"/>
        <c:axId val="0"/>
      </c:bar3DChart>
      <c:catAx>
        <c:axId val="85065088"/>
        <c:scaling>
          <c:orientation val="minMax"/>
        </c:scaling>
        <c:delete val="0"/>
        <c:axPos val="l"/>
        <c:majorTickMark val="out"/>
        <c:minorTickMark val="none"/>
        <c:tickLblPos val="nextTo"/>
        <c:crossAx val="82715776"/>
        <c:crosses val="autoZero"/>
        <c:auto val="1"/>
        <c:lblAlgn val="ctr"/>
        <c:lblOffset val="100"/>
        <c:noMultiLvlLbl val="0"/>
      </c:catAx>
      <c:valAx>
        <c:axId val="82715776"/>
        <c:scaling>
          <c:orientation val="minMax"/>
          <c:max val="3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5065088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dofinansowanie na rozpoczęcie działalności gospodarczej</c:v>
                </c:pt>
                <c:pt idx="1">
                  <c:v>zwrot kosztów dojazdu do miejsca pracy</c:v>
                </c:pt>
                <c:pt idx="2">
                  <c:v>ułatwienia dla matek małych dzieci</c:v>
                </c:pt>
                <c:pt idx="3">
                  <c:v>elastyczne formy zatrudnienia</c:v>
                </c:pt>
                <c:pt idx="4">
                  <c:v>większe zaangażowanie męża/ partnera w obowiązki domowe/ opiekę nad dzieckiem/ dziećmi</c:v>
                </c:pt>
                <c:pt idx="5">
                  <c:v>uczestnictwo w szkoleniu podnszącym/ uzupełniającym kwalifikacje zawodowe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18.600000000000001</c:v>
                </c:pt>
                <c:pt idx="3">
                  <c:v>30.4</c:v>
                </c:pt>
                <c:pt idx="4">
                  <c:v>31.9</c:v>
                </c:pt>
                <c:pt idx="5">
                  <c:v>39.6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2786560"/>
        <c:axId val="82792448"/>
        <c:axId val="0"/>
      </c:bar3DChart>
      <c:catAx>
        <c:axId val="82786560"/>
        <c:scaling>
          <c:orientation val="minMax"/>
        </c:scaling>
        <c:delete val="0"/>
        <c:axPos val="l"/>
        <c:majorTickMark val="out"/>
        <c:minorTickMark val="none"/>
        <c:tickLblPos val="nextTo"/>
        <c:crossAx val="82792448"/>
        <c:crosses val="autoZero"/>
        <c:auto val="1"/>
        <c:lblAlgn val="ctr"/>
        <c:lblOffset val="100"/>
        <c:noMultiLvlLbl val="0"/>
      </c:catAx>
      <c:valAx>
        <c:axId val="8279244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278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Arkusz1!$B$24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Arkusz1!$A$25:$A$29</c:f>
              <c:strCache>
                <c:ptCount val="5"/>
                <c:pt idx="0">
                  <c:v>żadne/ nie zamierzam wracać do pracy</c:v>
                </c:pt>
                <c:pt idx="1">
                  <c:v>inne (poprawa stanu zdrowia, łatwiejszy dostęp i lepsze dostosowanie ofert pracy)</c:v>
                </c:pt>
                <c:pt idx="2">
                  <c:v>zatrudnienie subsydiowane</c:v>
                </c:pt>
                <c:pt idx="3">
                  <c:v>skierowanie do odbycia stażu zawodowego</c:v>
                </c:pt>
                <c:pt idx="4">
                  <c:v>refundacja kosztów edukacji</c:v>
                </c:pt>
              </c:strCache>
            </c:strRef>
          </c:cat>
          <c:val>
            <c:numRef>
              <c:f>Arkusz1!$B$25:$B$29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3.6</c:v>
                </c:pt>
                <c:pt idx="2">
                  <c:v>8.5</c:v>
                </c:pt>
                <c:pt idx="3">
                  <c:v>10.6</c:v>
                </c:pt>
                <c:pt idx="4">
                  <c:v>14.2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2830080"/>
        <c:axId val="82831616"/>
        <c:axId val="0"/>
      </c:bar3DChart>
      <c:catAx>
        <c:axId val="82830080"/>
        <c:scaling>
          <c:orientation val="minMax"/>
        </c:scaling>
        <c:delete val="0"/>
        <c:axPos val="l"/>
        <c:majorTickMark val="out"/>
        <c:minorTickMark val="none"/>
        <c:tickLblPos val="nextTo"/>
        <c:crossAx val="82831616"/>
        <c:crosses val="autoZero"/>
        <c:auto val="1"/>
        <c:lblAlgn val="ctr"/>
        <c:lblOffset val="100"/>
        <c:noMultiLvlLbl val="0"/>
      </c:catAx>
      <c:valAx>
        <c:axId val="8283161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283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205274126629608"/>
          <c:y val="2.0485252205537277E-2"/>
          <c:w val="0.50126734002735285"/>
          <c:h val="0.867261914209079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inne (m.in. konieczność opieki nad dzieckiem, zły stan zdrowia, chęć dalszego kształcenia)</c:v>
                </c:pt>
                <c:pt idx="1">
                  <c:v>nie czuję potrzeby rozwoju zawodowego</c:v>
                </c:pt>
                <c:pt idx="2">
                  <c:v>dobra sytuacja finansowa rodziny - nie muszę pracować</c:v>
                </c:pt>
                <c:pt idx="3">
                  <c:v>mój partner/małżonek jest przeciwny mojej pracy</c:v>
                </c:pt>
                <c:pt idx="4">
                  <c:v>lubię zajmować się domem/dziećmi</c:v>
                </c:pt>
                <c:pt idx="5">
                  <c:v>lubię mieć dużo czasu wolnego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 formatCode="0.0">
                  <c:v>19</c:v>
                </c:pt>
                <c:pt idx="1">
                  <c:v>12.8</c:v>
                </c:pt>
                <c:pt idx="2">
                  <c:v>16.100000000000001</c:v>
                </c:pt>
                <c:pt idx="3">
                  <c:v>22.9</c:v>
                </c:pt>
                <c:pt idx="4">
                  <c:v>31.2</c:v>
                </c:pt>
                <c:pt idx="5">
                  <c:v>34.9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26435328"/>
        <c:axId val="126437248"/>
        <c:axId val="0"/>
      </c:bar3DChart>
      <c:catAx>
        <c:axId val="1264353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6437248"/>
        <c:crosses val="autoZero"/>
        <c:auto val="1"/>
        <c:lblAlgn val="ctr"/>
        <c:lblOffset val="100"/>
        <c:noMultiLvlLbl val="0"/>
      </c:catAx>
      <c:valAx>
        <c:axId val="12643724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64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chcę się poczuć pełnowartościowym człowiekiem</c:v>
                </c:pt>
                <c:pt idx="1">
                  <c:v>chcę coś zmienić w swoim zyciu na lepsze, znalezienie pracy traktuje jako pierwszy krok</c:v>
                </c:pt>
                <c:pt idx="2">
                  <c:v>chcę się usamodzielnić</c:v>
                </c:pt>
                <c:pt idx="3">
                  <c:v>chcę rozwijać się się zawodowo</c:v>
                </c:pt>
                <c:pt idx="4">
                  <c:v>mam dosyć siedzienia w domu</c:v>
                </c:pt>
                <c:pt idx="5">
                  <c:v>nie chcę być ciężarem dla pracującego męża/partnera i innych członków rodziny</c:v>
                </c:pt>
                <c:pt idx="6">
                  <c:v>chcę móc zarabiać pieniądze, by wesprzeć finansowo rodzinę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 formatCode="0.0">
                  <c:v>15</c:v>
                </c:pt>
                <c:pt idx="1">
                  <c:v>16.8</c:v>
                </c:pt>
                <c:pt idx="2">
                  <c:v>16.8</c:v>
                </c:pt>
                <c:pt idx="3">
                  <c:v>23.5</c:v>
                </c:pt>
                <c:pt idx="4">
                  <c:v>23.5</c:v>
                </c:pt>
                <c:pt idx="5">
                  <c:v>30.5</c:v>
                </c:pt>
                <c:pt idx="6">
                  <c:v>68.099999999999994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7539456"/>
        <c:axId val="127553536"/>
        <c:axId val="0"/>
      </c:bar3DChart>
      <c:catAx>
        <c:axId val="127539456"/>
        <c:scaling>
          <c:orientation val="minMax"/>
        </c:scaling>
        <c:delete val="0"/>
        <c:axPos val="l"/>
        <c:majorTickMark val="out"/>
        <c:minorTickMark val="none"/>
        <c:tickLblPos val="nextTo"/>
        <c:crossAx val="127553536"/>
        <c:crosses val="autoZero"/>
        <c:auto val="1"/>
        <c:lblAlgn val="ctr"/>
        <c:lblOffset val="100"/>
        <c:noMultiLvlLbl val="0"/>
      </c:catAx>
      <c:valAx>
        <c:axId val="12755353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753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7995426908881"/>
          <c:y val="0.18585434951672047"/>
          <c:w val="0.7492278873097673"/>
          <c:h val="0.6064615505684556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poszukuję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bezrobotne</c:v>
                </c:pt>
                <c:pt idx="2">
                  <c:v>bierne zawodowo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76.5</c:v>
                </c:pt>
                <c:pt idx="1">
                  <c:v>97.1</c:v>
                </c:pt>
                <c:pt idx="2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nie, nie poszukuję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bezrobotne</c:v>
                </c:pt>
                <c:pt idx="2">
                  <c:v>bierne zawodowo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23.5</c:v>
                </c:pt>
                <c:pt idx="1">
                  <c:v>2.9</c:v>
                </c:pt>
                <c:pt idx="2">
                  <c:v>32.5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3"/>
        <c:shape val="box"/>
        <c:axId val="127829504"/>
        <c:axId val="127831040"/>
        <c:axId val="0"/>
      </c:bar3DChart>
      <c:catAx>
        <c:axId val="127829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7831040"/>
        <c:crosses val="autoZero"/>
        <c:auto val="1"/>
        <c:lblAlgn val="ctr"/>
        <c:lblOffset val="100"/>
        <c:noMultiLvlLbl val="0"/>
      </c:catAx>
      <c:valAx>
        <c:axId val="12783104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7829504"/>
        <c:crosses val="autoZero"/>
        <c:crossBetween val="between"/>
        <c:majorUnit val="0.25"/>
      </c:valAx>
    </c:plotArea>
    <c:legend>
      <c:legendPos val="t"/>
      <c:layout/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8188065250537837"/>
          <c:y val="2.3529411764705879E-2"/>
          <c:w val="0.47215203095379377"/>
          <c:h val="0.876301374092944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poprzez prywatne agencje zatrudnienia</c:v>
                </c:pt>
                <c:pt idx="1">
                  <c:v>osobiście zamieszczam ogłoszenia o poszukiwaniu pracy w gazecie/ Internecie</c:v>
                </c:pt>
                <c:pt idx="2">
                  <c:v>osobiście u pracodawców</c:v>
                </c:pt>
                <c:pt idx="3">
                  <c:v>poprzez urząd pracy</c:v>
                </c:pt>
                <c:pt idx="4">
                  <c:v>poprzez rodzinę, znajomych</c:v>
                </c:pt>
                <c:pt idx="5">
                  <c:v>poprzez ogłoszenia prasowe</c:v>
                </c:pt>
                <c:pt idx="6">
                  <c:v>poprzez internetowe oferty pracy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2.2999999999999998</c:v>
                </c:pt>
                <c:pt idx="2">
                  <c:v>27.7</c:v>
                </c:pt>
                <c:pt idx="3">
                  <c:v>31.2</c:v>
                </c:pt>
                <c:pt idx="4">
                  <c:v>57.2</c:v>
                </c:pt>
                <c:pt idx="5">
                  <c:v>59.5</c:v>
                </c:pt>
                <c:pt idx="6">
                  <c:v>61.8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7930752"/>
        <c:axId val="127932288"/>
        <c:axId val="0"/>
      </c:bar3DChart>
      <c:catAx>
        <c:axId val="127930752"/>
        <c:scaling>
          <c:orientation val="minMax"/>
        </c:scaling>
        <c:delete val="0"/>
        <c:axPos val="l"/>
        <c:majorTickMark val="out"/>
        <c:minorTickMark val="none"/>
        <c:tickLblPos val="nextTo"/>
        <c:crossAx val="127932288"/>
        <c:crosses val="autoZero"/>
        <c:auto val="1"/>
        <c:lblAlgn val="ctr"/>
        <c:lblOffset val="100"/>
        <c:noMultiLvlLbl val="0"/>
      </c:catAx>
      <c:valAx>
        <c:axId val="12793228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793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codziennie</c:v>
                </c:pt>
                <c:pt idx="1">
                  <c:v>raz na kilka miesięcy</c:v>
                </c:pt>
                <c:pt idx="2">
                  <c:v>raz w miesiącu</c:v>
                </c:pt>
                <c:pt idx="3">
                  <c:v>dwa, trzy razy w tygodniu</c:v>
                </c:pt>
                <c:pt idx="4">
                  <c:v>raz w tygodniu</c:v>
                </c:pt>
                <c:pt idx="5">
                  <c:v>dwa, trzy razy w miesiącu</c:v>
                </c:pt>
              </c:strCache>
            </c:strRef>
          </c:cat>
          <c:val>
            <c:numRef>
              <c:f>Arkusz1!$B$2:$B$7</c:f>
              <c:numCache>
                <c:formatCode>###0.0</c:formatCode>
                <c:ptCount val="6"/>
                <c:pt idx="0">
                  <c:v>9.2485549132947984</c:v>
                </c:pt>
                <c:pt idx="1">
                  <c:v>11.560693641618499</c:v>
                </c:pt>
                <c:pt idx="2">
                  <c:v>11.560693641618499</c:v>
                </c:pt>
                <c:pt idx="3">
                  <c:v>19.075144508670519</c:v>
                </c:pt>
                <c:pt idx="4">
                  <c:v>20.809248554913289</c:v>
                </c:pt>
                <c:pt idx="5">
                  <c:v>27.745664739884386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7892096"/>
        <c:axId val="127975808"/>
        <c:axId val="0"/>
      </c:bar3DChart>
      <c:catAx>
        <c:axId val="127892096"/>
        <c:scaling>
          <c:orientation val="minMax"/>
        </c:scaling>
        <c:delete val="0"/>
        <c:axPos val="l"/>
        <c:majorTickMark val="out"/>
        <c:minorTickMark val="none"/>
        <c:tickLblPos val="nextTo"/>
        <c:crossAx val="127975808"/>
        <c:crosses val="autoZero"/>
        <c:auto val="1"/>
        <c:lblAlgn val="ctr"/>
        <c:lblOffset val="100"/>
        <c:noMultiLvlLbl val="0"/>
      </c:catAx>
      <c:valAx>
        <c:axId val="12797580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789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739367474324818"/>
          <c:y val="1.592417273048289E-2"/>
          <c:w val="0.53261282835513335"/>
          <c:h val="0.9271653916133096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Arkusz1!$A$2:$A$7</c:f>
              <c:strCache>
                <c:ptCount val="6"/>
                <c:pt idx="0">
                  <c:v>analizować oferty pracy alternatywne w stosunku do posiadanego profilu zawodowego</c:v>
                </c:pt>
                <c:pt idx="1">
                  <c:v>sporządzić poprawnie dokumenty aplikacyjne (CV, list motywacyjny)</c:v>
                </c:pt>
                <c:pt idx="2">
                  <c:v>przygotować się do rozmowy kwalifikacyjnej przez zebranie informacji o potencjalnym pracodawcy i przygotowanie autoprezentacji</c:v>
                </c:pt>
                <c:pt idx="3">
                  <c:v>zebrać informacje o pracodawcach/firmach, którymi byłaby Pani zainteresowana w celu podjęcia tam pracy</c:v>
                </c:pt>
                <c:pt idx="4">
                  <c:v>wyszukiwać ogłoszenia o pracę i wybierać zgodne ze swoim wykształceniem i umiejętnościami</c:v>
                </c:pt>
                <c:pt idx="5">
                  <c:v>analizować swoje umiejętności, zainteresowania i zdolności w celu zwiększenia szans na zatrudnienie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47.9</c:v>
                </c:pt>
                <c:pt idx="1">
                  <c:v>48</c:v>
                </c:pt>
                <c:pt idx="2">
                  <c:v>50.3</c:v>
                </c:pt>
                <c:pt idx="3">
                  <c:v>50.9</c:v>
                </c:pt>
                <c:pt idx="4">
                  <c:v>72.400000000000006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pl-PL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pl-PL" smtClean="0"/>
                      <a:t>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analizować oferty pracy alternatywne w stosunku do posiadanego profilu zawodowego</c:v>
                </c:pt>
                <c:pt idx="1">
                  <c:v>sporządzić poprawnie dokumenty aplikacyjne (CV, list motywacyjny)</c:v>
                </c:pt>
                <c:pt idx="2">
                  <c:v>przygotować się do rozmowy kwalifikacyjnej przez zebranie informacji o potencjalnym pracodawcy i przygotowanie autoprezentacji</c:v>
                </c:pt>
                <c:pt idx="3">
                  <c:v>zebrać informacje o pracodawcach/firmach, którymi byłaby Pani zainteresowana w celu podjęcia tam pracy</c:v>
                </c:pt>
                <c:pt idx="4">
                  <c:v>wyszukiwać ogłoszenia o pracę i wybierać zgodne ze swoim wykształceniem i umiejętnościami</c:v>
                </c:pt>
                <c:pt idx="5">
                  <c:v>analizować swoje umiejętności, zainteresowania i zdolności w celu zwiększenia szans na zatrudnienie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52.1</c:v>
                </c:pt>
                <c:pt idx="1">
                  <c:v>52</c:v>
                </c:pt>
                <c:pt idx="2">
                  <c:v>49.7</c:v>
                </c:pt>
                <c:pt idx="3">
                  <c:v>49.1</c:v>
                </c:pt>
                <c:pt idx="4">
                  <c:v>27.599999999999987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3"/>
        <c:shape val="box"/>
        <c:axId val="130215936"/>
        <c:axId val="130428928"/>
        <c:axId val="0"/>
      </c:bar3DChart>
      <c:catAx>
        <c:axId val="130215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30428928"/>
        <c:crosses val="autoZero"/>
        <c:auto val="1"/>
        <c:lblAlgn val="ctr"/>
        <c:lblOffset val="100"/>
        <c:noMultiLvlLbl val="0"/>
      </c:catAx>
      <c:valAx>
        <c:axId val="13042892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30215936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1.7240731421998851E-2"/>
          <c:y val="1.6035495263215717E-2"/>
          <c:w val="0.20816804668762304"/>
          <c:h val="4.9955197415465384E-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własnych kwalifikacji zawodowych [%]</a:t>
            </a:r>
          </a:p>
        </c:rich>
      </c:tx>
      <c:layout>
        <c:manualLayout>
          <c:xMode val="edge"/>
          <c:yMode val="edge"/>
          <c:x val="9.1264133814961484E-2"/>
          <c:y val="4.70403763230105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5541528383334E-2"/>
          <c:y val="0.2632909126265135"/>
          <c:w val="0.86361587951689089"/>
          <c:h val="0.4922028415597404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2.7190332326283992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47.129909365558923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29.305135951661629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16.314199395770387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4.5317220543806691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2704768"/>
        <c:axId val="32722944"/>
        <c:axId val="0"/>
      </c:bar3DChart>
      <c:catAx>
        <c:axId val="32704768"/>
        <c:scaling>
          <c:orientation val="minMax"/>
        </c:scaling>
        <c:delete val="1"/>
        <c:axPos val="l"/>
        <c:majorTickMark val="out"/>
        <c:minorTickMark val="none"/>
        <c:tickLblPos val="none"/>
        <c:crossAx val="32722944"/>
        <c:crosses val="autoZero"/>
        <c:auto val="1"/>
        <c:lblAlgn val="ctr"/>
        <c:lblOffset val="100"/>
        <c:noMultiLvlLbl val="0"/>
      </c:catAx>
      <c:valAx>
        <c:axId val="327229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270476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0437746656777875"/>
          <c:y val="4.696629699021846E-2"/>
          <c:w val="0.18608905817271562"/>
          <c:h val="0.8781178910848609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DATA!$F$10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884E-2"/>
                  <c:y val="4.8994007824493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22E-2"/>
                  <c:y val="5.9056900906254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23227261881518E-2"/>
                  <c:y val="5.905690090625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097015074669E-2"/>
                  <c:y val="5.751682557940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82E-2"/>
                  <c:y val="-6.40548149303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DATA!$G$10:$L$10</c:f>
              <c:numCache>
                <c:formatCode>0.0</c:formatCode>
                <c:ptCount val="6"/>
                <c:pt idx="0">
                  <c:v>55.1</c:v>
                </c:pt>
                <c:pt idx="1">
                  <c:v>57.2</c:v>
                </c:pt>
                <c:pt idx="2">
                  <c:v>58.7</c:v>
                </c:pt>
                <c:pt idx="3">
                  <c:v>58.4</c:v>
                </c:pt>
                <c:pt idx="4">
                  <c:v>55.4</c:v>
                </c:pt>
                <c:pt idx="5">
                  <c:v>57.7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DATA!$F$11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65564738292011E-2"/>
                  <c:y val="-5.5345911949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61707988980727E-2"/>
                  <c:y val="-6.037735849056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98990720458777E-2"/>
                  <c:y val="-6.1797552499006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161047880228567E-2"/>
                  <c:y val="-7.769587171397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811526344769003E-2"/>
                  <c:y val="-7.386326434164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41.3</c:v>
                </c:pt>
                <c:pt idx="1">
                  <c:v>42.7</c:v>
                </c:pt>
                <c:pt idx="2">
                  <c:v>44.3</c:v>
                </c:pt>
                <c:pt idx="3">
                  <c:v>44.3</c:v>
                </c:pt>
                <c:pt idx="4">
                  <c:v>43.4</c:v>
                </c:pt>
                <c:pt idx="5">
                  <c:v>43.9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62528"/>
        <c:axId val="31464064"/>
      </c:lineChart>
      <c:catAx>
        <c:axId val="31462528"/>
        <c:scaling>
          <c:orientation val="minMax"/>
        </c:scaling>
        <c:delete val="0"/>
        <c:axPos val="b"/>
        <c:majorTickMark val="out"/>
        <c:minorTickMark val="none"/>
        <c:tickLblPos val="low"/>
        <c:crossAx val="31464064"/>
        <c:crosses val="autoZero"/>
        <c:auto val="0"/>
        <c:lblAlgn val="ctr"/>
        <c:lblOffset val="100"/>
        <c:noMultiLvlLbl val="0"/>
      </c:catAx>
      <c:valAx>
        <c:axId val="31464064"/>
        <c:scaling>
          <c:orientation val="minMax"/>
          <c:min val="3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1462528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posiadanych kompetencji językowych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1544643187803"/>
          <c:y val="0.23981184603159614"/>
          <c:w val="0.76859376735918272"/>
          <c:h val="0.5400980223273080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8.9123867069486451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33.987915407854985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27.34138972809669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19.033232628398792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10.725075528700906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2814976"/>
        <c:axId val="32816512"/>
        <c:axId val="0"/>
      </c:bar3DChart>
      <c:catAx>
        <c:axId val="32814976"/>
        <c:scaling>
          <c:orientation val="minMax"/>
        </c:scaling>
        <c:delete val="1"/>
        <c:axPos val="l"/>
        <c:majorTickMark val="out"/>
        <c:minorTickMark val="none"/>
        <c:tickLblPos val="none"/>
        <c:crossAx val="32816512"/>
        <c:crosses val="autoZero"/>
        <c:auto val="1"/>
        <c:lblAlgn val="ctr"/>
        <c:lblOffset val="100"/>
        <c:noMultiLvlLbl val="0"/>
      </c:catAx>
      <c:valAx>
        <c:axId val="3281651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2814976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8.8184646150427787E-3"/>
          <c:y val="7.8091120755283128E-2"/>
          <c:w val="0.17458685146094879"/>
          <c:h val="0.8398301835418067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6595679183794392E-2"/>
          <c:y val="0.2461492373863223"/>
          <c:w val="0.88939724289893718"/>
          <c:h val="0.5566897328868223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26.132930513595166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42.447129909365543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31.419939577039269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2874496"/>
        <c:axId val="32876032"/>
        <c:axId val="0"/>
      </c:bar3DChart>
      <c:catAx>
        <c:axId val="32874496"/>
        <c:scaling>
          <c:orientation val="minMax"/>
        </c:scaling>
        <c:delete val="1"/>
        <c:axPos val="l"/>
        <c:majorTickMark val="out"/>
        <c:minorTickMark val="none"/>
        <c:tickLblPos val="none"/>
        <c:crossAx val="32876032"/>
        <c:crosses val="autoZero"/>
        <c:auto val="1"/>
        <c:lblAlgn val="ctr"/>
        <c:lblOffset val="100"/>
        <c:noMultiLvlLbl val="0"/>
      </c:catAx>
      <c:valAx>
        <c:axId val="328760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2874496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2.3275191645372739E-2"/>
          <c:y val="2.1596239873574147E-2"/>
          <c:w val="0.95932859311928331"/>
          <c:h val="0.16317631374291738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7547743026617861"/>
          <c:y val="2.281816896088109E-2"/>
          <c:w val="0.4918526272276933"/>
          <c:h val="0.825084364454443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inne (kursy doszkalające/specjalistyczne, prawo jazdy)</c:v>
                </c:pt>
                <c:pt idx="1">
                  <c:v>szkoła średnia</c:v>
                </c:pt>
                <c:pt idx="2">
                  <c:v>studia podyplomowe</c:v>
                </c:pt>
                <c:pt idx="3">
                  <c:v>szkoła policealna</c:v>
                </c:pt>
                <c:pt idx="4">
                  <c:v>kursy językowe</c:v>
                </c:pt>
                <c:pt idx="5">
                  <c:v>studia wyższe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2.8</c:v>
                </c:pt>
                <c:pt idx="1">
                  <c:v>7.5</c:v>
                </c:pt>
                <c:pt idx="2">
                  <c:v>20.8</c:v>
                </c:pt>
                <c:pt idx="3">
                  <c:v>22</c:v>
                </c:pt>
                <c:pt idx="4">
                  <c:v>23.7</c:v>
                </c:pt>
                <c:pt idx="5">
                  <c:v>56.1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16640384"/>
        <c:axId val="116646272"/>
        <c:axId val="0"/>
      </c:bar3DChart>
      <c:catAx>
        <c:axId val="116640384"/>
        <c:scaling>
          <c:orientation val="minMax"/>
        </c:scaling>
        <c:delete val="0"/>
        <c:axPos val="l"/>
        <c:majorTickMark val="out"/>
        <c:minorTickMark val="none"/>
        <c:tickLblPos val="nextTo"/>
        <c:crossAx val="116646272"/>
        <c:crosses val="autoZero"/>
        <c:auto val="1"/>
        <c:lblAlgn val="ctr"/>
        <c:lblOffset val="100"/>
        <c:noMultiLvlLbl val="0"/>
      </c:catAx>
      <c:valAx>
        <c:axId val="11664627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1664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14316001925735E-2"/>
          <c:y val="0.1465780762921767"/>
          <c:w val="0.5763059891493536"/>
          <c:h val="0.5403823594763977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nie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5646080"/>
        <c:axId val="35660160"/>
        <c:axId val="0"/>
      </c:bar3DChart>
      <c:catAx>
        <c:axId val="35646080"/>
        <c:scaling>
          <c:orientation val="minMax"/>
        </c:scaling>
        <c:delete val="1"/>
        <c:axPos val="l"/>
        <c:majorTickMark val="out"/>
        <c:minorTickMark val="none"/>
        <c:tickLblPos val="none"/>
        <c:crossAx val="35660160"/>
        <c:crosses val="autoZero"/>
        <c:auto val="1"/>
        <c:lblAlgn val="ctr"/>
        <c:lblOffset val="100"/>
        <c:noMultiLvlLbl val="0"/>
      </c:catAx>
      <c:valAx>
        <c:axId val="3566016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3564608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8249338036514431"/>
          <c:y val="5.7435203278067143E-2"/>
          <c:w val="0.40868815501981282"/>
          <c:h val="0.8937156492415876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Skłonność do przyjęcia zatrudnienia w ramach elastycznych form pracy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99702971478844E-2"/>
          <c:y val="0.31756204915781083"/>
          <c:w val="0.60955750095719397"/>
          <c:h val="0.427819258774542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Arkusz1!$F$6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Arkusz1!$H$6</c:f>
              <c:numCache>
                <c:formatCode>###0.0</c:formatCode>
                <c:ptCount val="1"/>
                <c:pt idx="0">
                  <c:v>38.670694864048322</c:v>
                </c:pt>
              </c:numCache>
            </c:numRef>
          </c:val>
        </c:ser>
        <c:ser>
          <c:idx val="1"/>
          <c:order val="1"/>
          <c:tx>
            <c:strRef>
              <c:f>Arkusz1!$F$7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Arkusz1!$H$7</c:f>
              <c:numCache>
                <c:formatCode>###0.0</c:formatCode>
                <c:ptCount val="1"/>
                <c:pt idx="0">
                  <c:v>38.217522658610257</c:v>
                </c:pt>
              </c:numCache>
            </c:numRef>
          </c:val>
        </c:ser>
        <c:ser>
          <c:idx val="2"/>
          <c:order val="2"/>
          <c:tx>
            <c:strRef>
              <c:f>Arkusz1!$F$8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Arkusz1!$H$8</c:f>
              <c:numCache>
                <c:formatCode>###0.0</c:formatCode>
                <c:ptCount val="1"/>
                <c:pt idx="0">
                  <c:v>23.111782477341389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shape val="box"/>
        <c:axId val="41238912"/>
        <c:axId val="41238528"/>
        <c:axId val="0"/>
      </c:bar3DChart>
      <c:catAx>
        <c:axId val="41238912"/>
        <c:scaling>
          <c:orientation val="minMax"/>
        </c:scaling>
        <c:delete val="1"/>
        <c:axPos val="l"/>
        <c:majorTickMark val="out"/>
        <c:minorTickMark val="none"/>
        <c:tickLblPos val="none"/>
        <c:crossAx val="41238528"/>
        <c:crosses val="autoZero"/>
        <c:auto val="1"/>
        <c:lblAlgn val="ctr"/>
        <c:lblOffset val="100"/>
        <c:noMultiLvlLbl val="0"/>
      </c:catAx>
      <c:valAx>
        <c:axId val="4123852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123891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6174830436654899"/>
          <c:y val="0.30332832268957388"/>
          <c:w val="0.42950611089126006"/>
          <c:h val="0.62466409652537114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Preferencje kobiet odnośnie podjęcia zatrudnienia w ramach poszczególnych elastycznych form pracy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668117174655685"/>
          <c:y val="0.22395474576898863"/>
          <c:w val="0.51724049802122829"/>
          <c:h val="0.645110111222209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35,9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42,5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Arkusz1!$F$94:$F$100</c:f>
              <c:strCache>
                <c:ptCount val="7"/>
                <c:pt idx="0">
                  <c:v>praca tymczasowa</c:v>
                </c:pt>
                <c:pt idx="1">
                  <c:v>zmienny czas pracy</c:v>
                </c:pt>
                <c:pt idx="2">
                  <c:v>praca nakładcza</c:v>
                </c:pt>
                <c:pt idx="3">
                  <c:v>telepraca</c:v>
                </c:pt>
                <c:pt idx="4">
                  <c:v>zatrudnienie terminowe</c:v>
                </c:pt>
                <c:pt idx="5">
                  <c:v>zatrudnienie w niepełnym wymiarze czasu pracy</c:v>
                </c:pt>
                <c:pt idx="6">
                  <c:v>umowa cywilnoprawna</c:v>
                </c:pt>
              </c:strCache>
            </c:strRef>
          </c:cat>
          <c:val>
            <c:numRef>
              <c:f>Arkusz1!$H$94:$H$100</c:f>
              <c:numCache>
                <c:formatCode>0.0</c:formatCode>
                <c:ptCount val="7"/>
                <c:pt idx="0">
                  <c:v>7.8431372549019605</c:v>
                </c:pt>
                <c:pt idx="1">
                  <c:v>14.379084967320269</c:v>
                </c:pt>
                <c:pt idx="2">
                  <c:v>22.222222222222207</c:v>
                </c:pt>
                <c:pt idx="3">
                  <c:v>35.947712418300654</c:v>
                </c:pt>
                <c:pt idx="4">
                  <c:v>38.562091503267958</c:v>
                </c:pt>
                <c:pt idx="5">
                  <c:v>42.483660130718945</c:v>
                </c:pt>
                <c:pt idx="6">
                  <c:v>43.137254901960787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41413632"/>
        <c:axId val="41505152"/>
        <c:axId val="0"/>
      </c:bar3DChart>
      <c:catAx>
        <c:axId val="41413632"/>
        <c:scaling>
          <c:orientation val="minMax"/>
        </c:scaling>
        <c:delete val="0"/>
        <c:axPos val="l"/>
        <c:majorTickMark val="out"/>
        <c:minorTickMark val="none"/>
        <c:tickLblPos val="nextTo"/>
        <c:crossAx val="41505152"/>
        <c:crosses val="autoZero"/>
        <c:auto val="1"/>
        <c:lblAlgn val="ctr"/>
        <c:lblOffset val="100"/>
        <c:noMultiLvlLbl val="0"/>
      </c:catAx>
      <c:valAx>
        <c:axId val="415051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41413632"/>
        <c:crosses val="autoZero"/>
        <c:crossBetween val="between"/>
        <c:majorUnit val="10"/>
        <c:dispUnits>
          <c:builtInUnit val="hundreds"/>
        </c:dispUnits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05070839123549E-2"/>
          <c:y val="0.22538676258193541"/>
          <c:w val="0.67709359706844985"/>
          <c:h val="0.362601724808354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Arkusz1!$F$124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Arkusz1!$I$124</c:f>
              <c:numCache>
                <c:formatCode>###0.0</c:formatCode>
                <c:ptCount val="1"/>
                <c:pt idx="0">
                  <c:v>35.294117647058854</c:v>
                </c:pt>
              </c:numCache>
            </c:numRef>
          </c:val>
        </c:ser>
        <c:ser>
          <c:idx val="1"/>
          <c:order val="1"/>
          <c:tx>
            <c:strRef>
              <c:f>Arkusz1!$F$125</c:f>
              <c:strCache>
                <c:ptCount val="1"/>
                <c:pt idx="0">
                  <c:v>raczej nie</c:v>
                </c:pt>
              </c:strCache>
            </c:strRef>
          </c:tx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Arkusz1!$I$125</c:f>
              <c:numCache>
                <c:formatCode>###0.0</c:formatCode>
                <c:ptCount val="1"/>
                <c:pt idx="0">
                  <c:v>34.640522875816991</c:v>
                </c:pt>
              </c:numCache>
            </c:numRef>
          </c:val>
        </c:ser>
        <c:ser>
          <c:idx val="2"/>
          <c:order val="2"/>
          <c:tx>
            <c:strRef>
              <c:f>Arkusz1!$F$126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Arkusz1!$I$126</c:f>
              <c:numCache>
                <c:formatCode>###0.0</c:formatCode>
                <c:ptCount val="1"/>
                <c:pt idx="0">
                  <c:v>26.143790849673195</c:v>
                </c:pt>
              </c:numCache>
            </c:numRef>
          </c:val>
        </c:ser>
        <c:ser>
          <c:idx val="3"/>
          <c:order val="3"/>
          <c:tx>
            <c:strRef>
              <c:f>Arkusz1!$F$127</c:f>
              <c:strCache>
                <c:ptCount val="1"/>
                <c:pt idx="0">
                  <c:v>zdecydowanie tak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Arkusz1!$I$127</c:f>
              <c:numCache>
                <c:formatCode>###0.0</c:formatCode>
                <c:ptCount val="1"/>
                <c:pt idx="0">
                  <c:v>3.2679738562091516</c:v>
                </c:pt>
              </c:numCache>
            </c:numRef>
          </c:val>
        </c:ser>
        <c:ser>
          <c:idx val="4"/>
          <c:order val="4"/>
          <c:tx>
            <c:strRef>
              <c:f>Arkusz1!$F$128</c:f>
              <c:strCache>
                <c:ptCount val="1"/>
                <c:pt idx="0">
                  <c:v>zdecydowanie 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229491173416399E-2"/>
                  <c:y val="-4.6989720998531589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/>
                      <a:t>0</a:t>
                    </a:r>
                    <a:r>
                      <a:rPr lang="en-US" sz="1600" b="1"/>
                      <a:t>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Arkusz1!$I$128</c:f>
              <c:numCache>
                <c:formatCode>####.0</c:formatCode>
                <c:ptCount val="1"/>
                <c:pt idx="0">
                  <c:v>0.6535947712418303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shape val="box"/>
        <c:axId val="127639552"/>
        <c:axId val="127775488"/>
        <c:axId val="0"/>
      </c:bar3DChart>
      <c:catAx>
        <c:axId val="127639552"/>
        <c:scaling>
          <c:orientation val="minMax"/>
        </c:scaling>
        <c:delete val="1"/>
        <c:axPos val="l"/>
        <c:majorTickMark val="out"/>
        <c:minorTickMark val="none"/>
        <c:tickLblPos val="none"/>
        <c:crossAx val="127775488"/>
        <c:crosses val="autoZero"/>
        <c:auto val="1"/>
        <c:lblAlgn val="ctr"/>
        <c:lblOffset val="100"/>
        <c:noMultiLvlLbl val="0"/>
      </c:catAx>
      <c:valAx>
        <c:axId val="12777548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763955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62172087891873584"/>
          <c:y val="0.15343850683257418"/>
          <c:w val="0.36960522145991076"/>
          <c:h val="0.7063503360737696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922871995704206"/>
          <c:y val="3.1663789493475092E-2"/>
          <c:w val="0.51564629393030403"/>
          <c:h val="0.87157495321032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Arkusz1!$H$206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19,0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45,1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Arkusz1!$F$207:$F$212</c:f>
              <c:strCache>
                <c:ptCount val="6"/>
                <c:pt idx="0">
                  <c:v>pełniejszy rozwój życiowy, większa satysfakcja życiowa</c:v>
                </c:pt>
                <c:pt idx="1">
                  <c:v>możliwość łączenia prac u kilku pracodawców</c:v>
                </c:pt>
                <c:pt idx="2">
                  <c:v>aktywizacja zawodowa – ułatwione wejście na rynek pracy </c:v>
                </c:pt>
                <c:pt idx="3">
                  <c:v>osiągnięcie równowagi pomiędzy życiem osobistym a zawodowym </c:v>
                </c:pt>
                <c:pt idx="4">
                  <c:v>swoboda wyboru rodzaju i miejsca pracy</c:v>
                </c:pt>
                <c:pt idx="5">
                  <c:v>możliwość pogodzenia pracy z obowiązkami rodzicielskimi/ domowymi</c:v>
                </c:pt>
              </c:strCache>
            </c:strRef>
          </c:cat>
          <c:val>
            <c:numRef>
              <c:f>Arkusz1!$H$207:$H$212</c:f>
              <c:numCache>
                <c:formatCode>0.0%</c:formatCode>
                <c:ptCount val="6"/>
                <c:pt idx="0">
                  <c:v>0.18954248366013085</c:v>
                </c:pt>
                <c:pt idx="1">
                  <c:v>0.20261437908496738</c:v>
                </c:pt>
                <c:pt idx="2">
                  <c:v>0.30718954248366026</c:v>
                </c:pt>
                <c:pt idx="3">
                  <c:v>0.30718954248366026</c:v>
                </c:pt>
                <c:pt idx="4">
                  <c:v>0.45098039215686292</c:v>
                </c:pt>
                <c:pt idx="5">
                  <c:v>0.66013071895424835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30324352"/>
        <c:axId val="130325888"/>
        <c:axId val="0"/>
      </c:bar3DChart>
      <c:catAx>
        <c:axId val="130324352"/>
        <c:scaling>
          <c:orientation val="minMax"/>
        </c:scaling>
        <c:delete val="0"/>
        <c:axPos val="l"/>
        <c:majorTickMark val="out"/>
        <c:minorTickMark val="none"/>
        <c:tickLblPos val="nextTo"/>
        <c:crossAx val="130325888"/>
        <c:crosses val="autoZero"/>
        <c:auto val="1"/>
        <c:lblAlgn val="ctr"/>
        <c:lblOffset val="100"/>
        <c:noMultiLvlLbl val="0"/>
      </c:catAx>
      <c:valAx>
        <c:axId val="13032588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303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Korzystanie z form wsparcia świadczonych na rzecz kobiet pozostających poza rynkiem pracy  [%]</a:t>
            </a:r>
          </a:p>
        </c:rich>
      </c:tx>
      <c:layout>
        <c:manualLayout>
          <c:xMode val="edge"/>
          <c:yMode val="edge"/>
          <c:x val="0.11586189876898927"/>
          <c:y val="3.9193176066856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836164074532017E-2"/>
          <c:y val="0.3896131106205592"/>
          <c:w val="0.86369024533090411"/>
          <c:h val="0.398828270288808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74.5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shape val="box"/>
        <c:axId val="121540608"/>
        <c:axId val="121542144"/>
        <c:axId val="0"/>
      </c:bar3DChart>
      <c:catAx>
        <c:axId val="121540608"/>
        <c:scaling>
          <c:orientation val="minMax"/>
        </c:scaling>
        <c:delete val="1"/>
        <c:axPos val="l"/>
        <c:majorTickMark val="out"/>
        <c:minorTickMark val="none"/>
        <c:tickLblPos val="none"/>
        <c:crossAx val="121542144"/>
        <c:crosses val="autoZero"/>
        <c:auto val="1"/>
        <c:lblAlgn val="ctr"/>
        <c:lblOffset val="100"/>
        <c:noMultiLvlLbl val="0"/>
      </c:catAx>
      <c:valAx>
        <c:axId val="1215421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54060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1804184780925993"/>
          <c:y val="0.29617336756821272"/>
          <c:w val="0.13425170427329569"/>
          <c:h val="0.4102856884214512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Instytucje, z których pomocy korzystały kobiety pozostające poza rynkiem </a:t>
            </a:r>
            <a:r>
              <a:rPr lang="pl-PL" sz="1600" dirty="0" smtClean="0"/>
              <a:t>pracy [%] 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6363968818279452"/>
          <c:y val="0.1728381805815615"/>
          <c:w val="0.61163273525163853"/>
          <c:h val="0.698297072682981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organizacje pozarządowe (fundacje)</c:v>
                </c:pt>
                <c:pt idx="1">
                  <c:v>ośrodek polityki społecznej</c:v>
                </c:pt>
                <c:pt idx="2">
                  <c:v>placówka specjalistycznego poradnictwa</c:v>
                </c:pt>
                <c:pt idx="3">
                  <c:v>ośrodek interwencji kryzysowej</c:v>
                </c:pt>
                <c:pt idx="4">
                  <c:v>centrum pomocy rodzinie</c:v>
                </c:pt>
                <c:pt idx="5">
                  <c:v>ośrodek pomocy społeczne</c:v>
                </c:pt>
                <c:pt idx="6">
                  <c:v>urząd pracy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4.0999999999999996</c:v>
                </c:pt>
                <c:pt idx="2">
                  <c:v>5.3</c:v>
                </c:pt>
                <c:pt idx="3">
                  <c:v>14.8</c:v>
                </c:pt>
                <c:pt idx="4">
                  <c:v>20.7</c:v>
                </c:pt>
                <c:pt idx="5" formatCode="0.0">
                  <c:v>32</c:v>
                </c:pt>
                <c:pt idx="6">
                  <c:v>65.7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6041088"/>
        <c:axId val="126068224"/>
        <c:axId val="0"/>
      </c:bar3DChart>
      <c:catAx>
        <c:axId val="126041088"/>
        <c:scaling>
          <c:orientation val="minMax"/>
        </c:scaling>
        <c:delete val="0"/>
        <c:axPos val="l"/>
        <c:majorTickMark val="out"/>
        <c:minorTickMark val="none"/>
        <c:tickLblPos val="nextTo"/>
        <c:crossAx val="126068224"/>
        <c:crosses val="autoZero"/>
        <c:auto val="1"/>
        <c:lblAlgn val="ctr"/>
        <c:lblOffset val="100"/>
        <c:noMultiLvlLbl val="0"/>
      </c:catAx>
      <c:valAx>
        <c:axId val="12606822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604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DATA!$F$11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6310823296620632E-2"/>
                  <c:y val="6.4088347447135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15E-2"/>
                  <c:y val="5.9056900906254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684270774564391E-2"/>
                  <c:y val="2.8868221660971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118339179567E-2"/>
                  <c:y val="-4.467726439855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75E-2"/>
                  <c:y val="-6.4054814930311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15838791179139E-2"/>
                  <c:y val="4.8412816322487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10.9</c:v>
                </c:pt>
                <c:pt idx="1">
                  <c:v>8.9</c:v>
                </c:pt>
                <c:pt idx="2">
                  <c:v>6.2</c:v>
                </c:pt>
                <c:pt idx="3">
                  <c:v>7.2</c:v>
                </c:pt>
                <c:pt idx="4">
                  <c:v>10.7</c:v>
                </c:pt>
                <c:pt idx="5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DATA!$F$12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3.0384379522653125E-2"/>
                  <c:y val="5.076729559748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61059190031151E-2"/>
                  <c:y val="-4.9861635220125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DATA!$G$12:$L$12</c:f>
              <c:numCache>
                <c:formatCode>0.0</c:formatCode>
                <c:ptCount val="6"/>
                <c:pt idx="0">
                  <c:v>11.9</c:v>
                </c:pt>
                <c:pt idx="1">
                  <c:v>9</c:v>
                </c:pt>
                <c:pt idx="2">
                  <c:v>6.7</c:v>
                </c:pt>
                <c:pt idx="3">
                  <c:v>7</c:v>
                </c:pt>
                <c:pt idx="4">
                  <c:v>9.3000000000000007</c:v>
                </c:pt>
                <c:pt idx="5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3488"/>
        <c:axId val="34065024"/>
      </c:lineChart>
      <c:catAx>
        <c:axId val="3406348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34065024"/>
        <c:crosses val="autoZero"/>
        <c:auto val="0"/>
        <c:lblAlgn val="ctr"/>
        <c:lblOffset val="100"/>
        <c:noMultiLvlLbl val="0"/>
      </c:catAx>
      <c:valAx>
        <c:axId val="34065024"/>
        <c:scaling>
          <c:orientation val="minMax"/>
          <c:min val="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34063488"/>
        <c:crosses val="autoZero"/>
        <c:crossBetween val="between"/>
      </c:valAx>
      <c:spPr>
        <a:noFill/>
      </c:spPr>
    </c:plotArea>
    <c:legend>
      <c:legendPos val="t"/>
      <c:legendEntry>
        <c:idx val="1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</c:legendEntry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pl-PL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0445927535942022"/>
          <c:y val="1.9124413489365794E-2"/>
          <c:w val="0.59554072464057994"/>
          <c:h val="0.921139590478517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Arkusz1!$A$2:$A$15</c:f>
              <c:strCache>
                <c:ptCount val="14"/>
                <c:pt idx="0">
                  <c:v>pośrednictwo pracy</c:v>
                </c:pt>
                <c:pt idx="1">
                  <c:v>szkolenie z zakresu prowadzenia własnej działalności gospodarczej</c:v>
                </c:pt>
                <c:pt idx="2">
                  <c:v>dofinansowanie na rozpoczęcie działalności gospodarczej</c:v>
                </c:pt>
                <c:pt idx="3">
                  <c:v>staż zawodowy/ przygotowanie zawodowe</c:v>
                </c:pt>
                <c:pt idx="4">
                  <c:v>terapia</c:v>
                </c:pt>
                <c:pt idx="5">
                  <c:v>inicjatywy lokalne na rzecz zatrudnieania kobiet</c:v>
                </c:pt>
                <c:pt idx="6">
                  <c:v>zatrudnienie subsydiowane</c:v>
                </c:pt>
                <c:pt idx="7">
                  <c:v>opracowanie indywidualnego planu działania</c:v>
                </c:pt>
                <c:pt idx="8">
                  <c:v>szkolenie zawodowe</c:v>
                </c:pt>
                <c:pt idx="9">
                  <c:v>doradztwo psychologiczne i prawne</c:v>
                </c:pt>
                <c:pt idx="10">
                  <c:v>szkolenie w zakresie umiejętnosci poszukiwania pracy</c:v>
                </c:pt>
                <c:pt idx="11">
                  <c:v>doradztwo zawodowe dla kobiet</c:v>
                </c:pt>
                <c:pt idx="12">
                  <c:v>pomoc rzeczowa/ materialna</c:v>
                </c:pt>
                <c:pt idx="13">
                  <c:v>pomoc finansowa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1.2</c:v>
                </c:pt>
                <c:pt idx="1">
                  <c:v>2.4</c:v>
                </c:pt>
                <c:pt idx="2">
                  <c:v>3</c:v>
                </c:pt>
                <c:pt idx="3">
                  <c:v>5.9</c:v>
                </c:pt>
                <c:pt idx="4">
                  <c:v>6.5</c:v>
                </c:pt>
                <c:pt idx="5">
                  <c:v>11.2</c:v>
                </c:pt>
                <c:pt idx="6">
                  <c:v>11.8</c:v>
                </c:pt>
                <c:pt idx="7">
                  <c:v>12.4</c:v>
                </c:pt>
                <c:pt idx="8">
                  <c:v>14.2</c:v>
                </c:pt>
                <c:pt idx="9">
                  <c:v>17.2</c:v>
                </c:pt>
                <c:pt idx="10">
                  <c:v>22.5</c:v>
                </c:pt>
                <c:pt idx="11">
                  <c:v>27.2</c:v>
                </c:pt>
                <c:pt idx="12">
                  <c:v>33.1</c:v>
                </c:pt>
                <c:pt idx="13">
                  <c:v>67.5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6125184"/>
        <c:axId val="126126720"/>
        <c:axId val="0"/>
      </c:bar3DChart>
      <c:catAx>
        <c:axId val="126125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6126720"/>
        <c:crosses val="autoZero"/>
        <c:auto val="1"/>
        <c:lblAlgn val="ctr"/>
        <c:lblOffset val="100"/>
        <c:noMultiLvlLbl val="0"/>
      </c:catAx>
      <c:valAx>
        <c:axId val="12612672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61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Ocena uzyskanego wsparcia pod kątem dostosowania do potrzeb </a:t>
            </a:r>
            <a:br>
              <a:rPr lang="pl-PL" dirty="0"/>
            </a:br>
            <a:r>
              <a:rPr lang="pl-PL" dirty="0"/>
              <a:t>i oczekiwań </a:t>
            </a:r>
            <a:r>
              <a:rPr lang="pl-PL" dirty="0" smtClean="0"/>
              <a:t>kobiet [%]</a:t>
            </a:r>
            <a:endParaRPr lang="pl-PL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5541528383334E-2"/>
          <c:y val="0.32350849905566076"/>
          <c:w val="0.82991788791144416"/>
          <c:h val="0.42959060104432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1.1834319526627219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22.485207100591701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51.479289940828401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20.710059171597628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4.1420118343195265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6219008"/>
        <c:axId val="126220544"/>
        <c:axId val="0"/>
      </c:bar3DChart>
      <c:catAx>
        <c:axId val="126219008"/>
        <c:scaling>
          <c:orientation val="minMax"/>
        </c:scaling>
        <c:delete val="1"/>
        <c:axPos val="l"/>
        <c:majorTickMark val="out"/>
        <c:minorTickMark val="none"/>
        <c:tickLblPos val="none"/>
        <c:crossAx val="126220544"/>
        <c:crosses val="autoZero"/>
        <c:auto val="1"/>
        <c:lblAlgn val="ctr"/>
        <c:lblOffset val="100"/>
        <c:noMultiLvlLbl val="0"/>
      </c:catAx>
      <c:valAx>
        <c:axId val="1262205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621900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7584010408393589"/>
          <c:y val="0.2385007221419842"/>
          <c:w val="0.21541431117387336"/>
          <c:h val="0.7266692589712257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Ocena uzyskanego wsparcia pod kątem realnej pomocy jaką to wsparcie </a:t>
            </a:r>
            <a:r>
              <a:rPr lang="pl-PL" dirty="0" smtClean="0"/>
              <a:t>dało [%]</a:t>
            </a:r>
            <a:endParaRPr lang="pl-PL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109748489484"/>
          <c:y val="0.27445513716866721"/>
          <c:w val="0.83379244661324459"/>
          <c:h val="0.5584403457087143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elete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43.2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6894080"/>
        <c:axId val="126895616"/>
        <c:axId val="0"/>
      </c:bar3DChart>
      <c:catAx>
        <c:axId val="126894080"/>
        <c:scaling>
          <c:orientation val="minMax"/>
        </c:scaling>
        <c:delete val="1"/>
        <c:axPos val="l"/>
        <c:majorTickMark val="out"/>
        <c:minorTickMark val="none"/>
        <c:tickLblPos val="none"/>
        <c:crossAx val="126895616"/>
        <c:crosses val="autoZero"/>
        <c:auto val="1"/>
        <c:lblAlgn val="ctr"/>
        <c:lblOffset val="100"/>
        <c:noMultiLvlLbl val="0"/>
      </c:catAx>
      <c:valAx>
        <c:axId val="1268956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6894080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9.0445790923515609E-3"/>
          <c:y val="0.23950260315903596"/>
          <c:w val="0.15782244517940563"/>
          <c:h val="0.69134272437162159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Siedziba pracodawców według powiatu [N]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9375578250409159E-2"/>
          <c:y val="0.11315809186184697"/>
          <c:w val="0.90411056101142795"/>
          <c:h val="0.61323278894937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Arkusz1!$G$5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Arkusz1!$F$6:$F$22</c:f>
              <c:strCache>
                <c:ptCount val="17"/>
                <c:pt idx="0">
                  <c:v>sejneński</c:v>
                </c:pt>
                <c:pt idx="1">
                  <c:v>suwalski</c:v>
                </c:pt>
                <c:pt idx="2">
                  <c:v>moniecki</c:v>
                </c:pt>
                <c:pt idx="3">
                  <c:v>kolneński</c:v>
                </c:pt>
                <c:pt idx="4">
                  <c:v>siemiatycki</c:v>
                </c:pt>
                <c:pt idx="5">
                  <c:v>grajewski</c:v>
                </c:pt>
                <c:pt idx="6">
                  <c:v>łomżyński</c:v>
                </c:pt>
                <c:pt idx="7">
                  <c:v>hajnowski</c:v>
                </c:pt>
                <c:pt idx="8">
                  <c:v> zambrowski</c:v>
                </c:pt>
                <c:pt idx="9">
                  <c:v>bielski</c:v>
                </c:pt>
                <c:pt idx="10">
                  <c:v>sokólski</c:v>
                </c:pt>
                <c:pt idx="11">
                  <c:v> wysokomazowiecki</c:v>
                </c:pt>
                <c:pt idx="12">
                  <c:v>augustowski</c:v>
                </c:pt>
                <c:pt idx="13">
                  <c:v>m. Łomża</c:v>
                </c:pt>
                <c:pt idx="14">
                  <c:v>m. Suwałki</c:v>
                </c:pt>
                <c:pt idx="15">
                  <c:v>białostocki</c:v>
                </c:pt>
                <c:pt idx="16">
                  <c:v>m. Białystok</c:v>
                </c:pt>
              </c:strCache>
            </c:strRef>
          </c:cat>
          <c:val>
            <c:numRef>
              <c:f>Arkusz1!$G$6:$G$22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27</c:v>
                </c:pt>
                <c:pt idx="14">
                  <c:v>29</c:v>
                </c:pt>
                <c:pt idx="15">
                  <c:v>47</c:v>
                </c:pt>
                <c:pt idx="16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box"/>
        <c:axId val="131148416"/>
        <c:axId val="94683520"/>
        <c:axId val="0"/>
      </c:bar3DChart>
      <c:catAx>
        <c:axId val="1311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683520"/>
        <c:crosses val="autoZero"/>
        <c:auto val="1"/>
        <c:lblAlgn val="ctr"/>
        <c:lblOffset val="100"/>
        <c:noMultiLvlLbl val="0"/>
      </c:catAx>
      <c:valAx>
        <c:axId val="9468352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311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latin typeface="+mn-lt"/>
              </a:defRPr>
            </a:pPr>
            <a:r>
              <a:rPr lang="pl-PL" sz="1600" b="1" dirty="0">
                <a:latin typeface="+mn-lt"/>
              </a:rPr>
              <a:t>Branża działalności pracodawców według sekcji PKD 2007 [N]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6888465818058722E-2"/>
          <c:y val="0.10145460028250829"/>
          <c:w val="0.93290134576364758"/>
          <c:h val="0.85093580871966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Arkusz1!$G$30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Arkusz1!$F$31:$F$47</c:f>
              <c:strCache>
                <c:ptCount val="17"/>
                <c:pt idx="0">
                  <c:v>O</c:v>
                </c:pt>
                <c:pt idx="1">
                  <c:v>J</c:v>
                </c:pt>
                <c:pt idx="2">
                  <c:v>N</c:v>
                </c:pt>
                <c:pt idx="3">
                  <c:v>R</c:v>
                </c:pt>
                <c:pt idx="4">
                  <c:v>I</c:v>
                </c:pt>
                <c:pt idx="5">
                  <c:v>T</c:v>
                </c:pt>
                <c:pt idx="6">
                  <c:v>L</c:v>
                </c:pt>
                <c:pt idx="7">
                  <c:v>P</c:v>
                </c:pt>
                <c:pt idx="8">
                  <c:v>K</c:v>
                </c:pt>
                <c:pt idx="9">
                  <c:v>A</c:v>
                </c:pt>
                <c:pt idx="10">
                  <c:v>S</c:v>
                </c:pt>
                <c:pt idx="11">
                  <c:v>Q</c:v>
                </c:pt>
                <c:pt idx="12">
                  <c:v>H</c:v>
                </c:pt>
                <c:pt idx="13">
                  <c:v>M</c:v>
                </c:pt>
                <c:pt idx="14">
                  <c:v>C</c:v>
                </c:pt>
                <c:pt idx="15">
                  <c:v>F</c:v>
                </c:pt>
                <c:pt idx="16">
                  <c:v>G</c:v>
                </c:pt>
              </c:strCache>
            </c:strRef>
          </c:cat>
          <c:val>
            <c:numRef>
              <c:f>Arkusz1!$G$31:$G$47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24</c:v>
                </c:pt>
                <c:pt idx="12">
                  <c:v>30</c:v>
                </c:pt>
                <c:pt idx="13">
                  <c:v>30</c:v>
                </c:pt>
                <c:pt idx="14">
                  <c:v>34</c:v>
                </c:pt>
                <c:pt idx="15">
                  <c:v>49</c:v>
                </c:pt>
                <c:pt idx="16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0"/>
        <c:shape val="box"/>
        <c:axId val="126944768"/>
        <c:axId val="126946304"/>
        <c:axId val="0"/>
      </c:bar3DChart>
      <c:catAx>
        <c:axId val="1269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26946304"/>
        <c:crosses val="autoZero"/>
        <c:auto val="1"/>
        <c:lblAlgn val="ctr"/>
        <c:lblOffset val="100"/>
        <c:noMultiLvlLbl val="0"/>
      </c:catAx>
      <c:valAx>
        <c:axId val="12694630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694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Przedsiębiorstwa według wielkości zatrudnienia [N]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41"/>
          <c:y val="0.14109543384068446"/>
          <c:w val="0.51244579381890176"/>
          <c:h val="0.7488967892456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Arkusz1!$H$54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Arkusz1!$F$55:$F$58</c:f>
              <c:strCache>
                <c:ptCount val="4"/>
                <c:pt idx="0">
                  <c:v>powyżej 250 pracowników (duże przedsiębiorstwo)</c:v>
                </c:pt>
                <c:pt idx="1">
                  <c:v>50-249 pracowników (średnie przedsiębiorstwo)</c:v>
                </c:pt>
                <c:pt idx="2">
                  <c:v>10-49 pracowników (małe przedsiębiorstwo)</c:v>
                </c:pt>
                <c:pt idx="3">
                  <c:v>0-9 pracowników (mikroprzedsiębiorstwo)</c:v>
                </c:pt>
              </c:strCache>
            </c:strRef>
          </c:cat>
          <c:val>
            <c:numRef>
              <c:f>Arkusz1!$H$55:$H$58</c:f>
              <c:numCache>
                <c:formatCode>####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15</c:v>
                </c:pt>
                <c:pt idx="3">
                  <c:v>379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4554752"/>
        <c:axId val="94575232"/>
        <c:axId val="0"/>
      </c:bar3DChart>
      <c:catAx>
        <c:axId val="94554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+mn-lt"/>
              </a:defRPr>
            </a:pPr>
            <a:endParaRPr lang="pl-PL"/>
          </a:p>
        </c:txPr>
        <c:crossAx val="94575232"/>
        <c:crosses val="autoZero"/>
        <c:auto val="1"/>
        <c:lblAlgn val="ctr"/>
        <c:lblOffset val="100"/>
        <c:noMultiLvlLbl val="0"/>
      </c:catAx>
      <c:valAx>
        <c:axId val="9457523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945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pl-PL" sz="1600" dirty="0">
                <a:latin typeface="+mn-lt"/>
              </a:rPr>
              <a:t>Kierowanie się płcią kandydatów do pracy w trakcie procesu rekrutacyjnego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78487575454597E-2"/>
          <c:y val="0.34602298462564002"/>
          <c:w val="0.60292259193422948"/>
          <c:h val="0.3658396930255614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Arkusz1!$A$69</c:f>
              <c:strCache>
                <c:ptCount val="1"/>
                <c:pt idx="0">
                  <c:v>płeć kandydata nie ma znaczenia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Arkusz1!$C$69</c:f>
              <c:numCache>
                <c:formatCode>0.0%</c:formatCode>
                <c:ptCount val="1"/>
                <c:pt idx="0">
                  <c:v>0.77889447236180975</c:v>
                </c:pt>
              </c:numCache>
            </c:numRef>
          </c:val>
        </c:ser>
        <c:ser>
          <c:idx val="1"/>
          <c:order val="1"/>
          <c:tx>
            <c:strRef>
              <c:f>Arkusz1!$A$70</c:f>
              <c:strCache>
                <c:ptCount val="1"/>
                <c:pt idx="0">
                  <c:v>płeć kandydata ma znaczenie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Arkusz1!$C$70</c:f>
              <c:numCache>
                <c:formatCode>0.0%</c:formatCode>
                <c:ptCount val="1"/>
                <c:pt idx="0">
                  <c:v>0.22110552763819089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shape val="box"/>
        <c:axId val="85081472"/>
        <c:axId val="85116032"/>
        <c:axId val="0"/>
      </c:bar3DChart>
      <c:catAx>
        <c:axId val="85081472"/>
        <c:scaling>
          <c:orientation val="minMax"/>
        </c:scaling>
        <c:delete val="1"/>
        <c:axPos val="l"/>
        <c:majorTickMark val="out"/>
        <c:minorTickMark val="none"/>
        <c:tickLblPos val="none"/>
        <c:crossAx val="85116032"/>
        <c:crosses val="autoZero"/>
        <c:auto val="1"/>
        <c:lblAlgn val="ctr"/>
        <c:lblOffset val="100"/>
        <c:noMultiLvlLbl val="0"/>
      </c:catAx>
      <c:valAx>
        <c:axId val="851160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8508147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62933053734770228"/>
          <c:y val="0.38787036483125842"/>
          <c:w val="0.3618509980372554"/>
          <c:h val="0.499938041072359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Preferencje pracodawców odnośnie zatrudniania pracowników o określonej płci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2733955486428E-2"/>
          <c:y val="0.339144788510089"/>
          <c:w val="0.86880929680572361"/>
          <c:h val="0.4625056756339370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Arkusz1!$A$77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Arkusz1!$C$77</c:f>
              <c:numCache>
                <c:formatCode>0.0%</c:formatCode>
                <c:ptCount val="1"/>
                <c:pt idx="0">
                  <c:v>0.15829145728643229</c:v>
                </c:pt>
              </c:numCache>
            </c:numRef>
          </c:val>
        </c:ser>
        <c:ser>
          <c:idx val="1"/>
          <c:order val="1"/>
          <c:tx>
            <c:strRef>
              <c:f>Arkusz1!$A$78</c:f>
              <c:strCache>
                <c:ptCount val="1"/>
                <c:pt idx="0">
                  <c:v>mężczyzn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Arkusz1!$C$78</c:f>
              <c:numCache>
                <c:formatCode>0.0%</c:formatCode>
                <c:ptCount val="1"/>
                <c:pt idx="0">
                  <c:v>0.16834170854271363</c:v>
                </c:pt>
              </c:numCache>
            </c:numRef>
          </c:val>
        </c:ser>
        <c:ser>
          <c:idx val="2"/>
          <c:order val="2"/>
          <c:tx>
            <c:strRef>
              <c:f>Arkusz1!$A$79</c:f>
              <c:strCache>
                <c:ptCount val="1"/>
                <c:pt idx="0">
                  <c:v>płeć nie ma dla mnie znaczenia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Arkusz1!$C$79</c:f>
              <c:numCache>
                <c:formatCode>0.0%</c:formatCode>
                <c:ptCount val="1"/>
                <c:pt idx="0">
                  <c:v>0.67336683417085452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shape val="box"/>
        <c:axId val="82887040"/>
        <c:axId val="82888576"/>
        <c:axId val="0"/>
      </c:bar3DChart>
      <c:catAx>
        <c:axId val="82887040"/>
        <c:scaling>
          <c:orientation val="minMax"/>
        </c:scaling>
        <c:delete val="1"/>
        <c:axPos val="l"/>
        <c:majorTickMark val="out"/>
        <c:minorTickMark val="none"/>
        <c:tickLblPos val="none"/>
        <c:crossAx val="82888576"/>
        <c:crosses val="autoZero"/>
        <c:auto val="1"/>
        <c:lblAlgn val="ctr"/>
        <c:lblOffset val="100"/>
        <c:noMultiLvlLbl val="0"/>
      </c:catAx>
      <c:valAx>
        <c:axId val="828885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8288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12624060289625"/>
          <c:y val="0.24114705645732851"/>
          <c:w val="0.22005529478206132"/>
          <c:h val="0.5903821989127644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60634974984558E-2"/>
          <c:y val="7.8082413329212605E-2"/>
          <c:w val="0.84508938897499541"/>
          <c:h val="0.72914635606762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Arkusz2!$B$39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44,4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30,0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25,0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22,1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14,7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14,3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13,3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/>
                      <a:t>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/>
                      <a:t>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/>
                      <a:t>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Arkusz2!$B$40:$B$56</c:f>
              <c:numCache>
                <c:formatCode>0.0%</c:formatCode>
                <c:ptCount val="17"/>
                <c:pt idx="0">
                  <c:v>0.44400000000000001</c:v>
                </c:pt>
                <c:pt idx="1">
                  <c:v>0.3000000000000001</c:v>
                </c:pt>
                <c:pt idx="2">
                  <c:v>0.28600000000000009</c:v>
                </c:pt>
                <c:pt idx="3">
                  <c:v>0.25</c:v>
                </c:pt>
                <c:pt idx="4">
                  <c:v>0.222</c:v>
                </c:pt>
                <c:pt idx="5">
                  <c:v>0.221</c:v>
                </c:pt>
                <c:pt idx="6">
                  <c:v>0.16700000000000001</c:v>
                </c:pt>
                <c:pt idx="7">
                  <c:v>0.14700000000000005</c:v>
                </c:pt>
                <c:pt idx="8">
                  <c:v>0.14300000000000004</c:v>
                </c:pt>
                <c:pt idx="9">
                  <c:v>0.13300000000000001</c:v>
                </c:pt>
                <c:pt idx="10">
                  <c:v>6.7000000000000004E-2</c:v>
                </c:pt>
                <c:pt idx="11">
                  <c:v>6.3E-2</c:v>
                </c:pt>
                <c:pt idx="12">
                  <c:v>6.1000000000000013E-2</c:v>
                </c:pt>
              </c:numCache>
            </c:numRef>
          </c:val>
        </c:ser>
        <c:ser>
          <c:idx val="1"/>
          <c:order val="1"/>
          <c:tx>
            <c:strRef>
              <c:f>Arkusz2!$C$39</c:f>
              <c:strCache>
                <c:ptCount val="1"/>
                <c:pt idx="0">
                  <c:v>mężczyzn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11,1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15,0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17,6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/>
                      <a:t>30,0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/>
                      <a:t>18,8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/>
                      <a:t>38,8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/>
                      <a:t>12,5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Arkusz2!$C$40:$C$56</c:f>
              <c:numCache>
                <c:formatCode>0.0%</c:formatCode>
                <c:ptCount val="17"/>
                <c:pt idx="0">
                  <c:v>0.112</c:v>
                </c:pt>
                <c:pt idx="1">
                  <c:v>0.2</c:v>
                </c:pt>
                <c:pt idx="2">
                  <c:v>7.0999999999999994E-2</c:v>
                </c:pt>
                <c:pt idx="3">
                  <c:v>0.125</c:v>
                </c:pt>
                <c:pt idx="4">
                  <c:v>0.111</c:v>
                </c:pt>
                <c:pt idx="5">
                  <c:v>0.15000000000000005</c:v>
                </c:pt>
                <c:pt idx="6">
                  <c:v>8.3000000000000032E-2</c:v>
                </c:pt>
                <c:pt idx="7">
                  <c:v>0.17600000000000005</c:v>
                </c:pt>
                <c:pt idx="9">
                  <c:v>3.3000000000000002E-2</c:v>
                </c:pt>
                <c:pt idx="10">
                  <c:v>0.3000000000000001</c:v>
                </c:pt>
                <c:pt idx="11">
                  <c:v>0.18800000000000006</c:v>
                </c:pt>
                <c:pt idx="12">
                  <c:v>0.38800000000000012</c:v>
                </c:pt>
                <c:pt idx="15" formatCode="0%">
                  <c:v>0.1</c:v>
                </c:pt>
                <c:pt idx="16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Arkusz2!$D$39</c:f>
              <c:strCache>
                <c:ptCount val="1"/>
                <c:pt idx="0">
                  <c:v>płeć nie ma dla mnie znaczenia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44,4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64,3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62,5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66,7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75,0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67,6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85,7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/>
                      <a:t>63,3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/>
                      <a:t>75,0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/>
                      <a:t>55,1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/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/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/>
                      <a:t>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/>
                      <a:t>87,5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Arkusz2!$D$40:$D$56</c:f>
              <c:numCache>
                <c:formatCode>0.0%</c:formatCode>
                <c:ptCount val="17"/>
                <c:pt idx="0">
                  <c:v>0.44400000000000001</c:v>
                </c:pt>
                <c:pt idx="1">
                  <c:v>0.5</c:v>
                </c:pt>
                <c:pt idx="2">
                  <c:v>0.64300000000000024</c:v>
                </c:pt>
                <c:pt idx="3">
                  <c:v>0.62500000000000022</c:v>
                </c:pt>
                <c:pt idx="4">
                  <c:v>0.66700000000000026</c:v>
                </c:pt>
                <c:pt idx="5">
                  <c:v>0.62800000000000022</c:v>
                </c:pt>
                <c:pt idx="6">
                  <c:v>0.75000000000000022</c:v>
                </c:pt>
                <c:pt idx="7">
                  <c:v>0.67600000000000038</c:v>
                </c:pt>
                <c:pt idx="8">
                  <c:v>0.85700000000000021</c:v>
                </c:pt>
                <c:pt idx="9">
                  <c:v>0.83400000000000019</c:v>
                </c:pt>
                <c:pt idx="10">
                  <c:v>0.63300000000000023</c:v>
                </c:pt>
                <c:pt idx="11">
                  <c:v>0.75000000000000022</c:v>
                </c:pt>
                <c:pt idx="12">
                  <c:v>0.55100000000000005</c:v>
                </c:pt>
                <c:pt idx="13" formatCode="0%">
                  <c:v>1</c:v>
                </c:pt>
                <c:pt idx="14" formatCode="0%">
                  <c:v>1</c:v>
                </c:pt>
                <c:pt idx="15" formatCode="0%">
                  <c:v>0.9</c:v>
                </c:pt>
                <c:pt idx="16">
                  <c:v>0.87500000000000022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85526400"/>
        <c:axId val="85527936"/>
        <c:axId val="0"/>
      </c:bar3DChart>
      <c:catAx>
        <c:axId val="855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85527936"/>
        <c:crosses val="autoZero"/>
        <c:auto val="1"/>
        <c:lblAlgn val="ctr"/>
        <c:lblOffset val="100"/>
        <c:noMultiLvlLbl val="0"/>
      </c:catAx>
      <c:valAx>
        <c:axId val="8552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552640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2327289226515815"/>
          <c:y val="0"/>
          <c:w val="0.55345421546968365"/>
          <c:h val="7.5571066485978639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Arkusz1!$E$97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60,8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54,3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Arkusz1!$E$98:$E$102</c:f>
              <c:numCache>
                <c:formatCode>0.0%</c:formatCode>
                <c:ptCount val="5"/>
                <c:pt idx="0">
                  <c:v>0.60804020100502532</c:v>
                </c:pt>
                <c:pt idx="1">
                  <c:v>0.50251256281407009</c:v>
                </c:pt>
                <c:pt idx="2">
                  <c:v>0.542713567839196</c:v>
                </c:pt>
                <c:pt idx="3">
                  <c:v>0.5603015075376887</c:v>
                </c:pt>
                <c:pt idx="4">
                  <c:v>0.59798994974874342</c:v>
                </c:pt>
              </c:numCache>
            </c:numRef>
          </c:val>
        </c:ser>
        <c:ser>
          <c:idx val="1"/>
          <c:order val="1"/>
          <c:tx>
            <c:strRef>
              <c:f>Arkusz1!$F$97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34,7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25,4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Arkusz1!$F$98:$F$102</c:f>
              <c:numCache>
                <c:formatCode>0.0%</c:formatCode>
                <c:ptCount val="5"/>
                <c:pt idx="0">
                  <c:v>0.34673366834170855</c:v>
                </c:pt>
                <c:pt idx="1">
                  <c:v>0.44723618090452261</c:v>
                </c:pt>
                <c:pt idx="2">
                  <c:v>0.41708542713567848</c:v>
                </c:pt>
                <c:pt idx="3">
                  <c:v>0.33417085427135695</c:v>
                </c:pt>
                <c:pt idx="4">
                  <c:v>0.25376884422110541</c:v>
                </c:pt>
              </c:numCache>
            </c:numRef>
          </c:val>
        </c:ser>
        <c:ser>
          <c:idx val="2"/>
          <c:order val="2"/>
          <c:tx>
            <c:strRef>
              <c:f>Arkusz1!$G$97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14,8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Arkusz1!$G$98:$G$102</c:f>
              <c:numCache>
                <c:formatCode>0.0%</c:formatCode>
                <c:ptCount val="5"/>
                <c:pt idx="0">
                  <c:v>4.5226130653266333E-2</c:v>
                </c:pt>
                <c:pt idx="1">
                  <c:v>5.0251256281407017E-2</c:v>
                </c:pt>
                <c:pt idx="2">
                  <c:v>4.0201005025125629E-2</c:v>
                </c:pt>
                <c:pt idx="3">
                  <c:v>0.10552763819095475</c:v>
                </c:pt>
                <c:pt idx="4">
                  <c:v>0.14824120603015081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94813184"/>
        <c:axId val="94843648"/>
        <c:axId val="0"/>
      </c:bar3DChart>
      <c:catAx>
        <c:axId val="94813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94843648"/>
        <c:crosses val="autoZero"/>
        <c:auto val="1"/>
        <c:lblAlgn val="ctr"/>
        <c:lblOffset val="100"/>
        <c:noMultiLvlLbl val="0"/>
      </c:catAx>
      <c:valAx>
        <c:axId val="948436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4813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Wykształcenie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6395057547732035"/>
          <c:y val="0.14993055555555559"/>
          <c:w val="0.59965063638848759"/>
          <c:h val="0.713556712962962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podstawowe, gimnazjalne</c:v>
                </c:pt>
                <c:pt idx="1">
                  <c:v>wyższe zawodowe</c:v>
                </c:pt>
                <c:pt idx="2">
                  <c:v>wyższe magisterskie</c:v>
                </c:pt>
                <c:pt idx="3">
                  <c:v>zasadnicze zawodowe</c:v>
                </c:pt>
                <c:pt idx="4">
                  <c:v>policealne</c:v>
                </c:pt>
                <c:pt idx="5">
                  <c:v>średnie zawodowe</c:v>
                </c:pt>
                <c:pt idx="6">
                  <c:v>średnie ogólnokształcące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3.2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15.7</c:v>
                </c:pt>
                <c:pt idx="4">
                  <c:v>17.100000000000001</c:v>
                </c:pt>
                <c:pt idx="5">
                  <c:v>20.399999999999999</c:v>
                </c:pt>
                <c:pt idx="6">
                  <c:v>24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2302208"/>
        <c:axId val="32303744"/>
        <c:axId val="0"/>
      </c:bar3DChart>
      <c:catAx>
        <c:axId val="32302208"/>
        <c:scaling>
          <c:orientation val="minMax"/>
        </c:scaling>
        <c:delete val="0"/>
        <c:axPos val="l"/>
        <c:majorTickMark val="out"/>
        <c:minorTickMark val="none"/>
        <c:tickLblPos val="nextTo"/>
        <c:crossAx val="32303744"/>
        <c:crosses val="autoZero"/>
        <c:auto val="1"/>
        <c:lblAlgn val="ctr"/>
        <c:lblOffset val="100"/>
        <c:noMultiLvlLbl val="0"/>
      </c:catAx>
      <c:valAx>
        <c:axId val="3230374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230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196612710718182"/>
          <c:y val="0.20312571196772597"/>
          <c:w val="0.48798438807512734"/>
          <c:h val="0.6487684396098281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Arkusz1!$E$105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63,6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Arkusz1!$E$106:$E$108</c:f>
              <c:numCache>
                <c:formatCode>0.0%</c:formatCode>
                <c:ptCount val="3"/>
                <c:pt idx="0">
                  <c:v>0.63567839195979925</c:v>
                </c:pt>
                <c:pt idx="1">
                  <c:v>0.59798994974874342</c:v>
                </c:pt>
                <c:pt idx="2">
                  <c:v>0.44221105527638177</c:v>
                </c:pt>
              </c:numCache>
            </c:numRef>
          </c:val>
        </c:ser>
        <c:ser>
          <c:idx val="1"/>
          <c:order val="1"/>
          <c:tx>
            <c:strRef>
              <c:f>Arkusz1!$F$105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28,4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33,9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Arkusz1!$F$106:$F$108</c:f>
              <c:numCache>
                <c:formatCode>0.0%</c:formatCode>
                <c:ptCount val="3"/>
                <c:pt idx="0">
                  <c:v>0.28391959798995003</c:v>
                </c:pt>
                <c:pt idx="1">
                  <c:v>0.33919597989949773</c:v>
                </c:pt>
                <c:pt idx="2">
                  <c:v>0.24120603015075381</c:v>
                </c:pt>
              </c:numCache>
            </c:numRef>
          </c:val>
        </c:ser>
        <c:ser>
          <c:idx val="2"/>
          <c:order val="2"/>
          <c:tx>
            <c:strRef>
              <c:f>Arkusz1!$G$105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Arkusz1!$G$106:$G$108</c:f>
              <c:numCache>
                <c:formatCode>0.0%</c:formatCode>
                <c:ptCount val="3"/>
                <c:pt idx="0">
                  <c:v>8.0402010050251216E-2</c:v>
                </c:pt>
                <c:pt idx="1">
                  <c:v>6.2814070351758816E-2</c:v>
                </c:pt>
                <c:pt idx="2">
                  <c:v>0.31658291457286453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94962048"/>
        <c:axId val="94963584"/>
        <c:axId val="0"/>
      </c:bar3DChart>
      <c:catAx>
        <c:axId val="94962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94963584"/>
        <c:crosses val="autoZero"/>
        <c:auto val="1"/>
        <c:lblAlgn val="ctr"/>
        <c:lblOffset val="100"/>
        <c:noMultiLvlLbl val="0"/>
      </c:catAx>
      <c:valAx>
        <c:axId val="94963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4962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3688193666555"/>
          <c:y val="7.4956949227863584E-2"/>
          <c:w val="0.69879009365931866"/>
          <c:h val="0.101055091100988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713328148724231"/>
          <c:y val="7.6426694573629078E-2"/>
          <c:w val="0.48281731754401475"/>
          <c:h val="0.738231252196310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Arkusz1!$E$92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Arkusz1!$E$93:$E$94</c:f>
              <c:numCache>
                <c:formatCode>0.0%</c:formatCode>
                <c:ptCount val="2"/>
                <c:pt idx="0">
                  <c:v>0.74874371859296485</c:v>
                </c:pt>
                <c:pt idx="1">
                  <c:v>0.71356783919597988</c:v>
                </c:pt>
              </c:numCache>
            </c:numRef>
          </c:val>
        </c:ser>
        <c:ser>
          <c:idx val="1"/>
          <c:order val="1"/>
          <c:tx>
            <c:strRef>
              <c:f>Arkusz1!$F$92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23,9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Arkusz1!$F$93:$F$94</c:f>
              <c:numCache>
                <c:formatCode>0.0%</c:formatCode>
                <c:ptCount val="2"/>
                <c:pt idx="0">
                  <c:v>0.23869346733668342</c:v>
                </c:pt>
                <c:pt idx="1">
                  <c:v>8.5427135678391955E-2</c:v>
                </c:pt>
              </c:numCache>
            </c:numRef>
          </c:val>
        </c:ser>
        <c:ser>
          <c:idx val="2"/>
          <c:order val="2"/>
          <c:tx>
            <c:strRef>
              <c:f>Arkusz1!$G$92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>
                <c:manualLayout>
                  <c:x val="1.9216574031238744E-2"/>
                  <c:y val="-2.647329810045401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Arkusz1!$G$93:$G$94</c:f>
              <c:numCache>
                <c:formatCode>0.0%</c:formatCode>
                <c:ptCount val="2"/>
                <c:pt idx="0">
                  <c:v>1.2562814070351759E-2</c:v>
                </c:pt>
                <c:pt idx="1">
                  <c:v>0.20100502512562821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94999296"/>
        <c:axId val="95000832"/>
        <c:axId val="0"/>
      </c:bar3DChart>
      <c:catAx>
        <c:axId val="94999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95000832"/>
        <c:crosses val="autoZero"/>
        <c:auto val="1"/>
        <c:lblAlgn val="ctr"/>
        <c:lblOffset val="100"/>
        <c:noMultiLvlLbl val="0"/>
      </c:catAx>
      <c:valAx>
        <c:axId val="95000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499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Arkusz1!$E$85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06289308176100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62,1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Arkusz1!$E$86:$E$89</c:f>
              <c:numCache>
                <c:formatCode>0.0%</c:formatCode>
                <c:ptCount val="4"/>
                <c:pt idx="0">
                  <c:v>0.66331658291457285</c:v>
                </c:pt>
                <c:pt idx="1">
                  <c:v>0.63316582914572861</c:v>
                </c:pt>
                <c:pt idx="2">
                  <c:v>0.62060301507537718</c:v>
                </c:pt>
                <c:pt idx="3">
                  <c:v>0.52010050251256279</c:v>
                </c:pt>
              </c:numCache>
            </c:numRef>
          </c:val>
        </c:ser>
        <c:ser>
          <c:idx val="1"/>
          <c:order val="1"/>
          <c:tx>
            <c:strRef>
              <c:f>Arkusz1!$F$85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Arkusz1!$F$86:$F$89</c:f>
              <c:numCache>
                <c:formatCode>0.0%</c:formatCode>
                <c:ptCount val="4"/>
                <c:pt idx="0">
                  <c:v>0.11809045226130656</c:v>
                </c:pt>
                <c:pt idx="1">
                  <c:v>0.28894472361809048</c:v>
                </c:pt>
                <c:pt idx="2">
                  <c:v>0.30653266331658302</c:v>
                </c:pt>
                <c:pt idx="3">
                  <c:v>0.18090452261306533</c:v>
                </c:pt>
              </c:numCache>
            </c:numRef>
          </c:val>
        </c:ser>
        <c:ser>
          <c:idx val="2"/>
          <c:order val="2"/>
          <c:tx>
            <c:strRef>
              <c:f>Arkusz1!$G$85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29,9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Arkusz1!$G$86:$G$89</c:f>
              <c:numCache>
                <c:formatCode>0.0%</c:formatCode>
                <c:ptCount val="4"/>
                <c:pt idx="0">
                  <c:v>0.21859296482412072</c:v>
                </c:pt>
                <c:pt idx="1">
                  <c:v>7.7889447236180909E-2</c:v>
                </c:pt>
                <c:pt idx="2">
                  <c:v>7.2864321608040225E-2</c:v>
                </c:pt>
                <c:pt idx="3">
                  <c:v>0.29899497487437204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95057408"/>
        <c:axId val="95058944"/>
        <c:axId val="0"/>
      </c:bar3DChart>
      <c:catAx>
        <c:axId val="95057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95058944"/>
        <c:crosses val="autoZero"/>
        <c:auto val="1"/>
        <c:lblAlgn val="ctr"/>
        <c:lblOffset val="100"/>
        <c:noMultiLvlLbl val="0"/>
      </c:catAx>
      <c:valAx>
        <c:axId val="95058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50574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818159720112176"/>
          <c:y val="1.9420927426816871E-2"/>
          <c:w val="0.51928456741321627"/>
          <c:h val="0.910376732821670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Arkusz1!$E$128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53202754523001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Arkusz1!$A$129:$A$137</c:f>
              <c:strCache>
                <c:ptCount val="9"/>
                <c:pt idx="0">
                  <c:v>kobiety są mniej wydajne/ efektywne niż mężczyźni</c:v>
                </c:pt>
                <c:pt idx="1">
                  <c:v>kobiety mają gorsze wykształcenie/ umiejętności zawodowe niż mężczyźni</c:v>
                </c:pt>
                <c:pt idx="2">
                  <c:v>kobiety są niedyspozycyjne</c:v>
                </c:pt>
                <c:pt idx="3">
                  <c:v>kobiety nadużywają zwolnień lekarskich</c:v>
                </c:pt>
                <c:pt idx="4">
                  <c:v>kobiety nie radzą sobie ze stresem</c:v>
                </c:pt>
                <c:pt idx="5">
                  <c:v>inne (charakter pracy - praca typowo męska)</c:v>
                </c:pt>
                <c:pt idx="6">
                  <c:v>kobiety charakteryzują się postawą roszczeniową, wymuszają swoje prawa</c:v>
                </c:pt>
                <c:pt idx="7">
                  <c:v>kobiety po powrocie z urlopu macierzyńskiego/ wychowawczego długo wdrażają się obowiązki zawodowe</c:v>
                </c:pt>
                <c:pt idx="8">
                  <c:v>kobiety są mniej elastyczne, jeśli chodzi o zmiany w zakresie pełnionych obowiązków niż mężczyźni</c:v>
                </c:pt>
              </c:strCache>
            </c:strRef>
          </c:cat>
          <c:val>
            <c:numRef>
              <c:f>Arkusz1!$E$129:$E$137</c:f>
              <c:numCache>
                <c:formatCode>0.0%</c:formatCode>
                <c:ptCount val="9"/>
                <c:pt idx="0">
                  <c:v>0.16666666666666666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0.41666666666666685</c:v>
                </c:pt>
                <c:pt idx="7">
                  <c:v>0.41666666666666685</c:v>
                </c:pt>
                <c:pt idx="8">
                  <c:v>0.5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5146368"/>
        <c:axId val="95147904"/>
        <c:axId val="0"/>
      </c:bar3DChart>
      <c:catAx>
        <c:axId val="9514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95147904"/>
        <c:crosses val="autoZero"/>
        <c:auto val="1"/>
        <c:lblAlgn val="ctr"/>
        <c:lblOffset val="100"/>
        <c:noMultiLvlLbl val="0"/>
      </c:catAx>
      <c:valAx>
        <c:axId val="9514790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514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256619162274161"/>
          <c:y val="0.22069205635009909"/>
          <c:w val="0.4673345914405328"/>
          <c:h val="0.690918099523274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Arkusz1!$B$151</c:f>
              <c:strCache>
                <c:ptCount val="1"/>
                <c:pt idx="0">
                  <c:v>kobiety mają wyższe kwalifikacje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37,0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23,6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Arkusz1!$B$152:$B$155</c:f>
              <c:numCache>
                <c:formatCode>0.0%</c:formatCode>
                <c:ptCount val="4"/>
                <c:pt idx="0">
                  <c:v>0.21562500000000001</c:v>
                </c:pt>
                <c:pt idx="1">
                  <c:v>0.37049180327868875</c:v>
                </c:pt>
                <c:pt idx="2">
                  <c:v>0.2356687898089172</c:v>
                </c:pt>
                <c:pt idx="3">
                  <c:v>9.309309309309316E-2</c:v>
                </c:pt>
              </c:numCache>
            </c:numRef>
          </c:val>
        </c:ser>
        <c:ser>
          <c:idx val="1"/>
          <c:order val="1"/>
          <c:tx>
            <c:strRef>
              <c:f>Arkusz1!$C$151</c:f>
              <c:strCache>
                <c:ptCount val="1"/>
                <c:pt idx="0">
                  <c:v>mężczyźni mają wyższe kwalifikacje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6,4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Arkusz1!$C$152:$C$155</c:f>
              <c:numCache>
                <c:formatCode>0.0%</c:formatCode>
                <c:ptCount val="4"/>
                <c:pt idx="0">
                  <c:v>5.6249999999999981E-2</c:v>
                </c:pt>
                <c:pt idx="1">
                  <c:v>1.9672131147540992E-2</c:v>
                </c:pt>
                <c:pt idx="2">
                  <c:v>6.369426751592358E-2</c:v>
                </c:pt>
                <c:pt idx="3">
                  <c:v>7.2072072072072071E-2</c:v>
                </c:pt>
              </c:numCache>
            </c:numRef>
          </c:val>
        </c:ser>
        <c:ser>
          <c:idx val="2"/>
          <c:order val="2"/>
          <c:tx>
            <c:strRef>
              <c:f>Arkusz1!$D$151</c:f>
              <c:strCache>
                <c:ptCount val="1"/>
                <c:pt idx="0">
                  <c:v>płeć nie różnicuje posiadanych kwalifikacji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83,5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Arkusz1!$D$152:$D$155</c:f>
              <c:numCache>
                <c:formatCode>0.0%</c:formatCode>
                <c:ptCount val="4"/>
                <c:pt idx="0">
                  <c:v>0.72812500000000024</c:v>
                </c:pt>
                <c:pt idx="1">
                  <c:v>0.60983606557377079</c:v>
                </c:pt>
                <c:pt idx="2">
                  <c:v>0.70063694267515941</c:v>
                </c:pt>
                <c:pt idx="3">
                  <c:v>0.834834834834835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205248"/>
        <c:axId val="95206784"/>
        <c:axId val="0"/>
      </c:bar3DChart>
      <c:catAx>
        <c:axId val="95205248"/>
        <c:scaling>
          <c:orientation val="minMax"/>
        </c:scaling>
        <c:delete val="0"/>
        <c:axPos val="l"/>
        <c:majorTickMark val="out"/>
        <c:minorTickMark val="none"/>
        <c:tickLblPos val="nextTo"/>
        <c:crossAx val="95206784"/>
        <c:crosses val="autoZero"/>
        <c:auto val="1"/>
        <c:lblAlgn val="ctr"/>
        <c:lblOffset val="100"/>
        <c:noMultiLvlLbl val="0"/>
      </c:catAx>
      <c:valAx>
        <c:axId val="952067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520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760681980868086"/>
          <c:y val="3.9360393603936041E-2"/>
          <c:w val="0.62672789936539108"/>
          <c:h val="0.170557573292268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48462869205008E-2"/>
          <c:y val="0.54480812518415822"/>
          <c:w val="0.90569156337126566"/>
          <c:h val="0.2884975340904150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Arkusz1!$A$161</c:f>
              <c:strCache>
                <c:ptCount val="1"/>
                <c:pt idx="0">
                  <c:v>płeć nie ma wpływu na efektywność pracy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Arkusz1!$C$161</c:f>
              <c:numCache>
                <c:formatCode>0.0%</c:formatCode>
                <c:ptCount val="1"/>
                <c:pt idx="0">
                  <c:v>0.70600000000000018</c:v>
                </c:pt>
              </c:numCache>
            </c:numRef>
          </c:val>
        </c:ser>
        <c:ser>
          <c:idx val="1"/>
          <c:order val="1"/>
          <c:tx>
            <c:strRef>
              <c:f>Arkusz1!$A$162</c:f>
              <c:strCache>
                <c:ptCount val="1"/>
                <c:pt idx="0">
                  <c:v>efektywność pracy kobiet jest raczej niższa niż mężczyzn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77777777777778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2"/>
          <c:order val="2"/>
          <c:tx>
            <c:strRef>
              <c:f>Arkusz1!$A$163</c:f>
              <c:strCache>
                <c:ptCount val="1"/>
                <c:pt idx="0">
                  <c:v>efektywność pracy kobiet jest raczej wyższa niż mężczyzn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0807147317019642E-17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Arkusz1!$C$163</c:f>
              <c:numCache>
                <c:formatCode>0.0%</c:formatCode>
                <c:ptCount val="1"/>
                <c:pt idx="0">
                  <c:v>0.14600000000000005</c:v>
                </c:pt>
              </c:numCache>
            </c:numRef>
          </c:val>
        </c:ser>
        <c:ser>
          <c:idx val="3"/>
          <c:order val="3"/>
          <c:tx>
            <c:strRef>
              <c:f>Arkusz1!$A$164</c:f>
              <c:strCache>
                <c:ptCount val="1"/>
                <c:pt idx="0">
                  <c:v>efektywność pracy kobiet jest zdecydowanie niższa niż mężczyzn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38567493113783E-3"/>
                  <c:y val="4.62962962962963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Arkusz1!$C$164</c:f>
              <c:numCache>
                <c:formatCode>0.0%</c:formatCode>
                <c:ptCount val="1"/>
                <c:pt idx="0">
                  <c:v>1.7999999999999999E-2</c:v>
                </c:pt>
              </c:numCache>
            </c:numRef>
          </c:val>
        </c:ser>
        <c:ser>
          <c:idx val="4"/>
          <c:order val="4"/>
          <c:tx>
            <c:strRef>
              <c:f>Arkusz1!$A$165</c:f>
              <c:strCache>
                <c:ptCount val="1"/>
                <c:pt idx="0">
                  <c:v>efektywność pracy kobiet jest zdecydowanie wyższa niż mężczyzn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4628099173554E-2"/>
                  <c:y val="-3.70370370370370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Arkusz1!$C$165</c:f>
              <c:numCache>
                <c:formatCode>0.0%</c:formatCode>
                <c:ptCount val="1"/>
                <c:pt idx="0">
                  <c:v>0.10500000000000002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shape val="box"/>
        <c:axId val="95569408"/>
        <c:axId val="95570944"/>
        <c:axId val="0"/>
      </c:bar3DChart>
      <c:catAx>
        <c:axId val="95569408"/>
        <c:scaling>
          <c:orientation val="minMax"/>
        </c:scaling>
        <c:delete val="1"/>
        <c:axPos val="l"/>
        <c:majorTickMark val="out"/>
        <c:minorTickMark val="none"/>
        <c:tickLblPos val="none"/>
        <c:crossAx val="95570944"/>
        <c:crosses val="autoZero"/>
        <c:auto val="1"/>
        <c:lblAlgn val="ctr"/>
        <c:lblOffset val="100"/>
        <c:noMultiLvlLbl val="0"/>
      </c:catAx>
      <c:valAx>
        <c:axId val="955709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95569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  <a:cs typeface="Calibri" pitchFamily="34" charset="0"/>
        </a:defRPr>
      </a:pPr>
      <a:endParaRPr lang="pl-PL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91799465822682"/>
          <c:y val="9.085101616045357E-3"/>
          <c:w val="0.47106486813118331"/>
          <c:h val="0.9050137156691805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Arkusz1!$D$324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54269972451869E-3"/>
                  <c:y val="-1.4767787534411601E-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2170003618657625E-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84,4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79,6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54,5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23,4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Arkusz1!$D$325:$D$334</c:f>
              <c:numCache>
                <c:formatCode>0.0%</c:formatCode>
                <c:ptCount val="10"/>
                <c:pt idx="0">
                  <c:v>0.98492462311557816</c:v>
                </c:pt>
                <c:pt idx="1">
                  <c:v>0.93969849246231185</c:v>
                </c:pt>
                <c:pt idx="2">
                  <c:v>0.84422110552763818</c:v>
                </c:pt>
                <c:pt idx="3">
                  <c:v>0.84422110552763818</c:v>
                </c:pt>
                <c:pt idx="4">
                  <c:v>0.79648241206030168</c:v>
                </c:pt>
                <c:pt idx="5">
                  <c:v>0.67587939698492483</c:v>
                </c:pt>
                <c:pt idx="6">
                  <c:v>0.59798994974874342</c:v>
                </c:pt>
                <c:pt idx="7">
                  <c:v>0.54522613065326631</c:v>
                </c:pt>
                <c:pt idx="8">
                  <c:v>0.5</c:v>
                </c:pt>
                <c:pt idx="9">
                  <c:v>0.23366834170854273</c:v>
                </c:pt>
              </c:numCache>
            </c:numRef>
          </c:val>
        </c:ser>
        <c:ser>
          <c:idx val="1"/>
          <c:order val="1"/>
          <c:tx>
            <c:strRef>
              <c:f>Arkusz1!$E$324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45,5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Arkusz1!$E$325:$E$334</c:f>
              <c:numCache>
                <c:formatCode>0.0%</c:formatCode>
                <c:ptCount val="10"/>
                <c:pt idx="0">
                  <c:v>1.5075376884422113E-2</c:v>
                </c:pt>
                <c:pt idx="1">
                  <c:v>6.030150753768846E-2</c:v>
                </c:pt>
                <c:pt idx="2">
                  <c:v>0.15577889447236196</c:v>
                </c:pt>
                <c:pt idx="3">
                  <c:v>0.15577889447236196</c:v>
                </c:pt>
                <c:pt idx="4">
                  <c:v>0.20351758793969849</c:v>
                </c:pt>
                <c:pt idx="5">
                  <c:v>0.32412060301507561</c:v>
                </c:pt>
                <c:pt idx="6">
                  <c:v>0.4020100502512563</c:v>
                </c:pt>
                <c:pt idx="7">
                  <c:v>0.45477386934673381</c:v>
                </c:pt>
                <c:pt idx="8">
                  <c:v>0.5</c:v>
                </c:pt>
                <c:pt idx="9">
                  <c:v>0.76633165829145755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shape val="box"/>
        <c:axId val="99759616"/>
        <c:axId val="99761152"/>
        <c:axId val="0"/>
      </c:bar3DChart>
      <c:catAx>
        <c:axId val="99759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99761152"/>
        <c:crosses val="autoZero"/>
        <c:auto val="1"/>
        <c:lblAlgn val="ctr"/>
        <c:lblOffset val="100"/>
        <c:noMultiLvlLbl val="0"/>
      </c:catAx>
      <c:valAx>
        <c:axId val="997611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75961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2.6481801340240033E-2"/>
          <c:y val="2.1156558533145266E-2"/>
          <c:w val="0.16205340356744902"/>
          <c:h val="6.5904744136564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Sposób, w jaki oferowane kobietom udogodnienia utrudniają funkcjonowanie firmy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1635031828419433"/>
          <c:y val="0.19522589277519889"/>
          <c:w val="0.54840428657605533"/>
          <c:h val="0.699425607299672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Arkusz1!$C$366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53202754523001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Arkusz1!$A$367:$A$372</c:f>
              <c:strCache>
                <c:ptCount val="6"/>
                <c:pt idx="0">
                  <c:v>powrót po urlopie wychowawczym  powoduje długi proces powtórnego wdrożenia do pracy</c:v>
                </c:pt>
                <c:pt idx="1">
                  <c:v>wymagają dodatkowych działań ze strony dyrekcji</c:v>
                </c:pt>
                <c:pt idx="2">
                  <c:v>organizacja zastępstw</c:v>
                </c:pt>
                <c:pt idx="3">
                  <c:v>zwiększenie obowiązków innych osób</c:v>
                </c:pt>
                <c:pt idx="4">
                  <c:v>konieczność zatrudnienia kolejnego pracownika</c:v>
                </c:pt>
                <c:pt idx="5">
                  <c:v>dezorganizacja firmy</c:v>
                </c:pt>
              </c:strCache>
            </c:strRef>
          </c:cat>
          <c:val>
            <c:numRef>
              <c:f>Arkusz1!$C$367:$C$372</c:f>
              <c:numCache>
                <c:formatCode>0.0%</c:formatCode>
                <c:ptCount val="6"/>
                <c:pt idx="0">
                  <c:v>7.1428571428571425E-2</c:v>
                </c:pt>
                <c:pt idx="1">
                  <c:v>7.1428571428571425E-2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0.21428571428571427</c:v>
                </c:pt>
                <c:pt idx="5">
                  <c:v>0.5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cylinder"/>
        <c:axId val="95646080"/>
        <c:axId val="95647616"/>
        <c:axId val="0"/>
      </c:bar3DChart>
      <c:catAx>
        <c:axId val="9564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l-PL"/>
          </a:p>
        </c:txPr>
        <c:crossAx val="95647616"/>
        <c:crosses val="autoZero"/>
        <c:auto val="1"/>
        <c:lblAlgn val="ctr"/>
        <c:lblOffset val="100"/>
        <c:noMultiLvlLbl val="0"/>
      </c:catAx>
      <c:valAx>
        <c:axId val="956476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564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Deklaracje pracodawców odnośnie tego czy oferowane kobietom udogodnienia utrudniają funkcjonowanie firmy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52811899724041E-2"/>
          <c:y val="0.43063006226821371"/>
          <c:w val="0.71486584586517965"/>
          <c:h val="0.25576853894540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Arkusz1!$A$357</c:f>
              <c:strCache>
                <c:ptCount val="1"/>
                <c:pt idx="0">
                  <c:v>nie, nie utrudniają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Arkusz1!$C$356</c:f>
              <c:numCache>
                <c:formatCode>General</c:formatCode>
                <c:ptCount val="1"/>
              </c:numCache>
            </c:numRef>
          </c:cat>
          <c:val>
            <c:numRef>
              <c:f>Arkusz1!$C$357</c:f>
              <c:numCache>
                <c:formatCode>0.0%</c:formatCode>
                <c:ptCount val="1"/>
                <c:pt idx="0">
                  <c:v>0.94795539033457299</c:v>
                </c:pt>
              </c:numCache>
            </c:numRef>
          </c:val>
        </c:ser>
        <c:ser>
          <c:idx val="1"/>
          <c:order val="1"/>
          <c:tx>
            <c:strRef>
              <c:f>Arkusz1!$A$358</c:f>
              <c:strCache>
                <c:ptCount val="1"/>
                <c:pt idx="0">
                  <c:v>tak, utrudniają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Arkusz1!$C$356</c:f>
              <c:numCache>
                <c:formatCode>General</c:formatCode>
                <c:ptCount val="1"/>
              </c:numCache>
            </c:numRef>
          </c:cat>
          <c:val>
            <c:numRef>
              <c:f>Arkusz1!$C$358</c:f>
              <c:numCache>
                <c:formatCode>0.0%</c:formatCode>
                <c:ptCount val="1"/>
                <c:pt idx="0">
                  <c:v>5.2044609665427496E-2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00150656"/>
        <c:axId val="100156544"/>
        <c:axId val="0"/>
      </c:bar3DChart>
      <c:catAx>
        <c:axId val="10015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156544"/>
        <c:crosses val="autoZero"/>
        <c:auto val="1"/>
        <c:lblAlgn val="ctr"/>
        <c:lblOffset val="100"/>
        <c:noMultiLvlLbl val="0"/>
      </c:catAx>
      <c:valAx>
        <c:axId val="100156544"/>
        <c:scaling>
          <c:orientation val="minMax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001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719996271601"/>
          <c:y val="0.28813994212283295"/>
          <c:w val="0.18879288815962531"/>
          <c:h val="0.629377820453812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Stosowanie elastycznych form zatrudnienia w badanych firmach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03646702246084E-2"/>
          <c:y val="0.2822456455455567"/>
          <c:w val="0.75607752671898254"/>
          <c:h val="0.444482248885926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Arkusz1!$A$383</c:f>
              <c:strCache>
                <c:ptCount val="1"/>
                <c:pt idx="0">
                  <c:v>tak, stosujemy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59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Arkusz1!$C$382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Arkusz1!$C$383</c:f>
              <c:numCache>
                <c:formatCode>0.0%</c:formatCode>
                <c:ptCount val="1"/>
                <c:pt idx="0">
                  <c:v>0.43718592964824138</c:v>
                </c:pt>
              </c:numCache>
            </c:numRef>
          </c:val>
        </c:ser>
        <c:ser>
          <c:idx val="1"/>
          <c:order val="1"/>
          <c:tx>
            <c:strRef>
              <c:f>Arkusz1!$A$384</c:f>
              <c:strCache>
                <c:ptCount val="1"/>
                <c:pt idx="0">
                  <c:v>nie, nie stosujemy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Arkusz1!$C$382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Arkusz1!$C$384</c:f>
              <c:numCache>
                <c:formatCode>0.0%</c:formatCode>
                <c:ptCount val="1"/>
                <c:pt idx="0">
                  <c:v>0.56281407035175879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99827712"/>
        <c:axId val="99829248"/>
        <c:axId val="0"/>
      </c:bar3DChart>
      <c:catAx>
        <c:axId val="99827712"/>
        <c:scaling>
          <c:orientation val="minMax"/>
        </c:scaling>
        <c:delete val="1"/>
        <c:axPos val="l"/>
        <c:majorTickMark val="out"/>
        <c:minorTickMark val="none"/>
        <c:tickLblPos val="none"/>
        <c:crossAx val="99829248"/>
        <c:crosses val="autoZero"/>
        <c:auto val="1"/>
        <c:lblAlgn val="ctr"/>
        <c:lblOffset val="100"/>
        <c:noMultiLvlLbl val="0"/>
      </c:catAx>
      <c:valAx>
        <c:axId val="998292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827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Wiek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2485198412698421"/>
          <c:y val="0.13357800925925919"/>
          <c:w val="0.73862949735449801"/>
          <c:h val="0.72962916666666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55 lat i więcej</c:v>
                </c:pt>
                <c:pt idx="1">
                  <c:v>do 24 lat</c:v>
                </c:pt>
                <c:pt idx="2">
                  <c:v>45 - 54 lat</c:v>
                </c:pt>
                <c:pt idx="3">
                  <c:v>35 - 44 lata</c:v>
                </c:pt>
                <c:pt idx="4">
                  <c:v>25 - 34 lata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5.0999999999999996</c:v>
                </c:pt>
                <c:pt idx="1">
                  <c:v>12.6</c:v>
                </c:pt>
                <c:pt idx="2">
                  <c:v>16</c:v>
                </c:pt>
                <c:pt idx="3">
                  <c:v>29.2</c:v>
                </c:pt>
                <c:pt idx="4">
                  <c:v>37.1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3815552"/>
        <c:axId val="33825536"/>
        <c:axId val="0"/>
      </c:bar3DChart>
      <c:catAx>
        <c:axId val="33815552"/>
        <c:scaling>
          <c:orientation val="minMax"/>
        </c:scaling>
        <c:delete val="0"/>
        <c:axPos val="l"/>
        <c:majorTickMark val="out"/>
        <c:minorTickMark val="none"/>
        <c:tickLblPos val="nextTo"/>
        <c:crossAx val="33825536"/>
        <c:crosses val="autoZero"/>
        <c:auto val="1"/>
        <c:lblAlgn val="ctr"/>
        <c:lblOffset val="100"/>
        <c:noMultiLvlLbl val="0"/>
      </c:catAx>
      <c:valAx>
        <c:axId val="338255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średnia M = 36</a:t>
                </a:r>
              </a:p>
              <a:p>
                <a:pPr>
                  <a:defRPr sz="1200"/>
                </a:pPr>
                <a:r>
                  <a:rPr lang="pl-PL" sz="1200"/>
                  <a:t>dominanta D = 30</a:t>
                </a:r>
              </a:p>
            </c:rich>
          </c:tx>
          <c:layout>
            <c:manualLayout>
              <c:xMode val="edge"/>
              <c:yMode val="edge"/>
              <c:x val="0.62313781195180018"/>
              <c:y val="0.54879046567564371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3381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Stosowane w firmach elastyczne formy zatrudnienia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36049409810569"/>
          <c:y val="0.11639937610418015"/>
          <c:w val="0.50096813013490282"/>
          <c:h val="0.7641552899351055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Arkusz1!$B$402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59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95,4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9665E-3"/>
                  <c:y val="-9.767817484352917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33,9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21,8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Arkusz1!$B$403:$B$409</c:f>
              <c:numCache>
                <c:formatCode>0.0%</c:formatCode>
                <c:ptCount val="7"/>
                <c:pt idx="0">
                  <c:v>0.9770000000000002</c:v>
                </c:pt>
                <c:pt idx="1">
                  <c:v>0.95400000000000018</c:v>
                </c:pt>
                <c:pt idx="2">
                  <c:v>0.75300000000000022</c:v>
                </c:pt>
                <c:pt idx="3">
                  <c:v>0.55700000000000005</c:v>
                </c:pt>
                <c:pt idx="4">
                  <c:v>0.33900000000000013</c:v>
                </c:pt>
                <c:pt idx="5">
                  <c:v>0.31000000000000011</c:v>
                </c:pt>
                <c:pt idx="6">
                  <c:v>0.21800000000000005</c:v>
                </c:pt>
              </c:numCache>
            </c:numRef>
          </c:val>
        </c:ser>
        <c:ser>
          <c:idx val="1"/>
          <c:order val="1"/>
          <c:tx>
            <c:strRef>
              <c:f>Arkusz1!$C$402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44,3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66,1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69,0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78,2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Arkusz1!$C$403:$C$409</c:f>
              <c:numCache>
                <c:formatCode>0.0%</c:formatCode>
                <c:ptCount val="7"/>
                <c:pt idx="0">
                  <c:v>2.3E-2</c:v>
                </c:pt>
                <c:pt idx="1">
                  <c:v>4.5999999999999999E-2</c:v>
                </c:pt>
                <c:pt idx="2">
                  <c:v>0.24700000000000005</c:v>
                </c:pt>
                <c:pt idx="3">
                  <c:v>0.443</c:v>
                </c:pt>
                <c:pt idx="4">
                  <c:v>0.66100000000000025</c:v>
                </c:pt>
                <c:pt idx="5">
                  <c:v>0.69000000000000017</c:v>
                </c:pt>
                <c:pt idx="6">
                  <c:v>0.78200000000000003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shape val="box"/>
        <c:axId val="99859840"/>
        <c:axId val="99865728"/>
        <c:axId val="0"/>
      </c:bar3DChart>
      <c:catAx>
        <c:axId val="99859840"/>
        <c:scaling>
          <c:orientation val="minMax"/>
        </c:scaling>
        <c:delete val="0"/>
        <c:axPos val="l"/>
        <c:majorTickMark val="out"/>
        <c:minorTickMark val="none"/>
        <c:tickLblPos val="nextTo"/>
        <c:crossAx val="99865728"/>
        <c:crosses val="autoZero"/>
        <c:auto val="1"/>
        <c:lblAlgn val="ctr"/>
        <c:lblOffset val="100"/>
        <c:noMultiLvlLbl val="0"/>
      </c:catAx>
      <c:valAx>
        <c:axId val="9986572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8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16512215033295E-2"/>
          <c:y val="0.73007094232742842"/>
          <c:w val="8.707974646023342E-2"/>
          <c:h val="0.212490086451513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71401743706675"/>
          <c:y val="2.1571245001940954E-2"/>
          <c:w val="0.44281045533790286"/>
          <c:h val="0.906141518605968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Arkusz1!$B$443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87,9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6169547535348E-3"/>
                  <c:y val="-3.244133215642250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6169547535348E-3"/>
                  <c:y val="-4.866413703554070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70,1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68,4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58,0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54,6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/>
                      <a:t>37,9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/>
                      <a:t>37,9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/>
                      <a:t>33,9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Arkusz1!$B$444:$B$453</c:f>
              <c:numCache>
                <c:formatCode>0.0%</c:formatCode>
                <c:ptCount val="10"/>
                <c:pt idx="0">
                  <c:v>0.87900000000000023</c:v>
                </c:pt>
                <c:pt idx="1">
                  <c:v>0.75300000000000022</c:v>
                </c:pt>
                <c:pt idx="2">
                  <c:v>0.71800000000000019</c:v>
                </c:pt>
                <c:pt idx="3">
                  <c:v>0.70100000000000018</c:v>
                </c:pt>
                <c:pt idx="4">
                  <c:v>0.68400000000000005</c:v>
                </c:pt>
                <c:pt idx="5">
                  <c:v>0.58000000000000007</c:v>
                </c:pt>
                <c:pt idx="6">
                  <c:v>0.54600000000000004</c:v>
                </c:pt>
                <c:pt idx="7">
                  <c:v>0.37900000000000011</c:v>
                </c:pt>
                <c:pt idx="8">
                  <c:v>0.37900000000000011</c:v>
                </c:pt>
                <c:pt idx="9">
                  <c:v>0.33900000000000013</c:v>
                </c:pt>
              </c:numCache>
            </c:numRef>
          </c:val>
        </c:ser>
        <c:ser>
          <c:idx val="1"/>
          <c:order val="1"/>
          <c:tx>
            <c:strRef>
              <c:f>Arkusz1!$C$443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12,1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24,7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28,2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29,9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31,6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42,0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45,4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/>
                      <a:t>62,1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/>
                      <a:t>62,1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/>
                      <a:t>66,1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Arkusz1!$C$444:$C$453</c:f>
              <c:numCache>
                <c:formatCode>0.0%</c:formatCode>
                <c:ptCount val="10"/>
                <c:pt idx="0">
                  <c:v>0.12100000000000002</c:v>
                </c:pt>
                <c:pt idx="1">
                  <c:v>0.24700000000000005</c:v>
                </c:pt>
                <c:pt idx="2">
                  <c:v>0.28200000000000008</c:v>
                </c:pt>
                <c:pt idx="3">
                  <c:v>0.29900000000000015</c:v>
                </c:pt>
                <c:pt idx="4">
                  <c:v>0.31600000000000011</c:v>
                </c:pt>
                <c:pt idx="5">
                  <c:v>0.4200000000000001</c:v>
                </c:pt>
                <c:pt idx="6">
                  <c:v>0.45400000000000001</c:v>
                </c:pt>
                <c:pt idx="7">
                  <c:v>0.62100000000000022</c:v>
                </c:pt>
                <c:pt idx="8">
                  <c:v>0.62100000000000022</c:v>
                </c:pt>
                <c:pt idx="9">
                  <c:v>0.66100000000000025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shape val="box"/>
        <c:axId val="99958784"/>
        <c:axId val="99960320"/>
        <c:axId val="0"/>
      </c:bar3DChart>
      <c:catAx>
        <c:axId val="99958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99960320"/>
        <c:crosses val="autoZero"/>
        <c:auto val="1"/>
        <c:lblAlgn val="ctr"/>
        <c:lblOffset val="100"/>
        <c:noMultiLvlLbl val="0"/>
      </c:catAx>
      <c:valAx>
        <c:axId val="9996032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958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037507904786167E-2"/>
          <c:y val="1.3568521031207609E-2"/>
          <c:w val="0.16777966944550723"/>
          <c:h val="5.06873545635807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Miejsce zamieszkania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0361640745320081E-2"/>
          <c:y val="0.30554190560023248"/>
          <c:w val="0.9105154137981929"/>
          <c:h val="0.4298774495141567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miasto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wieś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3848704"/>
        <c:axId val="33899648"/>
        <c:axId val="0"/>
      </c:bar3DChart>
      <c:catAx>
        <c:axId val="33848704"/>
        <c:scaling>
          <c:orientation val="minMax"/>
        </c:scaling>
        <c:delete val="1"/>
        <c:axPos val="l"/>
        <c:majorTickMark val="out"/>
        <c:minorTickMark val="none"/>
        <c:tickLblPos val="none"/>
        <c:crossAx val="33899648"/>
        <c:crosses val="autoZero"/>
        <c:auto val="1"/>
        <c:lblAlgn val="ctr"/>
        <c:lblOffset val="100"/>
        <c:noMultiLvlLbl val="0"/>
      </c:catAx>
      <c:valAx>
        <c:axId val="338996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384870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67242396347496"/>
          <c:y val="0.32243666666666687"/>
          <c:w val="0.10084316028377799"/>
          <c:h val="0.32341222222222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Status na rynku pracy respondentek [%]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378700206149929"/>
          <c:y val="0.24004888888888895"/>
          <c:w val="0.69399691980651179"/>
          <c:h val="0.4713672222222223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bezrobotne kobiety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kobiety bierne zawodowo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33946624"/>
        <c:axId val="33956608"/>
        <c:axId val="0"/>
      </c:bar3DChart>
      <c:catAx>
        <c:axId val="33946624"/>
        <c:scaling>
          <c:orientation val="minMax"/>
        </c:scaling>
        <c:delete val="1"/>
        <c:axPos val="l"/>
        <c:majorTickMark val="out"/>
        <c:minorTickMark val="none"/>
        <c:tickLblPos val="none"/>
        <c:crossAx val="33956608"/>
        <c:crosses val="autoZero"/>
        <c:auto val="1"/>
        <c:lblAlgn val="ctr"/>
        <c:lblOffset val="100"/>
        <c:noMultiLvlLbl val="0"/>
      </c:catAx>
      <c:valAx>
        <c:axId val="3395660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3946624"/>
        <c:crosses val="autoZero"/>
        <c:crossBetween val="between"/>
        <c:majorUnit val="0.25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0.40004</cdr:x>
      <cdr:y>0</cdr:y>
    </cdr:from>
    <cdr:to>
      <cdr:x>0.52704</cdr:x>
      <cdr:y>0.23088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803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981D-7CAE-43F2-B672-22A1B05F4CF0}" type="datetimeFigureOut">
              <a:rPr lang="pl-PL" smtClean="0"/>
              <a:pPr/>
              <a:t>2012-10-16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0239-7928-4A8B-844E-76110E849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3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BB52-5A2A-4AF4-9DD7-93E47FC5B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8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C8EDB-C030-4413-B21E-B82A0A78ABD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7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B270-BD1D-4168-9520-F28DFB24FD4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2955-D0F6-4797-A8D7-B2D67A5EF7B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5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CC55-E6DA-4A26-86FD-C28B8BFCEE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AE95-2FE0-4A91-8379-1209B07ECDE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80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B7D4-AE54-446E-88CD-BADC7481E0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8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5A43-E165-4941-9B14-E1A3F3C1BDD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4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61F4-506C-4A12-B059-3F947E63FF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4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5A28-9C56-43B6-A98E-4AA21568188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4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BA6B-07FB-420F-8DB0-52AE395C08A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F78DD-2E72-422C-8101-5B1CF377C4F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2160240"/>
          </a:xfrm>
        </p:spPr>
        <p:txBody>
          <a:bodyPr/>
          <a:lstStyle/>
          <a:p>
            <a:r>
              <a:rPr lang="pl-PL" sz="40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„Diagnoza sytuacji kobiet pozostających poza rynkiem pracy w województwie podlaskim”</a:t>
            </a:r>
            <a:endParaRPr lang="pl-PL" sz="40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dtytuł 2"/>
          <p:cNvSpPr>
            <a:spLocks noGrp="1"/>
          </p:cNvSpPr>
          <p:nvPr>
            <p:ph type="subTitle" idx="1"/>
          </p:nvPr>
        </p:nvSpPr>
        <p:spPr bwMode="auto">
          <a:xfrm>
            <a:off x="1009442" y="3501008"/>
            <a:ext cx="7117180" cy="21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47500" lnSpcReduction="20000"/>
          </a:bodyPr>
          <a:lstStyle/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Okres realizacji badania: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czerwiec-lipiec </a:t>
            </a:r>
            <a:r>
              <a:rPr kumimoji="0" lang="pl-PL" sz="29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2012 r.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29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5F2D2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Wykonawca badania: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31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General Projekt Sp. z o.o.</a:t>
            </a:r>
            <a:r>
              <a:rPr kumimoji="0" lang="pl-PL" sz="30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Zamawiający badanie: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Wojewódzki Urząd Pracy w </a:t>
            </a: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Białymstoku</a:t>
            </a:r>
            <a:endParaRPr kumimoji="0" lang="pl-PL" sz="29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5F2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0" descr="ganarali-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66869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5758408" cy="1419944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Stopa bezrobocia kobiet i mężczyzn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województwie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latach 2006-2011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]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90721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42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2376264"/>
          </a:xfrm>
        </p:spPr>
        <p:txBody>
          <a:bodyPr/>
          <a:lstStyle/>
          <a:p>
            <a:r>
              <a:rPr lang="pl-PL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ilościowego wśród kobiet pozostających poza rynkiem pracy</a:t>
            </a:r>
            <a:endParaRPr lang="pl-PL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832648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629816382"/>
              </p:ext>
            </p:extLst>
          </p:nvPr>
        </p:nvGraphicFramePr>
        <p:xfrm>
          <a:off x="827584" y="1124744"/>
          <a:ext cx="80648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870407981"/>
              </p:ext>
            </p:extLst>
          </p:nvPr>
        </p:nvGraphicFramePr>
        <p:xfrm>
          <a:off x="179512" y="3717032"/>
          <a:ext cx="85689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9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60640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23768256"/>
              </p:ext>
            </p:extLst>
          </p:nvPr>
        </p:nvGraphicFramePr>
        <p:xfrm>
          <a:off x="827584" y="1412776"/>
          <a:ext cx="756084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23284064"/>
              </p:ext>
            </p:extLst>
          </p:nvPr>
        </p:nvGraphicFramePr>
        <p:xfrm>
          <a:off x="251520" y="3573016"/>
          <a:ext cx="7776864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8863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202761423"/>
              </p:ext>
            </p:extLst>
          </p:nvPr>
        </p:nvGraphicFramePr>
        <p:xfrm>
          <a:off x="323528" y="1196752"/>
          <a:ext cx="85689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84933147"/>
              </p:ext>
            </p:extLst>
          </p:nvPr>
        </p:nvGraphicFramePr>
        <p:xfrm>
          <a:off x="107504" y="371703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6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60640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883951473"/>
              </p:ext>
            </p:extLst>
          </p:nvPr>
        </p:nvGraphicFramePr>
        <p:xfrm>
          <a:off x="251520" y="378904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251114922"/>
              </p:ext>
            </p:extLst>
          </p:nvPr>
        </p:nvGraphicFramePr>
        <p:xfrm>
          <a:off x="4283968" y="3933056"/>
          <a:ext cx="4680520" cy="190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941924747"/>
              </p:ext>
            </p:extLst>
          </p:nvPr>
        </p:nvGraphicFramePr>
        <p:xfrm>
          <a:off x="683568" y="1412776"/>
          <a:ext cx="7560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27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76664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Źródła dochodu w gospodarstwach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domowych respondentek [%]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759200755"/>
              </p:ext>
            </p:extLst>
          </p:nvPr>
        </p:nvGraphicFramePr>
        <p:xfrm>
          <a:off x="251520" y="1340768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22413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Przeciętny miesięczny dochód (netto)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osobę w gospodarstwach domowych respondentek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942224176"/>
              </p:ext>
            </p:extLst>
          </p:nvPr>
        </p:nvGraphicFramePr>
        <p:xfrm>
          <a:off x="395536" y="1700808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Sytuacja ekonomiczna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rodzin respondentek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86929241"/>
              </p:ext>
            </p:extLst>
          </p:nvPr>
        </p:nvGraphicFramePr>
        <p:xfrm>
          <a:off x="251520" y="141277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132910532"/>
              </p:ext>
            </p:extLst>
          </p:nvPr>
        </p:nvGraphicFramePr>
        <p:xfrm>
          <a:off x="467544" y="3933056"/>
          <a:ext cx="8136904" cy="20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4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Doświadczenie zawodowe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badanych kobiet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293685782"/>
              </p:ext>
            </p:extLst>
          </p:nvPr>
        </p:nvGraphicFramePr>
        <p:xfrm>
          <a:off x="323528" y="2492896"/>
          <a:ext cx="8280920" cy="349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36196757"/>
              </p:ext>
            </p:extLst>
          </p:nvPr>
        </p:nvGraphicFramePr>
        <p:xfrm>
          <a:off x="539552" y="1484784"/>
          <a:ext cx="7704856" cy="8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83568" y="119675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Wcześniejsze podejmowanie pracy zarobkowej przez respondentki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Wprowadzenie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04456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Badanie „</a:t>
            </a: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Diagnoza sytuacji kobiet pozostających poza rynkiem pracy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w woj. podlaskim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zostało przeprowadzone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zlecenie Wojewódzkiego Urzędu Pracy w Białymstoku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przez firmę General Projekt Sp. z o.o. z siedzibą w Olsztynie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ramach realizacji projektu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„Podlaskie Obserwatorium Polityki Społecznej”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współfinansowanego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środków Unii Europejskiej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ramach Europejskiego Funduszu Społecznego,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Operacyjny Kapitał Ludzki 2007-2013,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Działanie 7.2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Przeciwdziałanie wykluczeniu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wzmocnienie sektora ekonomii społecznej,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Poddziałanie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7.2.1 Aktywizacja zawodowa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społeczna osób zagrożonych wykluczeniem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społecznym</a:t>
            </a:r>
          </a:p>
        </p:txBody>
      </p:sp>
    </p:spTree>
    <p:extLst>
      <p:ext uri="{BB962C8B-B14F-4D97-AF65-F5344CB8AC3E}">
        <p14:creationId xmlns:p14="http://schemas.microsoft.com/office/powerpoint/2010/main" val="2510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Doświadczenie zawodowe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badanych kobiet – cd.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222652313"/>
              </p:ext>
            </p:extLst>
          </p:nvPr>
        </p:nvGraphicFramePr>
        <p:xfrm>
          <a:off x="251520" y="155679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2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44016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Udogodnienia dla kobiet będących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matkami, jakie występowały w zakładach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pracy, w których były zatrudnione respondentki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906662617"/>
              </p:ext>
            </p:extLst>
          </p:nvPr>
        </p:nvGraphicFramePr>
        <p:xfrm>
          <a:off x="251520" y="1628800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Powody utraty zatrudnienia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708840278"/>
              </p:ext>
            </p:extLst>
          </p:nvPr>
        </p:nvGraphicFramePr>
        <p:xfrm>
          <a:off x="251520" y="105273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Czas trwania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bezrobocia/bierności zawodowej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101014252"/>
              </p:ext>
            </p:extLst>
          </p:nvPr>
        </p:nvGraphicFramePr>
        <p:xfrm>
          <a:off x="611560" y="1412776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Dorywcze prace zarobkowe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737814228"/>
              </p:ext>
            </p:extLst>
          </p:nvPr>
        </p:nvGraphicFramePr>
        <p:xfrm>
          <a:off x="251520" y="1124743"/>
          <a:ext cx="72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79712" y="3212976"/>
            <a:ext cx="5077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wykonywane dorywcze prace zarobkowe: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sprzątanie/pomoc domowa,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chałupnictwo/rękodzieło,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opieka nad dzieckiem/dziećmi,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prace sezonowe przy uprawach/w ogrodnictwie,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opieka nad osobą starszą,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przedłużanie rzęs, robienie paznokci,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wyrabianie sztucznej biżuterii,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usługi krawieckie.</a:t>
            </a:r>
          </a:p>
          <a:p>
            <a:pPr marL="342900" indent="-342900">
              <a:buFont typeface="Wingdings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79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Główne przyczyny pozostawania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poza rynkiem pracy przez kobiety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objęte badaniem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556721"/>
              </p:ext>
            </p:extLst>
          </p:nvPr>
        </p:nvGraphicFramePr>
        <p:xfrm>
          <a:off x="107504" y="1340768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stanowiące duże utrudnienie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życiu zawodowym respondentek [%]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54950"/>
              </p:ext>
            </p:extLst>
          </p:nvPr>
        </p:nvGraphicFramePr>
        <p:xfrm>
          <a:off x="107504" y="1196752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stanowiące duże utrudnienie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życiu zawodowym respondentek [%] – cd.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35915"/>
              </p:ext>
            </p:extLst>
          </p:nvPr>
        </p:nvGraphicFramePr>
        <p:xfrm>
          <a:off x="251520" y="119675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respondentek odnośnie postrzegania roli kobiet jako matek oraz ich cech jako pracownic w porównaniu do pracy mężczyzn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42728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Twierdzenia, z którymi zgadzają się respondentki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05721"/>
              </p:ext>
            </p:extLst>
          </p:nvPr>
        </p:nvGraphicFramePr>
        <p:xfrm>
          <a:off x="251520" y="1916832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7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respondentek odnośnie postrzegania roli kobiet jako matek oraz ich cech jako pracownic w porównaniu do pracy mężczyzn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37788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Twierdzenia, z którymi </a:t>
            </a:r>
            <a:r>
              <a:rPr lang="pl-PL" sz="2000" b="1" u="sng" dirty="0" smtClean="0">
                <a:latin typeface="Calibri" pitchFamily="34" charset="0"/>
                <a:cs typeface="Calibri" pitchFamily="34" charset="0"/>
              </a:rPr>
              <a:t>nie zgadzają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się respondentki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273674"/>
              </p:ext>
            </p:extLst>
          </p:nvPr>
        </p:nvGraphicFramePr>
        <p:xfrm>
          <a:off x="251520" y="1916832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936104"/>
          </a:xfrm>
        </p:spPr>
        <p:txBody>
          <a:bodyPr/>
          <a:lstStyle/>
          <a:p>
            <a:pPr algn="ctr">
              <a:buFont typeface="Times New Roman" pitchFamily="18" charset="0"/>
              <a:buChar char="→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 zdiagnozowanie sytuacji kobiet pozostających poza rynkiem pracy w woj. podlaskim</a:t>
            </a:r>
          </a:p>
          <a:p>
            <a:pPr algn="ctr">
              <a:buFont typeface="Times New Roman" pitchFamily="18" charset="0"/>
              <a:buChar char="→"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Cel badania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780928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uzyskanie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pogłębionej diagnozy sytuacji demograficznej i społeczno-ekonomicznej kobiet pozostających poza rynkiem pracy w województwie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podlaskim,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identyfikacja czynników przyspieszających i ułatwiających powrót kobiet na rynek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identyfikacja barier aktywności zawodowej kobiet pozostających poza rynkiem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potrzeb edukacyjnych, szkoleniowych oraz innych form podnoszenia kwalifikacji wśród kobiet pozostających poza rynkiem pracy w województwie podlaskim,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ocena zastosowania elastycznych form zatrudnienia do przywrócenia kobiet na rynek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pracodawców, dla których zastosowanie elastycznych form zatrudnienia w odniesieniu do zatrudniania kobiet byłoby szczególnie korzystne,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oraz analiza wsparcia kierowanego do kobiet pozostających poza rynkiem pracy przez instytucje i organizacje (ze wskazaniem konkretnych działań), jego ocena pod kątem dostosowania do potrzeb i skuteczności oraz propozycje zmian.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l-PL" sz="16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85800" y="2379340"/>
            <a:ext cx="7772400" cy="4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pl-PL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Cel szczegółowe badania:</a:t>
            </a:r>
            <a:endParaRPr lang="pl-PL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pomocne kobietom w powrocie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rynek pracy [%]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73649"/>
              </p:ext>
            </p:extLst>
          </p:nvPr>
        </p:nvGraphicFramePr>
        <p:xfrm>
          <a:off x="179512" y="1124744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0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pomocne kobietom w powrocie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rynek pracy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[%] - cd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48091"/>
              </p:ext>
            </p:extLst>
          </p:nvPr>
        </p:nvGraphicFramePr>
        <p:xfrm>
          <a:off x="323528" y="1412776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1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niepodejmowania zatrudnienia przez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respondentki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857260081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Motywy podjęcia zatrudnienia przez respondentki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768005074"/>
              </p:ext>
            </p:extLst>
          </p:nvPr>
        </p:nvGraphicFramePr>
        <p:xfrm>
          <a:off x="395536" y="1052736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8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Poszukiwanie zatrudnienia obecnie [%]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01930324"/>
              </p:ext>
            </p:extLst>
          </p:nvPr>
        </p:nvGraphicFramePr>
        <p:xfrm>
          <a:off x="251520" y="1844824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Sposoby poszukiwania pracy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193874639"/>
              </p:ext>
            </p:extLst>
          </p:nvPr>
        </p:nvGraphicFramePr>
        <p:xfrm>
          <a:off x="539552" y="1484784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Częstotliwość poszukiwania pracy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53323360"/>
              </p:ext>
            </p:extLst>
          </p:nvPr>
        </p:nvGraphicFramePr>
        <p:xfrm>
          <a:off x="611560" y="1700808"/>
          <a:ext cx="79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Umiejętności respondentek w zakresie poszukiwania pracy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przygotowania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rozmowy kwalifikacyjnej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305891774"/>
              </p:ext>
            </p:extLst>
          </p:nvPr>
        </p:nvGraphicFramePr>
        <p:xfrm>
          <a:off x="251520" y="1268760"/>
          <a:ext cx="8568952" cy="47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własnych kwalifikacji zawodowych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 kompetencji językowych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414315510"/>
              </p:ext>
            </p:extLst>
          </p:nvPr>
        </p:nvGraphicFramePr>
        <p:xfrm>
          <a:off x="395536" y="1124744"/>
          <a:ext cx="79928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024454773"/>
              </p:ext>
            </p:extLst>
          </p:nvPr>
        </p:nvGraphicFramePr>
        <p:xfrm>
          <a:off x="179512" y="3501008"/>
          <a:ext cx="864096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9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Skłonność do kontynuowania edukacji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celem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zwiększenia szans na znalezienie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45220938"/>
              </p:ext>
            </p:extLst>
          </p:nvPr>
        </p:nvGraphicFramePr>
        <p:xfrm>
          <a:off x="251520" y="2060848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Kobiety pozostające poza rynkiem pracy</a:t>
            </a:r>
          </a:p>
          <a:p>
            <a:pPr algn="just">
              <a:buFont typeface="Times New Roman" pitchFamily="18" charset="0"/>
              <a:buChar char="→"/>
            </a:pPr>
            <a:endParaRPr lang="pl-PL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r>
              <a:rPr lang="pl-PL" sz="2000" dirty="0" smtClean="0">
                <a:latin typeface="Calibri" pitchFamily="34" charset="0"/>
                <a:ea typeface="Calibri"/>
                <a:cs typeface="Calibri" pitchFamily="34" charset="0"/>
              </a:rPr>
              <a:t>to kobiety w wieku produkcyjnym (do 60 roku życia włącznie), które nie posiadały zatrudnienia w chwili przeprowadzania badania.</a:t>
            </a:r>
          </a:p>
          <a:p>
            <a:pPr marL="0" indent="0" algn="just">
              <a:buNone/>
            </a:pPr>
            <a:endParaRPr lang="pl-PL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r>
              <a:rPr lang="pl-PL" sz="2000" dirty="0" smtClean="0">
                <a:latin typeface="Calibri" pitchFamily="34" charset="0"/>
                <a:ea typeface="Calibri"/>
                <a:cs typeface="Calibri" pitchFamily="34" charset="0"/>
              </a:rPr>
              <a:t>w skład populacji badanej wchodziły zarówno kobiety zarejestrowane jako bezrobotne w urzędzie pracy oraz kobiety bierne zawodowo, czyli takie, które nie poszukiwały pracy, bądź poszukiwały jej niesystematycznie i/ lub na własną rękę.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Definicja 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Deklaracje kobiet dotyczące dalszego kształcenia się[%]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573782756"/>
              </p:ext>
            </p:extLst>
          </p:nvPr>
        </p:nvGraphicFramePr>
        <p:xfrm>
          <a:off x="179512" y="1052736"/>
          <a:ext cx="874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95536" y="400506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wskazywana dziedzina/kierunek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na jakim kobiety byłyby skłonne kontynuować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edukację:</a:t>
            </a: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pedagogika,		- język angielski,	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zarządzanie i marketing,	- język niemiecki,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kosmetykologia,		- fryzjerstwo,</a:t>
            </a:r>
          </a:p>
          <a:p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administracja.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Skłonność do uczestnictwa w szkoleniu zawodowym w celu podniesienia, bądź uzupełnienia kwalifikacji zawodowych [%]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95536" y="40050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wskazywana tematyka szkoleń, jaką byłyby zainteresowane kobiety objęte badaniem:</a:t>
            </a: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rachunkowość,		- zdrowie i uroda,	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kurs komputerowy,		- turystyka,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wizaż/stylizacja,		- fryzjer/stylista,</a:t>
            </a:r>
          </a:p>
          <a:p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handel.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897539667"/>
              </p:ext>
            </p:extLst>
          </p:nvPr>
        </p:nvGraphicFramePr>
        <p:xfrm>
          <a:off x="251520" y="1268760"/>
          <a:ext cx="86409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Elastyczne formy zatrudnienia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62312867"/>
              </p:ext>
            </p:extLst>
          </p:nvPr>
        </p:nvGraphicFramePr>
        <p:xfrm>
          <a:off x="179512" y="1196752"/>
          <a:ext cx="8712968" cy="16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188458120"/>
              </p:ext>
            </p:extLst>
          </p:nvPr>
        </p:nvGraphicFramePr>
        <p:xfrm>
          <a:off x="251520" y="2852936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>Ocena pomocniczości elastycznych form </a:t>
            </a:r>
            <a:r>
              <a:rPr lang="pl-PL" sz="2400" b="1" dirty="0" smtClean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>zatrudnienia w </a:t>
            </a:r>
            <a:r>
              <a:rPr lang="pl-PL" sz="2400" b="1" dirty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>przywracaniu kobiet </a:t>
            </a:r>
            <a:r>
              <a:rPr lang="pl-PL" sz="2400" b="1" dirty="0" smtClean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>na </a:t>
            </a:r>
            <a:r>
              <a:rPr lang="pl-PL" sz="2400" b="1" dirty="0">
                <a:solidFill>
                  <a:srgbClr val="AA5A3E"/>
                </a:solidFill>
                <a:latin typeface="Calibri"/>
                <a:ea typeface="Calibri"/>
                <a:cs typeface="Times New Roman"/>
              </a:rPr>
              <a:t>rynek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65653199"/>
              </p:ext>
            </p:extLst>
          </p:nvPr>
        </p:nvGraphicFramePr>
        <p:xfrm>
          <a:off x="179512" y="1916832"/>
          <a:ext cx="87849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7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15212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Najważniejsze korzyści wynikające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w ramach elastycznych form pracy [%]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250639395"/>
              </p:ext>
            </p:extLst>
          </p:nvPr>
        </p:nvGraphicFramePr>
        <p:xfrm>
          <a:off x="179512" y="1484784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3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Formy wsparcia świadczone na rzecz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633144500"/>
              </p:ext>
            </p:extLst>
          </p:nvPr>
        </p:nvGraphicFramePr>
        <p:xfrm>
          <a:off x="179512" y="1052736"/>
          <a:ext cx="87849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24669562"/>
              </p:ext>
            </p:extLst>
          </p:nvPr>
        </p:nvGraphicFramePr>
        <p:xfrm>
          <a:off x="251520" y="2924944"/>
          <a:ext cx="86409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0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Formy wsparcia, z których korzystały kobiety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957434019"/>
              </p:ext>
            </p:extLst>
          </p:nvPr>
        </p:nvGraphicFramePr>
        <p:xfrm>
          <a:off x="395536" y="105273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uzyskanego wsparcia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682007897"/>
              </p:ext>
            </p:extLst>
          </p:nvPr>
        </p:nvGraphicFramePr>
        <p:xfrm>
          <a:off x="179512" y="1124744"/>
          <a:ext cx="87129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31510005"/>
              </p:ext>
            </p:extLst>
          </p:nvPr>
        </p:nvGraphicFramePr>
        <p:xfrm>
          <a:off x="323528" y="357301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944216"/>
          </a:xfrm>
        </p:spPr>
        <p:txBody>
          <a:bodyPr/>
          <a:lstStyle/>
          <a:p>
            <a:r>
              <a:rPr lang="pl-PL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ilościowego wśród podlaskich pracodawców</a:t>
            </a:r>
            <a:endParaRPr lang="pl-PL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322873464"/>
              </p:ext>
            </p:extLst>
          </p:nvPr>
        </p:nvGraphicFramePr>
        <p:xfrm>
          <a:off x="323528" y="112474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9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Metodologia badania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6139" y="1412775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5F2D2E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badanie zostało przeprowadzone z wykorzystaniem technik: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analiza danych wtórnych,</a:t>
            </a:r>
          </a:p>
          <a:p>
            <a:pPr marL="800100" lvl="1" indent="-342900" algn="just">
              <a:buClr>
                <a:srgbClr val="F9CC2B"/>
              </a:buClr>
              <a:buFont typeface="Century Gothic" pitchFamily="34" charset="0"/>
              <a:buChar char="→"/>
            </a:pPr>
            <a:endParaRPr lang="pl-PL" sz="2000" cap="small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bezpośrednie wywiady kwestionariuszowe PAPI: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662 kobiet pozostających poza rynkiem pracy,</a:t>
            </a:r>
          </a:p>
          <a:p>
            <a:pPr lvl="2" algn="just">
              <a:buClr>
                <a:schemeClr val="tx2"/>
              </a:buClr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pośrednie wywiady kwestionariuszowe CATI:</a:t>
            </a:r>
          </a:p>
          <a:p>
            <a:pPr marL="1257300" lvl="2" indent="-3429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398 pracodawców  prowadzących działalność gospodarczą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terenie województwa podlaskiego,</a:t>
            </a:r>
          </a:p>
          <a:p>
            <a:pPr lvl="2" algn="just">
              <a:buClr>
                <a:schemeClr val="tx1"/>
              </a:buClr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indywidualne wywiady pogłębione (IDI):</a:t>
            </a:r>
          </a:p>
          <a:p>
            <a:pPr marL="1371600" lvl="2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11 przedstawicieli instytucji/organizacji/stowarzyszeń związanych swą działalnością z problematyką kobiet pozostających poza rynkiem pracy.</a:t>
            </a:r>
          </a:p>
        </p:txBody>
      </p:sp>
    </p:spTree>
    <p:extLst>
      <p:ext uri="{BB962C8B-B14F-4D97-AF65-F5344CB8AC3E}">
        <p14:creationId xmlns:p14="http://schemas.microsoft.com/office/powerpoint/2010/main" val="2034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– cd.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57351080"/>
              </p:ext>
            </p:extLst>
          </p:nvPr>
        </p:nvGraphicFramePr>
        <p:xfrm>
          <a:off x="179512" y="1052736"/>
          <a:ext cx="87849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2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– cd.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37936662"/>
              </p:ext>
            </p:extLst>
          </p:nvPr>
        </p:nvGraphicFramePr>
        <p:xfrm>
          <a:off x="755576" y="1484784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Preferencje pracodawców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301995636"/>
              </p:ext>
            </p:extLst>
          </p:nvPr>
        </p:nvGraphicFramePr>
        <p:xfrm>
          <a:off x="251520" y="1124744"/>
          <a:ext cx="86409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983675762"/>
              </p:ext>
            </p:extLst>
          </p:nvPr>
        </p:nvGraphicFramePr>
        <p:xfrm>
          <a:off x="251520" y="3789040"/>
          <a:ext cx="86409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8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6048672" cy="1080121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Preferencje pracodawców odnośnie zatrudniania pracowników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określonej płci wg branży przedsiębiorstwa [%]</a:t>
            </a: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1465307320"/>
              </p:ext>
            </p:extLst>
          </p:nvPr>
        </p:nvGraphicFramePr>
        <p:xfrm>
          <a:off x="179512" y="1268760"/>
          <a:ext cx="8784976" cy="485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0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53237327"/>
              </p:ext>
            </p:extLst>
          </p:nvPr>
        </p:nvGraphicFramePr>
        <p:xfrm>
          <a:off x="539552" y="1412776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13002281"/>
              </p:ext>
            </p:extLst>
          </p:nvPr>
        </p:nvGraphicFramePr>
        <p:xfrm>
          <a:off x="539552" y="1340768"/>
          <a:ext cx="78488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991446526"/>
              </p:ext>
            </p:extLst>
          </p:nvPr>
        </p:nvGraphicFramePr>
        <p:xfrm>
          <a:off x="323528" y="4149080"/>
          <a:ext cx="84249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220064580"/>
              </p:ext>
            </p:extLst>
          </p:nvPr>
        </p:nvGraphicFramePr>
        <p:xfrm>
          <a:off x="539552" y="148478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obiekcji przed zatrudnianiem kobiet [%]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34567993"/>
              </p:ext>
            </p:extLst>
          </p:nvPr>
        </p:nvGraphicFramePr>
        <p:xfrm>
          <a:off x="251520" y="980728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kwalifikacji kobiet i mężczyzn na tych samych stanowiskach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05470757"/>
              </p:ext>
            </p:extLst>
          </p:nvPr>
        </p:nvGraphicFramePr>
        <p:xfrm>
          <a:off x="323528" y="1052736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efektywności pracy kobiet i mężczyzn na tych samych stanowiskach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186111122"/>
              </p:ext>
            </p:extLst>
          </p:nvPr>
        </p:nvGraphicFramePr>
        <p:xfrm>
          <a:off x="827584" y="1772816"/>
          <a:ext cx="75608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04656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pracującej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758175766"/>
              </p:ext>
            </p:extLst>
          </p:nvPr>
        </p:nvGraphicFramePr>
        <p:xfrm>
          <a:off x="827584" y="1628800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43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</a:rPr>
              <a:t>Występujące w firmach udogodnienia dla matek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91813075"/>
              </p:ext>
            </p:extLst>
          </p:nvPr>
        </p:nvGraphicFramePr>
        <p:xfrm>
          <a:off x="107504" y="1052736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Udogodnienia dla kobiet, a funkcjonowanie firmy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15907242"/>
              </p:ext>
            </p:extLst>
          </p:nvPr>
        </p:nvGraphicFramePr>
        <p:xfrm>
          <a:off x="179512" y="270892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08125967"/>
              </p:ext>
            </p:extLst>
          </p:nvPr>
        </p:nvGraphicFramePr>
        <p:xfrm>
          <a:off x="179512" y="1052736"/>
          <a:ext cx="84969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Stosowanie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wobec kobiet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elastycznych form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80756514"/>
              </p:ext>
            </p:extLst>
          </p:nvPr>
        </p:nvGraphicFramePr>
        <p:xfrm>
          <a:off x="251520" y="1124744"/>
          <a:ext cx="871296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42548827"/>
              </p:ext>
            </p:extLst>
          </p:nvPr>
        </p:nvGraphicFramePr>
        <p:xfrm>
          <a:off x="179512" y="2492896"/>
          <a:ext cx="8784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1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Korzyści wynikające z zastosowania elastycznych form zatrudnienia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97157754"/>
              </p:ext>
            </p:extLst>
          </p:nvPr>
        </p:nvGraphicFramePr>
        <p:xfrm>
          <a:off x="179512" y="90872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4824536"/>
          </a:xfrm>
        </p:spPr>
        <p:txBody>
          <a:bodyPr/>
          <a:lstStyle/>
          <a:p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jakościowego</a:t>
            </a:r>
            <a:b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wśród instytucji, organizacji, stowarzyszeń związanych </a:t>
            </a:r>
            <a:r>
              <a:rPr lang="pl-PL" sz="3600" b="1" dirty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swą </a:t>
            </a: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działalnością z </a:t>
            </a:r>
            <a:r>
              <a:rPr lang="pl-PL" sz="3600" b="1" dirty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problematyką kobiet pozostających poza rynkiem </a:t>
            </a: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pracy</a:t>
            </a:r>
            <a:endParaRPr lang="pl-PL" sz="36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trudnej sytuacji oraz potrzeby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34156" y="980728"/>
            <a:ext cx="8830331" cy="2592288"/>
          </a:xfrm>
        </p:spPr>
        <p:txBody>
          <a:bodyPr/>
          <a:lstStyle/>
          <a:p>
            <a:pPr marL="51435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16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Przyczyny trudnej sytuacji kobiet na rynku pracy</a:t>
            </a:r>
            <a:r>
              <a:rPr lang="pl-PL" sz="16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l-PL" sz="1600" b="1" cap="small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motywacji wśród kobiet do zmiany swojej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sytuacji społecznej i zawodowej,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samoocena,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negatywne nastawienie psychiczne do zmian, brak wiary w siebie, lęk przed wyzwaniami,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kwalifikacji zawodowych zapewniających dobrą pozycję na rynku pracy,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niechęć do przekwalifikowania się,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„uzależnienie się od pomocy społecznej”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aktywności i chęci zmiany swej sytuacji zawodowej,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problem opieki nad dzieckiem, bariery związane z dostępem do państwowych żłóbków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600" dirty="0" smtClean="0">
                <a:latin typeface="Calibri" pitchFamily="34" charset="0"/>
                <a:cs typeface="Calibri" pitchFamily="34" charset="0"/>
              </a:rPr>
            </a:br>
            <a:r>
              <a:rPr lang="pl-PL" sz="16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przedszkoli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357301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sz="16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Potrzeby kobiet pozostających poza rynkiem </a:t>
            </a:r>
            <a:r>
              <a:rPr lang="pl-PL" sz="16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pracy: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związane ze znalezieniem zatrudnienia, poszukiwania szkoleń zawodowych, przy opracowaniu CV i listów motywacyjnych, a także założenia własnej działalności gospodarczej oraz poradnictwa w tym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zakresie,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specjalistyczne: psychologa, doradcy zawodowego, animatora czasu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wolnego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finansowe i rzeczowe (najczęściej w postaci żywności, artykułów szkolnych oraz odzieży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).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51720" y="5229199"/>
            <a:ext cx="6912768" cy="830997"/>
          </a:xfrm>
          <a:prstGeom prst="rect">
            <a:avLst/>
          </a:prstGeom>
          <a:noFill/>
          <a:ln>
            <a:solidFill>
              <a:srgbClr val="5F2D2E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cap="small" dirty="0" smtClean="0">
                <a:latin typeface="Calibri" pitchFamily="34" charset="0"/>
                <a:cs typeface="Calibri" pitchFamily="34" charset="0"/>
              </a:rPr>
              <a:t>Pomysły na wsparcie kobiet pozostających poza rynkiem pracy: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cap="small" dirty="0" smtClean="0">
                <a:latin typeface="Calibri" pitchFamily="34" charset="0"/>
                <a:cs typeface="Calibri" pitchFamily="34" charset="0"/>
              </a:rPr>
              <a:t>stworzenie systemu zapewniającego różnego rodzaju pomoc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cap="small" dirty="0" smtClean="0">
                <a:latin typeface="Calibri" pitchFamily="34" charset="0"/>
                <a:cs typeface="Calibri" pitchFamily="34" charset="0"/>
              </a:rPr>
              <a:t>spotkania/konsultacje z „kobietami sukcesu” (aktywnymi zawodowo)</a:t>
            </a:r>
            <a:endParaRPr lang="pl-PL" sz="1600" cap="smal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72400" cy="2664296"/>
          </a:xfrm>
        </p:spPr>
        <p:txBody>
          <a:bodyPr/>
          <a:lstStyle/>
          <a:p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Wizerunek kobiety pozostającej </a:t>
            </a:r>
            <a:b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poza rynkiem pracy</a:t>
            </a:r>
            <a:b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- analiza porównawcza</a:t>
            </a:r>
            <a:endParaRPr lang="pl-PL" sz="36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Sytuacja rodzinna badanych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72310"/>
              </p:ext>
            </p:extLst>
          </p:nvPr>
        </p:nvGraphicFramePr>
        <p:xfrm>
          <a:off x="683568" y="1124745"/>
          <a:ext cx="7848872" cy="4368485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2844316"/>
                <a:gridCol w="2844316"/>
              </a:tblGrid>
              <a:tr h="6240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Liczba osób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gospodarstwie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cztery osoby, nieco rzadziej trzy osoby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cztery osoby, nieco rzadziej trzy osoby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Liczba dzieci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dwoje dzieci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dwoje dzieci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Zajmowanie się dzieckiem do 6 roku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kobiety posiadające dzieci do 6 r.ż. najczęściej zajmują się dzieckiem samodzielnie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kobiety posiadające dzieci do 6 r.ż. najczęściej zajmują się dzieckiem samodzielnie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Podział obowiązków domowych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obowiązki domowe wypełnia kobieta, domownicy sporadycznie w nich pomagają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obowiązki domowe wypełnia kobieta, domownicy sporadycznie w nich pomagają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Sytuacja materialna badanych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70496"/>
              </p:ext>
            </p:extLst>
          </p:nvPr>
        </p:nvGraphicFramePr>
        <p:xfrm>
          <a:off x="611561" y="1196751"/>
          <a:ext cx="7776863" cy="4510871"/>
        </p:xfrm>
        <a:graphic>
          <a:graphicData uri="http://schemas.openxmlformats.org/drawingml/2006/table">
            <a:tbl>
              <a:tblPr firstRow="1" firstCol="1" bandRow="1"/>
              <a:tblGrid>
                <a:gridCol w="2016223"/>
                <a:gridCol w="2880320"/>
                <a:gridCol w="2880320"/>
              </a:tblGrid>
              <a:tr h="55064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8259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źródła dochodu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gospodarstwie domowym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zarobki z pracy lub prowadzenia własnej działalności gospodarczej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zarobki z pracy lub prowadzenia własnej działalności gospodarczej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Dochód przeciętny</a:t>
                      </a:r>
                      <a:endParaRPr lang="pl-PL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przeciętny miesięczny dochód netto na osobę w gospodarstwie domowym to 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543,99 zł</a:t>
                      </a:r>
                      <a:endParaRPr lang="pl-PL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przeciętny miesięczny dochód netto na osobę </a:t>
                      </a:r>
                      <a:b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gospodarstwie domowym to 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755,88  zł</a:t>
                      </a:r>
                      <a:endParaRPr lang="pl-PL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7532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Wystarczalność dochodów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nie”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nie”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sytuacji materialnej ogółem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zła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zła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sytuacji materialnej po stracie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się pogorszyła” nieco rzadziej „zdecydowanie się pogorszyła”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się pogorszyła”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Korzystanie ze wsparcia przez badane kobiety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27159"/>
              </p:ext>
            </p:extLst>
          </p:nvPr>
        </p:nvGraphicFramePr>
        <p:xfrm>
          <a:off x="683568" y="1268760"/>
          <a:ext cx="7632849" cy="3810244"/>
        </p:xfrm>
        <a:graphic>
          <a:graphicData uri="http://schemas.openxmlformats.org/drawingml/2006/table">
            <a:tbl>
              <a:tblPr firstRow="1" firstCol="1" bandRow="1"/>
              <a:tblGrid>
                <a:gridCol w="2595255"/>
                <a:gridCol w="2518797"/>
                <a:gridCol w="2518797"/>
              </a:tblGrid>
              <a:tr h="5861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17238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Korzystanie ze wsparcia świadczonego na rzecz kobiet pozostających poza rynkiem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 druga kobieta korzystała z tego rodzaju wsparcia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 piąta kobieta korzystała z tego rodzaju wsparcia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05167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Formy wykorzystanego wsparcia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szkolenia w zakresie umiejętności poszukiwania pracy, pomoc finansowa, doradztwo zawodowe dla kobiet, szkolenie zawodowe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pomoc finansowa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bezrobotnej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7686"/>
              </p:ext>
            </p:extLst>
          </p:nvPr>
        </p:nvGraphicFramePr>
        <p:xfrm>
          <a:off x="395536" y="1628800"/>
          <a:ext cx="7920880" cy="38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46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Kariera zawodowa badanych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1845"/>
              </p:ext>
            </p:extLst>
          </p:nvPr>
        </p:nvGraphicFramePr>
        <p:xfrm>
          <a:off x="611559" y="1124745"/>
          <a:ext cx="7992889" cy="4855800"/>
        </p:xfrm>
        <a:graphic>
          <a:graphicData uri="http://schemas.openxmlformats.org/drawingml/2006/table">
            <a:tbl>
              <a:tblPr firstRow="1" firstCol="1" bandRow="1"/>
              <a:tblGrid>
                <a:gridCol w="2232249"/>
                <a:gridCol w="2880320"/>
                <a:gridCol w="2880320"/>
              </a:tblGrid>
              <a:tr h="37405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6107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Podejmowanie pracy zarobkowej kiedykolwiek wcześniej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tak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tak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Staż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średnio 9 lat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średnio 10 lat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3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Rodzaje umów,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oparciu o które były zatrudnione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umowa o pracę na czas nieokreślony, nieco rzadziej umowa zlecenie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umowa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pracę na czas nieokreślony, nieco rzadziej umowa o pracę na czas określony  oraz umowę zlecenia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Zajmowane stanowisko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szeregowa pracownica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szeregowa pracownica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Wielkość firmy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małe przedsiębiorstwo, zatrudniające od 10-49 pracowników,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małe przedsiębiorstwo, zatrudniające od 10-49 pracowników,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2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Powód utraty pracy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niezależne od pracodawcy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niezależne od pracodawcy, nieco rzadziej samodzielna decyzja o odejściu z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9444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Czas pozostawania bez pracy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średnio około 2,5 roku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średnio około 3,5 roku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37405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Wykonywanie prac dorywczych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nie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2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Rodzaj wykonywanej pracy dorywczej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sprzątanie, pomoc w domach, opieka nad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dzieckiem/dziećmi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sprzątanie, pomoc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domach, rzadziej chałupnictwo,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rękodzieło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85" marR="48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Aktywność zawodowa badanych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624"/>
              </p:ext>
            </p:extLst>
          </p:nvPr>
        </p:nvGraphicFramePr>
        <p:xfrm>
          <a:off x="395535" y="1124743"/>
          <a:ext cx="8280920" cy="4724369"/>
        </p:xfrm>
        <a:graphic>
          <a:graphicData uri="http://schemas.openxmlformats.org/drawingml/2006/table">
            <a:tbl>
              <a:tblPr firstRow="1" firstCol="1" bandRow="1"/>
              <a:tblGrid>
                <a:gridCol w="2815606"/>
                <a:gridCol w="2732657"/>
                <a:gridCol w="2732657"/>
              </a:tblGrid>
              <a:tr h="3737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BRAK ZATRUDNIENIA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244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Powody pozostawania bez zatrudnienia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trudna sytuacja na rynku pracy, długotrwałe, bezskuteczne poszukiwanie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trudna sytuacja na rynku pracy, długotrwałe, bezskuteczne poszukiwanie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UTRUDNIENIA W ŻYCIU ZAWODOWYM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3784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Bariery utrudniające znalezienie zatrudnienia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duża konkurencja wśród osób poszukujących pracy, nieco rzadziej posiadanie dziecka/dzieci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duża konkurencja wśród osób poszukujących pracy, nieco rzadziej mała ilość ofert pracy na lokalnym/regionalnym rynku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POMOC W ZNALEZIENIU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6611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Oczekiwane wsparcie w zakresie znalezienia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uczestnictwo w szkoleniu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podnoszącym/uzupełniającym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kwalifikacje zawodowe, nieco rzadziej elastyczne formy zatrudnienia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uczestnictwo w szkoleniu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podnoszącym/uzupełniającym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kwalifikacje zawodowe, nieco rzadziej większe zaangażowanie męża/partnera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obowiązki domowe/opiekę nad dzieckiem/dziećmi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47546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Preferowane strategie pomocy w zakresie zmiany sytuacji zawodowej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aktywna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pasywna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Aktywność zawodowa badanych kobiet – cd.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97091"/>
              </p:ext>
            </p:extLst>
          </p:nvPr>
        </p:nvGraphicFramePr>
        <p:xfrm>
          <a:off x="467544" y="1124208"/>
          <a:ext cx="8280919" cy="4959698"/>
        </p:xfrm>
        <a:graphic>
          <a:graphicData uri="http://schemas.openxmlformats.org/drawingml/2006/table">
            <a:tbl>
              <a:tblPr firstRow="1" firstCol="1" bandRow="1"/>
              <a:tblGrid>
                <a:gridCol w="2815607"/>
                <a:gridCol w="2732656"/>
                <a:gridCol w="2732656"/>
              </a:tblGrid>
              <a:tr h="3003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60180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SKŁONNOŚĆ DO PODJĘCIA ZATRUDNIENIA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Chęć podjęcia zatrudnienia w chwili obecnej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tak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92024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Przyczyny chęci podjęcia zatrudnienia w chwili obecnej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chęć zarabiania pieniędzy w celu wsparcia finansowego rodziny, nieco rzadziej chęć rozwoju zawodowego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chęć zarabiania pieniędzy w celu wsparcia finansowego rodziny, nieco rzadziej niezależność finansowa od męża/partnera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 innych członków rodziny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4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Przyczyny braku chęci podjęcia zatrudnienia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czerpanie satysfakcji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 zajmowania się domem i dziećmi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chęć posiadania dużej ilości czasu wolnego dla siebie, nieco rzadziej czerpanie satysfakcji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 zajmowania się domem i dziećmi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80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OCZEKIWANIA WZGLĘDEM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Liczba godzin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8h, nieco rzadziej 7h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8h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Branża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handel i usługi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administracja publiczna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75078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Umowa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umowa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pracę na czas określony, w dalszej kolejności na czas nieokreślony oraz umowa zlecenie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umowa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pracę na czas określony, w dalszej kolejności na czas nieokreślony oraz umowa o pracę na okres próbny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Stanowisko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kasjer/sprzedawca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kasjer/sprzedawca, nieco rzadziej brak sprecyzowanych planów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Poszukiwanie zatrudnienia przez badane kobiety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86185"/>
              </p:ext>
            </p:extLst>
          </p:nvPr>
        </p:nvGraphicFramePr>
        <p:xfrm>
          <a:off x="539551" y="1412775"/>
          <a:ext cx="7776866" cy="3784270"/>
        </p:xfrm>
        <a:graphic>
          <a:graphicData uri="http://schemas.openxmlformats.org/drawingml/2006/table">
            <a:tbl>
              <a:tblPr firstRow="1" firstCol="1" bandRow="1"/>
              <a:tblGrid>
                <a:gridCol w="2644222"/>
                <a:gridCol w="2566322"/>
                <a:gridCol w="2566322"/>
              </a:tblGrid>
              <a:tr h="54061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4061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Sposoby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poprzez urząd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poprzez rodzinę, znajomych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54061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Częstotliwość poszukiwania pracy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dwa trzy razy w miesiącu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dwa trzy razy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miesiącu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2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Posiadane umiejętności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zakresie poszukiwania pracy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wyszukiwanie ogłoszeń o pracę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 wybieranie zgodnie ze swoim wykształceniem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 umiejętnościami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analizowanie swoich umiejętności, zainteresowań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zdolności w celu zwiększenia szans na zatrudnienie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1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swoich umiejętności poszukiwania pracy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niska”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„raczej niska”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Potrzeby edukacyjne i szkoleniowe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436"/>
              </p:ext>
            </p:extLst>
          </p:nvPr>
        </p:nvGraphicFramePr>
        <p:xfrm>
          <a:off x="467544" y="1196751"/>
          <a:ext cx="8064895" cy="4680524"/>
        </p:xfrm>
        <a:graphic>
          <a:graphicData uri="http://schemas.openxmlformats.org/drawingml/2006/table">
            <a:tbl>
              <a:tblPr firstRow="1" firstCol="1" bandRow="1"/>
              <a:tblGrid>
                <a:gridCol w="2742155"/>
                <a:gridCol w="2661370"/>
                <a:gridCol w="2661370"/>
              </a:tblGrid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posiadanych kwalifikacji zawodowych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źle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źle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posiadanych kompetencji  językowych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średnim poziomie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złym poziomie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Skłonność do kontynuowania edukacji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tak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27532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Poziom edukacji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studia wyższe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studia wyższe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Kierunek/dziedzina edukacji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języki obce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pedagogika, nieco rzadziej języki obce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Skłonność do uczestnictwa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szkoleniu zawodowym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 raczej tak”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 raczej nie”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Zakres szkolenia zawodowego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rachunkowość, nieco rzadziej informatyka/kurs komputerowy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rachunkowość/ księgowość nieco rzadziej zdrowie i uroda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Elastyczne formy zatrudnienia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06819"/>
              </p:ext>
            </p:extLst>
          </p:nvPr>
        </p:nvGraphicFramePr>
        <p:xfrm>
          <a:off x="827584" y="1268760"/>
          <a:ext cx="7632848" cy="4166862"/>
        </p:xfrm>
        <a:graphic>
          <a:graphicData uri="http://schemas.openxmlformats.org/drawingml/2006/table">
            <a:tbl>
              <a:tblPr firstRow="1" firstCol="1" bandRow="1"/>
              <a:tblGrid>
                <a:gridCol w="2595254"/>
                <a:gridCol w="2518797"/>
                <a:gridCol w="2518797"/>
              </a:tblGrid>
              <a:tr h="59526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9526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Skłonność do podjęcia pracy w tej formie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„tak”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„nie” lub „nie wiem”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78579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Preferencje odnośnie poszczególnych form zatrudnienia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umowa cywilnoprawna, nieco rzadziej zatrudnienie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 niepełnym wymiarze czasu pracy i zatrudnienie terminowe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telepraca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119053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Najważniejsze korzyści w przypadku takiego zatrudnienia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możliwość pogodzenia pracy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 obowiązkami rodzicielskimi/domowymi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możliwość pogodzenia pracy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 obowiązkami rodzicielskimi/domowymi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Wsparcie kierowane do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84638"/>
              </p:ext>
            </p:extLst>
          </p:nvPr>
        </p:nvGraphicFramePr>
        <p:xfrm>
          <a:off x="539551" y="1124745"/>
          <a:ext cx="8064898" cy="4577912"/>
        </p:xfrm>
        <a:graphic>
          <a:graphicData uri="http://schemas.openxmlformats.org/drawingml/2006/table">
            <a:tbl>
              <a:tblPr firstRow="1" firstCol="1" bandRow="1"/>
              <a:tblGrid>
                <a:gridCol w="2742156"/>
                <a:gridCol w="2661371"/>
                <a:gridCol w="2661371"/>
              </a:tblGrid>
              <a:tr h="48188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BEZROBOTNYCH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KOBIETA Z GRUPY BIERNYCH ZAWODOWO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Korzystanie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 jakichkolwiek form wsparcia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co druga respondentka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co piąta respondentka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Wykorzystane formy wsparcia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szkolenie w zakresie umiejętności poszukiwania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pomoc finansowa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uzyskanego wsparcia pod kątem potrzeb i oczekiwań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poziomie średnim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poziomie średnim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uzyskanego wsparcia pod kątem realnej pomocy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średnim poziomie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na złym poziomie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2047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Ocena wystarczalności uzyskanego wsparcia w odniesieniu do potrzeb kobiet pozostających poza rynkiem pracy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„nie wiem, nie zastanawiałam się nad tym”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najczęściej „nie wiem, nie zastanawiałam się nad tym”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Główne wnioski z badania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98072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Główne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problemy, z którymi spotykają się kobiety pozostające poza rynkiem pracy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6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województwie podlaskim, to: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relatywnie niewielka liczba miejsc pracy ogółem,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wysoki poziom bierności zawodowej kobiet,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elastyczność kobiet w zakresie dostosowania się do warunków rynku pracy, spowodowana obowiązkami wynikającymi z tradycyjnej, społecznej roli kobiety,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niedostosowanie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pracodawców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do elastycznego zatrudnienia kobiet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ograniczona pomoc instytucjonalna,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samoocena kobiet pozostających poza rynkiem pracy.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3528" y="34290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Calibri" pitchFamily="34" charset="0"/>
                <a:cs typeface="Calibri" pitchFamily="34" charset="0"/>
              </a:rPr>
              <a:t>Wzrost aktywności zawodowej kobiet uwarunkowany jest wieloma czynnikami, które można sklasyfikować następująco: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czynniki zewnętrzne, na które kobiety pozostające poza rynkiem pracy nie mają bezpośredniego wpływu: uwarunkowania lokalnego rynku pracy, postawa pracodawców wobec zatrudniania kobiet, dostępność ofert pracy, elastyczne formy zatrudniania, uwarunkowania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komunikacyjne,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czynniki wewnętrzne, na które kobiety pozostające poza rynkiem pracy mają wpływ: uwarunkowania rodzinne, podział obowiązków domowych, wychowanie dzieci oraz czynniki związane z poczuciem własnej wartości i aspiracjami zawodowymi.</a:t>
            </a:r>
          </a:p>
        </p:txBody>
      </p:sp>
    </p:spTree>
    <p:extLst>
      <p:ext uri="{BB962C8B-B14F-4D97-AF65-F5344CB8AC3E}">
        <p14:creationId xmlns:p14="http://schemas.microsoft.com/office/powerpoint/2010/main" val="590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Rekomendacje wynikające z badań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8640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Poprawa sytuacji na regionalnym rynku pracy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zakresie podaży miejsc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pracy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Koncentracja na aktywnej pomocy kobietom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pozostającym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poza rynkiem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pracy w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długim okresie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czasu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Przełamanie stereotypów dotyczących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postrzegania </a:t>
            </a: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społecznej roli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kobiety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Promocja elastycznego zatrudniania kobiet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wśród pracodawców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Rozszerzenie pomocy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instytucjonalnej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Podniesienie samooceny oraz świadomości samorealizacji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poprzez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karierę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zawodową</a:t>
            </a:r>
          </a:p>
        </p:txBody>
      </p:sp>
    </p:spTree>
    <p:extLst>
      <p:ext uri="{BB962C8B-B14F-4D97-AF65-F5344CB8AC3E}">
        <p14:creationId xmlns:p14="http://schemas.microsoft.com/office/powerpoint/2010/main" val="3121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5077072" cy="1656185"/>
          </a:xfrm>
        </p:spPr>
        <p:txBody>
          <a:bodyPr/>
          <a:lstStyle/>
          <a:p>
            <a:pPr algn="l"/>
            <a:r>
              <a:rPr lang="pl-PL" sz="2400" b="1" dirty="0" smtClean="0">
                <a:solidFill>
                  <a:srgbClr val="FF6600"/>
                </a:solidFill>
                <a:latin typeface="Arial Narrow" pitchFamily="34" charset="0"/>
              </a:rPr>
              <a:t>Dziękujemy!</a:t>
            </a:r>
            <a:br>
              <a:rPr lang="pl-PL" sz="2400" b="1" dirty="0" smtClean="0">
                <a:solidFill>
                  <a:srgbClr val="FF6600"/>
                </a:solidFill>
                <a:latin typeface="Arial Narrow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  <a:t>Zespół Działu Badań Rynku</a:t>
            </a:r>
            <a:b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  <a:t>General Projekt Sp. z o.o.</a:t>
            </a:r>
            <a:endParaRPr lang="pl-PL" sz="2400" b="1" dirty="0">
              <a:solidFill>
                <a:srgbClr val="AA5A3E"/>
              </a:solidFill>
              <a:latin typeface="Arial Narrow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2743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60640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biernej zawodowo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14904"/>
              </p:ext>
            </p:extLst>
          </p:nvPr>
        </p:nvGraphicFramePr>
        <p:xfrm>
          <a:off x="827584" y="1700808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67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836678363"/>
              </p:ext>
            </p:extLst>
          </p:nvPr>
        </p:nvGraphicFramePr>
        <p:xfrm>
          <a:off x="755576" y="1772816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Wskaźnik zatrudnienia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woj. podlaskim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według płci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latach 2006 – 2011 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739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S Prezentacja szablon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POPS Prezentacja szablon</Template>
  <TotalTime>1053</TotalTime>
  <Words>2655</Words>
  <Application>Microsoft Office PowerPoint</Application>
  <PresentationFormat>Pokaz na ekranie (4:3)</PresentationFormat>
  <Paragraphs>723</Paragraphs>
  <Slides>79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80" baseType="lpstr">
      <vt:lpstr>POPS Prezentacja szablon</vt:lpstr>
      <vt:lpstr>„Diagnoza sytuacji kobiet pozostających poza rynkiem pracy w województwie podlaskim”</vt:lpstr>
      <vt:lpstr>Wprowadzenie</vt:lpstr>
      <vt:lpstr>Cel badania</vt:lpstr>
      <vt:lpstr>Definicja </vt:lpstr>
      <vt:lpstr>Metodologia badania</vt:lpstr>
      <vt:lpstr>Liczba ludności pracującej  w województwie podlaskim  na przestrzeni lat 2006-2011 [tys. osób]</vt:lpstr>
      <vt:lpstr>Liczba ludności bezrobotnej w województwie podlaskim  na przestrzeni lat 2006-2011 [tys. osób]</vt:lpstr>
      <vt:lpstr>Liczba ludności biernej zawodowo w województwie podlaskim  na przestrzeni lat 2006-2011 [tys. osób]</vt:lpstr>
      <vt:lpstr>Wskaźnik zatrudnienia  w woj. podlaskim według płci  w latach 2006 – 2011 [%]</vt:lpstr>
      <vt:lpstr>Stopa bezrobocia kobiet i mężczyzn  w województwie podlaskim  w latach 2006-2011 [%]</vt:lpstr>
      <vt:lpstr>Wyniki badania ilościowego wśród kobiet pozostających poza rynkiem pracy</vt:lpstr>
      <vt:lpstr>Charakterystyka  badanej populacji kobiet</vt:lpstr>
      <vt:lpstr>Charakterystyka  badanej populacji kobiet - cd</vt:lpstr>
      <vt:lpstr>Charakterystyka  badanej populacji kobiet - cd</vt:lpstr>
      <vt:lpstr>Charakterystyka  badanej populacji kobiet - cd</vt:lpstr>
      <vt:lpstr>Źródła dochodu w gospodarstwach  domowych respondentek [%]</vt:lpstr>
      <vt:lpstr>Przeciętny miesięczny dochód (netto)  na osobę w gospodarstwach domowych respondentek [%]</vt:lpstr>
      <vt:lpstr>Sytuacja ekonomiczna rodzin respondentek</vt:lpstr>
      <vt:lpstr>Doświadczenie zawodowe  badanych kobiet</vt:lpstr>
      <vt:lpstr>Doświadczenie zawodowe  badanych kobiet – cd.</vt:lpstr>
      <vt:lpstr>Udogodnienia dla kobiet będących matkami, jakie występowały w zakładach pracy, w których były zatrudnione respondentki [%]</vt:lpstr>
      <vt:lpstr>Powody utraty zatrudnienia [%]</vt:lpstr>
      <vt:lpstr>Czas trwania  bezrobocia/bierności zawodowej [%]</vt:lpstr>
      <vt:lpstr>Dorywcze prace zarobkowe</vt:lpstr>
      <vt:lpstr>Główne przyczyny pozostawania poza rynkiem pracy przez kobiety  objęte badaniem</vt:lpstr>
      <vt:lpstr>Czynniki stanowiące duże utrudnienie  w życiu zawodowym respondentek [%]</vt:lpstr>
      <vt:lpstr>Czynniki stanowiące duże utrudnienie  w życiu zawodowym respondentek [%] – cd.</vt:lpstr>
      <vt:lpstr>Opinie respondentek odnośnie postrzegania roli kobiet jako matek oraz ich cech jako pracownic w porównaniu do pracy mężczyzn </vt:lpstr>
      <vt:lpstr>Opinie respondentek odnośnie postrzegania roli kobiet jako matek oraz ich cech jako pracownic w porównaniu do pracy mężczyzn </vt:lpstr>
      <vt:lpstr>Czynniki pomocne kobietom w powrocie  na rynek pracy [%]</vt:lpstr>
      <vt:lpstr>Czynniki pomocne kobietom w powrocie  na rynek pracy [%] - cd</vt:lpstr>
      <vt:lpstr>Przyczyny niepodejmowania zatrudnienia przez respondentki [%] </vt:lpstr>
      <vt:lpstr>Motywy podjęcia zatrudnienia przez respondentki [%]</vt:lpstr>
      <vt:lpstr>Poszukiwanie zatrudnienia obecnie [%]</vt:lpstr>
      <vt:lpstr>Sposoby poszukiwania pracy [%] </vt:lpstr>
      <vt:lpstr>Częstotliwość poszukiwania pracy [%] </vt:lpstr>
      <vt:lpstr>Umiejętności respondentek w zakresie poszukiwania pracy i przygotowania  do rozmowy kwalifikacyjnej [%]</vt:lpstr>
      <vt:lpstr>Ocena własnych kwalifikacji zawodowych  i kompetencji językowych</vt:lpstr>
      <vt:lpstr>Skłonność do kontynuowania edukacji  celem zwiększenia szans na znalezienie zatrudnienia [%]</vt:lpstr>
      <vt:lpstr>Deklaracje kobiet dotyczące dalszego kształcenia się[%]</vt:lpstr>
      <vt:lpstr>Skłonność do uczestnictwa w szkoleniu zawodowym w celu podniesienia, bądź uzupełnienia kwalifikacji zawodowych [%]</vt:lpstr>
      <vt:lpstr>Elastyczne formy zatrudnienia</vt:lpstr>
      <vt:lpstr>Ocena pomocniczości elastycznych form zatrudnienia w przywracaniu kobiet  na rynek pracy</vt:lpstr>
      <vt:lpstr>Najważniejsze korzyści wynikające  z zatrudnienia w ramach elastycznych form pracy [%] </vt:lpstr>
      <vt:lpstr>Formy wsparcia świadczone na rzecz kobiet pozostających poza rynkiem pracy</vt:lpstr>
      <vt:lpstr>Formy wsparcia, z których korzystały kobiety [%]</vt:lpstr>
      <vt:lpstr>Ocena uzyskanego wsparcia</vt:lpstr>
      <vt:lpstr>Wyniki badania ilościowego wśród podlaskich pracodawców</vt:lpstr>
      <vt:lpstr>Charakterystyka badanej populacji pracodawców </vt:lpstr>
      <vt:lpstr>Charakterystyka badanej populacji pracodawców – cd.</vt:lpstr>
      <vt:lpstr>Charakterystyka badanej populacji pracodawców – cd.</vt:lpstr>
      <vt:lpstr>Preferencje pracodawców</vt:lpstr>
      <vt:lpstr>Preferencje pracodawców odnośnie zatrudniania pracowników o określonej płci wg branży przedsiębiorstwa [%]</vt:lpstr>
      <vt:lpstr>Opinie pracodawców odnośnie zależności między płcią pracownika a posiadaniem określonych cech [%]</vt:lpstr>
      <vt:lpstr>Opinie pracodawców odnośnie zależności między płcią pracownika a posiadaniem określonych cech [%]</vt:lpstr>
      <vt:lpstr>Opinie pracodawców odnośnie zależności między płcią pracownika a posiadaniem określonych cech [%]</vt:lpstr>
      <vt:lpstr>Przyczyny obiekcji przed zatrudnianiem kobiet [%] </vt:lpstr>
      <vt:lpstr>Ocena kwalifikacji kobiet i mężczyzn na tych samych stanowiskach [%]</vt:lpstr>
      <vt:lpstr>Ocena efektywności pracy kobiet i mężczyzn na tych samych stanowiskach [%]</vt:lpstr>
      <vt:lpstr>Występujące w firmach udogodnienia dla matek [%]</vt:lpstr>
      <vt:lpstr>Udogodnienia dla kobiet, a funkcjonowanie firmy</vt:lpstr>
      <vt:lpstr>Stosowanie wobec kobiet elastycznych form zatrudnienia </vt:lpstr>
      <vt:lpstr>Korzyści wynikające z zastosowania elastycznych form zatrudnienia [%]</vt:lpstr>
      <vt:lpstr>Wyniki badania jakościowego wśród instytucji, organizacji, stowarzyszeń związanych swą działalnością z problematyką kobiet pozostających poza rynkiem pracy</vt:lpstr>
      <vt:lpstr>Przyczyny trudnej sytuacji oraz potrzeby kobiet pozostających poza rynkiem pracy</vt:lpstr>
      <vt:lpstr>Wizerunek kobiety pozostającej  poza rynkiem pracy - analiza porównawcza</vt:lpstr>
      <vt:lpstr>Sytuacja rodzinna badanych kobiet</vt:lpstr>
      <vt:lpstr>Sytuacja materialna badanych kobiet</vt:lpstr>
      <vt:lpstr>Korzystanie ze wsparcia przez badane kobiety</vt:lpstr>
      <vt:lpstr>Kariera zawodowa badanych kobiet</vt:lpstr>
      <vt:lpstr>Aktywność zawodowa badanych kobiet</vt:lpstr>
      <vt:lpstr>Aktywność zawodowa badanych kobiet – cd.</vt:lpstr>
      <vt:lpstr>Poszukiwanie zatrudnienia przez badane kobiety</vt:lpstr>
      <vt:lpstr>Potrzeby edukacyjne i szkoleniowe kobiet pozostających poza rynkiem pracy</vt:lpstr>
      <vt:lpstr>Elastyczne formy zatrudnienia</vt:lpstr>
      <vt:lpstr>Wsparcie kierowane do kobiet pozostających poza rynkiem pracy</vt:lpstr>
      <vt:lpstr>Główne wnioski z badania</vt:lpstr>
      <vt:lpstr>Rekomendacje wynikające z badań</vt:lpstr>
      <vt:lpstr>Dziękujemy! Zespół Działu Badań Rynku General Projekt Sp. z o.o.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„Diagnoza sytuacji kobiet pozostających poza rynkiem pracy  w województwie podlaskim”</dc:title>
  <dc:creator>Milena</dc:creator>
  <cp:lastModifiedBy>sams</cp:lastModifiedBy>
  <cp:revision>106</cp:revision>
  <dcterms:created xsi:type="dcterms:W3CDTF">2012-10-08T07:35:08Z</dcterms:created>
  <dcterms:modified xsi:type="dcterms:W3CDTF">2012-10-16T09:16:11Z</dcterms:modified>
</cp:coreProperties>
</file>