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drawings/drawing4.xml" ContentType="application/vnd.openxmlformats-officedocument.drawingml.chartshapes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drawings/drawing5.xml" ContentType="application/vnd.openxmlformats-officedocument.drawingml.chartshapes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drawings/drawing6.xml" ContentType="application/vnd.openxmlformats-officedocument.drawingml.chartshapes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drawings/drawing7.xml" ContentType="application/vnd.openxmlformats-officedocument.drawingml.chartshapes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theme/themeOverride37.xml" ContentType="application/vnd.openxmlformats-officedocument.themeOverride+xml"/>
  <Override PartName="/ppt/charts/chart38.xml" ContentType="application/vnd.openxmlformats-officedocument.drawingml.chart+xml"/>
  <Override PartName="/ppt/theme/themeOverride38.xml" ContentType="application/vnd.openxmlformats-officedocument.themeOverride+xml"/>
  <Override PartName="/ppt/charts/chart39.xml" ContentType="application/vnd.openxmlformats-officedocument.drawingml.chart+xml"/>
  <Override PartName="/ppt/theme/themeOverride39.xml" ContentType="application/vnd.openxmlformats-officedocument.themeOverride+xml"/>
  <Override PartName="/ppt/charts/chart40.xml" ContentType="application/vnd.openxmlformats-officedocument.drawingml.chart+xml"/>
  <Override PartName="/ppt/theme/themeOverride40.xml" ContentType="application/vnd.openxmlformats-officedocument.themeOverride+xml"/>
  <Override PartName="/ppt/charts/chart41.xml" ContentType="application/vnd.openxmlformats-officedocument.drawingml.chart+xml"/>
  <Override PartName="/ppt/theme/themeOverride41.xml" ContentType="application/vnd.openxmlformats-officedocument.themeOverride+xml"/>
  <Override PartName="/ppt/charts/chart42.xml" ContentType="application/vnd.openxmlformats-officedocument.drawingml.chart+xml"/>
  <Override PartName="/ppt/theme/themeOverride42.xml" ContentType="application/vnd.openxmlformats-officedocument.themeOverride+xml"/>
  <Override PartName="/ppt/charts/chart43.xml" ContentType="application/vnd.openxmlformats-officedocument.drawingml.chart+xml"/>
  <Override PartName="/ppt/theme/themeOverride43.xml" ContentType="application/vnd.openxmlformats-officedocument.themeOverride+xml"/>
  <Override PartName="/ppt/charts/chart44.xml" ContentType="application/vnd.openxmlformats-officedocument.drawingml.chart+xml"/>
  <Override PartName="/ppt/theme/themeOverride44.xml" ContentType="application/vnd.openxmlformats-officedocument.themeOverride+xml"/>
  <Override PartName="/ppt/charts/chart45.xml" ContentType="application/vnd.openxmlformats-officedocument.drawingml.chart+xml"/>
  <Override PartName="/ppt/theme/themeOverride45.xml" ContentType="application/vnd.openxmlformats-officedocument.themeOverride+xml"/>
  <Override PartName="/ppt/charts/chart46.xml" ContentType="application/vnd.openxmlformats-officedocument.drawingml.chart+xml"/>
  <Override PartName="/ppt/theme/themeOverride46.xml" ContentType="application/vnd.openxmlformats-officedocument.themeOverride+xml"/>
  <Override PartName="/ppt/charts/chart47.xml" ContentType="application/vnd.openxmlformats-officedocument.drawingml.chart+xml"/>
  <Override PartName="/ppt/theme/themeOverride47.xml" ContentType="application/vnd.openxmlformats-officedocument.themeOverride+xml"/>
  <Override PartName="/ppt/charts/chart48.xml" ContentType="application/vnd.openxmlformats-officedocument.drawingml.chart+xml"/>
  <Override PartName="/ppt/theme/themeOverride48.xml" ContentType="application/vnd.openxmlformats-officedocument.themeOverride+xml"/>
  <Override PartName="/ppt/charts/chart49.xml" ContentType="application/vnd.openxmlformats-officedocument.drawingml.chart+xml"/>
  <Override PartName="/ppt/theme/themeOverride49.xml" ContentType="application/vnd.openxmlformats-officedocument.themeOverride+xml"/>
  <Override PartName="/ppt/charts/chart50.xml" ContentType="application/vnd.openxmlformats-officedocument.drawingml.chart+xml"/>
  <Override PartName="/ppt/theme/themeOverride50.xml" ContentType="application/vnd.openxmlformats-officedocument.themeOverride+xml"/>
  <Override PartName="/ppt/charts/chart51.xml" ContentType="application/vnd.openxmlformats-officedocument.drawingml.chart+xml"/>
  <Override PartName="/ppt/theme/themeOverride51.xml" ContentType="application/vnd.openxmlformats-officedocument.themeOverride+xml"/>
  <Override PartName="/ppt/charts/chart52.xml" ContentType="application/vnd.openxmlformats-officedocument.drawingml.chart+xml"/>
  <Override PartName="/ppt/theme/themeOverride52.xml" ContentType="application/vnd.openxmlformats-officedocument.themeOverride+xml"/>
  <Override PartName="/ppt/charts/chart53.xml" ContentType="application/vnd.openxmlformats-officedocument.drawingml.chart+xml"/>
  <Override PartName="/ppt/theme/themeOverride53.xml" ContentType="application/vnd.openxmlformats-officedocument.themeOverride+xml"/>
  <Override PartName="/ppt/charts/chart54.xml" ContentType="application/vnd.openxmlformats-officedocument.drawingml.chart+xml"/>
  <Override PartName="/ppt/theme/themeOverride54.xml" ContentType="application/vnd.openxmlformats-officedocument.themeOverride+xml"/>
  <Override PartName="/ppt/charts/chart55.xml" ContentType="application/vnd.openxmlformats-officedocument.drawingml.chart+xml"/>
  <Override PartName="/ppt/theme/themeOverride55.xml" ContentType="application/vnd.openxmlformats-officedocument.themeOverride+xml"/>
  <Override PartName="/ppt/charts/chart56.xml" ContentType="application/vnd.openxmlformats-officedocument.drawingml.chart+xml"/>
  <Override PartName="/ppt/drawings/drawing8.xml" ContentType="application/vnd.openxmlformats-officedocument.drawingml.chartshapes+xml"/>
  <Override PartName="/ppt/charts/chart57.xml" ContentType="application/vnd.openxmlformats-officedocument.drawingml.chart+xml"/>
  <Override PartName="/ppt/theme/themeOverride56.xml" ContentType="application/vnd.openxmlformats-officedocument.themeOverride+xml"/>
  <Override PartName="/ppt/drawings/drawing9.xml" ContentType="application/vnd.openxmlformats-officedocument.drawingml.chartshapes+xml"/>
  <Override PartName="/ppt/charts/chart58.xml" ContentType="application/vnd.openxmlformats-officedocument.drawingml.chart+xml"/>
  <Override PartName="/ppt/drawings/drawing10.xml" ContentType="application/vnd.openxmlformats-officedocument.drawingml.chartshapes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drawings/drawing11.xml" ContentType="application/vnd.openxmlformats-officedocument.drawingml.chartshapes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theme/themeOverride57.xml" ContentType="application/vnd.openxmlformats-officedocument.themeOverride+xml"/>
  <Override PartName="/ppt/drawings/drawing12.xml" ContentType="application/vnd.openxmlformats-officedocument.drawingml.chartshapes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theme/themeOverride58.xml" ContentType="application/vnd.openxmlformats-officedocument.themeOverride+xml"/>
  <Override PartName="/ppt/drawings/drawing13.xml" ContentType="application/vnd.openxmlformats-officedocument.drawingml.chartshapes+xml"/>
  <Override PartName="/ppt/charts/chart67.xml" ContentType="application/vnd.openxmlformats-officedocument.drawingml.chart+xml"/>
  <Override PartName="/ppt/theme/themeOverride59.xml" ContentType="application/vnd.openxmlformats-officedocument.themeOverride+xml"/>
  <Override PartName="/ppt/drawings/drawing14.xml" ContentType="application/vnd.openxmlformats-officedocument.drawingml.chartshapes+xml"/>
  <Override PartName="/ppt/charts/chart68.xml" ContentType="application/vnd.openxmlformats-officedocument.drawingml.chart+xml"/>
  <Override PartName="/ppt/drawings/drawing15.xml" ContentType="application/vnd.openxmlformats-officedocument.drawingml.chartshapes+xml"/>
  <Override PartName="/ppt/charts/chart69.xml" ContentType="application/vnd.openxmlformats-officedocument.drawingml.chart+xml"/>
  <Override PartName="/ppt/theme/themeOverride60.xml" ContentType="application/vnd.openxmlformats-officedocument.themeOverride+xml"/>
  <Override PartName="/ppt/drawings/drawing16.xml" ContentType="application/vnd.openxmlformats-officedocument.drawingml.chartshapes+xml"/>
  <Override PartName="/ppt/charts/chart70.xml" ContentType="application/vnd.openxmlformats-officedocument.drawingml.chart+xml"/>
  <Override PartName="/ppt/drawings/drawing17.xml" ContentType="application/vnd.openxmlformats-officedocument.drawingml.chartshapes+xml"/>
  <Override PartName="/ppt/charts/chart71.xml" ContentType="application/vnd.openxmlformats-officedocument.drawingml.chart+xml"/>
  <Override PartName="/ppt/theme/themeOverride61.xml" ContentType="application/vnd.openxmlformats-officedocument.themeOverride+xml"/>
  <Override PartName="/ppt/drawings/drawing1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8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345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81" r:id="rId21"/>
    <p:sldId id="278" r:id="rId22"/>
    <p:sldId id="279" r:id="rId23"/>
    <p:sldId id="280" r:id="rId24"/>
    <p:sldId id="285" r:id="rId25"/>
    <p:sldId id="282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1" r:id="rId41"/>
    <p:sldId id="302" r:id="rId42"/>
    <p:sldId id="304" r:id="rId43"/>
    <p:sldId id="305" r:id="rId44"/>
    <p:sldId id="306" r:id="rId45"/>
    <p:sldId id="308" r:id="rId46"/>
    <p:sldId id="309" r:id="rId47"/>
    <p:sldId id="310" r:id="rId48"/>
    <p:sldId id="312" r:id="rId49"/>
    <p:sldId id="311" r:id="rId50"/>
    <p:sldId id="313" r:id="rId51"/>
    <p:sldId id="314" r:id="rId52"/>
    <p:sldId id="315" r:id="rId53"/>
    <p:sldId id="316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6" r:id="rId62"/>
    <p:sldId id="327" r:id="rId63"/>
    <p:sldId id="328" r:id="rId64"/>
    <p:sldId id="332" r:id="rId65"/>
    <p:sldId id="329" r:id="rId66"/>
    <p:sldId id="330" r:id="rId67"/>
    <p:sldId id="331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sniewska_aneta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2E"/>
    <a:srgbClr val="AA5A3E"/>
    <a:srgbClr val="F9CC2B"/>
    <a:srgbClr val="C57A5F"/>
    <a:srgbClr val="FF6600"/>
    <a:srgbClr val="732F61"/>
    <a:srgbClr val="FF3300"/>
    <a:srgbClr val="D59E8B"/>
    <a:srgbClr val="5F2D2E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95915" autoAdjust="0"/>
  </p:normalViewPr>
  <p:slideViewPr>
    <p:cSldViewPr>
      <p:cViewPr>
        <p:scale>
          <a:sx n="60" d="100"/>
          <a:sy n="60" d="100"/>
        </p:scale>
        <p:origin x="-167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Arkusz_programu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1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2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3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4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5.xlsx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6.xlsx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7.xlsx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8.xlsx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9.xlsx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0.xlsx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1.xlsx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2.xlsx"/><Relationship Id="rId1" Type="http://schemas.openxmlformats.org/officeDocument/2006/relationships/themeOverride" Target="../theme/themeOverride38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3.xlsx"/><Relationship Id="rId1" Type="http://schemas.openxmlformats.org/officeDocument/2006/relationships/themeOverride" Target="../theme/themeOverride3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4.xlsx"/><Relationship Id="rId1" Type="http://schemas.openxmlformats.org/officeDocument/2006/relationships/themeOverride" Target="../theme/themeOverride40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5.xlsx"/><Relationship Id="rId1" Type="http://schemas.openxmlformats.org/officeDocument/2006/relationships/themeOverride" Target="../theme/themeOverride41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6.xlsx"/><Relationship Id="rId1" Type="http://schemas.openxmlformats.org/officeDocument/2006/relationships/themeOverride" Target="../theme/themeOverride42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7.xlsx"/><Relationship Id="rId1" Type="http://schemas.openxmlformats.org/officeDocument/2006/relationships/themeOverride" Target="../theme/themeOverride43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8.xlsx"/><Relationship Id="rId1" Type="http://schemas.openxmlformats.org/officeDocument/2006/relationships/themeOverride" Target="../theme/themeOverride44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9.xlsx"/><Relationship Id="rId1" Type="http://schemas.openxmlformats.org/officeDocument/2006/relationships/themeOverride" Target="../theme/themeOverride45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0.xlsx"/><Relationship Id="rId1" Type="http://schemas.openxmlformats.org/officeDocument/2006/relationships/themeOverride" Target="../theme/themeOverride46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1.xlsx"/><Relationship Id="rId1" Type="http://schemas.openxmlformats.org/officeDocument/2006/relationships/themeOverride" Target="../theme/themeOverride47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2.xlsx"/><Relationship Id="rId1" Type="http://schemas.openxmlformats.org/officeDocument/2006/relationships/themeOverride" Target="../theme/themeOverride48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3.xlsx"/><Relationship Id="rId1" Type="http://schemas.openxmlformats.org/officeDocument/2006/relationships/themeOverride" Target="../theme/themeOverride49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5.xlsx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4.xlsx"/><Relationship Id="rId1" Type="http://schemas.openxmlformats.org/officeDocument/2006/relationships/themeOverride" Target="../theme/themeOverride50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5.xlsx"/><Relationship Id="rId1" Type="http://schemas.openxmlformats.org/officeDocument/2006/relationships/themeOverride" Target="../theme/themeOverride51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6.xlsx"/><Relationship Id="rId1" Type="http://schemas.openxmlformats.org/officeDocument/2006/relationships/themeOverride" Target="../theme/themeOverride52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7.xlsx"/><Relationship Id="rId1" Type="http://schemas.openxmlformats.org/officeDocument/2006/relationships/themeOverride" Target="../theme/themeOverride53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8.xlsx"/><Relationship Id="rId1" Type="http://schemas.openxmlformats.org/officeDocument/2006/relationships/themeOverride" Target="../theme/themeOverride54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9.xlsx"/><Relationship Id="rId1" Type="http://schemas.openxmlformats.org/officeDocument/2006/relationships/themeOverride" Target="../theme/themeOverride55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Arkusz_programu_Microsoft_Excel50.xlsx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Arkusz_programu_Microsoft_Excel51.xlsx"/><Relationship Id="rId1" Type="http://schemas.openxmlformats.org/officeDocument/2006/relationships/themeOverride" Target="../theme/themeOverride56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user\Desktop\kobiety\tabela%20-%20diagnoza%20kobiet%20-%20pracodawcy.xlsx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6.xlsx"/><Relationship Id="rId1" Type="http://schemas.openxmlformats.org/officeDocument/2006/relationships/themeOverride" Target="../theme/themeOverride6.xm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user\Desktop\kobiety\tabela%20-%20diagnoza%20kobiet%20-%20pracodawcy.xlsx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3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4.xlsx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57.xm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5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6.xlsx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58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59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Arkusz_programu_Microsoft_Excel57.xlsx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60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7.xlsx"/><Relationship Id="rId1" Type="http://schemas.openxmlformats.org/officeDocument/2006/relationships/themeOverride" Target="../theme/themeOverride7.xml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Arkusz_programu_Microsoft_Excel58.xlsx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6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DATA!$H$18</c:f>
              <c:strCache>
                <c:ptCount val="1"/>
                <c:pt idx="0">
                  <c:v>men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DATA!$I$17:$N$17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DATA!$I$18:$N$18</c:f>
              <c:numCache>
                <c:formatCode>0</c:formatCode>
                <c:ptCount val="6"/>
                <c:pt idx="0">
                  <c:v>231</c:v>
                </c:pt>
                <c:pt idx="1">
                  <c:v>249</c:v>
                </c:pt>
                <c:pt idx="2">
                  <c:v>272</c:v>
                </c:pt>
                <c:pt idx="3">
                  <c:v>271</c:v>
                </c:pt>
                <c:pt idx="4">
                  <c:v>266</c:v>
                </c:pt>
                <c:pt idx="5">
                  <c:v>270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DATA!$H$19</c:f>
              <c:strCache>
                <c:ptCount val="1"/>
                <c:pt idx="0">
                  <c:v>women</c:v>
                </c:pt>
              </c:strCache>
            </c:strRef>
          </c:tx>
          <c:spPr>
            <a:ln>
              <a:solidFill>
                <a:srgbClr val="F9CC2B"/>
              </a:solidFill>
            </a:ln>
          </c:spPr>
          <c:marker>
            <c:symbol val="square"/>
            <c:size val="6"/>
            <c:spPr>
              <a:solidFill>
                <a:srgbClr val="F9CC2B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DATA!$I$17:$N$17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DATA!$I$19:$N$19</c:f>
              <c:numCache>
                <c:formatCode>0</c:formatCode>
                <c:ptCount val="6"/>
                <c:pt idx="0">
                  <c:v>190</c:v>
                </c:pt>
                <c:pt idx="1">
                  <c:v>205</c:v>
                </c:pt>
                <c:pt idx="2">
                  <c:v>225</c:v>
                </c:pt>
                <c:pt idx="3">
                  <c:v>225</c:v>
                </c:pt>
                <c:pt idx="4">
                  <c:v>222</c:v>
                </c:pt>
                <c:pt idx="5">
                  <c:v>222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991104"/>
        <c:axId val="114992640"/>
      </c:lineChart>
      <c:catAx>
        <c:axId val="114991104"/>
        <c:scaling>
          <c:orientation val="minMax"/>
        </c:scaling>
        <c:delete val="0"/>
        <c:axPos val="b"/>
        <c:majorTickMark val="out"/>
        <c:minorTickMark val="none"/>
        <c:tickLblPos val="low"/>
        <c:crossAx val="114992640"/>
        <c:crosses val="autoZero"/>
        <c:auto val="0"/>
        <c:lblAlgn val="ctr"/>
        <c:lblOffset val="100"/>
        <c:noMultiLvlLbl val="0"/>
      </c:catAx>
      <c:valAx>
        <c:axId val="114992640"/>
        <c:scaling>
          <c:orientation val="minMax"/>
          <c:min val="17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14991104"/>
        <c:crosses val="autoZero"/>
        <c:crossBetween val="between"/>
      </c:valAx>
      <c:spPr>
        <a:noFill/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pl-P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GB" sz="1600" b="1" dirty="0" smtClean="0"/>
              <a:t>Status of the respondents in the labour market [%]</a:t>
            </a:r>
            <a:endParaRPr lang="pl-PL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typ rodziny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single person</c:v>
                </c:pt>
                <c:pt idx="1">
                  <c:v>single-parent family - single mother with a child</c:v>
                </c:pt>
                <c:pt idx="2">
                  <c:v>full family</c:v>
                </c:pt>
              </c:strCache>
            </c:strRef>
          </c:cat>
          <c:val>
            <c:numRef>
              <c:f>Arkusz1!$B$2:$B$4</c:f>
              <c:numCache>
                <c:formatCode>0.0</c:formatCode>
                <c:ptCount val="3"/>
                <c:pt idx="0">
                  <c:v>4.8</c:v>
                </c:pt>
                <c:pt idx="1">
                  <c:v>5.7</c:v>
                </c:pt>
                <c:pt idx="2">
                  <c:v>89.4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shape val="cylinder"/>
        <c:axId val="121665408"/>
        <c:axId val="121666944"/>
        <c:axId val="0"/>
      </c:bar3DChart>
      <c:catAx>
        <c:axId val="121665408"/>
        <c:scaling>
          <c:orientation val="minMax"/>
        </c:scaling>
        <c:delete val="0"/>
        <c:axPos val="l"/>
        <c:majorTickMark val="out"/>
        <c:minorTickMark val="none"/>
        <c:tickLblPos val="nextTo"/>
        <c:crossAx val="121666944"/>
        <c:crosses val="autoZero"/>
        <c:auto val="1"/>
        <c:lblAlgn val="r"/>
        <c:lblOffset val="100"/>
        <c:noMultiLvlLbl val="0"/>
      </c:catAx>
      <c:valAx>
        <c:axId val="121666944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1665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GB" sz="1600" b="1" i="0" u="none" strike="noStrike" baseline="0" dirty="0" smtClean="0"/>
              <a:t>Number of members of the respondent's household [%]</a:t>
            </a:r>
            <a:endParaRPr lang="pl-PL" sz="1600" b="1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20926071428571427"/>
          <c:y val="0.20030000000000001"/>
          <c:w val="0.71451899091125914"/>
          <c:h val="0.6692439393939402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Arkusz1!$A$2:$A$5</c:f>
              <c:strCache>
                <c:ptCount val="4"/>
                <c:pt idx="0">
                  <c:v>One person</c:v>
                </c:pt>
                <c:pt idx="1">
                  <c:v>6 people and more</c:v>
                </c:pt>
                <c:pt idx="2">
                  <c:v>Two persons</c:v>
                </c:pt>
                <c:pt idx="3">
                  <c:v>3 - 5 people</c:v>
                </c:pt>
              </c:strCache>
            </c:strRef>
          </c:cat>
          <c:val>
            <c:numRef>
              <c:f>Arkusz1!$B$2:$B$5</c:f>
              <c:numCache>
                <c:formatCode>0.0</c:formatCode>
                <c:ptCount val="4"/>
                <c:pt idx="0">
                  <c:v>1.7</c:v>
                </c:pt>
                <c:pt idx="1">
                  <c:v>11.3</c:v>
                </c:pt>
                <c:pt idx="2">
                  <c:v>11.9</c:v>
                </c:pt>
                <c:pt idx="3">
                  <c:v>75.099999999999994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121712640"/>
        <c:axId val="121714176"/>
        <c:axId val="0"/>
      </c:bar3DChart>
      <c:catAx>
        <c:axId val="121712640"/>
        <c:scaling>
          <c:orientation val="minMax"/>
        </c:scaling>
        <c:delete val="0"/>
        <c:axPos val="l"/>
        <c:majorTickMark val="out"/>
        <c:minorTickMark val="none"/>
        <c:tickLblPos val="nextTo"/>
        <c:crossAx val="121714176"/>
        <c:crosses val="autoZero"/>
        <c:auto val="1"/>
        <c:lblAlgn val="ctr"/>
        <c:lblOffset val="100"/>
        <c:noMultiLvlLbl val="0"/>
      </c:catAx>
      <c:valAx>
        <c:axId val="12171417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pl-PL" sz="1200" dirty="0" smtClean="0"/>
                  <a:t>Average M </a:t>
                </a:r>
                <a:r>
                  <a:rPr lang="pl-PL" sz="1200" dirty="0"/>
                  <a:t>= 4 </a:t>
                </a:r>
                <a:r>
                  <a:rPr lang="pl-PL" sz="1200" dirty="0" smtClean="0"/>
                  <a:t>persons</a:t>
                </a:r>
                <a:endParaRPr lang="pl-PL" sz="1200" dirty="0"/>
              </a:p>
              <a:p>
                <a:pPr>
                  <a:defRPr sz="1200"/>
                </a:pPr>
                <a:r>
                  <a:rPr lang="pl-PL" sz="1200" dirty="0" smtClean="0"/>
                  <a:t>Dominant </a:t>
                </a:r>
                <a:r>
                  <a:rPr lang="pl-PL" sz="1200" dirty="0"/>
                  <a:t>D = 4 </a:t>
                </a:r>
                <a:r>
                  <a:rPr lang="pl-PL" sz="1200" dirty="0" smtClean="0"/>
                  <a:t>persons</a:t>
                </a:r>
                <a:endParaRPr lang="pl-PL" sz="1200" dirty="0"/>
              </a:p>
            </c:rich>
          </c:tx>
          <c:layout>
            <c:manualLayout>
              <c:xMode val="edge"/>
              <c:yMode val="edge"/>
              <c:x val="0.53385873015873064"/>
              <c:y val="0.5792431818181818"/>
            </c:manualLayout>
          </c:layout>
          <c:overlay val="0"/>
          <c:spPr>
            <a:solidFill>
              <a:sysClr val="window" lastClr="FFFFFF"/>
            </a:solidFill>
            <a:ln w="3175" cap="flat" cmpd="sng" algn="ctr">
              <a:solidFill>
                <a:srgbClr val="A5644E"/>
              </a:solidFill>
              <a:prstDash val="solid"/>
            </a:ln>
            <a:effectLst/>
          </c:spPr>
        </c:title>
        <c:numFmt formatCode="#,##0" sourceLinked="0"/>
        <c:majorTickMark val="out"/>
        <c:minorTickMark val="none"/>
        <c:tickLblPos val="nextTo"/>
        <c:crossAx val="121712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 smtClean="0"/>
              <a:t> Having a</a:t>
            </a:r>
            <a:r>
              <a:rPr lang="en-GB" sz="1600" b="1" dirty="0" smtClean="0"/>
              <a:t> child up to 6 years of age [%]</a:t>
            </a:r>
            <a:endParaRPr lang="pl-PL" sz="16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pl-PL" sz="1600" b="1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682086614173234E-2"/>
          <c:y val="0.26205869138832288"/>
          <c:w val="0.90721875911344418"/>
          <c:h val="0.4916907409733428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d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35.5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d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64.5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121794944"/>
        <c:axId val="121796480"/>
        <c:axId val="0"/>
      </c:bar3DChart>
      <c:catAx>
        <c:axId val="121794944"/>
        <c:scaling>
          <c:orientation val="minMax"/>
        </c:scaling>
        <c:delete val="1"/>
        <c:axPos val="l"/>
        <c:majorTickMark val="out"/>
        <c:minorTickMark val="none"/>
        <c:tickLblPos val="none"/>
        <c:crossAx val="121796480"/>
        <c:crosses val="autoZero"/>
        <c:auto val="1"/>
        <c:lblAlgn val="ctr"/>
        <c:lblOffset val="100"/>
        <c:noMultiLvlLbl val="0"/>
      </c:catAx>
      <c:valAx>
        <c:axId val="121796480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21794944"/>
        <c:crosses val="autoZero"/>
        <c:crossBetween val="between"/>
        <c:majorUnit val="0.25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GB" sz="1600" b="1" dirty="0" smtClean="0"/>
              <a:t>Individual parental care of a child up to 6 years of age [%]</a:t>
            </a:r>
            <a:endParaRPr lang="pl-PL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486424585302486E-2"/>
          <c:y val="0.26724503016910606"/>
          <c:w val="0.91438383873460138"/>
          <c:h val="0.4447249178951531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83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121917440"/>
        <c:axId val="121918976"/>
        <c:axId val="0"/>
      </c:bar3DChart>
      <c:catAx>
        <c:axId val="121917440"/>
        <c:scaling>
          <c:orientation val="minMax"/>
        </c:scaling>
        <c:delete val="1"/>
        <c:axPos val="l"/>
        <c:majorTickMark val="out"/>
        <c:minorTickMark val="none"/>
        <c:tickLblPos val="none"/>
        <c:crossAx val="121918976"/>
        <c:crosses val="autoZero"/>
        <c:auto val="1"/>
        <c:lblAlgn val="ctr"/>
        <c:lblOffset val="100"/>
        <c:noMultiLvlLbl val="0"/>
      </c:catAx>
      <c:valAx>
        <c:axId val="12191897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21917440"/>
        <c:crosses val="autoZero"/>
        <c:crossBetween val="between"/>
        <c:majorUnit val="0.25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GB" sz="1600" b="1" dirty="0" smtClean="0"/>
              <a:t>Number of children who are dependents of the respondents [%]</a:t>
            </a:r>
            <a:endParaRPr lang="pl-PL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Arkusz1!$A$2:$A$5</c:f>
              <c:strCache>
                <c:ptCount val="4"/>
                <c:pt idx="0">
                  <c:v>4 children or more</c:v>
                </c:pt>
                <c:pt idx="1">
                  <c:v>I do not have dependent children</c:v>
                </c:pt>
                <c:pt idx="2">
                  <c:v>One child</c:v>
                </c:pt>
                <c:pt idx="3">
                  <c:v>2-3 children</c:v>
                </c:pt>
              </c:strCache>
            </c:strRef>
          </c:cat>
          <c:val>
            <c:numRef>
              <c:f>Arkusz1!$B$2:$B$5</c:f>
              <c:numCache>
                <c:formatCode>0.0</c:formatCode>
                <c:ptCount val="4"/>
                <c:pt idx="0">
                  <c:v>3</c:v>
                </c:pt>
                <c:pt idx="1">
                  <c:v>24.2</c:v>
                </c:pt>
                <c:pt idx="2">
                  <c:v>25.8</c:v>
                </c:pt>
                <c:pt idx="3">
                  <c:v>47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shape val="cylinder"/>
        <c:axId val="121936128"/>
        <c:axId val="121966592"/>
        <c:axId val="0"/>
      </c:bar3DChart>
      <c:catAx>
        <c:axId val="121936128"/>
        <c:scaling>
          <c:orientation val="minMax"/>
        </c:scaling>
        <c:delete val="0"/>
        <c:axPos val="l"/>
        <c:majorTickMark val="out"/>
        <c:minorTickMark val="none"/>
        <c:tickLblPos val="nextTo"/>
        <c:crossAx val="121966592"/>
        <c:crosses val="autoZero"/>
        <c:auto val="1"/>
        <c:lblAlgn val="ctr"/>
        <c:lblOffset val="100"/>
        <c:noMultiLvlLbl val="0"/>
      </c:catAx>
      <c:valAx>
        <c:axId val="121966592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1936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4659956764063252"/>
          <c:y val="2.0827173049148391E-2"/>
          <c:w val="0.49875037032922326"/>
          <c:h val="0.8844715971729629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Other</c:v>
                </c:pt>
                <c:pt idx="1">
                  <c:v>material assistance from the social welfare centre</c:v>
                </c:pt>
                <c:pt idx="2">
                  <c:v>alimony / child maintenance fund</c:v>
                </c:pt>
                <c:pt idx="3">
                  <c:v>family benefits, family allowances, social grants, housing supplement</c:v>
                </c:pt>
                <c:pt idx="4">
                  <c:v>pension, disability pension, social and family pension</c:v>
                </c:pt>
                <c:pt idx="5">
                  <c:v>earnings from employment or business run by a family member</c:v>
                </c:pt>
              </c:strCache>
            </c:strRef>
          </c:cat>
          <c:val>
            <c:numRef>
              <c:f>Arkusz1!$B$2:$B$7</c:f>
              <c:numCache>
                <c:formatCode>0.0</c:formatCode>
                <c:ptCount val="6"/>
                <c:pt idx="0">
                  <c:v>29.8</c:v>
                </c:pt>
                <c:pt idx="1">
                  <c:v>11.3</c:v>
                </c:pt>
                <c:pt idx="2">
                  <c:v>11.9</c:v>
                </c:pt>
                <c:pt idx="3">
                  <c:v>15.4</c:v>
                </c:pt>
                <c:pt idx="4">
                  <c:v>30.1</c:v>
                </c:pt>
                <c:pt idx="5">
                  <c:v>84.9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gapDepth val="0"/>
        <c:shape val="cylinder"/>
        <c:axId val="122012800"/>
        <c:axId val="122014336"/>
        <c:axId val="0"/>
      </c:bar3DChart>
      <c:catAx>
        <c:axId val="122012800"/>
        <c:scaling>
          <c:orientation val="minMax"/>
        </c:scaling>
        <c:delete val="0"/>
        <c:axPos val="l"/>
        <c:majorTickMark val="out"/>
        <c:minorTickMark val="none"/>
        <c:tickLblPos val="nextTo"/>
        <c:crossAx val="122014336"/>
        <c:crosses val="autoZero"/>
        <c:auto val="1"/>
        <c:lblAlgn val="ctr"/>
        <c:lblOffset val="100"/>
        <c:noMultiLvlLbl val="0"/>
      </c:catAx>
      <c:valAx>
        <c:axId val="122014336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2012800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20827595666758275"/>
          <c:y val="5.5345911949685606E-2"/>
          <c:w val="0.75519520735512957"/>
          <c:h val="0.818581724663449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Arkusz1!$A$2:$A$9</c:f>
              <c:strCache>
                <c:ptCount val="8"/>
                <c:pt idx="0">
                  <c:v>To 199 PLN</c:v>
                </c:pt>
                <c:pt idx="1">
                  <c:v>200-399 PLN</c:v>
                </c:pt>
                <c:pt idx="2">
                  <c:v>400-599 PLN</c:v>
                </c:pt>
                <c:pt idx="3">
                  <c:v>600-799 PLN</c:v>
                </c:pt>
                <c:pt idx="4">
                  <c:v>800-999 PLN</c:v>
                </c:pt>
                <c:pt idx="5">
                  <c:v>1000-1499 PLN</c:v>
                </c:pt>
                <c:pt idx="6">
                  <c:v>1500-1999 PLN</c:v>
                </c:pt>
                <c:pt idx="7">
                  <c:v>2000 PLN and more</c:v>
                </c:pt>
              </c:strCache>
            </c:strRef>
          </c:cat>
          <c:val>
            <c:numRef>
              <c:f>Arkusz1!$B$2:$B$9</c:f>
              <c:numCache>
                <c:formatCode>0.0</c:formatCode>
                <c:ptCount val="8"/>
                <c:pt idx="0">
                  <c:v>0.2</c:v>
                </c:pt>
                <c:pt idx="1">
                  <c:v>13.5</c:v>
                </c:pt>
                <c:pt idx="2">
                  <c:v>29.6</c:v>
                </c:pt>
                <c:pt idx="3">
                  <c:v>24.2</c:v>
                </c:pt>
                <c:pt idx="4">
                  <c:v>11.7</c:v>
                </c:pt>
                <c:pt idx="5">
                  <c:v>13.8</c:v>
                </c:pt>
                <c:pt idx="6">
                  <c:v>4.4000000000000004</c:v>
                </c:pt>
                <c:pt idx="7">
                  <c:v>2.6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122068352"/>
        <c:axId val="122070144"/>
        <c:axId val="0"/>
      </c:bar3DChart>
      <c:catAx>
        <c:axId val="122068352"/>
        <c:scaling>
          <c:orientation val="minMax"/>
        </c:scaling>
        <c:delete val="0"/>
        <c:axPos val="l"/>
        <c:majorTickMark val="out"/>
        <c:minorTickMark val="none"/>
        <c:tickLblPos val="nextTo"/>
        <c:crossAx val="122070144"/>
        <c:crosses val="autoZero"/>
        <c:auto val="1"/>
        <c:lblAlgn val="ctr"/>
        <c:lblOffset val="100"/>
        <c:noMultiLvlLbl val="0"/>
      </c:catAx>
      <c:valAx>
        <c:axId val="12207014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dirty="0" smtClean="0"/>
                  <a:t>Average M= </a:t>
                </a:r>
                <a:r>
                  <a:rPr lang="pl-PL" dirty="0"/>
                  <a:t>721,85 </a:t>
                </a:r>
                <a:r>
                  <a:rPr lang="pl-PL" dirty="0" err="1" smtClean="0"/>
                  <a:t>pln</a:t>
                </a:r>
                <a:endParaRPr lang="pl-PL" dirty="0"/>
              </a:p>
            </c:rich>
          </c:tx>
          <c:layout>
            <c:manualLayout>
              <c:xMode val="edge"/>
              <c:yMode val="edge"/>
              <c:x val="0.64161937659948143"/>
              <c:y val="0.15155862311595009"/>
            </c:manualLayout>
          </c:layout>
          <c:overlay val="0"/>
          <c:spPr>
            <a:solidFill>
              <a:sysClr val="window" lastClr="FFFFFF"/>
            </a:solidFill>
            <a:ln w="3175" cap="flat" cmpd="sng" algn="ctr">
              <a:solidFill>
                <a:srgbClr val="A5644E"/>
              </a:solidFill>
              <a:prstDash val="solid"/>
            </a:ln>
            <a:effectLst/>
          </c:spPr>
        </c:title>
        <c:numFmt formatCode="#,##0" sourceLinked="0"/>
        <c:majorTickMark val="out"/>
        <c:minorTickMark val="none"/>
        <c:tickLblPos val="nextTo"/>
        <c:crossAx val="12206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GB" sz="1600" b="1" i="0" u="none" strike="noStrike" baseline="0" dirty="0" smtClean="0"/>
              <a:t>Sufficiency of income to meet respondents' households</a:t>
            </a:r>
            <a:r>
              <a:rPr lang="pl-PL" sz="1600" b="1" i="0" u="none" strike="noStrike" baseline="0" dirty="0" smtClean="0"/>
              <a:t> </a:t>
            </a:r>
            <a:r>
              <a:rPr lang="pl-PL" sz="1600" b="1" i="0" u="none" strike="noStrike" baseline="0" dirty="0" err="1" smtClean="0"/>
              <a:t>needs</a:t>
            </a:r>
            <a:r>
              <a:rPr lang="pl-PL" sz="1600" b="1" i="0" u="none" strike="noStrike" baseline="0" dirty="0" smtClean="0"/>
              <a:t> </a:t>
            </a:r>
            <a:r>
              <a:rPr lang="en-GB" sz="1600" b="1" i="0" u="none" strike="noStrike" baseline="0" dirty="0" smtClean="0"/>
              <a:t> [%]</a:t>
            </a:r>
            <a:endParaRPr lang="pl-PL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3.11730555555556E-2"/>
          <c:y val="0.32158833333333375"/>
          <c:w val="0.76669018025639435"/>
          <c:h val="0.485937222222222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definitely not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20.8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rather not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42.7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probably yes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0.0</c:formatCode>
                <c:ptCount val="1"/>
                <c:pt idx="0">
                  <c:v>32.6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definitely yes</c:v>
                </c:pt>
              </c:strCache>
            </c:strRef>
          </c:tx>
          <c:spPr>
            <a:solidFill>
              <a:srgbClr val="A19574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122157312"/>
        <c:axId val="122183680"/>
        <c:axId val="0"/>
      </c:bar3DChart>
      <c:catAx>
        <c:axId val="122157312"/>
        <c:scaling>
          <c:orientation val="minMax"/>
        </c:scaling>
        <c:delete val="1"/>
        <c:axPos val="l"/>
        <c:majorTickMark val="out"/>
        <c:minorTickMark val="none"/>
        <c:tickLblPos val="none"/>
        <c:crossAx val="122183680"/>
        <c:crosses val="autoZero"/>
        <c:auto val="1"/>
        <c:lblAlgn val="ctr"/>
        <c:lblOffset val="100"/>
        <c:noMultiLvlLbl val="0"/>
      </c:catAx>
      <c:valAx>
        <c:axId val="122183680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2157312"/>
        <c:crosses val="autoZero"/>
        <c:crossBetween val="between"/>
        <c:majorUnit val="0.25"/>
      </c:valAx>
    </c:plotArea>
    <c:legend>
      <c:legendPos val="r"/>
      <c:layout/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GB" sz="1600" b="1" dirty="0" smtClean="0"/>
              <a:t>Assessment of the economic situation of families in the opinion of the respondents [%]</a:t>
            </a:r>
            <a:endParaRPr lang="pl-PL" sz="1600" dirty="0"/>
          </a:p>
        </c:rich>
      </c:tx>
      <c:layout>
        <c:manualLayout>
          <c:xMode val="edge"/>
          <c:yMode val="edge"/>
          <c:x val="0.13199295456847002"/>
          <c:y val="3.649369358324016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456084656084654E-2"/>
          <c:y val="0.23959000000000016"/>
          <c:w val="0.77722153290735663"/>
          <c:h val="0.5141594444444446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very bad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9.1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bad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39.800000000000004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0.0</c:formatCode>
                <c:ptCount val="1"/>
                <c:pt idx="0">
                  <c:v>29.2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A19574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0.0</c:formatCode>
                <c:ptCount val="1"/>
                <c:pt idx="0">
                  <c:v>18.5</c:v>
                </c:pt>
              </c:numCache>
            </c:numRef>
          </c: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rgbClr val="FBEEC9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10192837465565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Arkusz1!$B$6</c:f>
              <c:numCache>
                <c:formatCode>0.0</c:formatCode>
                <c:ptCount val="1"/>
                <c:pt idx="0">
                  <c:v>3.3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122191232"/>
        <c:axId val="122235904"/>
        <c:axId val="0"/>
      </c:bar3DChart>
      <c:catAx>
        <c:axId val="122191232"/>
        <c:scaling>
          <c:orientation val="minMax"/>
        </c:scaling>
        <c:delete val="1"/>
        <c:axPos val="l"/>
        <c:majorTickMark val="out"/>
        <c:minorTickMark val="none"/>
        <c:tickLblPos val="none"/>
        <c:crossAx val="122235904"/>
        <c:crosses val="autoZero"/>
        <c:auto val="1"/>
        <c:lblAlgn val="ctr"/>
        <c:lblOffset val="100"/>
        <c:noMultiLvlLbl val="0"/>
      </c:catAx>
      <c:valAx>
        <c:axId val="122235904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2191232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7513432627446508"/>
          <c:y val="0.17570420376699242"/>
          <c:w val="0.23559108456066219"/>
          <c:h val="0.72426572006559342"/>
        </c:manualLayout>
      </c:layout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GB" sz="1600" b="1" dirty="0" smtClean="0"/>
              <a:t>The current work experience of the respondents [%]</a:t>
            </a:r>
            <a:endParaRPr lang="pl-PL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Arkusz1!$A$2:$A$9</c:f>
              <c:strCache>
                <c:ptCount val="8"/>
                <c:pt idx="0">
                  <c:v>from 26 to 30 years</c:v>
                </c:pt>
                <c:pt idx="1">
                  <c:v>over 30 years</c:v>
                </c:pt>
                <c:pt idx="2">
                  <c:v>from 21 to 25 years</c:v>
                </c:pt>
                <c:pt idx="3">
                  <c:v>to one year</c:v>
                </c:pt>
                <c:pt idx="4">
                  <c:v>from 11 to 15 years</c:v>
                </c:pt>
                <c:pt idx="5">
                  <c:v>from 16 to 20 years</c:v>
                </c:pt>
                <c:pt idx="6">
                  <c:v>from 6 to 10 years</c:v>
                </c:pt>
                <c:pt idx="7">
                  <c:v>from one year to 5 years</c:v>
                </c:pt>
              </c:strCache>
            </c:strRef>
          </c:cat>
          <c:val>
            <c:numRef>
              <c:f>Arkusz1!$B$2:$B$9</c:f>
              <c:numCache>
                <c:formatCode>0.0</c:formatCode>
                <c:ptCount val="8"/>
                <c:pt idx="0">
                  <c:v>2.9</c:v>
                </c:pt>
                <c:pt idx="1">
                  <c:v>3.5</c:v>
                </c:pt>
                <c:pt idx="2">
                  <c:v>4.3</c:v>
                </c:pt>
                <c:pt idx="3">
                  <c:v>6.3</c:v>
                </c:pt>
                <c:pt idx="4">
                  <c:v>11.2</c:v>
                </c:pt>
                <c:pt idx="5">
                  <c:v>13.3</c:v>
                </c:pt>
                <c:pt idx="6">
                  <c:v>22</c:v>
                </c:pt>
                <c:pt idx="7">
                  <c:v>36.5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122581760"/>
        <c:axId val="122583296"/>
        <c:axId val="0"/>
      </c:bar3DChart>
      <c:catAx>
        <c:axId val="122581760"/>
        <c:scaling>
          <c:orientation val="minMax"/>
        </c:scaling>
        <c:delete val="0"/>
        <c:axPos val="l"/>
        <c:majorTickMark val="out"/>
        <c:minorTickMark val="none"/>
        <c:tickLblPos val="nextTo"/>
        <c:crossAx val="122583296"/>
        <c:crosses val="autoZero"/>
        <c:auto val="1"/>
        <c:lblAlgn val="ctr"/>
        <c:lblOffset val="100"/>
        <c:noMultiLvlLbl val="0"/>
      </c:catAx>
      <c:valAx>
        <c:axId val="122583296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2581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776823284621095E-2"/>
          <c:y val="0.15870195938848344"/>
          <c:w val="0.89633297733318362"/>
          <c:h val="0.71952235499789452"/>
        </c:manualLayout>
      </c:layout>
      <c:lineChart>
        <c:grouping val="standard"/>
        <c:varyColors val="0"/>
        <c:ser>
          <c:idx val="0"/>
          <c:order val="0"/>
          <c:tx>
            <c:strRef>
              <c:f>DATA!$H$28</c:f>
              <c:strCache>
                <c:ptCount val="1"/>
                <c:pt idx="0">
                  <c:v>men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8581470868812223E-2"/>
                  <c:y val="-4.4960268250573115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592373267391172E-2"/>
                  <c:y val="-2.9048990021621812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203943515325238E-2"/>
                  <c:y val="-6.4291280770520431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462471476200129E-2"/>
                  <c:y val="-2.4551378348594281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203877203328182E-2"/>
                  <c:y val="-4.6406093444488837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223227261881518E-2"/>
                  <c:y val="-4.2153097199483833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0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DATA!$I$27:$N$27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DATA!$I$28:$N$28</c:f>
              <c:numCache>
                <c:formatCode>0</c:formatCode>
                <c:ptCount val="6"/>
                <c:pt idx="0">
                  <c:v>28</c:v>
                </c:pt>
                <c:pt idx="1">
                  <c:v>24</c:v>
                </c:pt>
                <c:pt idx="2">
                  <c:v>18</c:v>
                </c:pt>
                <c:pt idx="3">
                  <c:v>21</c:v>
                </c:pt>
                <c:pt idx="4">
                  <c:v>32</c:v>
                </c:pt>
                <c:pt idx="5">
                  <c:v>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DATA!$H$29</c:f>
              <c:strCache>
                <c:ptCount val="1"/>
                <c:pt idx="0">
                  <c:v>women</c:v>
                </c:pt>
              </c:strCache>
            </c:strRef>
          </c:tx>
          <c:spPr>
            <a:ln>
              <a:solidFill>
                <a:srgbClr val="F9CC2B"/>
              </a:solidFill>
            </a:ln>
          </c:spPr>
          <c:marker>
            <c:symbol val="square"/>
            <c:size val="5"/>
            <c:spPr>
              <a:solidFill>
                <a:srgbClr val="F9CC2B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6685076913691696E-2"/>
                  <c:y val="9.9358503093740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096418732782433E-2"/>
                  <c:y val="-2.482685259056275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038567493113067E-3"/>
                  <c:y val="-7.513730387225718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07713498622598E-2"/>
                  <c:y val="4.52330587389447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873278236914585E-2"/>
                  <c:y val="5.4033938826953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057851239669422E-2"/>
                  <c:y val="4.96334987829491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DATA!$I$27:$N$27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DATA!$I$29:$N$29</c:f>
              <c:numCache>
                <c:formatCode>0</c:formatCode>
                <c:ptCount val="6"/>
                <c:pt idx="0">
                  <c:v>26</c:v>
                </c:pt>
                <c:pt idx="1">
                  <c:v>20</c:v>
                </c:pt>
                <c:pt idx="2">
                  <c:v>16</c:v>
                </c:pt>
                <c:pt idx="3">
                  <c:v>17</c:v>
                </c:pt>
                <c:pt idx="4">
                  <c:v>23</c:v>
                </c:pt>
                <c:pt idx="5">
                  <c:v>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770496"/>
        <c:axId val="6033792"/>
      </c:lineChart>
      <c:catAx>
        <c:axId val="7577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6033792"/>
        <c:crosses val="autoZero"/>
        <c:auto val="0"/>
        <c:lblAlgn val="ctr"/>
        <c:lblOffset val="100"/>
        <c:noMultiLvlLbl val="0"/>
      </c:catAx>
      <c:valAx>
        <c:axId val="6033792"/>
        <c:scaling>
          <c:orientation val="minMax"/>
          <c:min val="15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5770496"/>
        <c:crosses val="autoZero"/>
        <c:crossBetween val="between"/>
      </c:valAx>
      <c:spPr>
        <a:noFill/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301061733325251E-2"/>
          <c:y val="6.0573797364955363E-2"/>
          <c:w val="0.8565430684233426"/>
          <c:h val="0.6270606082496568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74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122294656"/>
        <c:axId val="122295808"/>
        <c:axId val="0"/>
      </c:bar3DChart>
      <c:catAx>
        <c:axId val="122294656"/>
        <c:scaling>
          <c:orientation val="minMax"/>
        </c:scaling>
        <c:delete val="1"/>
        <c:axPos val="l"/>
        <c:majorTickMark val="out"/>
        <c:minorTickMark val="none"/>
        <c:tickLblPos val="none"/>
        <c:crossAx val="122295808"/>
        <c:crosses val="autoZero"/>
        <c:auto val="1"/>
        <c:lblAlgn val="ctr"/>
        <c:lblOffset val="100"/>
        <c:noMultiLvlLbl val="0"/>
      </c:catAx>
      <c:valAx>
        <c:axId val="122295808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22294656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89712877177717532"/>
          <c:y val="0.21060574908729227"/>
          <c:w val="9.2981361364832843E-2"/>
          <c:h val="0.57878739046116068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050" b="0"/>
      </a:pPr>
      <a:endParaRPr lang="pl-PL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GB" sz="1600" b="1" dirty="0" smtClean="0"/>
              <a:t>Position at work in the former professional career of the respondents [%]</a:t>
            </a:r>
            <a:endParaRPr lang="pl-PL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50283277275976157"/>
          <c:y val="0.16930698848903794"/>
          <c:w val="0.52469951023312289"/>
          <c:h val="0.6999478871462494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Arkusz1!$A$2:$A$5</c:f>
              <c:strCache>
                <c:ptCount val="4"/>
                <c:pt idx="0">
                  <c:v>position on the board or in management of the company (e.g., manager, director, owner)</c:v>
                </c:pt>
                <c:pt idx="1">
                  <c:v>assistant position (e.g., assistant, secretary)</c:v>
                </c:pt>
                <c:pt idx="2">
                  <c:v>independent position (e.g., specialist, technician, accountant, etc.)</c:v>
                </c:pt>
                <c:pt idx="3">
                  <c:v>Serial employee</c:v>
                </c:pt>
              </c:strCache>
            </c:strRef>
          </c:cat>
          <c:val>
            <c:numRef>
              <c:f>Arkusz1!$B$2:$B$5</c:f>
              <c:numCache>
                <c:formatCode>0.0</c:formatCode>
                <c:ptCount val="4"/>
                <c:pt idx="0">
                  <c:v>3.9</c:v>
                </c:pt>
                <c:pt idx="1">
                  <c:v>15.7</c:v>
                </c:pt>
                <c:pt idx="2">
                  <c:v>20</c:v>
                </c:pt>
                <c:pt idx="3">
                  <c:v>60.3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shape val="cylinder"/>
        <c:axId val="122358784"/>
        <c:axId val="122364672"/>
        <c:axId val="0"/>
      </c:bar3DChart>
      <c:catAx>
        <c:axId val="122358784"/>
        <c:scaling>
          <c:orientation val="minMax"/>
        </c:scaling>
        <c:delete val="0"/>
        <c:axPos val="l"/>
        <c:majorTickMark val="out"/>
        <c:minorTickMark val="none"/>
        <c:tickLblPos val="nextTo"/>
        <c:crossAx val="122364672"/>
        <c:crosses val="autoZero"/>
        <c:auto val="1"/>
        <c:lblAlgn val="ctr"/>
        <c:lblOffset val="100"/>
        <c:noMultiLvlLbl val="0"/>
      </c:catAx>
      <c:valAx>
        <c:axId val="122364672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23587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5305556327074814"/>
          <c:y val="3.116033844564009E-2"/>
          <c:w val="0.51730039254897664"/>
          <c:h val="0.9012812509368445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Arkusz1!$A$2:$A$10</c:f>
              <c:strCache>
                <c:ptCount val="9"/>
                <c:pt idx="0">
                  <c:v>room for breastfeeding women in the workplace</c:v>
                </c:pt>
                <c:pt idx="1">
                  <c:v>program of medical care for mothers and children in the workplace</c:v>
                </c:pt>
                <c:pt idx="2">
                  <c:v>flexible forms of employment for "young" mothers</c:v>
                </c:pt>
                <c:pt idx="3">
                  <c:v>other (summer camp for children from the workplace, Christmas gifts for children)</c:v>
                </c:pt>
                <c:pt idx="4">
                  <c:v>cash allowances for baby layette</c:v>
                </c:pt>
                <c:pt idx="5">
                  <c:v>Family picnics, children parties</c:v>
                </c:pt>
                <c:pt idx="6">
                  <c:v>breaks to feed the baby</c:v>
                </c:pt>
                <c:pt idx="7">
                  <c:v>priority when planning leaves and holidays</c:v>
                </c:pt>
                <c:pt idx="8">
                  <c:v>parental leave</c:v>
                </c:pt>
              </c:strCache>
            </c:strRef>
          </c:cat>
          <c:val>
            <c:numRef>
              <c:f>Arkusz1!$B$2:$B$10</c:f>
              <c:numCache>
                <c:formatCode>0.0</c:formatCode>
                <c:ptCount val="9"/>
                <c:pt idx="0">
                  <c:v>3.5</c:v>
                </c:pt>
                <c:pt idx="1">
                  <c:v>4.2</c:v>
                </c:pt>
                <c:pt idx="2">
                  <c:v>6.7</c:v>
                </c:pt>
                <c:pt idx="3">
                  <c:v>8.1</c:v>
                </c:pt>
                <c:pt idx="4">
                  <c:v>12.7</c:v>
                </c:pt>
                <c:pt idx="5">
                  <c:v>15.2</c:v>
                </c:pt>
                <c:pt idx="6">
                  <c:v>18.399999999999999</c:v>
                </c:pt>
                <c:pt idx="7">
                  <c:v>26.9</c:v>
                </c:pt>
                <c:pt idx="8">
                  <c:v>95.4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122423168"/>
        <c:axId val="122424704"/>
        <c:axId val="0"/>
      </c:bar3DChart>
      <c:catAx>
        <c:axId val="1224231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122424704"/>
        <c:crosses val="autoZero"/>
        <c:auto val="1"/>
        <c:lblAlgn val="ctr"/>
        <c:lblOffset val="100"/>
        <c:noMultiLvlLbl val="0"/>
      </c:catAx>
      <c:valAx>
        <c:axId val="122424704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2423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300" b="0">
          <a:latin typeface="+mn-lt"/>
        </a:defRPr>
      </a:pPr>
      <a:endParaRPr lang="pl-PL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3662775895270928"/>
          <c:y val="5.4204927310814114E-3"/>
          <c:w val="0.5441259998889012"/>
          <c:h val="0.9233907585147546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Arkusz1!$A$2:$A$9</c:f>
              <c:strCache>
                <c:ptCount val="8"/>
                <c:pt idx="0">
                  <c:v>I was fired because of the gender</c:v>
                </c:pt>
                <c:pt idx="1">
                  <c:v>I was fired because of manager's personal prejudice</c:v>
                </c:pt>
                <c:pt idx="2">
                  <c:v>I was released due to insufficient / unsuitable qualifications</c:v>
                </c:pt>
                <c:pt idx="3">
                  <c:v>I was fired because of dissatisfaction with the results of my work</c:v>
                </c:pt>
                <c:pt idx="4">
                  <c:v>I was dismissed on grounds of my age</c:v>
                </c:pt>
                <c:pt idx="5">
                  <c:v>was dismissed after returning from maternity / parental leave</c:v>
                </c:pt>
                <c:pt idx="6">
                  <c:v>I made the decision to leave the job</c:v>
                </c:pt>
                <c:pt idx="7">
                  <c:v>I was fired for reasons beyond the control of the employer</c:v>
                </c:pt>
              </c:strCache>
            </c:strRef>
          </c:cat>
          <c:val>
            <c:numRef>
              <c:f>Arkusz1!$B$2:$B$9</c:f>
              <c:numCache>
                <c:formatCode>0.0</c:formatCode>
                <c:ptCount val="8"/>
                <c:pt idx="0">
                  <c:v>2</c:v>
                </c:pt>
                <c:pt idx="1">
                  <c:v>5.0999999999999996</c:v>
                </c:pt>
                <c:pt idx="2">
                  <c:v>6.3</c:v>
                </c:pt>
                <c:pt idx="3">
                  <c:v>6.7</c:v>
                </c:pt>
                <c:pt idx="4">
                  <c:v>8.8000000000000007</c:v>
                </c:pt>
                <c:pt idx="5">
                  <c:v>13.1</c:v>
                </c:pt>
                <c:pt idx="6">
                  <c:v>30.2</c:v>
                </c:pt>
                <c:pt idx="7">
                  <c:v>42.7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22470784"/>
        <c:axId val="122472320"/>
        <c:axId val="0"/>
      </c:bar3DChart>
      <c:catAx>
        <c:axId val="122470784"/>
        <c:scaling>
          <c:orientation val="minMax"/>
        </c:scaling>
        <c:delete val="0"/>
        <c:axPos val="l"/>
        <c:majorTickMark val="out"/>
        <c:minorTickMark val="none"/>
        <c:tickLblPos val="nextTo"/>
        <c:crossAx val="122472320"/>
        <c:crosses val="autoZero"/>
        <c:auto val="1"/>
        <c:lblAlgn val="ctr"/>
        <c:lblOffset val="100"/>
        <c:noMultiLvlLbl val="0"/>
      </c:catAx>
      <c:valAx>
        <c:axId val="122472320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2470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from 21 to 25 years</c:v>
                </c:pt>
                <c:pt idx="1">
                  <c:v>from 16 to 20 years</c:v>
                </c:pt>
                <c:pt idx="2">
                  <c:v>over 25 years</c:v>
                </c:pt>
                <c:pt idx="3">
                  <c:v>from 11 to 15 years</c:v>
                </c:pt>
                <c:pt idx="4">
                  <c:v>from 6 to 10 years</c:v>
                </c:pt>
                <c:pt idx="5">
                  <c:v>to one year</c:v>
                </c:pt>
                <c:pt idx="6">
                  <c:v>from 1 to 5 years</c:v>
                </c:pt>
              </c:strCache>
            </c:strRef>
          </c:cat>
          <c:val>
            <c:numRef>
              <c:f>Arkusz1!$B$2:$B$8</c:f>
              <c:numCache>
                <c:formatCode>0.0</c:formatCode>
                <c:ptCount val="7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  <c:pt idx="3">
                  <c:v>2.4</c:v>
                </c:pt>
                <c:pt idx="4">
                  <c:v>12.7</c:v>
                </c:pt>
                <c:pt idx="5">
                  <c:v>24.5</c:v>
                </c:pt>
                <c:pt idx="6">
                  <c:v>59.4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122632832"/>
        <c:axId val="122638720"/>
        <c:axId val="0"/>
      </c:bar3DChart>
      <c:catAx>
        <c:axId val="122632832"/>
        <c:scaling>
          <c:orientation val="minMax"/>
        </c:scaling>
        <c:delete val="0"/>
        <c:axPos val="l"/>
        <c:majorTickMark val="out"/>
        <c:minorTickMark val="none"/>
        <c:tickLblPos val="nextTo"/>
        <c:crossAx val="122638720"/>
        <c:crosses val="autoZero"/>
        <c:auto val="1"/>
        <c:lblAlgn val="ctr"/>
        <c:lblOffset val="100"/>
        <c:noMultiLvlLbl val="0"/>
      </c:catAx>
      <c:valAx>
        <c:axId val="122638720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2632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GB" sz="1600" b="1" dirty="0" smtClean="0"/>
              <a:t>Performing paid odd job currently [%] </a:t>
            </a:r>
            <a:endParaRPr lang="pl-PL" sz="16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576258831320938E-2"/>
          <c:y val="0.322245"/>
          <c:w val="0.88569364900513603"/>
          <c:h val="0.45771500000000004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12.7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87.3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gapDepth val="0"/>
        <c:shape val="box"/>
        <c:axId val="122673408"/>
        <c:axId val="122679296"/>
        <c:axId val="0"/>
      </c:bar3DChart>
      <c:catAx>
        <c:axId val="122673408"/>
        <c:scaling>
          <c:orientation val="minMax"/>
        </c:scaling>
        <c:delete val="1"/>
        <c:axPos val="l"/>
        <c:majorTickMark val="out"/>
        <c:minorTickMark val="none"/>
        <c:tickLblPos val="none"/>
        <c:crossAx val="122679296"/>
        <c:crosses val="autoZero"/>
        <c:auto val="1"/>
        <c:lblAlgn val="ctr"/>
        <c:lblOffset val="100"/>
        <c:noMultiLvlLbl val="0"/>
      </c:catAx>
      <c:valAx>
        <c:axId val="12267929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22673408"/>
        <c:crosses val="autoZero"/>
        <c:crossBetween val="between"/>
        <c:majorUnit val="0.25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 b="0">
          <a:latin typeface="+mn-lt"/>
        </a:defRPr>
      </a:pPr>
      <a:endParaRPr lang="pl-PL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50831202447039936"/>
          <c:y val="2.9847111004760205E-2"/>
          <c:w val="0.46450719185323497"/>
          <c:h val="0.8719646535000393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family lifestyle</c:v>
                </c:pt>
                <c:pt idx="1">
                  <c:v>early retirement (early pension)</c:v>
                </c:pt>
                <c:pt idx="2">
                  <c:v>disability, disability pension</c:v>
                </c:pt>
                <c:pt idx="3">
                  <c:v>long, fruitless job search</c:v>
                </c:pt>
                <c:pt idx="4">
                  <c:v>difficult situation on the labour market</c:v>
                </c:pt>
                <c:pt idx="5">
                  <c:v>good financial situation of the family</c:v>
                </c:pt>
                <c:pt idx="6">
                  <c:v>the need for child care / dependent person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12.8</c:v>
                </c:pt>
                <c:pt idx="1">
                  <c:v>4.2</c:v>
                </c:pt>
                <c:pt idx="2">
                  <c:v>5.3</c:v>
                </c:pt>
                <c:pt idx="3">
                  <c:v>39.700000000000003</c:v>
                </c:pt>
                <c:pt idx="4">
                  <c:v>58.6</c:v>
                </c:pt>
                <c:pt idx="5">
                  <c:v>9.7000000000000011</c:v>
                </c:pt>
                <c:pt idx="6">
                  <c:v>24.2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22784000"/>
        <c:axId val="122793984"/>
        <c:axId val="0"/>
      </c:bar3DChart>
      <c:catAx>
        <c:axId val="122784000"/>
        <c:scaling>
          <c:orientation val="minMax"/>
        </c:scaling>
        <c:delete val="0"/>
        <c:axPos val="l"/>
        <c:majorTickMark val="out"/>
        <c:minorTickMark val="none"/>
        <c:tickLblPos val="nextTo"/>
        <c:crossAx val="122793984"/>
        <c:crosses val="autoZero"/>
        <c:auto val="1"/>
        <c:lblAlgn val="ctr"/>
        <c:lblOffset val="100"/>
        <c:noMultiLvlLbl val="0"/>
      </c:catAx>
      <c:valAx>
        <c:axId val="122793984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278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6698750229938063"/>
          <c:y val="0"/>
          <c:w val="0.51244579381890176"/>
          <c:h val="0.92028421962777085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Arkusz1!$A$11:$A$18</c:f>
              <c:strCache>
                <c:ptCount val="8"/>
                <c:pt idx="0">
                  <c:v>nierówny podział obowiązków domowych</c:v>
                </c:pt>
                <c:pt idx="1">
                  <c:v>negatywna postawa pracodawców względem macierzyństwa</c:v>
                </c:pt>
                <c:pt idx="2">
                  <c:v>zamieszkanie na terenach wiejskich</c:v>
                </c:pt>
                <c:pt idx="3">
                  <c:v>niskie wymagrodzenie</c:v>
                </c:pt>
                <c:pt idx="4">
                  <c:v>posiadanie dziecka</c:v>
                </c:pt>
                <c:pt idx="5">
                  <c:v>niskie/ nieadekwatne wykształcenie</c:v>
                </c:pt>
                <c:pt idx="6">
                  <c:v>mała ilość ofert pracy</c:v>
                </c:pt>
                <c:pt idx="7">
                  <c:v>duża konkurencja</c:v>
                </c:pt>
              </c:strCache>
            </c:strRef>
          </c:cat>
          <c:val>
            <c:numRef>
              <c:f>Arkusz1!$B$11:$B$18</c:f>
              <c:numCache>
                <c:formatCode>0.0</c:formatCode>
                <c:ptCount val="8"/>
                <c:pt idx="0">
                  <c:v>26.6</c:v>
                </c:pt>
                <c:pt idx="1">
                  <c:v>26.7</c:v>
                </c:pt>
                <c:pt idx="2">
                  <c:v>28.7</c:v>
                </c:pt>
                <c:pt idx="3">
                  <c:v>32.800000000000004</c:v>
                </c:pt>
                <c:pt idx="4">
                  <c:v>34.6</c:v>
                </c:pt>
                <c:pt idx="5">
                  <c:v>38.4</c:v>
                </c:pt>
                <c:pt idx="6">
                  <c:v>43.7</c:v>
                </c:pt>
                <c:pt idx="7">
                  <c:v>48.9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82069760"/>
        <c:axId val="82186240"/>
        <c:axId val="0"/>
      </c:bar3DChart>
      <c:catAx>
        <c:axId val="82069760"/>
        <c:scaling>
          <c:orientation val="minMax"/>
        </c:scaling>
        <c:delete val="1"/>
        <c:axPos val="l"/>
        <c:majorTickMark val="out"/>
        <c:minorTickMark val="none"/>
        <c:tickLblPos val="none"/>
        <c:crossAx val="82186240"/>
        <c:crosses val="autoZero"/>
        <c:auto val="1"/>
        <c:lblAlgn val="ctr"/>
        <c:lblOffset val="100"/>
        <c:noMultiLvlLbl val="0"/>
      </c:catAx>
      <c:valAx>
        <c:axId val="82186240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8206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6698750229938063"/>
          <c:y val="0"/>
          <c:w val="0.51244579381890176"/>
          <c:h val="0.9202842196277708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Arkusz1!$A$2:$A$10</c:f>
              <c:strCache>
                <c:ptCount val="9"/>
                <c:pt idx="0">
                  <c:v>bycie w związku małżenskim</c:v>
                </c:pt>
                <c:pt idx="1">
                  <c:v>starszy wiek</c:v>
                </c:pt>
                <c:pt idx="2">
                  <c:v>występowanie elastycznych form zatrudnienia</c:v>
                </c:pt>
                <c:pt idx="3">
                  <c:v>zły stan zdrowia</c:v>
                </c:pt>
                <c:pt idx="4">
                  <c:v>młody wiek</c:v>
                </c:pt>
                <c:pt idx="5">
                  <c:v>niedyspozycyjność</c:v>
                </c:pt>
                <c:pt idx="6">
                  <c:v>mały dostęp do żłobków/ przedszkoli</c:v>
                </c:pt>
                <c:pt idx="7">
                  <c:v>niski stopień atrakcyjności ofert pracy</c:v>
                </c:pt>
                <c:pt idx="8">
                  <c:v>dalekie dojazdy do pracy</c:v>
                </c:pt>
              </c:strCache>
            </c:strRef>
          </c:cat>
          <c:val>
            <c:numRef>
              <c:f>Arkusz1!$B$2:$B$10</c:f>
              <c:numCache>
                <c:formatCode>0.0</c:formatCode>
                <c:ptCount val="9"/>
                <c:pt idx="0">
                  <c:v>4.2</c:v>
                </c:pt>
                <c:pt idx="1">
                  <c:v>7.4</c:v>
                </c:pt>
                <c:pt idx="2">
                  <c:v>7.4</c:v>
                </c:pt>
                <c:pt idx="3">
                  <c:v>11</c:v>
                </c:pt>
                <c:pt idx="4">
                  <c:v>15.3</c:v>
                </c:pt>
                <c:pt idx="5">
                  <c:v>20.5</c:v>
                </c:pt>
                <c:pt idx="6">
                  <c:v>20.7</c:v>
                </c:pt>
                <c:pt idx="7">
                  <c:v>21</c:v>
                </c:pt>
                <c:pt idx="8">
                  <c:v>21.3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96749440"/>
        <c:axId val="96750976"/>
        <c:axId val="0"/>
      </c:bar3DChart>
      <c:catAx>
        <c:axId val="96749440"/>
        <c:scaling>
          <c:orientation val="minMax"/>
        </c:scaling>
        <c:delete val="1"/>
        <c:axPos val="l"/>
        <c:majorTickMark val="out"/>
        <c:minorTickMark val="none"/>
        <c:tickLblPos val="none"/>
        <c:crossAx val="96750976"/>
        <c:crosses val="autoZero"/>
        <c:auto val="1"/>
        <c:lblAlgn val="ctr"/>
        <c:lblOffset val="100"/>
        <c:noMultiLvlLbl val="0"/>
      </c:catAx>
      <c:valAx>
        <c:axId val="96750976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9674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6698750229938063"/>
          <c:y val="0"/>
          <c:w val="0.51244579381890176"/>
          <c:h val="0.9202842196277708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Arkusz1!$A$2:$A$5</c:f>
              <c:strCache>
                <c:ptCount val="4"/>
                <c:pt idx="0">
                  <c:v>mężczyźni są bardziej dyspozycyjny niż kobiety</c:v>
                </c:pt>
                <c:pt idx="1">
                  <c:v>ciąża kobiety bardzo często dyskredytuje ją jako dobrego pracownika, nawet pomimo wysokich kwalifikacji i dużego doświadczenia zawodowego</c:v>
                </c:pt>
                <c:pt idx="2">
                  <c:v>życie rodzinne i karierę zawodową można pogodzić</c:v>
                </c:pt>
                <c:pt idx="3">
                  <c:v>kobieta w pracy jest bardziej zorganizowana niż mężczyzna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2.5099999999999998</c:v>
                </c:pt>
                <c:pt idx="1">
                  <c:v>2.72</c:v>
                </c:pt>
                <c:pt idx="2">
                  <c:v>2.7800000000000002</c:v>
                </c:pt>
                <c:pt idx="3">
                  <c:v>3.03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shape val="cylinder"/>
        <c:axId val="86836352"/>
        <c:axId val="86837888"/>
        <c:axId val="0"/>
      </c:bar3DChart>
      <c:catAx>
        <c:axId val="86836352"/>
        <c:scaling>
          <c:orientation val="minMax"/>
        </c:scaling>
        <c:delete val="1"/>
        <c:axPos val="l"/>
        <c:majorTickMark val="out"/>
        <c:minorTickMark val="none"/>
        <c:tickLblPos val="none"/>
        <c:crossAx val="86837888"/>
        <c:crosses val="autoZero"/>
        <c:auto val="1"/>
        <c:lblAlgn val="ctr"/>
        <c:lblOffset val="100"/>
        <c:noMultiLvlLbl val="0"/>
      </c:catAx>
      <c:valAx>
        <c:axId val="86837888"/>
        <c:scaling>
          <c:orientation val="minMax"/>
          <c:max val="4"/>
          <c:min val="0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86836352"/>
        <c:crosses val="autoZero"/>
        <c:crossBetween val="between"/>
        <c:majorUnit val="1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DATA!$H$37</c:f>
              <c:strCache>
                <c:ptCount val="1"/>
                <c:pt idx="0">
                  <c:v>men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1388516518079964E-2"/>
                  <c:y val="4.8994007824493861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427084011192822E-2"/>
                  <c:y val="5.905690090625472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223227261881518E-2"/>
                  <c:y val="5.9056900906254817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427084011192732E-2"/>
                  <c:y val="-2.4551337023466246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203856749311382E-2"/>
                  <c:y val="-6.4054814930312121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223227261881518E-2"/>
                  <c:y val="-4.2153097199483833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0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DATA!$I$36:$N$36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DATA!$I$37:$N$37</c:f>
              <c:numCache>
                <c:formatCode>0</c:formatCode>
                <c:ptCount val="6"/>
                <c:pt idx="0">
                  <c:v>160</c:v>
                </c:pt>
                <c:pt idx="1">
                  <c:v>162</c:v>
                </c:pt>
                <c:pt idx="2">
                  <c:v>173</c:v>
                </c:pt>
                <c:pt idx="3">
                  <c:v>172</c:v>
                </c:pt>
                <c:pt idx="4">
                  <c:v>182</c:v>
                </c:pt>
                <c:pt idx="5">
                  <c:v>171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DATA!$H$38</c:f>
              <c:strCache>
                <c:ptCount val="1"/>
                <c:pt idx="0">
                  <c:v>woman</c:v>
                </c:pt>
              </c:strCache>
            </c:strRef>
          </c:tx>
          <c:spPr>
            <a:ln>
              <a:solidFill>
                <a:srgbClr val="F9CC2B"/>
              </a:solidFill>
            </a:ln>
          </c:spPr>
          <c:marker>
            <c:symbol val="square"/>
            <c:size val="5"/>
            <c:spPr>
              <a:solidFill>
                <a:srgbClr val="F9CC2B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9834710743801661E-2"/>
                  <c:y val="-6.5408805031446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465564738292011E-2"/>
                  <c:y val="-5.53459119496857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261707988980817E-2"/>
                  <c:y val="-6.0377358490565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07713498622598E-2"/>
                  <c:y val="4.52330587389447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873278236914585E-2"/>
                  <c:y val="5.4033938826953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057851239669422E-2"/>
                  <c:y val="4.96334987829491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DATA!$I$36:$N$36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DATA!$I$38:$N$38</c:f>
              <c:numCache>
                <c:formatCode>0</c:formatCode>
                <c:ptCount val="6"/>
                <c:pt idx="0">
                  <c:v>245</c:v>
                </c:pt>
                <c:pt idx="1">
                  <c:v>255</c:v>
                </c:pt>
                <c:pt idx="2">
                  <c:v>268</c:v>
                </c:pt>
                <c:pt idx="3">
                  <c:v>266</c:v>
                </c:pt>
                <c:pt idx="4">
                  <c:v>266</c:v>
                </c:pt>
                <c:pt idx="5">
                  <c:v>260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9616"/>
        <c:axId val="6081152"/>
      </c:lineChart>
      <c:catAx>
        <c:axId val="607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6081152"/>
        <c:crosses val="autoZero"/>
        <c:auto val="0"/>
        <c:lblAlgn val="ctr"/>
        <c:lblOffset val="100"/>
        <c:noMultiLvlLbl val="0"/>
      </c:catAx>
      <c:valAx>
        <c:axId val="6081152"/>
        <c:scaling>
          <c:orientation val="minMax"/>
          <c:min val="1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6079616"/>
        <c:crosses val="autoZero"/>
        <c:crossBetween val="between"/>
      </c:valAx>
      <c:spPr>
        <a:noFill/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6698750229938063"/>
          <c:y val="0"/>
          <c:w val="0.51244579381890176"/>
          <c:h val="0.9202842196277708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Arkusz1!$B$23</c:f>
              <c:strCache>
                <c:ptCount val="1"/>
                <c:pt idx="0">
                  <c:v>średnia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Arkusz1!$A$24:$A$27</c:f>
              <c:strCache>
                <c:ptCount val="4"/>
                <c:pt idx="0">
                  <c:v>kobieta, która poświęca się karierze zawodowej, zamiast dzieciom i rodzinie, jest bezwartościowa</c:v>
                </c:pt>
                <c:pt idx="1">
                  <c:v>kobieta jest bardziej zaangazowana w realizację powierzonych jej zadań niż mężczyzna</c:v>
                </c:pt>
                <c:pt idx="2">
                  <c:v>dobra matka nigdy nie odda małego dziecka pod opiekę obcym osobom</c:v>
                </c:pt>
                <c:pt idx="3">
                  <c:v>kobiety po powrocie z urlopu macierzyńskiego/wychowawczego długo muszą się wdrażać w obowiązki zawodowe</c:v>
                </c:pt>
              </c:strCache>
            </c:strRef>
          </c:cat>
          <c:val>
            <c:numRef>
              <c:f>Arkusz1!$B$24:$B$27</c:f>
              <c:numCache>
                <c:formatCode>General</c:formatCode>
                <c:ptCount val="4"/>
                <c:pt idx="0">
                  <c:v>1.86</c:v>
                </c:pt>
                <c:pt idx="1">
                  <c:v>2.09</c:v>
                </c:pt>
                <c:pt idx="2">
                  <c:v>2.0099999999999998</c:v>
                </c:pt>
                <c:pt idx="3">
                  <c:v>2.42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884736"/>
        <c:axId val="86886272"/>
        <c:axId val="0"/>
      </c:bar3DChart>
      <c:catAx>
        <c:axId val="86884736"/>
        <c:scaling>
          <c:orientation val="minMax"/>
        </c:scaling>
        <c:delete val="1"/>
        <c:axPos val="l"/>
        <c:majorTickMark val="out"/>
        <c:minorTickMark val="none"/>
        <c:tickLblPos val="none"/>
        <c:crossAx val="86886272"/>
        <c:crosses val="autoZero"/>
        <c:auto val="1"/>
        <c:lblAlgn val="ctr"/>
        <c:lblOffset val="100"/>
        <c:noMultiLvlLbl val="0"/>
      </c:catAx>
      <c:valAx>
        <c:axId val="86886272"/>
        <c:scaling>
          <c:orientation val="minMax"/>
          <c:max val="3"/>
          <c:min val="0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86884736"/>
        <c:crosses val="autoZero"/>
        <c:crossBetween val="between"/>
        <c:majorUnit val="1"/>
        <c:minorUnit val="0.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6698750229938063"/>
          <c:y val="0"/>
          <c:w val="0.51244579381890176"/>
          <c:h val="0.9202842196277708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dofinansowanie na rozpoczęcie działalności gospodarczej</c:v>
                </c:pt>
                <c:pt idx="1">
                  <c:v>zwrot kosztów dojazdu do miejsca pracy</c:v>
                </c:pt>
                <c:pt idx="2">
                  <c:v>ułatwienia dla matek małych dzieci</c:v>
                </c:pt>
                <c:pt idx="3">
                  <c:v>elastyczne formy zatrudnienia</c:v>
                </c:pt>
                <c:pt idx="4">
                  <c:v>większe zaangażowanie męża/ partnera w obowiązki domowe/ opiekę nad dzieckiem/ dziećmi</c:v>
                </c:pt>
                <c:pt idx="5">
                  <c:v>uczestnictwo w szkoleniu podnszącym/ uzupełniającym kwalifikacje zawodowe</c:v>
                </c:pt>
              </c:strCache>
            </c:strRef>
          </c:cat>
          <c:val>
            <c:numRef>
              <c:f>Arkusz1!$B$2:$B$7</c:f>
              <c:numCache>
                <c:formatCode>0.0</c:formatCode>
                <c:ptCount val="6"/>
                <c:pt idx="0">
                  <c:v>16</c:v>
                </c:pt>
                <c:pt idx="1">
                  <c:v>18</c:v>
                </c:pt>
                <c:pt idx="2">
                  <c:v>18.600000000000001</c:v>
                </c:pt>
                <c:pt idx="3">
                  <c:v>30.4</c:v>
                </c:pt>
                <c:pt idx="4">
                  <c:v>31.9</c:v>
                </c:pt>
                <c:pt idx="5">
                  <c:v>39.6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96959872"/>
        <c:axId val="96978048"/>
        <c:axId val="0"/>
      </c:bar3DChart>
      <c:catAx>
        <c:axId val="96959872"/>
        <c:scaling>
          <c:orientation val="minMax"/>
        </c:scaling>
        <c:delete val="1"/>
        <c:axPos val="l"/>
        <c:majorTickMark val="out"/>
        <c:minorTickMark val="none"/>
        <c:tickLblPos val="none"/>
        <c:crossAx val="96978048"/>
        <c:crosses val="autoZero"/>
        <c:auto val="1"/>
        <c:lblAlgn val="ctr"/>
        <c:lblOffset val="100"/>
        <c:noMultiLvlLbl val="0"/>
      </c:catAx>
      <c:valAx>
        <c:axId val="96978048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96959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6698750229938063"/>
          <c:y val="0"/>
          <c:w val="0.51244579381890176"/>
          <c:h val="0.9202842196277708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Arkusz1!$B$24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Arkusz1!$A$25:$A$29</c:f>
              <c:strCache>
                <c:ptCount val="5"/>
                <c:pt idx="0">
                  <c:v>żadne/ nie zamierzam wracać do pracy</c:v>
                </c:pt>
                <c:pt idx="1">
                  <c:v>inne (poprawa stanu zdrowia, łatwiejszy dostęp i lepsze dostosowanie ofert pracy)</c:v>
                </c:pt>
                <c:pt idx="2">
                  <c:v>zatrudnienie subsydiowane</c:v>
                </c:pt>
                <c:pt idx="3">
                  <c:v>skierowanie do odbycia stażu zawodowego</c:v>
                </c:pt>
                <c:pt idx="4">
                  <c:v>refundacja kosztów edukacji</c:v>
                </c:pt>
              </c:strCache>
            </c:strRef>
          </c:cat>
          <c:val>
            <c:numRef>
              <c:f>Arkusz1!$B$25:$B$29</c:f>
              <c:numCache>
                <c:formatCode>General</c:formatCode>
                <c:ptCount val="5"/>
                <c:pt idx="0">
                  <c:v>2.2999999999999998</c:v>
                </c:pt>
                <c:pt idx="1">
                  <c:v>3.6</c:v>
                </c:pt>
                <c:pt idx="2">
                  <c:v>8.5</c:v>
                </c:pt>
                <c:pt idx="3">
                  <c:v>10.6</c:v>
                </c:pt>
                <c:pt idx="4">
                  <c:v>14.2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97028352"/>
        <c:axId val="97038336"/>
        <c:axId val="0"/>
      </c:bar3DChart>
      <c:catAx>
        <c:axId val="97028352"/>
        <c:scaling>
          <c:orientation val="minMax"/>
        </c:scaling>
        <c:delete val="1"/>
        <c:axPos val="l"/>
        <c:majorTickMark val="out"/>
        <c:minorTickMark val="none"/>
        <c:tickLblPos val="none"/>
        <c:crossAx val="97038336"/>
        <c:crosses val="autoZero"/>
        <c:auto val="1"/>
        <c:lblAlgn val="ctr"/>
        <c:lblOffset val="100"/>
        <c:noMultiLvlLbl val="0"/>
      </c:catAx>
      <c:valAx>
        <c:axId val="97038336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9702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5205274126629608"/>
          <c:y val="2.0485252205537281E-2"/>
          <c:w val="0.50126734002735185"/>
          <c:h val="0.8672619142090797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other (such as the need for child care, poor health, desire for further education)</c:v>
                </c:pt>
                <c:pt idx="1">
                  <c:v>I don't feel the need for professional development</c:v>
                </c:pt>
                <c:pt idx="2">
                  <c:v>good financial situation of the family - I don't have to work</c:v>
                </c:pt>
                <c:pt idx="3">
                  <c:v>my partner / spouse is against it</c:v>
                </c:pt>
                <c:pt idx="4">
                  <c:v>I like taking care of home / children</c:v>
                </c:pt>
                <c:pt idx="5">
                  <c:v>I like having a lot of free time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 formatCode="0.0">
                  <c:v>19</c:v>
                </c:pt>
                <c:pt idx="1">
                  <c:v>12.8</c:v>
                </c:pt>
                <c:pt idx="2">
                  <c:v>16.100000000000001</c:v>
                </c:pt>
                <c:pt idx="3">
                  <c:v>22.9</c:v>
                </c:pt>
                <c:pt idx="4">
                  <c:v>31.2</c:v>
                </c:pt>
                <c:pt idx="5">
                  <c:v>34.9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shape val="cylinder"/>
        <c:axId val="122843904"/>
        <c:axId val="122845440"/>
        <c:axId val="0"/>
      </c:bar3DChart>
      <c:catAx>
        <c:axId val="122843904"/>
        <c:scaling>
          <c:orientation val="minMax"/>
        </c:scaling>
        <c:delete val="0"/>
        <c:axPos val="l"/>
        <c:majorTickMark val="out"/>
        <c:minorTickMark val="none"/>
        <c:tickLblPos val="nextTo"/>
        <c:crossAx val="122845440"/>
        <c:crosses val="autoZero"/>
        <c:auto val="1"/>
        <c:lblAlgn val="ctr"/>
        <c:lblOffset val="100"/>
        <c:noMultiLvlLbl val="0"/>
      </c:catAx>
      <c:valAx>
        <c:axId val="122845440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2843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I want to feel as a fulfilled person</c:v>
                </c:pt>
                <c:pt idx="1">
                  <c:v>I want to change something in my life for the better, finding a job is treated as a first step</c:v>
                </c:pt>
                <c:pt idx="2">
                  <c:v>I want to become independent</c:v>
                </c:pt>
                <c:pt idx="3">
                  <c:v>I want to grow professionally</c:v>
                </c:pt>
                <c:pt idx="4">
                  <c:v>I am fed up with sitting at home</c:v>
                </c:pt>
                <c:pt idx="5">
                  <c:v>I do not want to be a burden for a working husband / partner and other family members</c:v>
                </c:pt>
                <c:pt idx="6">
                  <c:v>I want to be able to earn money to support the family financially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 formatCode="0.0">
                  <c:v>15</c:v>
                </c:pt>
                <c:pt idx="1">
                  <c:v>16.8</c:v>
                </c:pt>
                <c:pt idx="2">
                  <c:v>16.8</c:v>
                </c:pt>
                <c:pt idx="3">
                  <c:v>23.5</c:v>
                </c:pt>
                <c:pt idx="4">
                  <c:v>23.5</c:v>
                </c:pt>
                <c:pt idx="5">
                  <c:v>30.5</c:v>
                </c:pt>
                <c:pt idx="6">
                  <c:v>68.099999999999994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122891264"/>
        <c:axId val="122929920"/>
        <c:axId val="0"/>
      </c:bar3DChart>
      <c:catAx>
        <c:axId val="122891264"/>
        <c:scaling>
          <c:orientation val="minMax"/>
        </c:scaling>
        <c:delete val="0"/>
        <c:axPos val="l"/>
        <c:majorTickMark val="out"/>
        <c:minorTickMark val="none"/>
        <c:tickLblPos val="nextTo"/>
        <c:crossAx val="122929920"/>
        <c:crosses val="autoZero"/>
        <c:auto val="1"/>
        <c:lblAlgn val="ctr"/>
        <c:lblOffset val="100"/>
        <c:noMultiLvlLbl val="0"/>
      </c:catAx>
      <c:valAx>
        <c:axId val="122929920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2891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47995426908881"/>
          <c:y val="0.1858543495167207"/>
          <c:w val="0.74922788730976764"/>
          <c:h val="0.6064615505684556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Yes, I am looking for a job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cat>
            <c:strRef>
              <c:f>Arkusz1!$A$2:$A$4</c:f>
              <c:strCache>
                <c:ptCount val="3"/>
                <c:pt idx="0">
                  <c:v>Total</c:v>
                </c:pt>
                <c:pt idx="1">
                  <c:v>Unemployed</c:v>
                </c:pt>
                <c:pt idx="2">
                  <c:v>Economically inactive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76.5</c:v>
                </c:pt>
                <c:pt idx="1">
                  <c:v>97.1</c:v>
                </c:pt>
                <c:pt idx="2">
                  <c:v>67.5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No, I'm not looking for a job</c:v>
                </c:pt>
              </c:strCache>
            </c:strRef>
          </c:tx>
          <c:invertIfNegative val="0"/>
          <c:cat>
            <c:strRef>
              <c:f>Arkusz1!$A$2:$A$4</c:f>
              <c:strCache>
                <c:ptCount val="3"/>
                <c:pt idx="0">
                  <c:v>Total</c:v>
                </c:pt>
                <c:pt idx="1">
                  <c:v>Unemployed</c:v>
                </c:pt>
                <c:pt idx="2">
                  <c:v>Economically inactive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23.5</c:v>
                </c:pt>
                <c:pt idx="1">
                  <c:v>2.9</c:v>
                </c:pt>
                <c:pt idx="2">
                  <c:v>32.5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3"/>
        <c:shape val="box"/>
        <c:axId val="121330688"/>
        <c:axId val="121332480"/>
        <c:axId val="0"/>
      </c:bar3DChart>
      <c:catAx>
        <c:axId val="1213306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1332480"/>
        <c:crosses val="autoZero"/>
        <c:auto val="1"/>
        <c:lblAlgn val="ctr"/>
        <c:lblOffset val="100"/>
        <c:noMultiLvlLbl val="0"/>
      </c:catAx>
      <c:valAx>
        <c:axId val="121332480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1330688"/>
        <c:crosses val="autoZero"/>
        <c:crossBetween val="between"/>
        <c:majorUnit val="0.25"/>
      </c:valAx>
    </c:plotArea>
    <c:legend>
      <c:legendPos val="t"/>
      <c:layout/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8188065250537837"/>
          <c:y val="2.3529411764705879E-2"/>
          <c:w val="0.47215203095379377"/>
          <c:h val="0.8763013740929442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through private employment agencies</c:v>
                </c:pt>
                <c:pt idx="1">
                  <c:v>I put ads in the newspaper / internet personally</c:v>
                </c:pt>
                <c:pt idx="2">
                  <c:v>personally meet with employers</c:v>
                </c:pt>
                <c:pt idx="3">
                  <c:v>through the labour office</c:v>
                </c:pt>
                <c:pt idx="4">
                  <c:v>through family, friends</c:v>
                </c:pt>
                <c:pt idx="5">
                  <c:v>through newspaper advertisements</c:v>
                </c:pt>
                <c:pt idx="6">
                  <c:v>through Internet Job offers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1.2</c:v>
                </c:pt>
                <c:pt idx="1">
                  <c:v>2.2999999999999998</c:v>
                </c:pt>
                <c:pt idx="2">
                  <c:v>27.7</c:v>
                </c:pt>
                <c:pt idx="3">
                  <c:v>31.2</c:v>
                </c:pt>
                <c:pt idx="4">
                  <c:v>57.2</c:v>
                </c:pt>
                <c:pt idx="5">
                  <c:v>59.5</c:v>
                </c:pt>
                <c:pt idx="6">
                  <c:v>61.8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121407360"/>
        <c:axId val="121408896"/>
        <c:axId val="0"/>
      </c:bar3DChart>
      <c:catAx>
        <c:axId val="121407360"/>
        <c:scaling>
          <c:orientation val="minMax"/>
        </c:scaling>
        <c:delete val="0"/>
        <c:axPos val="l"/>
        <c:majorTickMark val="out"/>
        <c:minorTickMark val="none"/>
        <c:tickLblPos val="nextTo"/>
        <c:crossAx val="121408896"/>
        <c:crosses val="autoZero"/>
        <c:auto val="1"/>
        <c:lblAlgn val="ctr"/>
        <c:lblOffset val="100"/>
        <c:noMultiLvlLbl val="0"/>
      </c:catAx>
      <c:valAx>
        <c:axId val="121408896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140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daily</c:v>
                </c:pt>
                <c:pt idx="1">
                  <c:v>once every few months</c:v>
                </c:pt>
                <c:pt idx="2">
                  <c:v>once a month</c:v>
                </c:pt>
                <c:pt idx="3">
                  <c:v>two or three times a week</c:v>
                </c:pt>
                <c:pt idx="4">
                  <c:v>weekly</c:v>
                </c:pt>
                <c:pt idx="5">
                  <c:v>two or three times a month</c:v>
                </c:pt>
              </c:strCache>
            </c:strRef>
          </c:cat>
          <c:val>
            <c:numRef>
              <c:f>Arkusz1!$B$2:$B$7</c:f>
              <c:numCache>
                <c:formatCode>###0.0</c:formatCode>
                <c:ptCount val="6"/>
                <c:pt idx="0">
                  <c:v>9.2485549132947984</c:v>
                </c:pt>
                <c:pt idx="1">
                  <c:v>11.560693641618499</c:v>
                </c:pt>
                <c:pt idx="2">
                  <c:v>11.560693641618499</c:v>
                </c:pt>
                <c:pt idx="3">
                  <c:v>19.075144508670519</c:v>
                </c:pt>
                <c:pt idx="4">
                  <c:v>20.809248554913289</c:v>
                </c:pt>
                <c:pt idx="5">
                  <c:v>27.745664739884386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121467264"/>
        <c:axId val="121468800"/>
        <c:axId val="0"/>
      </c:bar3DChart>
      <c:catAx>
        <c:axId val="121467264"/>
        <c:scaling>
          <c:orientation val="minMax"/>
        </c:scaling>
        <c:delete val="0"/>
        <c:axPos val="l"/>
        <c:majorTickMark val="out"/>
        <c:minorTickMark val="none"/>
        <c:tickLblPos val="nextTo"/>
        <c:crossAx val="121468800"/>
        <c:crosses val="autoZero"/>
        <c:auto val="1"/>
        <c:lblAlgn val="ctr"/>
        <c:lblOffset val="100"/>
        <c:noMultiLvlLbl val="0"/>
      </c:catAx>
      <c:valAx>
        <c:axId val="121468800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1467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1739367474324846"/>
          <c:y val="1.5924172730482904E-2"/>
          <c:w val="0.53261282835513335"/>
          <c:h val="0.92716539161330969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cat>
            <c:strRef>
              <c:f>Arkusz1!$A$2:$A$7</c:f>
              <c:strCache>
                <c:ptCount val="6"/>
                <c:pt idx="0">
                  <c:v>analyse job offers alternative to own professional profile</c:v>
                </c:pt>
                <c:pt idx="1">
                  <c:v>properly prepare application documents (CV, cover letter)</c:v>
                </c:pt>
                <c:pt idx="2">
                  <c:v>prepare for the interview by gathering information about potential employers and prepare self-presentation</c:v>
                </c:pt>
                <c:pt idx="3">
                  <c:v>gather information about employers / companies that you would be interested in, in order to apply there</c:v>
                </c:pt>
                <c:pt idx="4">
                  <c:v>search job offers and choose accordingly to your education and skills</c:v>
                </c:pt>
                <c:pt idx="5">
                  <c:v>analyse own skills, interests and abilities in order to increase employment opportunities</c:v>
                </c:pt>
              </c:strCache>
            </c:strRef>
          </c:cat>
          <c:val>
            <c:numRef>
              <c:f>Arkusz1!$B$2:$B$7</c:f>
              <c:numCache>
                <c:formatCode>0.0</c:formatCode>
                <c:ptCount val="6"/>
                <c:pt idx="0">
                  <c:v>47.9</c:v>
                </c:pt>
                <c:pt idx="1">
                  <c:v>48</c:v>
                </c:pt>
                <c:pt idx="2">
                  <c:v>50.3</c:v>
                </c:pt>
                <c:pt idx="3">
                  <c:v>50.9</c:v>
                </c:pt>
                <c:pt idx="4">
                  <c:v>72.400000000000006</c:v>
                </c:pt>
                <c:pt idx="5">
                  <c:v>73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52</a:t>
                    </a:r>
                    <a:r>
                      <a:rPr lang="pl-PL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pl-PL" dirty="0" smtClean="0"/>
                      <a:t>27,0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analyse job offers alternative to own professional profile</c:v>
                </c:pt>
                <c:pt idx="1">
                  <c:v>properly prepare application documents (CV, cover letter)</c:v>
                </c:pt>
                <c:pt idx="2">
                  <c:v>prepare for the interview by gathering information about potential employers and prepare self-presentation</c:v>
                </c:pt>
                <c:pt idx="3">
                  <c:v>gather information about employers / companies that you would be interested in, in order to apply there</c:v>
                </c:pt>
                <c:pt idx="4">
                  <c:v>search job offers and choose accordingly to your education and skills</c:v>
                </c:pt>
                <c:pt idx="5">
                  <c:v>analyse own skills, interests and abilities in order to increase employment opportunities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52.1</c:v>
                </c:pt>
                <c:pt idx="1">
                  <c:v>52</c:v>
                </c:pt>
                <c:pt idx="2">
                  <c:v>49.7</c:v>
                </c:pt>
                <c:pt idx="3">
                  <c:v>49.1</c:v>
                </c:pt>
                <c:pt idx="4">
                  <c:v>27.599999999999987</c:v>
                </c:pt>
                <c:pt idx="5">
                  <c:v>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3"/>
        <c:shape val="box"/>
        <c:axId val="123561472"/>
        <c:axId val="123581952"/>
        <c:axId val="0"/>
      </c:bar3DChart>
      <c:catAx>
        <c:axId val="1235614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123581952"/>
        <c:crosses val="autoZero"/>
        <c:auto val="1"/>
        <c:lblAlgn val="ctr"/>
        <c:lblOffset val="100"/>
        <c:noMultiLvlLbl val="0"/>
      </c:catAx>
      <c:valAx>
        <c:axId val="12358195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3561472"/>
        <c:crosses val="autoZero"/>
        <c:crossBetween val="between"/>
        <c:majorUnit val="0.25"/>
      </c:valAx>
    </c:plotArea>
    <c:legend>
      <c:legendPos val="t"/>
      <c:layout>
        <c:manualLayout>
          <c:xMode val="edge"/>
          <c:yMode val="edge"/>
          <c:x val="1.7240731421998851E-2"/>
          <c:y val="1.6035495263215731E-2"/>
          <c:w val="0.20816804668762323"/>
          <c:h val="4.9955197415465384E-2"/>
        </c:manualLayout>
      </c:layout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GB" sz="1600" b="1" i="0" u="none" strike="noStrike" baseline="0" dirty="0" smtClean="0"/>
              <a:t>Assessment of one's professional qualifications [%]</a:t>
            </a:r>
            <a:endParaRPr lang="pl-PL" sz="1600" dirty="0"/>
          </a:p>
        </c:rich>
      </c:tx>
      <c:layout>
        <c:manualLayout>
          <c:xMode val="edge"/>
          <c:yMode val="edge"/>
          <c:x val="9.1264133814961484E-2"/>
          <c:y val="4.704037632301058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355415283833374E-2"/>
          <c:y val="0.26329091262651322"/>
          <c:w val="0.86361587951689189"/>
          <c:h val="0.49220284155974076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very bad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###0.0</c:formatCode>
                <c:ptCount val="1"/>
                <c:pt idx="0">
                  <c:v>2.7190332326283992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bad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###0.0</c:formatCode>
                <c:ptCount val="1"/>
                <c:pt idx="0">
                  <c:v>47.129909365558923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###0.0</c:formatCode>
                <c:ptCount val="1"/>
                <c:pt idx="0">
                  <c:v>29.305135951661629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A19574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###0.0</c:formatCode>
                <c:ptCount val="1"/>
                <c:pt idx="0">
                  <c:v>16.314199395770387</c:v>
                </c:pt>
              </c:numCache>
            </c:numRef>
          </c: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rgbClr val="FBEEC9">
                <a:lumMod val="75000"/>
              </a:srgbClr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Arkusz1!$B$6</c:f>
              <c:numCache>
                <c:formatCode>###0.0</c:formatCode>
                <c:ptCount val="1"/>
                <c:pt idx="0">
                  <c:v>4.5317220543806691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121548800"/>
        <c:axId val="121550336"/>
        <c:axId val="0"/>
      </c:bar3DChart>
      <c:catAx>
        <c:axId val="121548800"/>
        <c:scaling>
          <c:orientation val="minMax"/>
        </c:scaling>
        <c:delete val="1"/>
        <c:axPos val="l"/>
        <c:majorTickMark val="out"/>
        <c:minorTickMark val="none"/>
        <c:tickLblPos val="none"/>
        <c:crossAx val="121550336"/>
        <c:crosses val="autoZero"/>
        <c:auto val="1"/>
        <c:lblAlgn val="ctr"/>
        <c:lblOffset val="100"/>
        <c:noMultiLvlLbl val="0"/>
      </c:catAx>
      <c:valAx>
        <c:axId val="12155033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1548800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80437746656777875"/>
          <c:y val="4.6966296990218516E-2"/>
          <c:w val="0.18608905817271579"/>
          <c:h val="0.87811789108486094"/>
        </c:manualLayout>
      </c:layout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DATA!$F$10</c:f>
              <c:strCache>
                <c:ptCount val="1"/>
                <c:pt idx="0">
                  <c:v>men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1388516518079902E-2"/>
                  <c:y val="4.8994007824493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427084011192822E-2"/>
                  <c:y val="5.90569009062546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223227261881518E-2"/>
                  <c:y val="5.9056900906254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427097015074703E-2"/>
                  <c:y val="5.7516825579404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203856749311382E-2"/>
                  <c:y val="-6.405481493031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223227261881518E-2"/>
                  <c:y val="-4.2153097199483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DATA!$G$9:$L$9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DATA!$G$10:$L$10</c:f>
              <c:numCache>
                <c:formatCode>0.0</c:formatCode>
                <c:ptCount val="6"/>
                <c:pt idx="0">
                  <c:v>55.1</c:v>
                </c:pt>
                <c:pt idx="1">
                  <c:v>57.2</c:v>
                </c:pt>
                <c:pt idx="2">
                  <c:v>58.7</c:v>
                </c:pt>
                <c:pt idx="3">
                  <c:v>58.4</c:v>
                </c:pt>
                <c:pt idx="4">
                  <c:v>55.4</c:v>
                </c:pt>
                <c:pt idx="5">
                  <c:v>57.7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DATA!$F$11</c:f>
              <c:strCache>
                <c:ptCount val="1"/>
                <c:pt idx="0">
                  <c:v>woman</c:v>
                </c:pt>
              </c:strCache>
            </c:strRef>
          </c:tx>
          <c:spPr>
            <a:ln>
              <a:solidFill>
                <a:srgbClr val="F9CC2B"/>
              </a:solidFill>
            </a:ln>
          </c:spPr>
          <c:marker>
            <c:symbol val="square"/>
            <c:size val="6"/>
            <c:spPr>
              <a:solidFill>
                <a:srgbClr val="F9CC2B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9834710743801661E-2"/>
                  <c:y val="-6.5408805031446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465564738292011E-2"/>
                  <c:y val="-5.5345911949685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261707988980762E-2"/>
                  <c:y val="-6.037735849056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898990720458784E-2"/>
                  <c:y val="-6.1797552499006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161047880228574E-2"/>
                  <c:y val="-7.7695871713970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2811526344769003E-2"/>
                  <c:y val="-7.3863264341646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DATA!$G$9:$L$9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DATA!$G$11:$L$11</c:f>
              <c:numCache>
                <c:formatCode>0.0</c:formatCode>
                <c:ptCount val="6"/>
                <c:pt idx="0">
                  <c:v>41.3</c:v>
                </c:pt>
                <c:pt idx="1">
                  <c:v>42.7</c:v>
                </c:pt>
                <c:pt idx="2">
                  <c:v>44.3</c:v>
                </c:pt>
                <c:pt idx="3">
                  <c:v>44.3</c:v>
                </c:pt>
                <c:pt idx="4">
                  <c:v>43.4</c:v>
                </c:pt>
                <c:pt idx="5">
                  <c:v>43.9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18016"/>
        <c:axId val="33645312"/>
      </c:lineChart>
      <c:catAx>
        <c:axId val="6118016"/>
        <c:scaling>
          <c:orientation val="minMax"/>
        </c:scaling>
        <c:delete val="0"/>
        <c:axPos val="b"/>
        <c:majorTickMark val="out"/>
        <c:minorTickMark val="none"/>
        <c:tickLblPos val="low"/>
        <c:crossAx val="33645312"/>
        <c:crosses val="autoZero"/>
        <c:auto val="0"/>
        <c:lblAlgn val="ctr"/>
        <c:lblOffset val="100"/>
        <c:noMultiLvlLbl val="0"/>
      </c:catAx>
      <c:valAx>
        <c:axId val="33645312"/>
        <c:scaling>
          <c:orientation val="minMax"/>
          <c:min val="3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6118016"/>
        <c:crosses val="autoZero"/>
        <c:crossBetween val="between"/>
      </c:valAx>
      <c:spPr>
        <a:noFill/>
      </c:spPr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GB" sz="1600" b="1" dirty="0" smtClean="0"/>
              <a:t>The assessment of language skills [%]</a:t>
            </a:r>
            <a:endParaRPr lang="pl-PL" sz="16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81544643187825"/>
          <c:y val="0.23981184603159628"/>
          <c:w val="0.76859376735918328"/>
          <c:h val="0.5400980223273085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very bad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###0.0</c:formatCode>
                <c:ptCount val="1"/>
                <c:pt idx="0">
                  <c:v>8.9123867069486451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bad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###0.0</c:formatCode>
                <c:ptCount val="1"/>
                <c:pt idx="0">
                  <c:v>33.987915407854985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###0.0</c:formatCode>
                <c:ptCount val="1"/>
                <c:pt idx="0">
                  <c:v>27.34138972809669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good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###0.0</c:formatCode>
                <c:ptCount val="1"/>
                <c:pt idx="0">
                  <c:v>19.033232628398792</c:v>
                </c:pt>
              </c:numCache>
            </c:numRef>
          </c: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very good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Arkusz1!$B$6</c:f>
              <c:numCache>
                <c:formatCode>###0.0</c:formatCode>
                <c:ptCount val="1"/>
                <c:pt idx="0">
                  <c:v>10.725075528700906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123669888"/>
        <c:axId val="123683968"/>
        <c:axId val="0"/>
      </c:bar3DChart>
      <c:catAx>
        <c:axId val="123669888"/>
        <c:scaling>
          <c:orientation val="minMax"/>
        </c:scaling>
        <c:delete val="1"/>
        <c:axPos val="l"/>
        <c:majorTickMark val="out"/>
        <c:minorTickMark val="none"/>
        <c:tickLblPos val="none"/>
        <c:crossAx val="123683968"/>
        <c:crosses val="autoZero"/>
        <c:auto val="1"/>
        <c:lblAlgn val="ctr"/>
        <c:lblOffset val="100"/>
        <c:noMultiLvlLbl val="0"/>
      </c:catAx>
      <c:valAx>
        <c:axId val="123683968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3669888"/>
        <c:crosses val="autoZero"/>
        <c:crossBetween val="between"/>
        <c:majorUnit val="0.25"/>
      </c:valAx>
    </c:plotArea>
    <c:legend>
      <c:legendPos val="l"/>
      <c:layout>
        <c:manualLayout>
          <c:xMode val="edge"/>
          <c:yMode val="edge"/>
          <c:x val="8.8184646150427926E-3"/>
          <c:y val="7.8091120755283128E-2"/>
          <c:w val="0.17458685146094879"/>
          <c:h val="0.83983018354180672"/>
        </c:manualLayout>
      </c:layout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5.6595679183794392E-2"/>
          <c:y val="0.24614923738632263"/>
          <c:w val="0.88939724289893718"/>
          <c:h val="0.55668973288682277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###0.0</c:formatCode>
                <c:ptCount val="1"/>
                <c:pt idx="0">
                  <c:v>26.132930513595166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###0.0</c:formatCode>
                <c:ptCount val="1"/>
                <c:pt idx="0">
                  <c:v>42.447129909365543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Don't know, Haven't thought about it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###0.0</c:formatCode>
                <c:ptCount val="1"/>
                <c:pt idx="0">
                  <c:v>31.419939577039269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123725312"/>
        <c:axId val="123726848"/>
        <c:axId val="0"/>
      </c:bar3DChart>
      <c:catAx>
        <c:axId val="123725312"/>
        <c:scaling>
          <c:orientation val="minMax"/>
        </c:scaling>
        <c:delete val="1"/>
        <c:axPos val="l"/>
        <c:majorTickMark val="out"/>
        <c:minorTickMark val="none"/>
        <c:tickLblPos val="none"/>
        <c:crossAx val="123726848"/>
        <c:crosses val="autoZero"/>
        <c:auto val="1"/>
        <c:lblAlgn val="ctr"/>
        <c:lblOffset val="100"/>
        <c:noMultiLvlLbl val="0"/>
      </c:catAx>
      <c:valAx>
        <c:axId val="123726848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3725312"/>
        <c:crosses val="autoZero"/>
        <c:crossBetween val="between"/>
        <c:majorUnit val="0.25"/>
      </c:valAx>
    </c:plotArea>
    <c:legend>
      <c:legendPos val="t"/>
      <c:layout>
        <c:manualLayout>
          <c:xMode val="edge"/>
          <c:yMode val="edge"/>
          <c:x val="2.3275191645372752E-2"/>
          <c:y val="2.1596239873574178E-2"/>
          <c:w val="0.95932859311928365"/>
          <c:h val="0.16317631374291738"/>
        </c:manualLayout>
      </c:layout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37208695019726756"/>
          <c:y val="2.2818297966892581E-2"/>
          <c:w val="0.60799348422496569"/>
          <c:h val="0.8560177083333333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Arkusz1!$A$2:$A$7</c:f>
              <c:strCache>
                <c:ptCount val="6"/>
                <c:pt idx="0">
                  <c:v>other (development / specialist courses, driving license)</c:v>
                </c:pt>
                <c:pt idx="1">
                  <c:v>secondary school</c:v>
                </c:pt>
                <c:pt idx="2">
                  <c:v>postgraduate studies</c:v>
                </c:pt>
                <c:pt idx="3">
                  <c:v>post-secondary college</c:v>
                </c:pt>
                <c:pt idx="4">
                  <c:v>language courses</c:v>
                </c:pt>
                <c:pt idx="5">
                  <c:v>higher education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2.8</c:v>
                </c:pt>
                <c:pt idx="1">
                  <c:v>7.5</c:v>
                </c:pt>
                <c:pt idx="2">
                  <c:v>20.8</c:v>
                </c:pt>
                <c:pt idx="3">
                  <c:v>22</c:v>
                </c:pt>
                <c:pt idx="4">
                  <c:v>23.7</c:v>
                </c:pt>
                <c:pt idx="5">
                  <c:v>56.1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123355520"/>
        <c:axId val="123357056"/>
        <c:axId val="0"/>
      </c:bar3DChart>
      <c:catAx>
        <c:axId val="123355520"/>
        <c:scaling>
          <c:orientation val="minMax"/>
        </c:scaling>
        <c:delete val="0"/>
        <c:axPos val="l"/>
        <c:majorTickMark val="out"/>
        <c:minorTickMark val="none"/>
        <c:tickLblPos val="nextTo"/>
        <c:crossAx val="123357056"/>
        <c:crosses val="autoZero"/>
        <c:auto val="1"/>
        <c:lblAlgn val="ctr"/>
        <c:lblOffset val="100"/>
        <c:noMultiLvlLbl val="0"/>
      </c:catAx>
      <c:valAx>
        <c:axId val="123357056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3355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614316001925783E-2"/>
          <c:y val="0.1465780762921767"/>
          <c:w val="0.57630598914935349"/>
          <c:h val="0.54038235947639757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definitely not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7.9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Rather not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General</c:formatCode>
                <c:ptCount val="1"/>
                <c:pt idx="0">
                  <c:v>41.2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Probably yes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General</c:formatCode>
                <c:ptCount val="1"/>
                <c:pt idx="0">
                  <c:v>12.7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Definitely yes</c:v>
                </c:pt>
              </c:strCache>
            </c:strRef>
          </c:tx>
          <c:spPr>
            <a:solidFill>
              <a:srgbClr val="A19574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I don't know, I haven't thought about it</c:v>
                </c:pt>
              </c:strCache>
            </c:strRef>
          </c:tx>
          <c:spPr>
            <a:solidFill>
              <a:srgbClr val="FBEEC9">
                <a:lumMod val="75000"/>
              </a:srgbClr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Arkusz1!$B$6</c:f>
              <c:numCache>
                <c:formatCode>General</c:formatCode>
                <c:ptCount val="1"/>
                <c:pt idx="0">
                  <c:v>32.200000000000003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123441920"/>
        <c:axId val="123443456"/>
        <c:axId val="0"/>
      </c:bar3DChart>
      <c:catAx>
        <c:axId val="123441920"/>
        <c:scaling>
          <c:orientation val="minMax"/>
        </c:scaling>
        <c:delete val="1"/>
        <c:axPos val="l"/>
        <c:majorTickMark val="out"/>
        <c:minorTickMark val="none"/>
        <c:tickLblPos val="none"/>
        <c:crossAx val="123443456"/>
        <c:crosses val="autoZero"/>
        <c:auto val="1"/>
        <c:lblAlgn val="ctr"/>
        <c:lblOffset val="100"/>
        <c:noMultiLvlLbl val="0"/>
      </c:catAx>
      <c:valAx>
        <c:axId val="12344345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3441920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58249338036514386"/>
          <c:y val="5.7435203278067143E-2"/>
          <c:w val="0.40868815501981315"/>
          <c:h val="0.89371564924158764"/>
        </c:manualLayout>
      </c:layout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GB" sz="1600" b="1" dirty="0" smtClean="0">
                <a:latin typeface="+mn-lt"/>
              </a:rPr>
              <a:t>Willingness to accept employment under flexible forms of employment [%]</a:t>
            </a:r>
            <a:endParaRPr lang="pl-PL" sz="1600" dirty="0">
              <a:latin typeface="+mn-lt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499702971478851E-2"/>
          <c:y val="0.31756204915781128"/>
          <c:w val="0.60955750095719397"/>
          <c:h val="0.42781925877454308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Arkusz1!$F$6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Arkusz1!$H$5</c:f>
              <c:strCache>
                <c:ptCount val="1"/>
                <c:pt idx="0">
                  <c:v>Procent</c:v>
                </c:pt>
              </c:strCache>
            </c:strRef>
          </c:cat>
          <c:val>
            <c:numRef>
              <c:f>Arkusz1!$H$6</c:f>
              <c:numCache>
                <c:formatCode>###0.0</c:formatCode>
                <c:ptCount val="1"/>
                <c:pt idx="0">
                  <c:v>38.670694864048322</c:v>
                </c:pt>
              </c:numCache>
            </c:numRef>
          </c:val>
        </c:ser>
        <c:ser>
          <c:idx val="1"/>
          <c:order val="1"/>
          <c:tx>
            <c:strRef>
              <c:f>Arkusz1!$F$7</c:f>
              <c:strCache>
                <c:ptCount val="1"/>
                <c:pt idx="0">
                  <c:v>I don't know, I haven't thought about it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Arkusz1!$H$5</c:f>
              <c:strCache>
                <c:ptCount val="1"/>
                <c:pt idx="0">
                  <c:v>Procent</c:v>
                </c:pt>
              </c:strCache>
            </c:strRef>
          </c:cat>
          <c:val>
            <c:numRef>
              <c:f>Arkusz1!$H$7</c:f>
              <c:numCache>
                <c:formatCode>###0.0</c:formatCode>
                <c:ptCount val="1"/>
                <c:pt idx="0">
                  <c:v>38.217522658610257</c:v>
                </c:pt>
              </c:numCache>
            </c:numRef>
          </c:val>
        </c:ser>
        <c:ser>
          <c:idx val="2"/>
          <c:order val="2"/>
          <c:tx>
            <c:strRef>
              <c:f>Arkusz1!$F$8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Arkusz1!$H$5</c:f>
              <c:strCache>
                <c:ptCount val="1"/>
                <c:pt idx="0">
                  <c:v>Procent</c:v>
                </c:pt>
              </c:strCache>
            </c:strRef>
          </c:cat>
          <c:val>
            <c:numRef>
              <c:f>Arkusz1!$H$8</c:f>
              <c:numCache>
                <c:formatCode>###0.0</c:formatCode>
                <c:ptCount val="1"/>
                <c:pt idx="0">
                  <c:v>23.111782477341389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shape val="box"/>
        <c:axId val="124045568"/>
        <c:axId val="124055552"/>
        <c:axId val="0"/>
      </c:bar3DChart>
      <c:catAx>
        <c:axId val="124045568"/>
        <c:scaling>
          <c:orientation val="minMax"/>
        </c:scaling>
        <c:delete val="1"/>
        <c:axPos val="l"/>
        <c:majorTickMark val="out"/>
        <c:minorTickMark val="none"/>
        <c:tickLblPos val="none"/>
        <c:crossAx val="124055552"/>
        <c:crosses val="autoZero"/>
        <c:auto val="1"/>
        <c:lblAlgn val="ctr"/>
        <c:lblOffset val="100"/>
        <c:noMultiLvlLbl val="0"/>
      </c:catAx>
      <c:valAx>
        <c:axId val="12405555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24045568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56174830436654943"/>
          <c:y val="0.30332832268957427"/>
          <c:w val="0.42950611089126034"/>
          <c:h val="0.62466409652537214"/>
        </c:manualLayout>
      </c:layout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GB" sz="1600" b="1" dirty="0" smtClean="0">
                <a:latin typeface="+mn-lt"/>
              </a:rPr>
              <a:t>Women's preferences for taking up employment in various forms of flexible work [%]</a:t>
            </a:r>
            <a:endParaRPr lang="pl-PL" sz="1600" dirty="0">
              <a:latin typeface="+mn-lt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3668117174655707"/>
          <c:y val="0.22395474576898863"/>
          <c:w val="0.51724049802122829"/>
          <c:h val="0.6451101112222095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Arkusz1!$H$93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/>
                      <a:t>35,9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/>
                      <a:t>38,6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/>
                      <a:t>42,5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dirty="0"/>
                      <a:t>43,1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Arkusz1!$F$94:$F$100</c:f>
              <c:strCache>
                <c:ptCount val="7"/>
                <c:pt idx="0">
                  <c:v>temporary work</c:v>
                </c:pt>
                <c:pt idx="1">
                  <c:v>Variable work time</c:v>
                </c:pt>
                <c:pt idx="2">
                  <c:v>home-based work</c:v>
                </c:pt>
                <c:pt idx="3">
                  <c:v>teleworking</c:v>
                </c:pt>
                <c:pt idx="4">
                  <c:v>term employment</c:v>
                </c:pt>
                <c:pt idx="5">
                  <c:v>part-time work</c:v>
                </c:pt>
                <c:pt idx="6">
                  <c:v>Civil law contract</c:v>
                </c:pt>
              </c:strCache>
            </c:strRef>
          </c:cat>
          <c:val>
            <c:numRef>
              <c:f>Arkusz1!$H$94:$H$100</c:f>
              <c:numCache>
                <c:formatCode>0.0</c:formatCode>
                <c:ptCount val="7"/>
                <c:pt idx="0">
                  <c:v>7.8431372549019605</c:v>
                </c:pt>
                <c:pt idx="1">
                  <c:v>14.379084967320269</c:v>
                </c:pt>
                <c:pt idx="2">
                  <c:v>22.222222222222207</c:v>
                </c:pt>
                <c:pt idx="3">
                  <c:v>35.947712418300654</c:v>
                </c:pt>
                <c:pt idx="4">
                  <c:v>38.562091503267958</c:v>
                </c:pt>
                <c:pt idx="5">
                  <c:v>42.483660130718945</c:v>
                </c:pt>
                <c:pt idx="6">
                  <c:v>43.137254901960787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123499264"/>
        <c:axId val="123500800"/>
        <c:axId val="0"/>
      </c:bar3DChart>
      <c:catAx>
        <c:axId val="123499264"/>
        <c:scaling>
          <c:orientation val="minMax"/>
        </c:scaling>
        <c:delete val="0"/>
        <c:axPos val="l"/>
        <c:majorTickMark val="out"/>
        <c:minorTickMark val="none"/>
        <c:tickLblPos val="nextTo"/>
        <c:crossAx val="123500800"/>
        <c:crosses val="autoZero"/>
        <c:auto val="1"/>
        <c:lblAlgn val="ctr"/>
        <c:lblOffset val="100"/>
        <c:noMultiLvlLbl val="0"/>
      </c:catAx>
      <c:valAx>
        <c:axId val="123500800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23499264"/>
        <c:crosses val="autoZero"/>
        <c:crossBetween val="between"/>
        <c:majorUnit val="10"/>
        <c:dispUnits>
          <c:builtInUnit val="hundreds"/>
        </c:dispUnits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805070839123597E-2"/>
          <c:y val="0.22538676258193541"/>
          <c:w val="0.67709359706845063"/>
          <c:h val="0.3626017248083546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Arkusz1!$F$124</c:f>
              <c:strCache>
                <c:ptCount val="1"/>
                <c:pt idx="0">
                  <c:v>Probably yes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cat>
            <c:strRef>
              <c:f>Arkusz1!$I$123</c:f>
              <c:strCache>
                <c:ptCount val="1"/>
                <c:pt idx="0">
                  <c:v>Procent ważnych</c:v>
                </c:pt>
              </c:strCache>
            </c:strRef>
          </c:cat>
          <c:val>
            <c:numRef>
              <c:f>Arkusz1!$I$124</c:f>
              <c:numCache>
                <c:formatCode>###0.0</c:formatCode>
                <c:ptCount val="1"/>
                <c:pt idx="0">
                  <c:v>35.294117647058854</c:v>
                </c:pt>
              </c:numCache>
            </c:numRef>
          </c:val>
        </c:ser>
        <c:ser>
          <c:idx val="1"/>
          <c:order val="1"/>
          <c:tx>
            <c:strRef>
              <c:f>Arkusz1!$F$125</c:f>
              <c:strCache>
                <c:ptCount val="1"/>
                <c:pt idx="0">
                  <c:v>Rather not</c:v>
                </c:pt>
              </c:strCache>
            </c:strRef>
          </c:tx>
          <c:invertIfNegative val="0"/>
          <c:cat>
            <c:strRef>
              <c:f>Arkusz1!$I$123</c:f>
              <c:strCache>
                <c:ptCount val="1"/>
                <c:pt idx="0">
                  <c:v>Procent ważnych</c:v>
                </c:pt>
              </c:strCache>
            </c:strRef>
          </c:cat>
          <c:val>
            <c:numRef>
              <c:f>Arkusz1!$I$125</c:f>
              <c:numCache>
                <c:formatCode>###0.0</c:formatCode>
                <c:ptCount val="1"/>
                <c:pt idx="0">
                  <c:v>34.640522875816991</c:v>
                </c:pt>
              </c:numCache>
            </c:numRef>
          </c:val>
        </c:ser>
        <c:ser>
          <c:idx val="2"/>
          <c:order val="2"/>
          <c:tx>
            <c:strRef>
              <c:f>Arkusz1!$F$126</c:f>
              <c:strCache>
                <c:ptCount val="1"/>
                <c:pt idx="0">
                  <c:v>I don't know, I haven't thought about it</c:v>
                </c:pt>
              </c:strCache>
            </c:strRef>
          </c:tx>
          <c:spPr>
            <a:solidFill>
              <a:srgbClr val="F0A22E"/>
            </a:solidFill>
            <a:ln>
              <a:noFill/>
            </a:ln>
          </c:spPr>
          <c:invertIfNegative val="0"/>
          <c:cat>
            <c:strRef>
              <c:f>Arkusz1!$I$123</c:f>
              <c:strCache>
                <c:ptCount val="1"/>
                <c:pt idx="0">
                  <c:v>Procent ważnych</c:v>
                </c:pt>
              </c:strCache>
            </c:strRef>
          </c:cat>
          <c:val>
            <c:numRef>
              <c:f>Arkusz1!$I$126</c:f>
              <c:numCache>
                <c:formatCode>###0.0</c:formatCode>
                <c:ptCount val="1"/>
                <c:pt idx="0">
                  <c:v>26.143790849673195</c:v>
                </c:pt>
              </c:numCache>
            </c:numRef>
          </c:val>
        </c:ser>
        <c:ser>
          <c:idx val="3"/>
          <c:order val="3"/>
          <c:tx>
            <c:strRef>
              <c:f>Arkusz1!$F$127</c:f>
              <c:strCache>
                <c:ptCount val="1"/>
                <c:pt idx="0">
                  <c:v>Definitely yes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4.1116005873715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Arkusz1!$I$123</c:f>
              <c:strCache>
                <c:ptCount val="1"/>
                <c:pt idx="0">
                  <c:v>Procent ważnych</c:v>
                </c:pt>
              </c:strCache>
            </c:strRef>
          </c:cat>
          <c:val>
            <c:numRef>
              <c:f>Arkusz1!$I$127</c:f>
              <c:numCache>
                <c:formatCode>###0.0</c:formatCode>
                <c:ptCount val="1"/>
                <c:pt idx="0">
                  <c:v>3.2679738562091516</c:v>
                </c:pt>
              </c:numCache>
            </c:numRef>
          </c:val>
        </c:ser>
        <c:ser>
          <c:idx val="4"/>
          <c:order val="4"/>
          <c:tx>
            <c:strRef>
              <c:f>Arkusz1!$F$128</c:f>
              <c:strCache>
                <c:ptCount val="1"/>
                <c:pt idx="0">
                  <c:v>definitely not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229491173416399E-2"/>
                  <c:y val="-4.6989720998531624E-2"/>
                </c:manualLayout>
              </c:layout>
              <c:tx>
                <c:rich>
                  <a:bodyPr/>
                  <a:lstStyle/>
                  <a:p>
                    <a:r>
                      <a:rPr lang="pl-PL" sz="1600" b="1" dirty="0"/>
                      <a:t>0</a:t>
                    </a:r>
                    <a:r>
                      <a:rPr lang="en-US" sz="1600" b="1" dirty="0"/>
                      <a:t>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Arkusz1!$I$123</c:f>
              <c:strCache>
                <c:ptCount val="1"/>
                <c:pt idx="0">
                  <c:v>Procent ważnych</c:v>
                </c:pt>
              </c:strCache>
            </c:strRef>
          </c:cat>
          <c:val>
            <c:numRef>
              <c:f>Arkusz1!$I$128</c:f>
              <c:numCache>
                <c:formatCode>####.0</c:formatCode>
                <c:ptCount val="1"/>
                <c:pt idx="0">
                  <c:v>0.6535947712418303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3"/>
        <c:shape val="box"/>
        <c:axId val="124134144"/>
        <c:axId val="124135680"/>
        <c:axId val="0"/>
      </c:bar3DChart>
      <c:catAx>
        <c:axId val="124134144"/>
        <c:scaling>
          <c:orientation val="minMax"/>
        </c:scaling>
        <c:delete val="1"/>
        <c:axPos val="l"/>
        <c:majorTickMark val="out"/>
        <c:minorTickMark val="none"/>
        <c:tickLblPos val="none"/>
        <c:crossAx val="124135680"/>
        <c:crosses val="autoZero"/>
        <c:auto val="1"/>
        <c:lblAlgn val="ctr"/>
        <c:lblOffset val="100"/>
        <c:noMultiLvlLbl val="0"/>
      </c:catAx>
      <c:valAx>
        <c:axId val="124135680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4134144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62172087891873651"/>
          <c:y val="0.15343850683257432"/>
          <c:w val="0.36960522145991082"/>
          <c:h val="0.70635033607376962"/>
        </c:manualLayout>
      </c:layout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5922871995704256"/>
          <c:y val="3.1663789493475092E-2"/>
          <c:w val="0.51564629393030403"/>
          <c:h val="0.8715749532103276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Arkusz1!$H$206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30,7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/>
                      <a:t>30,7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/>
                      <a:t>45,1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/>
                      <a:t>66,0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Arkusz1!$F$207:$F$212</c:f>
              <c:strCache>
                <c:ptCount val="6"/>
                <c:pt idx="0">
                  <c:v>fuller life development, higher life satisfaction</c:v>
                </c:pt>
                <c:pt idx="1">
                  <c:v>the possibility of combining work at several employers</c:v>
                </c:pt>
                <c:pt idx="2">
                  <c:v>professional activation - easier entry onto the labour market </c:v>
                </c:pt>
                <c:pt idx="3">
                  <c:v>achieving a balance between personal and professional life </c:v>
                </c:pt>
                <c:pt idx="4">
                  <c:v>freedom to choose the type and location of work</c:v>
                </c:pt>
                <c:pt idx="5">
                  <c:v>the possibility of reconciling work with parental / home responsibilities </c:v>
                </c:pt>
              </c:strCache>
            </c:strRef>
          </c:cat>
          <c:val>
            <c:numRef>
              <c:f>Arkusz1!$H$207:$H$212</c:f>
              <c:numCache>
                <c:formatCode>0.0%</c:formatCode>
                <c:ptCount val="6"/>
                <c:pt idx="0">
                  <c:v>0.18954248366013085</c:v>
                </c:pt>
                <c:pt idx="1">
                  <c:v>0.20261437908496738</c:v>
                </c:pt>
                <c:pt idx="2">
                  <c:v>0.30718954248366026</c:v>
                </c:pt>
                <c:pt idx="3">
                  <c:v>0.30718954248366026</c:v>
                </c:pt>
                <c:pt idx="4">
                  <c:v>0.45098039215686292</c:v>
                </c:pt>
                <c:pt idx="5">
                  <c:v>0.66013071895424835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shape val="cylinder"/>
        <c:axId val="126291328"/>
        <c:axId val="126301312"/>
        <c:axId val="0"/>
      </c:bar3DChart>
      <c:catAx>
        <c:axId val="126291328"/>
        <c:scaling>
          <c:orientation val="minMax"/>
        </c:scaling>
        <c:delete val="0"/>
        <c:axPos val="l"/>
        <c:majorTickMark val="out"/>
        <c:minorTickMark val="none"/>
        <c:tickLblPos val="nextTo"/>
        <c:crossAx val="126301312"/>
        <c:crosses val="autoZero"/>
        <c:auto val="1"/>
        <c:lblAlgn val="ctr"/>
        <c:lblOffset val="100"/>
        <c:noMultiLvlLbl val="0"/>
      </c:catAx>
      <c:valAx>
        <c:axId val="12630131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2629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GB" sz="1500" b="1" i="0" u="none" strike="noStrike" baseline="0" dirty="0" smtClean="0">
                <a:latin typeface="+mn-lt"/>
              </a:rPr>
              <a:t>Using the forms of support provided to women remaining outside the labour force [%]</a:t>
            </a:r>
            <a:endParaRPr lang="pl-PL" sz="1500" dirty="0">
              <a:latin typeface="+mn-lt"/>
            </a:endParaRPr>
          </a:p>
        </c:rich>
      </c:tx>
      <c:layout>
        <c:manualLayout>
          <c:xMode val="edge"/>
          <c:yMode val="edge"/>
          <c:x val="0.11586189876898929"/>
          <c:y val="3.919317606685680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836164074532066E-2"/>
          <c:y val="0.38961311062055931"/>
          <c:w val="0.86369024533090455"/>
          <c:h val="0.3988282702888095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25.5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General</c:formatCode>
                <c:ptCount val="1"/>
                <c:pt idx="0">
                  <c:v>74.5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shape val="box"/>
        <c:axId val="123755904"/>
        <c:axId val="123761792"/>
        <c:axId val="0"/>
      </c:bar3DChart>
      <c:catAx>
        <c:axId val="123755904"/>
        <c:scaling>
          <c:orientation val="minMax"/>
        </c:scaling>
        <c:delete val="1"/>
        <c:axPos val="l"/>
        <c:majorTickMark val="out"/>
        <c:minorTickMark val="none"/>
        <c:tickLblPos val="none"/>
        <c:crossAx val="123761792"/>
        <c:crosses val="autoZero"/>
        <c:auto val="1"/>
        <c:lblAlgn val="ctr"/>
        <c:lblOffset val="100"/>
        <c:noMultiLvlLbl val="0"/>
      </c:catAx>
      <c:valAx>
        <c:axId val="12376179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3755904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81804184780925993"/>
          <c:y val="0.29617336756821294"/>
          <c:w val="0.13425170427329569"/>
          <c:h val="0.4102856884214513"/>
        </c:manualLayout>
      </c:layout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GB" sz="1600" b="1" i="0" u="none" strike="noStrike" baseline="0" dirty="0" smtClean="0"/>
              <a:t>The institutions, which helped women remaining outside the labour market [%]</a:t>
            </a:r>
            <a:endParaRPr lang="pl-PL" sz="1600" b="1" i="0" u="none" strike="noStrike" baseline="0" dirty="0" smtClean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36363968818279452"/>
          <c:y val="0.17283818058156175"/>
          <c:w val="0.61163273525163853"/>
          <c:h val="0.698297072682981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non-governmental organizations (foundations)</c:v>
                </c:pt>
                <c:pt idx="1">
                  <c:v>center of social policy</c:v>
                </c:pt>
                <c:pt idx="2">
                  <c:v>establishment of specialized counselling</c:v>
                </c:pt>
                <c:pt idx="3">
                  <c:v>crisis intervention center</c:v>
                </c:pt>
                <c:pt idx="4">
                  <c:v>family support center</c:v>
                </c:pt>
                <c:pt idx="5">
                  <c:v>social welfare center</c:v>
                </c:pt>
                <c:pt idx="6">
                  <c:v>labour office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1.2</c:v>
                </c:pt>
                <c:pt idx="1">
                  <c:v>4.0999999999999996</c:v>
                </c:pt>
                <c:pt idx="2">
                  <c:v>5.3</c:v>
                </c:pt>
                <c:pt idx="3">
                  <c:v>14.8</c:v>
                </c:pt>
                <c:pt idx="4">
                  <c:v>20.7</c:v>
                </c:pt>
                <c:pt idx="5" formatCode="0.0">
                  <c:v>32</c:v>
                </c:pt>
                <c:pt idx="6">
                  <c:v>65.7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123828096"/>
        <c:axId val="123829632"/>
        <c:axId val="0"/>
      </c:bar3DChart>
      <c:catAx>
        <c:axId val="123828096"/>
        <c:scaling>
          <c:orientation val="minMax"/>
        </c:scaling>
        <c:delete val="0"/>
        <c:axPos val="l"/>
        <c:majorTickMark val="out"/>
        <c:minorTickMark val="none"/>
        <c:tickLblPos val="nextTo"/>
        <c:crossAx val="123829632"/>
        <c:crosses val="autoZero"/>
        <c:auto val="1"/>
        <c:lblAlgn val="ctr"/>
        <c:lblOffset val="100"/>
        <c:noMultiLvlLbl val="0"/>
      </c:catAx>
      <c:valAx>
        <c:axId val="123829632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382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DATA!$F$11</c:f>
              <c:strCache>
                <c:ptCount val="1"/>
                <c:pt idx="0">
                  <c:v>men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4.631082329662068E-2"/>
                  <c:y val="6.4088347447135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427084011192822E-2"/>
                  <c:y val="5.9056900906254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684270774564349E-2"/>
                  <c:y val="2.8868221660971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427118339179525E-2"/>
                  <c:y val="-4.4677264398553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203856749311382E-2"/>
                  <c:y val="-6.4054814930311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915838791179187E-2"/>
                  <c:y val="4.8412816322487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DATA!$G$10:$L$10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DATA!$G$11:$L$11</c:f>
              <c:numCache>
                <c:formatCode>0.0</c:formatCode>
                <c:ptCount val="6"/>
                <c:pt idx="0">
                  <c:v>10.9</c:v>
                </c:pt>
                <c:pt idx="1">
                  <c:v>8.9</c:v>
                </c:pt>
                <c:pt idx="2">
                  <c:v>6.2</c:v>
                </c:pt>
                <c:pt idx="3">
                  <c:v>7.2</c:v>
                </c:pt>
                <c:pt idx="4">
                  <c:v>10.7</c:v>
                </c:pt>
                <c:pt idx="5">
                  <c:v>9.1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DATA!$F$12</c:f>
              <c:strCache>
                <c:ptCount val="1"/>
                <c:pt idx="0">
                  <c:v>woman</c:v>
                </c:pt>
              </c:strCache>
            </c:strRef>
          </c:tx>
          <c:spPr>
            <a:ln>
              <a:solidFill>
                <a:srgbClr val="F9CC2B"/>
              </a:solidFill>
            </a:ln>
          </c:spPr>
          <c:marker>
            <c:symbol val="square"/>
            <c:size val="6"/>
            <c:spPr>
              <a:solidFill>
                <a:srgbClr val="F9CC2B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3"/>
              <c:layout>
                <c:manualLayout>
                  <c:x val="-3.0384379522653163E-2"/>
                  <c:y val="5.0767295597484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461059190031151E-2"/>
                  <c:y val="-4.98616352201258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DATA!$G$10:$L$10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DATA!$G$12:$L$12</c:f>
              <c:numCache>
                <c:formatCode>0.0</c:formatCode>
                <c:ptCount val="6"/>
                <c:pt idx="0">
                  <c:v>11.9</c:v>
                </c:pt>
                <c:pt idx="1">
                  <c:v>9</c:v>
                </c:pt>
                <c:pt idx="2">
                  <c:v>6.7</c:v>
                </c:pt>
                <c:pt idx="3">
                  <c:v>7</c:v>
                </c:pt>
                <c:pt idx="4">
                  <c:v>9.3000000000000007</c:v>
                </c:pt>
                <c:pt idx="5">
                  <c:v>9.3000000000000007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050240"/>
        <c:axId val="121052160"/>
      </c:lineChart>
      <c:catAx>
        <c:axId val="121050240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121052160"/>
        <c:crosses val="autoZero"/>
        <c:auto val="0"/>
        <c:lblAlgn val="ctr"/>
        <c:lblOffset val="100"/>
        <c:noMultiLvlLbl val="0"/>
      </c:catAx>
      <c:valAx>
        <c:axId val="121052160"/>
        <c:scaling>
          <c:orientation val="minMax"/>
          <c:min val="6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121050240"/>
        <c:crosses val="autoZero"/>
        <c:crossBetween val="between"/>
      </c:valAx>
      <c:spPr>
        <a:noFill/>
      </c:spPr>
    </c:plotArea>
    <c:legend>
      <c:legendPos val="t"/>
      <c:legendEntry>
        <c:idx val="1"/>
        <c:txPr>
          <a:bodyPr/>
          <a:lstStyle/>
          <a:p>
            <a:pPr>
              <a:defRPr sz="1600" b="1">
                <a:latin typeface="Calibri" pitchFamily="34" charset="0"/>
                <a:cs typeface="Calibri" pitchFamily="34" charset="0"/>
              </a:defRPr>
            </a:pPr>
            <a:endParaRPr lang="pl-PL"/>
          </a:p>
        </c:txPr>
      </c:legendEntry>
      <c:overlay val="0"/>
      <c:txPr>
        <a:bodyPr/>
        <a:lstStyle/>
        <a:p>
          <a:pPr>
            <a:defRPr sz="1600">
              <a:latin typeface="Calibri" pitchFamily="34" charset="0"/>
              <a:cs typeface="Calibri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pl-PL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0445927535942067"/>
          <c:y val="1.9124413489365812E-2"/>
          <c:w val="0.59554072464057994"/>
          <c:h val="0.9211395904785180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Arkusz1!$A$2:$A$15</c:f>
              <c:strCache>
                <c:ptCount val="14"/>
                <c:pt idx="0">
                  <c:v>job placement</c:v>
                </c:pt>
                <c:pt idx="1">
                  <c:v>training in running your own business</c:v>
                </c:pt>
                <c:pt idx="2">
                  <c:v>funding to start a business</c:v>
                </c:pt>
                <c:pt idx="3">
                  <c:v>professional practice / vocational training</c:v>
                </c:pt>
                <c:pt idx="4">
                  <c:v>therapy</c:v>
                </c:pt>
                <c:pt idx="5">
                  <c:v>local initiatives for employment of women</c:v>
                </c:pt>
                <c:pt idx="6">
                  <c:v>subsidized employment</c:v>
                </c:pt>
                <c:pt idx="7">
                  <c:v>developing an individual action plan</c:v>
                </c:pt>
                <c:pt idx="8">
                  <c:v>occupational training</c:v>
                </c:pt>
                <c:pt idx="9">
                  <c:v>psychological and legal counselling</c:v>
                </c:pt>
                <c:pt idx="10">
                  <c:v>training in job searching skills</c:v>
                </c:pt>
                <c:pt idx="11">
                  <c:v>job counselling for women</c:v>
                </c:pt>
                <c:pt idx="12">
                  <c:v>material assistance</c:v>
                </c:pt>
                <c:pt idx="13">
                  <c:v>financial assistance</c:v>
                </c:pt>
              </c:strCache>
            </c:strRef>
          </c:cat>
          <c:val>
            <c:numRef>
              <c:f>Arkusz1!$B$2:$B$15</c:f>
              <c:numCache>
                <c:formatCode>0.0</c:formatCode>
                <c:ptCount val="14"/>
                <c:pt idx="0">
                  <c:v>1.2</c:v>
                </c:pt>
                <c:pt idx="1">
                  <c:v>2.4</c:v>
                </c:pt>
                <c:pt idx="2">
                  <c:v>3</c:v>
                </c:pt>
                <c:pt idx="3">
                  <c:v>5.9</c:v>
                </c:pt>
                <c:pt idx="4">
                  <c:v>6.5</c:v>
                </c:pt>
                <c:pt idx="5">
                  <c:v>11.2</c:v>
                </c:pt>
                <c:pt idx="6">
                  <c:v>11.8</c:v>
                </c:pt>
                <c:pt idx="7">
                  <c:v>12.4</c:v>
                </c:pt>
                <c:pt idx="8">
                  <c:v>14.2</c:v>
                </c:pt>
                <c:pt idx="9">
                  <c:v>17.2</c:v>
                </c:pt>
                <c:pt idx="10">
                  <c:v>22.5</c:v>
                </c:pt>
                <c:pt idx="11">
                  <c:v>27.2</c:v>
                </c:pt>
                <c:pt idx="12">
                  <c:v>33.1</c:v>
                </c:pt>
                <c:pt idx="13">
                  <c:v>67.5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123872000"/>
        <c:axId val="123873536"/>
        <c:axId val="0"/>
      </c:bar3DChart>
      <c:catAx>
        <c:axId val="1238720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123873536"/>
        <c:crosses val="autoZero"/>
        <c:auto val="1"/>
        <c:lblAlgn val="ctr"/>
        <c:lblOffset val="100"/>
        <c:noMultiLvlLbl val="0"/>
      </c:catAx>
      <c:valAx>
        <c:axId val="123873536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3872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b="1" dirty="0" smtClean="0">
                <a:latin typeface="+mn-lt"/>
              </a:rPr>
              <a:t>Evaluation of the obtained support in terms of adjustment to the needs and expectations of women [%] </a:t>
            </a:r>
            <a:endParaRPr lang="pl-PL" sz="1600" dirty="0">
              <a:latin typeface="+mn-lt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355415283833374E-2"/>
          <c:y val="0.32350849905566142"/>
          <c:w val="0.82991788791144416"/>
          <c:h val="0.4295906010443287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very bad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###0.0</c:formatCode>
                <c:ptCount val="1"/>
                <c:pt idx="0">
                  <c:v>1.1834319526627219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bad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###0.0</c:formatCode>
                <c:ptCount val="1"/>
                <c:pt idx="0">
                  <c:v>22.485207100591701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###0.0</c:formatCode>
                <c:ptCount val="1"/>
                <c:pt idx="0">
                  <c:v>51.479289940828401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A19574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###0.0</c:formatCode>
                <c:ptCount val="1"/>
                <c:pt idx="0">
                  <c:v>20.710059171597628</c:v>
                </c:pt>
              </c:numCache>
            </c:numRef>
          </c: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rgbClr val="FBEEC9">
                <a:lumMod val="75000"/>
              </a:srgbClr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Arkusz1!$B$6</c:f>
              <c:numCache>
                <c:formatCode>###0.0</c:formatCode>
                <c:ptCount val="1"/>
                <c:pt idx="0">
                  <c:v>4.1420118343195265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126620032"/>
        <c:axId val="126621568"/>
        <c:axId val="0"/>
      </c:bar3DChart>
      <c:catAx>
        <c:axId val="126620032"/>
        <c:scaling>
          <c:orientation val="minMax"/>
        </c:scaling>
        <c:delete val="1"/>
        <c:axPos val="l"/>
        <c:majorTickMark val="out"/>
        <c:minorTickMark val="none"/>
        <c:tickLblPos val="none"/>
        <c:crossAx val="126621568"/>
        <c:crosses val="autoZero"/>
        <c:auto val="1"/>
        <c:lblAlgn val="ctr"/>
        <c:lblOffset val="100"/>
        <c:noMultiLvlLbl val="0"/>
      </c:catAx>
      <c:valAx>
        <c:axId val="126621568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6620032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77584010408393633"/>
          <c:y val="0.2385007221419842"/>
          <c:w val="0.21541431117387352"/>
          <c:h val="0.7266692589712257"/>
        </c:manualLayout>
      </c:layout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Evaluation of the obtained support in terms its tangible effects [%] </a:t>
            </a:r>
            <a:endParaRPr lang="pl-PL" sz="1600" dirty="0">
              <a:solidFill>
                <a:schemeClr val="tx1"/>
              </a:solidFill>
              <a:latin typeface="+mn-lt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6109748489484"/>
          <c:y val="0.27445513716866732"/>
          <c:w val="0.83379244661324514"/>
          <c:h val="0.55844034570871437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very bad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delete val="1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0.6000000000000002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bad</c:v>
                </c:pt>
              </c:strCache>
            </c:strRef>
          </c:tx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General</c:formatCode>
                <c:ptCount val="1"/>
                <c:pt idx="0">
                  <c:v>43.2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General</c:formatCode>
                <c:ptCount val="1"/>
                <c:pt idx="0">
                  <c:v>34.9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A19574"/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General</c:formatCode>
                <c:ptCount val="1"/>
                <c:pt idx="0">
                  <c:v>19.5</c:v>
                </c:pt>
              </c:numCache>
            </c:numRef>
          </c: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very good</c:v>
                </c:pt>
              </c:strCache>
            </c:strRef>
          </c:tx>
          <c:spPr>
            <a:solidFill>
              <a:srgbClr val="FBEEC9">
                <a:lumMod val="75000"/>
              </a:srgbClr>
            </a:solidFill>
          </c:spPr>
          <c:invertIfNegative val="0"/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Arkusz1!$B$6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126659968"/>
        <c:axId val="126747776"/>
        <c:axId val="0"/>
      </c:bar3DChart>
      <c:catAx>
        <c:axId val="126659968"/>
        <c:scaling>
          <c:orientation val="minMax"/>
        </c:scaling>
        <c:delete val="1"/>
        <c:axPos val="l"/>
        <c:majorTickMark val="out"/>
        <c:minorTickMark val="none"/>
        <c:tickLblPos val="none"/>
        <c:crossAx val="126747776"/>
        <c:crosses val="autoZero"/>
        <c:auto val="1"/>
        <c:lblAlgn val="ctr"/>
        <c:lblOffset val="100"/>
        <c:noMultiLvlLbl val="0"/>
      </c:catAx>
      <c:valAx>
        <c:axId val="12674777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6659968"/>
        <c:crosses val="autoZero"/>
        <c:crossBetween val="between"/>
        <c:majorUnit val="0.25"/>
      </c:valAx>
    </c:plotArea>
    <c:legend>
      <c:legendPos val="l"/>
      <c:layout>
        <c:manualLayout>
          <c:xMode val="edge"/>
          <c:yMode val="edge"/>
          <c:x val="9.0445790923515609E-3"/>
          <c:y val="0.23950260315903596"/>
          <c:w val="0.15782244517940586"/>
          <c:h val="0.69134272437162159"/>
        </c:manualLayout>
      </c:layout>
      <c:overlay val="0"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l-PL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b="1" dirty="0" smtClean="0">
                <a:latin typeface="+mn-lt"/>
              </a:rPr>
              <a:t>Headquarters of employers, by county [N]</a:t>
            </a:r>
            <a:endParaRPr lang="pl-PL" sz="1600" dirty="0">
              <a:latin typeface="+mn-lt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6.9375578250409159E-2"/>
          <c:y val="0.11315809186184692"/>
          <c:w val="0.90411056101142728"/>
          <c:h val="0.61323278894937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Arkusz1!$G$5</c:f>
              <c:strCache>
                <c:ptCount val="1"/>
                <c:pt idx="0">
                  <c:v>Częstość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Arkusz1!$F$6:$F$22</c:f>
              <c:strCache>
                <c:ptCount val="17"/>
                <c:pt idx="0">
                  <c:v>sejneński</c:v>
                </c:pt>
                <c:pt idx="1">
                  <c:v>suwalski</c:v>
                </c:pt>
                <c:pt idx="2">
                  <c:v>moniecki</c:v>
                </c:pt>
                <c:pt idx="3">
                  <c:v>kolneński</c:v>
                </c:pt>
                <c:pt idx="4">
                  <c:v>siemiatycki</c:v>
                </c:pt>
                <c:pt idx="5">
                  <c:v>grajewski</c:v>
                </c:pt>
                <c:pt idx="6">
                  <c:v>łomżyński</c:v>
                </c:pt>
                <c:pt idx="7">
                  <c:v>hajnowski</c:v>
                </c:pt>
                <c:pt idx="8">
                  <c:v>zambrowski</c:v>
                </c:pt>
                <c:pt idx="9">
                  <c:v>bielski</c:v>
                </c:pt>
                <c:pt idx="10">
                  <c:v>sokólski</c:v>
                </c:pt>
                <c:pt idx="11">
                  <c:v>wysokomazowiecki</c:v>
                </c:pt>
                <c:pt idx="12">
                  <c:v>augustowski</c:v>
                </c:pt>
                <c:pt idx="13">
                  <c:v>Łomża</c:v>
                </c:pt>
                <c:pt idx="14">
                  <c:v>Suwalki</c:v>
                </c:pt>
                <c:pt idx="15">
                  <c:v>białostocki</c:v>
                </c:pt>
                <c:pt idx="16">
                  <c:v>Białystok</c:v>
                </c:pt>
              </c:strCache>
            </c:strRef>
          </c:cat>
          <c:val>
            <c:numRef>
              <c:f>Arkusz1!$G$6:$G$22</c:f>
              <c:numCache>
                <c:formatCode>###0</c:formatCode>
                <c:ptCount val="17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16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27</c:v>
                </c:pt>
                <c:pt idx="14">
                  <c:v>29</c:v>
                </c:pt>
                <c:pt idx="15">
                  <c:v>47</c:v>
                </c:pt>
                <c:pt idx="16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0"/>
        <c:shape val="box"/>
        <c:axId val="126832000"/>
        <c:axId val="126833792"/>
        <c:axId val="0"/>
      </c:bar3DChart>
      <c:catAx>
        <c:axId val="12683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833792"/>
        <c:crosses val="autoZero"/>
        <c:auto val="1"/>
        <c:lblAlgn val="ctr"/>
        <c:lblOffset val="100"/>
        <c:noMultiLvlLbl val="0"/>
      </c:catAx>
      <c:valAx>
        <c:axId val="126833792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26832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>
                <a:latin typeface="+mn-lt"/>
              </a:defRPr>
            </a:pPr>
            <a:r>
              <a:rPr lang="en-US" sz="1800" b="1" dirty="0" smtClean="0">
                <a:latin typeface="+mn-lt"/>
              </a:rPr>
              <a:t>Employers line of business according to section PKD 2007 [N]</a:t>
            </a:r>
            <a:endParaRPr lang="pl-PL" sz="1800" dirty="0">
              <a:latin typeface="+mn-lt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6888465818058722E-2"/>
          <c:y val="0.10145460028250829"/>
          <c:w val="0.93290134576364758"/>
          <c:h val="0.850935808719666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Arkusz1!$G$30</c:f>
              <c:strCache>
                <c:ptCount val="1"/>
                <c:pt idx="0">
                  <c:v>Częstość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Arkusz1!$F$31:$F$47</c:f>
              <c:strCache>
                <c:ptCount val="17"/>
                <c:pt idx="0">
                  <c:v>O</c:v>
                </c:pt>
                <c:pt idx="1">
                  <c:v>J</c:v>
                </c:pt>
                <c:pt idx="2">
                  <c:v>N</c:v>
                </c:pt>
                <c:pt idx="3">
                  <c:v>R</c:v>
                </c:pt>
                <c:pt idx="4">
                  <c:v>I</c:v>
                </c:pt>
                <c:pt idx="5">
                  <c:v>T</c:v>
                </c:pt>
                <c:pt idx="6">
                  <c:v>L</c:v>
                </c:pt>
                <c:pt idx="7">
                  <c:v>P</c:v>
                </c:pt>
                <c:pt idx="8">
                  <c:v>K</c:v>
                </c:pt>
                <c:pt idx="9">
                  <c:v>A</c:v>
                </c:pt>
                <c:pt idx="10">
                  <c:v>S</c:v>
                </c:pt>
                <c:pt idx="11">
                  <c:v>Q</c:v>
                </c:pt>
                <c:pt idx="12">
                  <c:v>H</c:v>
                </c:pt>
                <c:pt idx="13">
                  <c:v>M</c:v>
                </c:pt>
                <c:pt idx="14">
                  <c:v>C</c:v>
                </c:pt>
                <c:pt idx="15">
                  <c:v>F</c:v>
                </c:pt>
                <c:pt idx="16">
                  <c:v>G</c:v>
                </c:pt>
              </c:strCache>
            </c:strRef>
          </c:cat>
          <c:val>
            <c:numRef>
              <c:f>Arkusz1!$G$31:$G$47</c:f>
              <c:numCache>
                <c:formatCode>###0</c:formatCode>
                <c:ptCount val="17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12</c:v>
                </c:pt>
                <c:pt idx="8">
                  <c:v>14</c:v>
                </c:pt>
                <c:pt idx="9">
                  <c:v>16</c:v>
                </c:pt>
                <c:pt idx="10">
                  <c:v>20</c:v>
                </c:pt>
                <c:pt idx="11">
                  <c:v>24</c:v>
                </c:pt>
                <c:pt idx="12">
                  <c:v>30</c:v>
                </c:pt>
                <c:pt idx="13">
                  <c:v>30</c:v>
                </c:pt>
                <c:pt idx="14">
                  <c:v>34</c:v>
                </c:pt>
                <c:pt idx="15">
                  <c:v>49</c:v>
                </c:pt>
                <c:pt idx="16">
                  <c:v>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gapDepth val="0"/>
        <c:shape val="box"/>
        <c:axId val="126859520"/>
        <c:axId val="126357504"/>
        <c:axId val="0"/>
      </c:bar3DChart>
      <c:catAx>
        <c:axId val="12685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126357504"/>
        <c:crosses val="autoZero"/>
        <c:auto val="1"/>
        <c:lblAlgn val="ctr"/>
        <c:lblOffset val="100"/>
        <c:noMultiLvlLbl val="0"/>
      </c:catAx>
      <c:valAx>
        <c:axId val="12635750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2685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b="1" dirty="0" smtClean="0">
                <a:latin typeface="+mn-lt"/>
              </a:rPr>
              <a:t>Enterprises by employment size [N] </a:t>
            </a:r>
            <a:endParaRPr lang="pl-PL" sz="1600" dirty="0">
              <a:latin typeface="+mn-lt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6698750229938063"/>
          <c:y val="0.14109543384068457"/>
          <c:w val="0.51244579381890176"/>
          <c:h val="0.748896789245639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Arkusz1!$H$54</c:f>
              <c:strCache>
                <c:ptCount val="1"/>
                <c:pt idx="0">
                  <c:v>Procent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Arkusz1!$F$55:$F$58</c:f>
              <c:strCache>
                <c:ptCount val="4"/>
                <c:pt idx="0">
                  <c:v>more than 250 employees (large company)</c:v>
                </c:pt>
                <c:pt idx="1">
                  <c:v>50-249 employees (medium-sized enterprise)</c:v>
                </c:pt>
                <c:pt idx="2">
                  <c:v>10-49 employees (small business)</c:v>
                </c:pt>
                <c:pt idx="3">
                  <c:v>0-9 employees (micro)</c:v>
                </c:pt>
              </c:strCache>
            </c:strRef>
          </c:cat>
          <c:val>
            <c:numRef>
              <c:f>Arkusz1!$H$55:$H$58</c:f>
              <c:numCache>
                <c:formatCode>####</c:formatCode>
                <c:ptCount val="4"/>
                <c:pt idx="0">
                  <c:v>1</c:v>
                </c:pt>
                <c:pt idx="1">
                  <c:v>3</c:v>
                </c:pt>
                <c:pt idx="2">
                  <c:v>15</c:v>
                </c:pt>
                <c:pt idx="3">
                  <c:v>379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26432384"/>
        <c:axId val="126433920"/>
        <c:axId val="0"/>
      </c:bar3DChart>
      <c:catAx>
        <c:axId val="1264323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+mn-lt"/>
              </a:defRPr>
            </a:pPr>
            <a:endParaRPr lang="pl-PL"/>
          </a:p>
        </c:txPr>
        <c:crossAx val="126433920"/>
        <c:crosses val="autoZero"/>
        <c:auto val="1"/>
        <c:lblAlgn val="ctr"/>
        <c:lblOffset val="100"/>
        <c:noMultiLvlLbl val="0"/>
      </c:catAx>
      <c:valAx>
        <c:axId val="126433920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126432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117351446931651E-2"/>
          <c:y val="0.43194737826041907"/>
          <c:w val="0.63151861631158324"/>
          <c:h val="0.3767445506861977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Arkusz1!$C$3</c:f>
              <c:strCache>
                <c:ptCount val="1"/>
                <c:pt idx="0">
                  <c:v>Candidate’s gender doesn’t matter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Arkusz1!$D$3</c:f>
              <c:numCache>
                <c:formatCode>General</c:formatCode>
                <c:ptCount val="1"/>
                <c:pt idx="0">
                  <c:v>77.900000000000006</c:v>
                </c:pt>
              </c:numCache>
            </c:numRef>
          </c:val>
        </c:ser>
        <c:ser>
          <c:idx val="1"/>
          <c:order val="1"/>
          <c:tx>
            <c:strRef>
              <c:f>Arkusz1!$C$4</c:f>
              <c:strCache>
                <c:ptCount val="1"/>
                <c:pt idx="0">
                  <c:v>Candidate’s gender matters</c:v>
                </c:pt>
              </c:strCache>
            </c:strRef>
          </c:tx>
          <c:spPr>
            <a:solidFill>
              <a:srgbClr val="AA5A3E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Arkusz1!$D$4</c:f>
              <c:numCache>
                <c:formatCode>General</c:formatCode>
                <c:ptCount val="1"/>
                <c:pt idx="0">
                  <c:v>22.1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234880"/>
        <c:axId val="70236800"/>
      </c:barChart>
      <c:catAx>
        <c:axId val="70234880"/>
        <c:scaling>
          <c:orientation val="minMax"/>
        </c:scaling>
        <c:delete val="1"/>
        <c:axPos val="l"/>
        <c:majorTickMark val="out"/>
        <c:minorTickMark val="none"/>
        <c:tickLblPos val="nextTo"/>
        <c:crossAx val="70236800"/>
        <c:crosses val="autoZero"/>
        <c:auto val="1"/>
        <c:lblAlgn val="ctr"/>
        <c:lblOffset val="100"/>
        <c:noMultiLvlLbl val="0"/>
      </c:catAx>
      <c:valAx>
        <c:axId val="7023680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70234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45980041677617"/>
          <c:y val="0.35263100474387304"/>
          <c:w val="0.26554024496937884"/>
          <c:h val="0.55235283056209938"/>
        </c:manualLayout>
      </c:layout>
      <c:overlay val="0"/>
      <c:txPr>
        <a:bodyPr/>
        <a:lstStyle/>
        <a:p>
          <a:pPr>
            <a:defRPr sz="1400">
              <a:latin typeface="Calibri" pitchFamily="34" charset="0"/>
              <a:cs typeface="Calibri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110088569769451E-2"/>
          <c:y val="0.35165223853401123"/>
          <c:w val="0.65052479850463352"/>
          <c:h val="0.50625953489369147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Arkusz1!$C$20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Arkusz1!$D$20</c:f>
              <c:numCache>
                <c:formatCode>General</c:formatCode>
                <c:ptCount val="1"/>
                <c:pt idx="0">
                  <c:v>15.8</c:v>
                </c:pt>
              </c:numCache>
            </c:numRef>
          </c:val>
        </c:ser>
        <c:ser>
          <c:idx val="1"/>
          <c:order val="1"/>
          <c:tx>
            <c:strRef>
              <c:f>Arkusz1!$C$21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AA5A3E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Arkusz1!$D$21</c:f>
              <c:numCache>
                <c:formatCode>General</c:formatCode>
                <c:ptCount val="1"/>
                <c:pt idx="0">
                  <c:v>16.8</c:v>
                </c:pt>
              </c:numCache>
            </c:numRef>
          </c:val>
        </c:ser>
        <c:ser>
          <c:idx val="2"/>
          <c:order val="2"/>
          <c:tx>
            <c:strRef>
              <c:f>Arkusz1!$C$22</c:f>
              <c:strCache>
                <c:ptCount val="1"/>
                <c:pt idx="0">
                  <c:v>I pay no attention to the gender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Arkusz1!$D$22</c:f>
              <c:numCache>
                <c:formatCode>General</c:formatCode>
                <c:ptCount val="1"/>
                <c:pt idx="0">
                  <c:v>67.3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697728"/>
        <c:axId val="70700032"/>
        <c:axId val="0"/>
      </c:bar3DChart>
      <c:catAx>
        <c:axId val="70697728"/>
        <c:scaling>
          <c:orientation val="minMax"/>
        </c:scaling>
        <c:delete val="1"/>
        <c:axPos val="l"/>
        <c:majorTickMark val="out"/>
        <c:minorTickMark val="none"/>
        <c:tickLblPos val="nextTo"/>
        <c:crossAx val="70700032"/>
        <c:crosses val="autoZero"/>
        <c:auto val="1"/>
        <c:lblAlgn val="ctr"/>
        <c:lblOffset val="100"/>
        <c:noMultiLvlLbl val="0"/>
      </c:catAx>
      <c:valAx>
        <c:axId val="707000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7069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1689892417452"/>
          <c:y val="0.31988072227601261"/>
          <c:w val="0.29092156999737717"/>
          <c:h val="0.58143915710646565"/>
        </c:manualLayout>
      </c:layout>
      <c:overlay val="0"/>
      <c:txPr>
        <a:bodyPr/>
        <a:lstStyle/>
        <a:p>
          <a:pPr>
            <a:defRPr sz="1400">
              <a:latin typeface="Calibri" pitchFamily="34" charset="0"/>
              <a:cs typeface="Calibri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760634974984558E-2"/>
          <c:y val="7.8082413329212688E-2"/>
          <c:w val="0.84508938897499541"/>
          <c:h val="0.729146356067623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Arkusz2!$B$39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/>
                      <a:t>44,4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/>
                      <a:t>30,0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/>
                      <a:t>28,6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/>
                      <a:t>25,0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/>
                      <a:t>22,2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/>
                      <a:t>22,1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dirty="0"/>
                      <a:t>16,7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 dirty="0"/>
                      <a:t>14,7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 dirty="0"/>
                      <a:t>14,3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1" dirty="0"/>
                      <a:t>13,3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="1" dirty="0"/>
                      <a:t>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b="1" dirty="0"/>
                      <a:t>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b="1" dirty="0"/>
                      <a:t>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Arkusz2!$A$40:$A$56</c:f>
              <c:strCache>
                <c:ptCount val="17"/>
                <c:pt idx="0">
                  <c:v>sekcja I</c:v>
                </c:pt>
                <c:pt idx="1">
                  <c:v>sekcja S</c:v>
                </c:pt>
                <c:pt idx="2">
                  <c:v>sekcja K</c:v>
                </c:pt>
                <c:pt idx="3">
                  <c:v>sekcja N</c:v>
                </c:pt>
                <c:pt idx="4">
                  <c:v>sekcja T</c:v>
                </c:pt>
                <c:pt idx="5">
                  <c:v>sekcja G</c:v>
                </c:pt>
                <c:pt idx="6">
                  <c:v>sekcja Q</c:v>
                </c:pt>
                <c:pt idx="7">
                  <c:v>sekcja C</c:v>
                </c:pt>
                <c:pt idx="8">
                  <c:v>sekcja J</c:v>
                </c:pt>
                <c:pt idx="9">
                  <c:v>sekcja M</c:v>
                </c:pt>
                <c:pt idx="10">
                  <c:v>sekcja H</c:v>
                </c:pt>
                <c:pt idx="11">
                  <c:v>sekcja A</c:v>
                </c:pt>
                <c:pt idx="12">
                  <c:v>sekcja F</c:v>
                </c:pt>
                <c:pt idx="13">
                  <c:v>sekcja O</c:v>
                </c:pt>
                <c:pt idx="14">
                  <c:v>sekcja P</c:v>
                </c:pt>
                <c:pt idx="15">
                  <c:v>sekcja L</c:v>
                </c:pt>
                <c:pt idx="16">
                  <c:v>sekcja R</c:v>
                </c:pt>
              </c:strCache>
            </c:strRef>
          </c:cat>
          <c:val>
            <c:numRef>
              <c:f>Arkusz2!$B$40:$B$56</c:f>
              <c:numCache>
                <c:formatCode>0.0%</c:formatCode>
                <c:ptCount val="17"/>
                <c:pt idx="0">
                  <c:v>0.44400000000000001</c:v>
                </c:pt>
                <c:pt idx="1">
                  <c:v>0.30000000000000032</c:v>
                </c:pt>
                <c:pt idx="2">
                  <c:v>0.28600000000000031</c:v>
                </c:pt>
                <c:pt idx="3">
                  <c:v>0.25</c:v>
                </c:pt>
                <c:pt idx="4">
                  <c:v>0.222</c:v>
                </c:pt>
                <c:pt idx="5">
                  <c:v>0.221</c:v>
                </c:pt>
                <c:pt idx="6">
                  <c:v>0.16700000000000001</c:v>
                </c:pt>
                <c:pt idx="7">
                  <c:v>0.14700000000000016</c:v>
                </c:pt>
                <c:pt idx="8">
                  <c:v>0.14300000000000004</c:v>
                </c:pt>
                <c:pt idx="9">
                  <c:v>0.13300000000000001</c:v>
                </c:pt>
                <c:pt idx="10">
                  <c:v>6.7000000000000004E-2</c:v>
                </c:pt>
                <c:pt idx="11">
                  <c:v>6.3E-2</c:v>
                </c:pt>
                <c:pt idx="12">
                  <c:v>6.1000000000000013E-2</c:v>
                </c:pt>
              </c:numCache>
            </c:numRef>
          </c:val>
        </c:ser>
        <c:ser>
          <c:idx val="1"/>
          <c:order val="1"/>
          <c:tx>
            <c:strRef>
              <c:f>Arkusz2!$C$39</c:f>
              <c:strCache>
                <c:ptCount val="1"/>
                <c:pt idx="0">
                  <c:v>mężczyzn</c:v>
                </c:pt>
              </c:strCache>
            </c:strRef>
          </c:tx>
          <c:spPr>
            <a:solidFill>
              <a:srgbClr val="AA5A3E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/>
                      <a:t>11,2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/>
                      <a:t>20,0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/>
                      <a:t>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/>
                      <a:t>12,5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/>
                      <a:t>11,1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/>
                      <a:t>15,0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dirty="0"/>
                      <a:t>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 dirty="0"/>
                      <a:t>17,6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1" dirty="0"/>
                      <a:t>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="1" dirty="0"/>
                      <a:t>30,0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b="1" dirty="0"/>
                      <a:t>18,8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b="1" dirty="0"/>
                      <a:t>38,8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b="1" dirty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b="1" dirty="0"/>
                      <a:t>12,5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Arkusz2!$A$40:$A$56</c:f>
              <c:strCache>
                <c:ptCount val="17"/>
                <c:pt idx="0">
                  <c:v>sekcja I</c:v>
                </c:pt>
                <c:pt idx="1">
                  <c:v>sekcja S</c:v>
                </c:pt>
                <c:pt idx="2">
                  <c:v>sekcja K</c:v>
                </c:pt>
                <c:pt idx="3">
                  <c:v>sekcja N</c:v>
                </c:pt>
                <c:pt idx="4">
                  <c:v>sekcja T</c:v>
                </c:pt>
                <c:pt idx="5">
                  <c:v>sekcja G</c:v>
                </c:pt>
                <c:pt idx="6">
                  <c:v>sekcja Q</c:v>
                </c:pt>
                <c:pt idx="7">
                  <c:v>sekcja C</c:v>
                </c:pt>
                <c:pt idx="8">
                  <c:v>sekcja J</c:v>
                </c:pt>
                <c:pt idx="9">
                  <c:v>sekcja M</c:v>
                </c:pt>
                <c:pt idx="10">
                  <c:v>sekcja H</c:v>
                </c:pt>
                <c:pt idx="11">
                  <c:v>sekcja A</c:v>
                </c:pt>
                <c:pt idx="12">
                  <c:v>sekcja F</c:v>
                </c:pt>
                <c:pt idx="13">
                  <c:v>sekcja O</c:v>
                </c:pt>
                <c:pt idx="14">
                  <c:v>sekcja P</c:v>
                </c:pt>
                <c:pt idx="15">
                  <c:v>sekcja L</c:v>
                </c:pt>
                <c:pt idx="16">
                  <c:v>sekcja R</c:v>
                </c:pt>
              </c:strCache>
            </c:strRef>
          </c:cat>
          <c:val>
            <c:numRef>
              <c:f>Arkusz2!$C$40:$C$56</c:f>
              <c:numCache>
                <c:formatCode>0.0%</c:formatCode>
                <c:ptCount val="17"/>
                <c:pt idx="0">
                  <c:v>0.112</c:v>
                </c:pt>
                <c:pt idx="1">
                  <c:v>0.2</c:v>
                </c:pt>
                <c:pt idx="2">
                  <c:v>7.0999999999999994E-2</c:v>
                </c:pt>
                <c:pt idx="3">
                  <c:v>0.125</c:v>
                </c:pt>
                <c:pt idx="4">
                  <c:v>0.111</c:v>
                </c:pt>
                <c:pt idx="5">
                  <c:v>0.15000000000000016</c:v>
                </c:pt>
                <c:pt idx="6">
                  <c:v>8.3000000000000046E-2</c:v>
                </c:pt>
                <c:pt idx="7">
                  <c:v>0.17600000000000016</c:v>
                </c:pt>
                <c:pt idx="9">
                  <c:v>3.3000000000000002E-2</c:v>
                </c:pt>
                <c:pt idx="10">
                  <c:v>0.30000000000000032</c:v>
                </c:pt>
                <c:pt idx="11">
                  <c:v>0.18800000000000017</c:v>
                </c:pt>
                <c:pt idx="12">
                  <c:v>0.3880000000000004</c:v>
                </c:pt>
                <c:pt idx="15" formatCode="0%">
                  <c:v>0.1</c:v>
                </c:pt>
                <c:pt idx="16">
                  <c:v>0.125</c:v>
                </c:pt>
              </c:numCache>
            </c:numRef>
          </c:val>
        </c:ser>
        <c:ser>
          <c:idx val="2"/>
          <c:order val="2"/>
          <c:tx>
            <c:strRef>
              <c:f>Arkusz2!$D$39</c:f>
              <c:strCache>
                <c:ptCount val="1"/>
                <c:pt idx="0">
                  <c:v>płeć nie ma dla mnie znaczenia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/>
                      <a:t>44,4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/>
                      <a:t>50,0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/>
                      <a:t>64,3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/>
                      <a:t>62,5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/>
                      <a:t>66,7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/>
                      <a:t>62,8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dirty="0"/>
                      <a:t>75,0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 dirty="0"/>
                      <a:t>67,6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 dirty="0"/>
                      <a:t>85,7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1" dirty="0"/>
                      <a:t>83,4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="1" dirty="0"/>
                      <a:t>63,3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b="1" dirty="0"/>
                      <a:t>75,0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b="1" dirty="0"/>
                      <a:t>55,1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b="1" dirty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b="1" dirty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b="1" dirty="0"/>
                      <a:t>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b="1" dirty="0"/>
                      <a:t>87,5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Arkusz2!$A$40:$A$56</c:f>
              <c:strCache>
                <c:ptCount val="17"/>
                <c:pt idx="0">
                  <c:v>sekcja I</c:v>
                </c:pt>
                <c:pt idx="1">
                  <c:v>sekcja S</c:v>
                </c:pt>
                <c:pt idx="2">
                  <c:v>sekcja K</c:v>
                </c:pt>
                <c:pt idx="3">
                  <c:v>sekcja N</c:v>
                </c:pt>
                <c:pt idx="4">
                  <c:v>sekcja T</c:v>
                </c:pt>
                <c:pt idx="5">
                  <c:v>sekcja G</c:v>
                </c:pt>
                <c:pt idx="6">
                  <c:v>sekcja Q</c:v>
                </c:pt>
                <c:pt idx="7">
                  <c:v>sekcja C</c:v>
                </c:pt>
                <c:pt idx="8">
                  <c:v>sekcja J</c:v>
                </c:pt>
                <c:pt idx="9">
                  <c:v>sekcja M</c:v>
                </c:pt>
                <c:pt idx="10">
                  <c:v>sekcja H</c:v>
                </c:pt>
                <c:pt idx="11">
                  <c:v>sekcja A</c:v>
                </c:pt>
                <c:pt idx="12">
                  <c:v>sekcja F</c:v>
                </c:pt>
                <c:pt idx="13">
                  <c:v>sekcja O</c:v>
                </c:pt>
                <c:pt idx="14">
                  <c:v>sekcja P</c:v>
                </c:pt>
                <c:pt idx="15">
                  <c:v>sekcja L</c:v>
                </c:pt>
                <c:pt idx="16">
                  <c:v>sekcja R</c:v>
                </c:pt>
              </c:strCache>
            </c:strRef>
          </c:cat>
          <c:val>
            <c:numRef>
              <c:f>Arkusz2!$D$40:$D$56</c:f>
              <c:numCache>
                <c:formatCode>0.0%</c:formatCode>
                <c:ptCount val="17"/>
                <c:pt idx="0">
                  <c:v>0.44400000000000001</c:v>
                </c:pt>
                <c:pt idx="1">
                  <c:v>0.5</c:v>
                </c:pt>
                <c:pt idx="2">
                  <c:v>0.64300000000000079</c:v>
                </c:pt>
                <c:pt idx="3">
                  <c:v>0.62500000000000078</c:v>
                </c:pt>
                <c:pt idx="4">
                  <c:v>0.66700000000000093</c:v>
                </c:pt>
                <c:pt idx="5">
                  <c:v>0.62800000000000078</c:v>
                </c:pt>
                <c:pt idx="6">
                  <c:v>0.75000000000000078</c:v>
                </c:pt>
                <c:pt idx="7">
                  <c:v>0.67600000000000093</c:v>
                </c:pt>
                <c:pt idx="8">
                  <c:v>0.85700000000000065</c:v>
                </c:pt>
                <c:pt idx="9">
                  <c:v>0.83400000000000063</c:v>
                </c:pt>
                <c:pt idx="10">
                  <c:v>0.63300000000000078</c:v>
                </c:pt>
                <c:pt idx="11">
                  <c:v>0.75000000000000078</c:v>
                </c:pt>
                <c:pt idx="12">
                  <c:v>0.55100000000000005</c:v>
                </c:pt>
                <c:pt idx="13" formatCode="0%">
                  <c:v>1</c:v>
                </c:pt>
                <c:pt idx="14" formatCode="0%">
                  <c:v>1</c:v>
                </c:pt>
                <c:pt idx="15" formatCode="0%">
                  <c:v>0.9</c:v>
                </c:pt>
                <c:pt idx="16">
                  <c:v>0.87500000000000078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93574272"/>
        <c:axId val="93575808"/>
        <c:axId val="0"/>
      </c:bar3DChart>
      <c:catAx>
        <c:axId val="93574272"/>
        <c:scaling>
          <c:orientation val="minMax"/>
        </c:scaling>
        <c:delete val="0"/>
        <c:axPos val="b"/>
        <c:majorTickMark val="out"/>
        <c:minorTickMark val="none"/>
        <c:tickLblPos val="nextTo"/>
        <c:crossAx val="93575808"/>
        <c:crosses val="autoZero"/>
        <c:auto val="1"/>
        <c:lblAlgn val="ctr"/>
        <c:lblOffset val="100"/>
        <c:noMultiLvlLbl val="0"/>
      </c:catAx>
      <c:valAx>
        <c:axId val="935758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35742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pl-PL"/>
    </a:p>
  </c:txPr>
  <c:externalData r:id="rId1">
    <c:autoUpdate val="0"/>
  </c:externalData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Arkusz1!$D$41</c:f>
              <c:strCache>
                <c:ptCount val="1"/>
                <c:pt idx="0">
                  <c:v>Gender doesn’t differentiate this feature/factor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Arkusz1!$C$42:$C$46</c:f>
              <c:strCache>
                <c:ptCount val="5"/>
                <c:pt idx="0">
                  <c:v>Assertiveness</c:v>
                </c:pt>
                <c:pt idx="1">
                  <c:v>Roughness</c:v>
                </c:pt>
                <c:pt idx="2">
                  <c:v>Orderliness</c:v>
                </c:pt>
                <c:pt idx="3">
                  <c:v>Organization</c:v>
                </c:pt>
                <c:pt idx="4">
                  <c:v>Engagement</c:v>
                </c:pt>
              </c:strCache>
            </c:strRef>
          </c:cat>
          <c:val>
            <c:numRef>
              <c:f>Arkusz1!$D$42:$D$46</c:f>
              <c:numCache>
                <c:formatCode>General</c:formatCode>
                <c:ptCount val="5"/>
                <c:pt idx="0">
                  <c:v>59.8</c:v>
                </c:pt>
                <c:pt idx="1">
                  <c:v>56</c:v>
                </c:pt>
                <c:pt idx="2">
                  <c:v>54.3</c:v>
                </c:pt>
                <c:pt idx="3">
                  <c:v>50.3</c:v>
                </c:pt>
                <c:pt idx="4">
                  <c:v>60.8</c:v>
                </c:pt>
              </c:numCache>
            </c:numRef>
          </c:val>
        </c:ser>
        <c:ser>
          <c:idx val="1"/>
          <c:order val="1"/>
          <c:tx>
            <c:strRef>
              <c:f>Arkusz1!$E$41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C57A5F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Arkusz1!$C$42:$C$46</c:f>
              <c:strCache>
                <c:ptCount val="5"/>
                <c:pt idx="0">
                  <c:v>Assertiveness</c:v>
                </c:pt>
                <c:pt idx="1">
                  <c:v>Roughness</c:v>
                </c:pt>
                <c:pt idx="2">
                  <c:v>Orderliness</c:v>
                </c:pt>
                <c:pt idx="3">
                  <c:v>Organization</c:v>
                </c:pt>
                <c:pt idx="4">
                  <c:v>Engagement</c:v>
                </c:pt>
              </c:strCache>
            </c:strRef>
          </c:cat>
          <c:val>
            <c:numRef>
              <c:f>Arkusz1!$E$42:$E$46</c:f>
              <c:numCache>
                <c:formatCode>General</c:formatCode>
                <c:ptCount val="5"/>
                <c:pt idx="0">
                  <c:v>25.4</c:v>
                </c:pt>
                <c:pt idx="1">
                  <c:v>33.4</c:v>
                </c:pt>
                <c:pt idx="2">
                  <c:v>41.7</c:v>
                </c:pt>
                <c:pt idx="3">
                  <c:v>44.7</c:v>
                </c:pt>
                <c:pt idx="4">
                  <c:v>34.700000000000003</c:v>
                </c:pt>
              </c:numCache>
            </c:numRef>
          </c:val>
        </c:ser>
        <c:ser>
          <c:idx val="2"/>
          <c:order val="2"/>
          <c:tx>
            <c:strRef>
              <c:f>Arkusz1!$F$41</c:f>
              <c:strCache>
                <c:ptCount val="1"/>
                <c:pt idx="0">
                  <c:v>Man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Arkusz1!$C$42:$C$46</c:f>
              <c:strCache>
                <c:ptCount val="5"/>
                <c:pt idx="0">
                  <c:v>Assertiveness</c:v>
                </c:pt>
                <c:pt idx="1">
                  <c:v>Roughness</c:v>
                </c:pt>
                <c:pt idx="2">
                  <c:v>Orderliness</c:v>
                </c:pt>
                <c:pt idx="3">
                  <c:v>Organization</c:v>
                </c:pt>
                <c:pt idx="4">
                  <c:v>Engagement</c:v>
                </c:pt>
              </c:strCache>
            </c:strRef>
          </c:cat>
          <c:val>
            <c:numRef>
              <c:f>Arkusz1!$F$42:$F$46</c:f>
              <c:numCache>
                <c:formatCode>General</c:formatCode>
                <c:ptCount val="5"/>
                <c:pt idx="0">
                  <c:v>14.8</c:v>
                </c:pt>
                <c:pt idx="1">
                  <c:v>10.6</c:v>
                </c:pt>
                <c:pt idx="2">
                  <c:v>4</c:v>
                </c:pt>
                <c:pt idx="3">
                  <c:v>5</c:v>
                </c:pt>
                <c:pt idx="4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692864"/>
        <c:axId val="70694784"/>
        <c:axId val="0"/>
      </c:bar3DChart>
      <c:catAx>
        <c:axId val="706928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70694784"/>
        <c:crosses val="autoZero"/>
        <c:auto val="1"/>
        <c:lblAlgn val="ctr"/>
        <c:lblOffset val="100"/>
        <c:noMultiLvlLbl val="0"/>
      </c:catAx>
      <c:valAx>
        <c:axId val="7069478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7069286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>
              <a:latin typeface="Calibri" pitchFamily="34" charset="0"/>
              <a:cs typeface="Calibri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GB" sz="1400" b="1" dirty="0" smtClean="0"/>
              <a:t>Education of the </a:t>
            </a:r>
            <a:r>
              <a:rPr lang="en-GB" sz="1600" b="1" dirty="0" smtClean="0"/>
              <a:t>respondents</a:t>
            </a:r>
            <a:r>
              <a:rPr lang="en-GB" sz="1400" b="1" dirty="0" smtClean="0"/>
              <a:t> [%]</a:t>
            </a:r>
            <a:endParaRPr lang="pl-PL" sz="14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36395057547732057"/>
          <c:y val="0.14993055555555559"/>
          <c:w val="0.5996506363884887"/>
          <c:h val="0.7135567129629621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Arkusz1!$A$2:$A$8</c:f>
              <c:strCache>
                <c:ptCount val="7"/>
                <c:pt idx="0">
                  <c:v>primary, lower secondary</c:v>
                </c:pt>
                <c:pt idx="1">
                  <c:v>higher vocational degree</c:v>
                </c:pt>
                <c:pt idx="2">
                  <c:v>university degree</c:v>
                </c:pt>
                <c:pt idx="3">
                  <c:v>basic vocational</c:v>
                </c:pt>
                <c:pt idx="4">
                  <c:v>post-secondary</c:v>
                </c:pt>
                <c:pt idx="5">
                  <c:v>vocational</c:v>
                </c:pt>
                <c:pt idx="6">
                  <c:v>secondary school</c:v>
                </c:pt>
              </c:strCache>
            </c:strRef>
          </c:cat>
          <c:val>
            <c:numRef>
              <c:f>Arkusz1!$B$2:$B$8</c:f>
              <c:numCache>
                <c:formatCode>0.0</c:formatCode>
                <c:ptCount val="7"/>
                <c:pt idx="0">
                  <c:v>3.2</c:v>
                </c:pt>
                <c:pt idx="1">
                  <c:v>9.8000000000000007</c:v>
                </c:pt>
                <c:pt idx="2">
                  <c:v>9.8000000000000007</c:v>
                </c:pt>
                <c:pt idx="3">
                  <c:v>15.7</c:v>
                </c:pt>
                <c:pt idx="4">
                  <c:v>17.100000000000001</c:v>
                </c:pt>
                <c:pt idx="5">
                  <c:v>20.399999999999999</c:v>
                </c:pt>
                <c:pt idx="6">
                  <c:v>24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39031552"/>
        <c:axId val="39033088"/>
        <c:axId val="0"/>
      </c:bar3DChart>
      <c:catAx>
        <c:axId val="39031552"/>
        <c:scaling>
          <c:orientation val="minMax"/>
        </c:scaling>
        <c:delete val="0"/>
        <c:axPos val="l"/>
        <c:majorTickMark val="out"/>
        <c:minorTickMark val="none"/>
        <c:tickLblPos val="nextTo"/>
        <c:crossAx val="39033088"/>
        <c:crosses val="autoZero"/>
        <c:auto val="1"/>
        <c:lblAlgn val="ctr"/>
        <c:lblOffset val="100"/>
        <c:noMultiLvlLbl val="0"/>
      </c:catAx>
      <c:valAx>
        <c:axId val="39033088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crossAx val="3903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1588066663058337"/>
          <c:y val="7.6426693330370693E-2"/>
          <c:w val="0.5265327831570471"/>
          <c:h val="0.73823125219631058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Arkusz1!$E$92</c:f>
              <c:strCache>
                <c:ptCount val="1"/>
                <c:pt idx="0">
                  <c:v>płeć nie różnicuje  tej cechy/ czynnika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/>
                      <a:t>74,9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/>
                      <a:t>71,4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Arkusz1!$A$93:$A$94</c:f>
              <c:strCache>
                <c:ptCount val="2"/>
                <c:pt idx="0">
                  <c:v>uzyskują mniejsze wynagrodzenia za tę samą pracę</c:v>
                </c:pt>
                <c:pt idx="1">
                  <c:v>szybciej awansują</c:v>
                </c:pt>
              </c:strCache>
            </c:strRef>
          </c:cat>
          <c:val>
            <c:numRef>
              <c:f>Arkusz1!$E$93:$E$94</c:f>
              <c:numCache>
                <c:formatCode>0.0%</c:formatCode>
                <c:ptCount val="2"/>
                <c:pt idx="0">
                  <c:v>0.74874371859296485</c:v>
                </c:pt>
                <c:pt idx="1">
                  <c:v>0.71356783919597988</c:v>
                </c:pt>
              </c:numCache>
            </c:numRef>
          </c:val>
        </c:ser>
        <c:ser>
          <c:idx val="1"/>
          <c:order val="1"/>
          <c:tx>
            <c:strRef>
              <c:f>Arkusz1!$F$92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AA5A3E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23,9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Arkusz1!$A$93:$A$94</c:f>
              <c:strCache>
                <c:ptCount val="2"/>
                <c:pt idx="0">
                  <c:v>uzyskują mniejsze wynagrodzenia za tę samą pracę</c:v>
                </c:pt>
                <c:pt idx="1">
                  <c:v>szybciej awansują</c:v>
                </c:pt>
              </c:strCache>
            </c:strRef>
          </c:cat>
          <c:val>
            <c:numRef>
              <c:f>Arkusz1!$F$93:$F$94</c:f>
              <c:numCache>
                <c:formatCode>0.0%</c:formatCode>
                <c:ptCount val="2"/>
                <c:pt idx="0">
                  <c:v>0.23869346733668342</c:v>
                </c:pt>
                <c:pt idx="1">
                  <c:v>8.5427135678391955E-2</c:v>
                </c:pt>
              </c:numCache>
            </c:numRef>
          </c:val>
        </c:ser>
        <c:ser>
          <c:idx val="2"/>
          <c:order val="2"/>
          <c:tx>
            <c:strRef>
              <c:f>Arkusz1!$G$92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dLbls>
            <c:dLbl>
              <c:idx val="0"/>
              <c:layout>
                <c:manualLayout>
                  <c:x val="1.9216574031238765E-2"/>
                  <c:y val="-2.647329810045405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/>
                      <a:t>20,1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Arkusz1!$A$93:$A$94</c:f>
              <c:strCache>
                <c:ptCount val="2"/>
                <c:pt idx="0">
                  <c:v>uzyskują mniejsze wynagrodzenia za tę samą pracę</c:v>
                </c:pt>
                <c:pt idx="1">
                  <c:v>szybciej awansują</c:v>
                </c:pt>
              </c:strCache>
            </c:strRef>
          </c:cat>
          <c:val>
            <c:numRef>
              <c:f>Arkusz1!$G$93:$G$94</c:f>
              <c:numCache>
                <c:formatCode>0.0%</c:formatCode>
                <c:ptCount val="2"/>
                <c:pt idx="0">
                  <c:v>1.2562814070351759E-2</c:v>
                </c:pt>
                <c:pt idx="1">
                  <c:v>0.20100502512562821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97551488"/>
        <c:axId val="97553024"/>
        <c:axId val="0"/>
      </c:bar3DChart>
      <c:catAx>
        <c:axId val="97551488"/>
        <c:scaling>
          <c:orientation val="minMax"/>
        </c:scaling>
        <c:delete val="1"/>
        <c:axPos val="l"/>
        <c:majorTickMark val="out"/>
        <c:minorTickMark val="none"/>
        <c:tickLblPos val="none"/>
        <c:crossAx val="97553024"/>
        <c:crosses val="autoZero"/>
        <c:auto val="1"/>
        <c:lblAlgn val="ctr"/>
        <c:lblOffset val="100"/>
        <c:noMultiLvlLbl val="0"/>
      </c:catAx>
      <c:valAx>
        <c:axId val="9755302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7551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pl-PL"/>
    </a:p>
  </c:txPr>
  <c:externalData r:id="rId1">
    <c:autoUpdate val="0"/>
  </c:externalData>
  <c:userShapes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5927251469413449"/>
          <c:y val="0.18481007582385534"/>
          <c:w val="0.50436604927494832"/>
          <c:h val="0.66483522892971714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Arkusz1!$D$65</c:f>
              <c:strCache>
                <c:ptCount val="1"/>
                <c:pt idx="0">
                  <c:v>Gender doesn’t differentiate this feature/factor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Arkusz1!$C$66:$C$68</c:f>
              <c:strCache>
                <c:ptCount val="3"/>
                <c:pt idx="0">
                  <c:v>Resistance to stress</c:v>
                </c:pt>
                <c:pt idx="1">
                  <c:v>They are more ambitious in achieving </c:v>
                </c:pt>
                <c:pt idx="2">
                  <c:v>The objectives creativity</c:v>
                </c:pt>
              </c:strCache>
            </c:strRef>
          </c:cat>
          <c:val>
            <c:numRef>
              <c:f>Arkusz1!$D$66:$D$68</c:f>
              <c:numCache>
                <c:formatCode>General</c:formatCode>
                <c:ptCount val="3"/>
                <c:pt idx="0">
                  <c:v>44.2</c:v>
                </c:pt>
                <c:pt idx="1">
                  <c:v>59.8</c:v>
                </c:pt>
                <c:pt idx="2">
                  <c:v>63.6</c:v>
                </c:pt>
              </c:numCache>
            </c:numRef>
          </c:val>
        </c:ser>
        <c:ser>
          <c:idx val="1"/>
          <c:order val="1"/>
          <c:tx>
            <c:strRef>
              <c:f>Arkusz1!$E$65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C57A5F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Arkusz1!$C$66:$C$68</c:f>
              <c:strCache>
                <c:ptCount val="3"/>
                <c:pt idx="0">
                  <c:v>Resistance to stress</c:v>
                </c:pt>
                <c:pt idx="1">
                  <c:v>They are more ambitious in achieving </c:v>
                </c:pt>
                <c:pt idx="2">
                  <c:v>The objectives creativity</c:v>
                </c:pt>
              </c:strCache>
            </c:strRef>
          </c:cat>
          <c:val>
            <c:numRef>
              <c:f>Arkusz1!$E$66:$E$68</c:f>
              <c:numCache>
                <c:formatCode>General</c:formatCode>
                <c:ptCount val="3"/>
                <c:pt idx="0">
                  <c:v>24.1</c:v>
                </c:pt>
                <c:pt idx="1">
                  <c:v>33.9</c:v>
                </c:pt>
                <c:pt idx="2">
                  <c:v>28.4</c:v>
                </c:pt>
              </c:numCache>
            </c:numRef>
          </c:val>
        </c:ser>
        <c:ser>
          <c:idx val="2"/>
          <c:order val="2"/>
          <c:tx>
            <c:strRef>
              <c:f>Arkusz1!$F$65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Arkusz1!$C$66:$C$68</c:f>
              <c:strCache>
                <c:ptCount val="3"/>
                <c:pt idx="0">
                  <c:v>Resistance to stress</c:v>
                </c:pt>
                <c:pt idx="1">
                  <c:v>They are more ambitious in achieving </c:v>
                </c:pt>
                <c:pt idx="2">
                  <c:v>The objectives creativity</c:v>
                </c:pt>
              </c:strCache>
            </c:strRef>
          </c:cat>
          <c:val>
            <c:numRef>
              <c:f>Arkusz1!$F$66:$F$68</c:f>
              <c:numCache>
                <c:formatCode>General</c:formatCode>
                <c:ptCount val="3"/>
                <c:pt idx="0">
                  <c:v>31.7</c:v>
                </c:pt>
                <c:pt idx="1">
                  <c:v>6.3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630272"/>
        <c:axId val="79064064"/>
        <c:axId val="0"/>
      </c:bar3DChart>
      <c:catAx>
        <c:axId val="766302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79064064"/>
        <c:crosses val="autoZero"/>
        <c:auto val="1"/>
        <c:lblAlgn val="ctr"/>
        <c:lblOffset val="100"/>
        <c:noMultiLvlLbl val="0"/>
      </c:catAx>
      <c:valAx>
        <c:axId val="7906406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7663027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 b="0">
              <a:latin typeface="Calibri" pitchFamily="34" charset="0"/>
              <a:cs typeface="Calibri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Arkusz1!$D$87</c:f>
              <c:strCache>
                <c:ptCount val="1"/>
                <c:pt idx="0">
                  <c:v>Gender doesn’t differentiate this feature/factor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Arkusz1!$C$88:$C$91</c:f>
              <c:strCache>
                <c:ptCount val="4"/>
                <c:pt idx="0">
                  <c:v>Availability</c:v>
                </c:pt>
                <c:pt idx="1">
                  <c:v>More likely to go on sick leave</c:v>
                </c:pt>
                <c:pt idx="2">
                  <c:v>More likely to benefit from flexible working</c:v>
                </c:pt>
                <c:pt idx="3">
                  <c:v>Mobility</c:v>
                </c:pt>
              </c:strCache>
            </c:strRef>
          </c:cat>
          <c:val>
            <c:numRef>
              <c:f>Arkusz1!$D$88:$D$91</c:f>
              <c:numCache>
                <c:formatCode>General</c:formatCode>
                <c:ptCount val="4"/>
                <c:pt idx="0">
                  <c:v>52</c:v>
                </c:pt>
                <c:pt idx="1">
                  <c:v>62.1</c:v>
                </c:pt>
                <c:pt idx="2">
                  <c:v>63.3</c:v>
                </c:pt>
                <c:pt idx="3">
                  <c:v>66.3</c:v>
                </c:pt>
              </c:numCache>
            </c:numRef>
          </c:val>
        </c:ser>
        <c:ser>
          <c:idx val="1"/>
          <c:order val="1"/>
          <c:tx>
            <c:strRef>
              <c:f>Arkusz1!$E$87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C57A5F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Arkusz1!$C$88:$C$91</c:f>
              <c:strCache>
                <c:ptCount val="4"/>
                <c:pt idx="0">
                  <c:v>Availability</c:v>
                </c:pt>
                <c:pt idx="1">
                  <c:v>More likely to go on sick leave</c:v>
                </c:pt>
                <c:pt idx="2">
                  <c:v>More likely to benefit from flexible working</c:v>
                </c:pt>
                <c:pt idx="3">
                  <c:v>Mobility</c:v>
                </c:pt>
              </c:strCache>
            </c:strRef>
          </c:cat>
          <c:val>
            <c:numRef>
              <c:f>Arkusz1!$E$88:$E$91</c:f>
              <c:numCache>
                <c:formatCode>General</c:formatCode>
                <c:ptCount val="4"/>
                <c:pt idx="0">
                  <c:v>18.100000000000001</c:v>
                </c:pt>
                <c:pt idx="1">
                  <c:v>30.7</c:v>
                </c:pt>
                <c:pt idx="2">
                  <c:v>28.9</c:v>
                </c:pt>
                <c:pt idx="3">
                  <c:v>11.8</c:v>
                </c:pt>
              </c:numCache>
            </c:numRef>
          </c:val>
        </c:ser>
        <c:ser>
          <c:idx val="2"/>
          <c:order val="2"/>
          <c:tx>
            <c:strRef>
              <c:f>Arkusz1!$F$87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Arkusz1!$C$88:$C$91</c:f>
              <c:strCache>
                <c:ptCount val="4"/>
                <c:pt idx="0">
                  <c:v>Availability</c:v>
                </c:pt>
                <c:pt idx="1">
                  <c:v>More likely to go on sick leave</c:v>
                </c:pt>
                <c:pt idx="2">
                  <c:v>More likely to benefit from flexible working</c:v>
                </c:pt>
                <c:pt idx="3">
                  <c:v>Mobility</c:v>
                </c:pt>
              </c:strCache>
            </c:strRef>
          </c:cat>
          <c:val>
            <c:numRef>
              <c:f>Arkusz1!$F$88:$F$91</c:f>
              <c:numCache>
                <c:formatCode>General</c:formatCode>
                <c:ptCount val="4"/>
                <c:pt idx="0">
                  <c:v>29.9</c:v>
                </c:pt>
                <c:pt idx="1">
                  <c:v>7.3</c:v>
                </c:pt>
                <c:pt idx="2">
                  <c:v>7.8</c:v>
                </c:pt>
                <c:pt idx="3">
                  <c:v>21.9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228992"/>
        <c:axId val="70231552"/>
        <c:axId val="0"/>
      </c:bar3DChart>
      <c:catAx>
        <c:axId val="702289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70231552"/>
        <c:crosses val="autoZero"/>
        <c:auto val="1"/>
        <c:lblAlgn val="ctr"/>
        <c:lblOffset val="100"/>
        <c:noMultiLvlLbl val="0"/>
      </c:catAx>
      <c:valAx>
        <c:axId val="7023155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7022899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>
              <a:latin typeface="Calibri" pitchFamily="34" charset="0"/>
              <a:cs typeface="Calibri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3818159720112182"/>
          <c:y val="1.9420927426816881E-2"/>
          <c:w val="0.51928456741321627"/>
          <c:h val="0.9103767328216709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Arkusz1!$E$128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/>
                      <a:t>16,7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/>
                      <a:t>16,7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/>
                      <a:t>33,3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/>
                      <a:t>33,3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353202754523012E-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33,3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/>
                      <a:t>33,3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dirty="0"/>
                      <a:t>41,7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 dirty="0"/>
                      <a:t>41,7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 dirty="0"/>
                      <a:t>50,0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Arkusz1!$A$129:$A$137</c:f>
              <c:strCache>
                <c:ptCount val="9"/>
                <c:pt idx="0">
                  <c:v>kobiety są mniej wydajne/ efektywne niż mężczyźni</c:v>
                </c:pt>
                <c:pt idx="1">
                  <c:v>kobiety mają gorsze wykształcenie/ umiejętności zawodowe niż mężczyźni</c:v>
                </c:pt>
                <c:pt idx="2">
                  <c:v>kobiety są niedyspozycyjne</c:v>
                </c:pt>
                <c:pt idx="3">
                  <c:v>kobiety nadużywają zwolnień lekarskich</c:v>
                </c:pt>
                <c:pt idx="4">
                  <c:v>kobiety nie radzą sobie ze stresem</c:v>
                </c:pt>
                <c:pt idx="5">
                  <c:v>inne (charakter pracy - praca typowo męska)</c:v>
                </c:pt>
                <c:pt idx="6">
                  <c:v>kobiety charakteryzują się postawą roszczeniową, wymuszają swoje prawa</c:v>
                </c:pt>
                <c:pt idx="7">
                  <c:v>kobiety po powrocie z urlopu macierzyńskiego/ wychowawczego długo wdrażają się obowiązki zawodowe</c:v>
                </c:pt>
                <c:pt idx="8">
                  <c:v>kobiety są mniej elastyczne, jeśli chodzi o zmiany w zakresie pełnionych obowiązków niż mężczyźni</c:v>
                </c:pt>
              </c:strCache>
            </c:strRef>
          </c:cat>
          <c:val>
            <c:numRef>
              <c:f>Arkusz1!$E$129:$E$137</c:f>
              <c:numCache>
                <c:formatCode>0.0%</c:formatCode>
                <c:ptCount val="9"/>
                <c:pt idx="0">
                  <c:v>0.16666666666666666</c:v>
                </c:pt>
                <c:pt idx="1">
                  <c:v>0.16666666666666666</c:v>
                </c:pt>
                <c:pt idx="2">
                  <c:v>0.33333333333333331</c:v>
                </c:pt>
                <c:pt idx="3">
                  <c:v>0.33333333333333331</c:v>
                </c:pt>
                <c:pt idx="4">
                  <c:v>0.33333333333333331</c:v>
                </c:pt>
                <c:pt idx="5">
                  <c:v>0.33333333333333331</c:v>
                </c:pt>
                <c:pt idx="6">
                  <c:v>0.41666666666666707</c:v>
                </c:pt>
                <c:pt idx="7">
                  <c:v>0.41666666666666707</c:v>
                </c:pt>
                <c:pt idx="8">
                  <c:v>0.5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97887744"/>
        <c:axId val="97889280"/>
        <c:axId val="0"/>
      </c:bar3DChart>
      <c:catAx>
        <c:axId val="97887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7889280"/>
        <c:crosses val="autoZero"/>
        <c:auto val="1"/>
        <c:lblAlgn val="ctr"/>
        <c:lblOffset val="100"/>
        <c:noMultiLvlLbl val="0"/>
      </c:catAx>
      <c:valAx>
        <c:axId val="97889280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9788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  <c:userShapes r:id="rId3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7966849169536718"/>
          <c:y val="0.19283989175332095"/>
          <c:w val="0.47137528700514758"/>
          <c:h val="0.72166939991742207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Arkusz1!$C$111</c:f>
              <c:strCache>
                <c:ptCount val="1"/>
                <c:pt idx="0">
                  <c:v>Women have higher qualifications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Arkusz1!$B$112:$B$115</c:f>
              <c:strCache>
                <c:ptCount val="4"/>
                <c:pt idx="0">
                  <c:v>Serial employees</c:v>
                </c:pt>
                <c:pt idx="1">
                  <c:v>Independent position (e.g. specialist, technician, accountant, etc.)</c:v>
                </c:pt>
                <c:pt idx="2">
                  <c:v>The assistant position (e.g., assistant, secretary</c:v>
                </c:pt>
                <c:pt idx="3">
                  <c:v>The position on the board or management of the company (e.g., manager, director)</c:v>
                </c:pt>
              </c:strCache>
            </c:strRef>
          </c:cat>
          <c:val>
            <c:numRef>
              <c:f>Arkusz1!$C$112:$C$115</c:f>
              <c:numCache>
                <c:formatCode>General</c:formatCode>
                <c:ptCount val="4"/>
                <c:pt idx="0">
                  <c:v>9.3000000000000007</c:v>
                </c:pt>
                <c:pt idx="1">
                  <c:v>23.6</c:v>
                </c:pt>
                <c:pt idx="2">
                  <c:v>37</c:v>
                </c:pt>
                <c:pt idx="3">
                  <c:v>21.6</c:v>
                </c:pt>
              </c:numCache>
            </c:numRef>
          </c:val>
        </c:ser>
        <c:ser>
          <c:idx val="1"/>
          <c:order val="1"/>
          <c:tx>
            <c:strRef>
              <c:f>Arkusz1!$D$111</c:f>
              <c:strCache>
                <c:ptCount val="1"/>
                <c:pt idx="0">
                  <c:v>Men have higher qualifications</c:v>
                </c:pt>
              </c:strCache>
            </c:strRef>
          </c:tx>
          <c:spPr>
            <a:solidFill>
              <a:srgbClr val="C57A5F"/>
            </a:solidFill>
          </c:spPr>
          <c:invertIfNegative val="0"/>
          <c:dLbls>
            <c:dLbl>
              <c:idx val="0"/>
              <c:layout>
                <c:manualLayout>
                  <c:x val="1.2860260896937377E-2"/>
                  <c:y val="-7.897132491083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Arkusz1!$B$112:$B$115</c:f>
              <c:strCache>
                <c:ptCount val="4"/>
                <c:pt idx="0">
                  <c:v>Serial employees</c:v>
                </c:pt>
                <c:pt idx="1">
                  <c:v>Independent position (e.g. specialist, technician, accountant, etc.)</c:v>
                </c:pt>
                <c:pt idx="2">
                  <c:v>The assistant position (e.g., assistant, secretary</c:v>
                </c:pt>
                <c:pt idx="3">
                  <c:v>The position on the board or management of the company (e.g., manager, director)</c:v>
                </c:pt>
              </c:strCache>
            </c:strRef>
          </c:cat>
          <c:val>
            <c:numRef>
              <c:f>Arkusz1!$D$112:$D$115</c:f>
              <c:numCache>
                <c:formatCode>General</c:formatCode>
                <c:ptCount val="4"/>
                <c:pt idx="0">
                  <c:v>7.2</c:v>
                </c:pt>
                <c:pt idx="1">
                  <c:v>6.4</c:v>
                </c:pt>
                <c:pt idx="2">
                  <c:v>2</c:v>
                </c:pt>
                <c:pt idx="3">
                  <c:v>5.6</c:v>
                </c:pt>
              </c:numCache>
            </c:numRef>
          </c:val>
        </c:ser>
        <c:ser>
          <c:idx val="2"/>
          <c:order val="2"/>
          <c:tx>
            <c:strRef>
              <c:f>Arkusz1!$E$111</c:f>
              <c:strCache>
                <c:ptCount val="1"/>
                <c:pt idx="0">
                  <c:v>Gender doesn’t differentiate qualifications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Arkusz1!$B$112:$B$115</c:f>
              <c:strCache>
                <c:ptCount val="4"/>
                <c:pt idx="0">
                  <c:v>Serial employees</c:v>
                </c:pt>
                <c:pt idx="1">
                  <c:v>Independent position (e.g. specialist, technician, accountant, etc.)</c:v>
                </c:pt>
                <c:pt idx="2">
                  <c:v>The assistant position (e.g., assistant, secretary</c:v>
                </c:pt>
                <c:pt idx="3">
                  <c:v>The position on the board or management of the company (e.g., manager, director)</c:v>
                </c:pt>
              </c:strCache>
            </c:strRef>
          </c:cat>
          <c:val>
            <c:numRef>
              <c:f>Arkusz1!$E$112:$E$115</c:f>
              <c:numCache>
                <c:formatCode>General</c:formatCode>
                <c:ptCount val="4"/>
                <c:pt idx="0">
                  <c:v>83.5</c:v>
                </c:pt>
                <c:pt idx="1">
                  <c:v>70.099999999999994</c:v>
                </c:pt>
                <c:pt idx="2">
                  <c:v>61</c:v>
                </c:pt>
                <c:pt idx="3">
                  <c:v>72.8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595584"/>
        <c:axId val="76630656"/>
        <c:axId val="0"/>
      </c:bar3DChart>
      <c:catAx>
        <c:axId val="765955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76630656"/>
        <c:crosses val="autoZero"/>
        <c:auto val="1"/>
        <c:lblAlgn val="ctr"/>
        <c:lblOffset val="100"/>
        <c:noMultiLvlLbl val="0"/>
      </c:catAx>
      <c:valAx>
        <c:axId val="766306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765955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9465042078657952E-2"/>
          <c:y val="1.579426498216616E-2"/>
          <c:w val="0.93923259105469759"/>
          <c:h val="0.16388373928601632"/>
        </c:manualLayout>
      </c:layout>
      <c:overlay val="0"/>
      <c:txPr>
        <a:bodyPr/>
        <a:lstStyle/>
        <a:p>
          <a:pPr>
            <a:defRPr sz="1400">
              <a:latin typeface="Calibri" pitchFamily="34" charset="0"/>
              <a:cs typeface="Calibri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671967664968442E-2"/>
          <c:y val="0.46765752879309702"/>
          <c:w val="0.93225752694145092"/>
          <c:h val="0.46322029033811057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Arkusz1!$C$137</c:f>
              <c:strCache>
                <c:ptCount val="1"/>
                <c:pt idx="0">
                  <c:v>Gender doesn’t affect work efficiency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Arkusz1!$C$138</c:f>
              <c:numCache>
                <c:formatCode>General</c:formatCode>
                <c:ptCount val="1"/>
                <c:pt idx="0">
                  <c:v>70.599999999999994</c:v>
                </c:pt>
              </c:numCache>
            </c:numRef>
          </c:val>
        </c:ser>
        <c:ser>
          <c:idx val="1"/>
          <c:order val="1"/>
          <c:tx>
            <c:strRef>
              <c:f>Arkusz1!$D$137</c:f>
              <c:strCache>
                <c:ptCount val="1"/>
                <c:pt idx="0">
                  <c:v>Women’s efficiency is rather lower than that of men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57A5F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Arkusz1!$D$138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</c:ser>
        <c:ser>
          <c:idx val="2"/>
          <c:order val="2"/>
          <c:tx>
            <c:strRef>
              <c:f>Arkusz1!$E$137</c:f>
              <c:strCache>
                <c:ptCount val="1"/>
                <c:pt idx="0">
                  <c:v>Women’s efficiency is rather higher than that of men</c:v>
                </c:pt>
              </c:strCache>
            </c:strRef>
          </c:tx>
          <c:spPr>
            <a:solidFill>
              <a:srgbClr val="F0A22E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Arkusz1!$E$138</c:f>
              <c:numCache>
                <c:formatCode>General</c:formatCode>
                <c:ptCount val="1"/>
                <c:pt idx="0">
                  <c:v>14.6</c:v>
                </c:pt>
              </c:numCache>
            </c:numRef>
          </c:val>
        </c:ser>
        <c:ser>
          <c:idx val="3"/>
          <c:order val="3"/>
          <c:tx>
            <c:strRef>
              <c:f>Arkusz1!$F$137</c:f>
              <c:strCache>
                <c:ptCount val="1"/>
                <c:pt idx="0">
                  <c:v>Women’s efficiency is far lower than that of men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Arkusz1!$F$138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</c:ser>
        <c:ser>
          <c:idx val="4"/>
          <c:order val="4"/>
          <c:tx>
            <c:strRef>
              <c:f>Arkusz1!$G$137</c:f>
              <c:strCache>
                <c:ptCount val="1"/>
                <c:pt idx="0">
                  <c:v>Women’s efficiency is far higher than that of men</c:v>
                </c:pt>
              </c:strCache>
            </c:strRef>
          </c:tx>
          <c:spPr>
            <a:solidFill>
              <a:srgbClr val="AA5A3E"/>
            </a:solidFill>
          </c:spPr>
          <c:invertIfNegative val="0"/>
          <c:dLbls>
            <c:dLbl>
              <c:idx val="0"/>
              <c:layout>
                <c:manualLayout>
                  <c:x val="3.3594150914448657E-3"/>
                  <c:y val="-8.8184646150427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Arkusz1!$G$138</c:f>
              <c:numCache>
                <c:formatCode>General</c:formatCode>
                <c:ptCount val="1"/>
                <c:pt idx="0">
                  <c:v>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632896"/>
        <c:axId val="83634816"/>
        <c:axId val="0"/>
      </c:bar3DChart>
      <c:catAx>
        <c:axId val="83632896"/>
        <c:scaling>
          <c:orientation val="minMax"/>
        </c:scaling>
        <c:delete val="1"/>
        <c:axPos val="l"/>
        <c:majorTickMark val="out"/>
        <c:minorTickMark val="none"/>
        <c:tickLblPos val="nextTo"/>
        <c:crossAx val="83634816"/>
        <c:crosses val="autoZero"/>
        <c:auto val="1"/>
        <c:lblAlgn val="ctr"/>
        <c:lblOffset val="100"/>
        <c:noMultiLvlLbl val="0"/>
      </c:catAx>
      <c:valAx>
        <c:axId val="8363481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836328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7566169896466508E-2"/>
          <c:y val="1.7636929230085547E-2"/>
          <c:w val="0.95310970738700984"/>
          <c:h val="0.33244107136244122"/>
        </c:manualLayout>
      </c:layout>
      <c:overlay val="0"/>
      <c:txPr>
        <a:bodyPr/>
        <a:lstStyle/>
        <a:p>
          <a:pPr>
            <a:defRPr sz="1400">
              <a:latin typeface="Calibri" pitchFamily="34" charset="0"/>
              <a:cs typeface="Calibri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7991799465822682"/>
          <c:y val="9.0851016160453709E-3"/>
          <c:w val="0.47106486813118331"/>
          <c:h val="0.90501371566918065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Arkusz1!$D$324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98,5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154269972452078E-3"/>
                  <c:y val="-1.4767787534411601E-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94,0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8893E-3"/>
                  <c:y val="-2.2170003618657652E-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84,4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/>
                      <a:t>84,4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/>
                      <a:t>79,6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/>
                      <a:t>67,6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dirty="0"/>
                      <a:t>59,8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 dirty="0"/>
                      <a:t>54,5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 dirty="0"/>
                      <a:t>50,0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1" dirty="0"/>
                      <a:t>23,4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Arkusz1!$A$325:$A$334</c:f>
              <c:strCache>
                <c:ptCount val="10"/>
                <c:pt idx="0">
                  <c:v>inne</c:v>
                </c:pt>
                <c:pt idx="1">
                  <c:v>pokój dla karmiących kobiet w zakładzie pracy</c:v>
                </c:pt>
                <c:pt idx="2">
                  <c:v>program opieki medycznej dla matek i dzieci w zakładzie pracy</c:v>
                </c:pt>
                <c:pt idx="3">
                  <c:v>dodatki pieniężne na wyprawkę dla dziecka</c:v>
                </c:pt>
                <c:pt idx="4">
                  <c:v>pikniki rodzinne, imprezy dla najmłodszych</c:v>
                </c:pt>
                <c:pt idx="5">
                  <c:v>nie mamy żadnych tego typu udogodnień dla matek posiadających dzieci</c:v>
                </c:pt>
                <c:pt idx="6">
                  <c:v>pierwszeństwo przy planowaniu urlopów dla kobiet posiadających dzieci</c:v>
                </c:pt>
                <c:pt idx="7">
                  <c:v>elastyczne formy zatrudnienia dla „młodych” matek (ruchome godziny pracy, praca weekendowa, praca w domu)</c:v>
                </c:pt>
                <c:pt idx="8">
                  <c:v>przerwy w pracy na karmienie dziecka</c:v>
                </c:pt>
                <c:pt idx="9">
                  <c:v>urlop wychowawczy</c:v>
                </c:pt>
              </c:strCache>
            </c:strRef>
          </c:cat>
          <c:val>
            <c:numRef>
              <c:f>Arkusz1!$D$325:$D$334</c:f>
              <c:numCache>
                <c:formatCode>0.0%</c:formatCode>
                <c:ptCount val="10"/>
                <c:pt idx="0">
                  <c:v>0.98492462311557882</c:v>
                </c:pt>
                <c:pt idx="1">
                  <c:v>0.93969849246231263</c:v>
                </c:pt>
                <c:pt idx="2">
                  <c:v>0.84422110552763818</c:v>
                </c:pt>
                <c:pt idx="3">
                  <c:v>0.84422110552763818</c:v>
                </c:pt>
                <c:pt idx="4">
                  <c:v>0.79648241206030168</c:v>
                </c:pt>
                <c:pt idx="5">
                  <c:v>0.67587939698492538</c:v>
                </c:pt>
                <c:pt idx="6">
                  <c:v>0.59798994974874298</c:v>
                </c:pt>
                <c:pt idx="7">
                  <c:v>0.54522613065326631</c:v>
                </c:pt>
                <c:pt idx="8">
                  <c:v>0.5</c:v>
                </c:pt>
                <c:pt idx="9">
                  <c:v>0.23366834170854273</c:v>
                </c:pt>
              </c:numCache>
            </c:numRef>
          </c:val>
        </c:ser>
        <c:ser>
          <c:idx val="1"/>
          <c:order val="1"/>
          <c:tx>
            <c:strRef>
              <c:f>Arkusz1!$E$324</c:f>
              <c:strCache>
                <c:ptCount val="1"/>
                <c:pt idx="0">
                  <c:v>tak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/>
                      <a:t>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/>
                      <a:t>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/>
                      <a:t>15,6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/>
                      <a:t>15,6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/>
                      <a:t>20,4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/>
                      <a:t>32,4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dirty="0"/>
                      <a:t>40,2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 dirty="0"/>
                      <a:t>45,5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 dirty="0"/>
                      <a:t>50,0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Arkusz1!$A$325:$A$334</c:f>
              <c:strCache>
                <c:ptCount val="10"/>
                <c:pt idx="0">
                  <c:v>inne</c:v>
                </c:pt>
                <c:pt idx="1">
                  <c:v>pokój dla karmiących kobiet w zakładzie pracy</c:v>
                </c:pt>
                <c:pt idx="2">
                  <c:v>program opieki medycznej dla matek i dzieci w zakładzie pracy</c:v>
                </c:pt>
                <c:pt idx="3">
                  <c:v>dodatki pieniężne na wyprawkę dla dziecka</c:v>
                </c:pt>
                <c:pt idx="4">
                  <c:v>pikniki rodzinne, imprezy dla najmłodszych</c:v>
                </c:pt>
                <c:pt idx="5">
                  <c:v>nie mamy żadnych tego typu udogodnień dla matek posiadających dzieci</c:v>
                </c:pt>
                <c:pt idx="6">
                  <c:v>pierwszeństwo przy planowaniu urlopów dla kobiet posiadających dzieci</c:v>
                </c:pt>
                <c:pt idx="7">
                  <c:v>elastyczne formy zatrudnienia dla „młodych” matek (ruchome godziny pracy, praca weekendowa, praca w domu)</c:v>
                </c:pt>
                <c:pt idx="8">
                  <c:v>przerwy w pracy na karmienie dziecka</c:v>
                </c:pt>
                <c:pt idx="9">
                  <c:v>urlop wychowawczy</c:v>
                </c:pt>
              </c:strCache>
            </c:strRef>
          </c:cat>
          <c:val>
            <c:numRef>
              <c:f>Arkusz1!$E$325:$E$334</c:f>
              <c:numCache>
                <c:formatCode>0.0%</c:formatCode>
                <c:ptCount val="10"/>
                <c:pt idx="0">
                  <c:v>1.5075376884422113E-2</c:v>
                </c:pt>
                <c:pt idx="1">
                  <c:v>6.0301507537688495E-2</c:v>
                </c:pt>
                <c:pt idx="2">
                  <c:v>0.15577889447236223</c:v>
                </c:pt>
                <c:pt idx="3">
                  <c:v>0.15577889447236223</c:v>
                </c:pt>
                <c:pt idx="4">
                  <c:v>0.20351758793969849</c:v>
                </c:pt>
                <c:pt idx="5">
                  <c:v>0.32412060301507611</c:v>
                </c:pt>
                <c:pt idx="6">
                  <c:v>0.4020100502512563</c:v>
                </c:pt>
                <c:pt idx="7">
                  <c:v>0.45477386934673381</c:v>
                </c:pt>
                <c:pt idx="8">
                  <c:v>0.5</c:v>
                </c:pt>
                <c:pt idx="9">
                  <c:v>0.766331658291458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shape val="box"/>
        <c:axId val="97340032"/>
        <c:axId val="97255808"/>
        <c:axId val="0"/>
      </c:bar3DChart>
      <c:catAx>
        <c:axId val="97340032"/>
        <c:scaling>
          <c:orientation val="minMax"/>
        </c:scaling>
        <c:delete val="1"/>
        <c:axPos val="l"/>
        <c:majorTickMark val="out"/>
        <c:minorTickMark val="none"/>
        <c:tickLblPos val="none"/>
        <c:crossAx val="97255808"/>
        <c:crosses val="autoZero"/>
        <c:auto val="1"/>
        <c:lblAlgn val="ctr"/>
        <c:lblOffset val="100"/>
        <c:noMultiLvlLbl val="0"/>
      </c:catAx>
      <c:valAx>
        <c:axId val="97255808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9734003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  <c:userShapes r:id="rId3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b="1" dirty="0" smtClean="0">
                <a:latin typeface="+mn-lt"/>
              </a:rPr>
              <a:t>The way in which the offered facilities hinder the operation of the company [%] </a:t>
            </a:r>
            <a:endParaRPr lang="pl-PL" sz="1600" dirty="0">
              <a:latin typeface="+mn-lt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47465421656546886"/>
          <c:y val="0.1722212024750874"/>
          <c:w val="0.46240607519318372"/>
          <c:h val="0.7224302975997843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Arkusz1!$C$366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/>
                      <a:t>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/>
                      <a:t>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/>
                      <a:t>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/>
                      <a:t>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353202754523012E-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/>
                      <a:t>50,0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Arkusz1!$A$367:$A$372</c:f>
              <c:strCache>
                <c:ptCount val="6"/>
                <c:pt idx="0">
                  <c:v>powrót po urlopie wychowawczym  powoduje długi proces powtórnego wdrożenia do pracy</c:v>
                </c:pt>
                <c:pt idx="1">
                  <c:v>wymagają dodatkowych działań ze strony dyrekcji</c:v>
                </c:pt>
                <c:pt idx="2">
                  <c:v>organizacja zastępstw</c:v>
                </c:pt>
                <c:pt idx="3">
                  <c:v>zwiększenie obowiązków innych osób</c:v>
                </c:pt>
                <c:pt idx="4">
                  <c:v>konieczność zatrudnienia kolejnego pracownika</c:v>
                </c:pt>
                <c:pt idx="5">
                  <c:v>dezorganizacja firmy</c:v>
                </c:pt>
              </c:strCache>
            </c:strRef>
          </c:cat>
          <c:val>
            <c:numRef>
              <c:f>Arkusz1!$C$367:$C$372</c:f>
              <c:numCache>
                <c:formatCode>0.0%</c:formatCode>
                <c:ptCount val="6"/>
                <c:pt idx="0">
                  <c:v>7.1428571428571425E-2</c:v>
                </c:pt>
                <c:pt idx="1">
                  <c:v>7.1428571428571425E-2</c:v>
                </c:pt>
                <c:pt idx="2">
                  <c:v>7.1428571428571425E-2</c:v>
                </c:pt>
                <c:pt idx="3">
                  <c:v>7.1428571428571425E-2</c:v>
                </c:pt>
                <c:pt idx="4">
                  <c:v>0.21428571428571427</c:v>
                </c:pt>
                <c:pt idx="5">
                  <c:v>0.5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0"/>
        <c:shape val="cylinder"/>
        <c:axId val="97302784"/>
        <c:axId val="97316864"/>
        <c:axId val="0"/>
      </c:bar3DChart>
      <c:catAx>
        <c:axId val="97302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7316864"/>
        <c:crosses val="autoZero"/>
        <c:auto val="1"/>
        <c:lblAlgn val="ctr"/>
        <c:lblOffset val="100"/>
        <c:noMultiLvlLbl val="0"/>
      </c:catAx>
      <c:valAx>
        <c:axId val="97316864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9730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pl-PL"/>
    </a:p>
  </c:txPr>
  <c:externalData r:id="rId2">
    <c:autoUpdate val="0"/>
  </c:externalData>
  <c:userShapes r:id="rId3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723431964349644E-2"/>
          <c:y val="0.16902057178831981"/>
          <c:w val="0.69608289408172752"/>
          <c:h val="0.59231786745917125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Arkusz1!$C$160</c:f>
              <c:strCache>
                <c:ptCount val="1"/>
                <c:pt idx="0">
                  <c:v>no, don’t hinder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Arkusz1!$D$160</c:f>
              <c:numCache>
                <c:formatCode>General</c:formatCode>
                <c:ptCount val="1"/>
                <c:pt idx="0">
                  <c:v>94.8</c:v>
                </c:pt>
              </c:numCache>
            </c:numRef>
          </c:val>
        </c:ser>
        <c:ser>
          <c:idx val="1"/>
          <c:order val="1"/>
          <c:tx>
            <c:strRef>
              <c:f>Arkusz1!$C$161</c:f>
              <c:strCache>
                <c:ptCount val="1"/>
                <c:pt idx="0">
                  <c:v>yes, they do hinder</c:v>
                </c:pt>
              </c:strCache>
            </c:strRef>
          </c:tx>
          <c:spPr>
            <a:solidFill>
              <a:srgbClr val="C57A5F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Arkusz1!$D$161</c:f>
              <c:numCache>
                <c:formatCode>General</c:formatCode>
                <c:ptCount val="1"/>
                <c:pt idx="0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252928"/>
        <c:axId val="170501248"/>
        <c:axId val="0"/>
      </c:bar3DChart>
      <c:catAx>
        <c:axId val="170252928"/>
        <c:scaling>
          <c:orientation val="minMax"/>
        </c:scaling>
        <c:delete val="1"/>
        <c:axPos val="l"/>
        <c:majorTickMark val="out"/>
        <c:minorTickMark val="none"/>
        <c:tickLblPos val="nextTo"/>
        <c:crossAx val="170501248"/>
        <c:crosses val="autoZero"/>
        <c:auto val="1"/>
        <c:lblAlgn val="ctr"/>
        <c:lblOffset val="100"/>
        <c:noMultiLvlLbl val="0"/>
      </c:catAx>
      <c:valAx>
        <c:axId val="17050124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1702529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Calibri" pitchFamily="34" charset="0"/>
              <a:cs typeface="Calibri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800" b="1" dirty="0" smtClean="0">
                <a:latin typeface="+mn-lt"/>
              </a:rPr>
              <a:t>Flexible forms of employment used in the surveyed companies [%]</a:t>
            </a:r>
            <a:endParaRPr lang="pl-PL" sz="1800" dirty="0">
              <a:latin typeface="+mn-lt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360494098105712"/>
          <c:y val="0.11639937610418015"/>
          <c:w val="0.50096813013490249"/>
          <c:h val="0.7641552899351056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Arkusz1!$B$402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97,7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95,4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5702479339674E-3"/>
                  <c:y val="-9.767817484352917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75,3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/>
                      <a:t>55,7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/>
                      <a:t>33,9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/>
                      <a:t>31,0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dirty="0"/>
                      <a:t>21,8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Arkusz1!$A$403:$A$409</c:f>
              <c:strCache>
                <c:ptCount val="7"/>
                <c:pt idx="0">
                  <c:v>praca nakładcza</c:v>
                </c:pt>
                <c:pt idx="1">
                  <c:v>telepraca</c:v>
                </c:pt>
                <c:pt idx="2">
                  <c:v>praca tymczasowa</c:v>
                </c:pt>
                <c:pt idx="3">
                  <c:v>zmienny czas pracy</c:v>
                </c:pt>
                <c:pt idx="4">
                  <c:v>zatrudnienie cywilnoprawne</c:v>
                </c:pt>
                <c:pt idx="5">
                  <c:v>zatrudnienie w niepełnym wymiarze czasu pracy</c:v>
                </c:pt>
                <c:pt idx="6">
                  <c:v>zatrudnienie terminowe</c:v>
                </c:pt>
              </c:strCache>
            </c:strRef>
          </c:cat>
          <c:val>
            <c:numRef>
              <c:f>Arkusz1!$B$403:$B$409</c:f>
              <c:numCache>
                <c:formatCode>0.0%</c:formatCode>
                <c:ptCount val="7"/>
                <c:pt idx="0">
                  <c:v>0.97700000000000065</c:v>
                </c:pt>
                <c:pt idx="1">
                  <c:v>0.95400000000000063</c:v>
                </c:pt>
                <c:pt idx="2">
                  <c:v>0.75300000000000078</c:v>
                </c:pt>
                <c:pt idx="3">
                  <c:v>0.55700000000000005</c:v>
                </c:pt>
                <c:pt idx="4">
                  <c:v>0.33900000000000047</c:v>
                </c:pt>
                <c:pt idx="5">
                  <c:v>0.31000000000000033</c:v>
                </c:pt>
                <c:pt idx="6">
                  <c:v>0.21800000000000017</c:v>
                </c:pt>
              </c:numCache>
            </c:numRef>
          </c:val>
        </c:ser>
        <c:ser>
          <c:idx val="1"/>
          <c:order val="1"/>
          <c:tx>
            <c:strRef>
              <c:f>Arkusz1!$C$402</c:f>
              <c:strCache>
                <c:ptCount val="1"/>
                <c:pt idx="0">
                  <c:v>tak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/>
                      <a:t>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/>
                      <a:t>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/>
                      <a:t>24,7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/>
                      <a:t>44,3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/>
                      <a:t>66,1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/>
                      <a:t>69,0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dirty="0"/>
                      <a:t>78,2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Arkusz1!$A$403:$A$409</c:f>
              <c:strCache>
                <c:ptCount val="7"/>
                <c:pt idx="0">
                  <c:v>praca nakładcza</c:v>
                </c:pt>
                <c:pt idx="1">
                  <c:v>telepraca</c:v>
                </c:pt>
                <c:pt idx="2">
                  <c:v>praca tymczasowa</c:v>
                </c:pt>
                <c:pt idx="3">
                  <c:v>zmienny czas pracy</c:v>
                </c:pt>
                <c:pt idx="4">
                  <c:v>zatrudnienie cywilnoprawne</c:v>
                </c:pt>
                <c:pt idx="5">
                  <c:v>zatrudnienie w niepełnym wymiarze czasu pracy</c:v>
                </c:pt>
                <c:pt idx="6">
                  <c:v>zatrudnienie terminowe</c:v>
                </c:pt>
              </c:strCache>
            </c:strRef>
          </c:cat>
          <c:val>
            <c:numRef>
              <c:f>Arkusz1!$C$403:$C$409</c:f>
              <c:numCache>
                <c:formatCode>0.0%</c:formatCode>
                <c:ptCount val="7"/>
                <c:pt idx="0">
                  <c:v>2.3E-2</c:v>
                </c:pt>
                <c:pt idx="1">
                  <c:v>4.5999999999999999E-2</c:v>
                </c:pt>
                <c:pt idx="2">
                  <c:v>0.24700000000000016</c:v>
                </c:pt>
                <c:pt idx="3">
                  <c:v>0.443</c:v>
                </c:pt>
                <c:pt idx="4">
                  <c:v>0.66100000000000092</c:v>
                </c:pt>
                <c:pt idx="5">
                  <c:v>0.69000000000000061</c:v>
                </c:pt>
                <c:pt idx="6">
                  <c:v>0.78200000000000003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shape val="box"/>
        <c:axId val="98465664"/>
        <c:axId val="98467200"/>
        <c:axId val="0"/>
      </c:bar3DChart>
      <c:catAx>
        <c:axId val="98465664"/>
        <c:scaling>
          <c:orientation val="minMax"/>
        </c:scaling>
        <c:delete val="1"/>
        <c:axPos val="l"/>
        <c:majorTickMark val="out"/>
        <c:minorTickMark val="none"/>
        <c:tickLblPos val="none"/>
        <c:crossAx val="98467200"/>
        <c:crosses val="autoZero"/>
        <c:auto val="1"/>
        <c:lblAlgn val="ctr"/>
        <c:lblOffset val="100"/>
        <c:noMultiLvlLbl val="0"/>
      </c:catAx>
      <c:valAx>
        <c:axId val="98467200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98465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8116512215033295E-2"/>
          <c:y val="0.73007094232742864"/>
          <c:w val="8.707974646023342E-2"/>
          <c:h val="0.212490086451513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GB" sz="1600" b="1" dirty="0" smtClean="0"/>
              <a:t>Age of the respondents [%]</a:t>
            </a:r>
            <a:endParaRPr lang="pl-PL" sz="16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22485198412698421"/>
          <c:y val="0.13357800925925917"/>
          <c:w val="0.73862949735449934"/>
          <c:h val="0.7296291666666674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Arkusz1!$A$2:$A$6</c:f>
              <c:strCache>
                <c:ptCount val="5"/>
                <c:pt idx="0">
                  <c:v>55 years and more</c:v>
                </c:pt>
                <c:pt idx="1">
                  <c:v>to 24 years</c:v>
                </c:pt>
                <c:pt idx="2">
                  <c:v>45 - 54 years</c:v>
                </c:pt>
                <c:pt idx="3">
                  <c:v>35 - 44 years</c:v>
                </c:pt>
                <c:pt idx="4">
                  <c:v>25 - 34 years</c:v>
                </c:pt>
              </c:strCache>
            </c:strRef>
          </c:cat>
          <c:val>
            <c:numRef>
              <c:f>Arkusz1!$B$2:$B$6</c:f>
              <c:numCache>
                <c:formatCode>0.0</c:formatCode>
                <c:ptCount val="5"/>
                <c:pt idx="0">
                  <c:v>5.0999999999999996</c:v>
                </c:pt>
                <c:pt idx="1">
                  <c:v>12.6</c:v>
                </c:pt>
                <c:pt idx="2">
                  <c:v>16</c:v>
                </c:pt>
                <c:pt idx="3">
                  <c:v>29.2</c:v>
                </c:pt>
                <c:pt idx="4">
                  <c:v>37.1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120896128"/>
        <c:axId val="121045376"/>
        <c:axId val="0"/>
      </c:bar3DChart>
      <c:catAx>
        <c:axId val="120896128"/>
        <c:scaling>
          <c:orientation val="minMax"/>
        </c:scaling>
        <c:delete val="0"/>
        <c:axPos val="l"/>
        <c:majorTickMark val="out"/>
        <c:minorTickMark val="none"/>
        <c:tickLblPos val="nextTo"/>
        <c:crossAx val="121045376"/>
        <c:crosses val="autoZero"/>
        <c:auto val="1"/>
        <c:lblAlgn val="ctr"/>
        <c:lblOffset val="100"/>
        <c:noMultiLvlLbl val="0"/>
      </c:catAx>
      <c:valAx>
        <c:axId val="12104537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pl-PL" sz="1200" dirty="0" err="1" smtClean="0"/>
                  <a:t>average</a:t>
                </a:r>
                <a:r>
                  <a:rPr lang="pl-PL" sz="1200" dirty="0" smtClean="0"/>
                  <a:t> </a:t>
                </a:r>
                <a:r>
                  <a:rPr lang="pl-PL" sz="1200" dirty="0"/>
                  <a:t>M = 36</a:t>
                </a:r>
              </a:p>
              <a:p>
                <a:pPr>
                  <a:defRPr sz="1200"/>
                </a:pPr>
                <a:r>
                  <a:rPr lang="pl-PL" sz="1200" dirty="0" smtClean="0"/>
                  <a:t>dominant </a:t>
                </a:r>
                <a:r>
                  <a:rPr lang="pl-PL" sz="1200" dirty="0"/>
                  <a:t>D = 30</a:t>
                </a:r>
              </a:p>
            </c:rich>
          </c:tx>
          <c:layout>
            <c:manualLayout>
              <c:xMode val="edge"/>
              <c:yMode val="edge"/>
              <c:x val="0.62313781195180062"/>
              <c:y val="0.54879046567564371"/>
            </c:manualLayout>
          </c:layout>
          <c:overlay val="0"/>
          <c:spPr>
            <a:solidFill>
              <a:sysClr val="window" lastClr="FFFFFF"/>
            </a:solidFill>
            <a:ln w="3175" cap="flat" cmpd="sng" algn="ctr">
              <a:solidFill>
                <a:srgbClr val="A5644E"/>
              </a:solidFill>
              <a:prstDash val="solid"/>
            </a:ln>
            <a:effectLst/>
          </c:spPr>
        </c:title>
        <c:numFmt formatCode="#,##0" sourceLinked="0"/>
        <c:majorTickMark val="out"/>
        <c:minorTickMark val="none"/>
        <c:tickLblPos val="nextTo"/>
        <c:crossAx val="120896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847746340941543E-2"/>
          <c:y val="0.2713893525874379"/>
          <c:w val="0.75357714883531457"/>
          <c:h val="0.5409126676856861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Arkusz1!$C$172</c:f>
              <c:strCache>
                <c:ptCount val="1"/>
                <c:pt idx="0">
                  <c:v>yes, we use them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Arkusz1!$D$172</c:f>
              <c:numCache>
                <c:formatCode>General</c:formatCode>
                <c:ptCount val="1"/>
                <c:pt idx="0">
                  <c:v>43.7</c:v>
                </c:pt>
              </c:numCache>
            </c:numRef>
          </c:val>
        </c:ser>
        <c:ser>
          <c:idx val="1"/>
          <c:order val="1"/>
          <c:tx>
            <c:strRef>
              <c:f>Arkusz1!$C$173</c:f>
              <c:strCache>
                <c:ptCount val="1"/>
                <c:pt idx="0">
                  <c:v>no, we don’t use them</c:v>
                </c:pt>
              </c:strCache>
            </c:strRef>
          </c:tx>
          <c:spPr>
            <a:solidFill>
              <a:srgbClr val="C57A5F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Arkusz1!$D$173</c:f>
              <c:numCache>
                <c:formatCode>General</c:formatCode>
                <c:ptCount val="1"/>
                <c:pt idx="0">
                  <c:v>56.3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452800"/>
        <c:axId val="98149120"/>
        <c:axId val="0"/>
      </c:bar3DChart>
      <c:catAx>
        <c:axId val="97452800"/>
        <c:scaling>
          <c:orientation val="minMax"/>
        </c:scaling>
        <c:delete val="1"/>
        <c:axPos val="l"/>
        <c:majorTickMark val="out"/>
        <c:minorTickMark val="none"/>
        <c:tickLblPos val="nextTo"/>
        <c:crossAx val="98149120"/>
        <c:crosses val="autoZero"/>
        <c:auto val="1"/>
        <c:lblAlgn val="ctr"/>
        <c:lblOffset val="100"/>
        <c:noMultiLvlLbl val="0"/>
      </c:catAx>
      <c:valAx>
        <c:axId val="9814912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974528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Calibri" pitchFamily="34" charset="0"/>
              <a:cs typeface="Calibri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71401743706675"/>
          <c:y val="5.4493574787986519E-2"/>
          <c:w val="0.44281045533790314"/>
          <c:h val="0.87321927193274818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Arkusz1!$B$443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87,9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161695475354E-3"/>
                  <c:y val="-3.2441332156422568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75,3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1161695475354E-3"/>
                  <c:y val="-4.8664137035540778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71,8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70,1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68,4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58,0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54,6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37,9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37,9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33,9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Arkusz1!$A$444:$A$453</c:f>
              <c:strCache>
                <c:ptCount val="10"/>
                <c:pt idx="0">
                  <c:v>nie wystąpiły żadne korzyści</c:v>
                </c:pt>
                <c:pt idx="1">
                  <c:v>obniżenie kosztów pracy związanych z obciążeniami publiczno-prawnymi wynagrodzeń</c:v>
                </c:pt>
                <c:pt idx="2">
                  <c:v>zmniejszenie obciążeń związanych z prowadzeniem spraw kadrowo-płacowych, w związku z mniejszą ilością zatrudnionych pracowników na umowę o pracę</c:v>
                </c:pt>
                <c:pt idx="3">
                  <c:v>wydłużenie czasu pracy bez ponoszenia kosztów nadgodzin</c:v>
                </c:pt>
                <c:pt idx="4">
                  <c:v>ograniczenie kosztów związanych z poszukiwaniem, selekcją, rekrutacją i szkoleniem nowych pracowników</c:v>
                </c:pt>
                <c:pt idx="5">
                  <c:v>łatwość rozwiązania stosunku pracy, bez obowiązku podawania przyczyny wypowiedzenia</c:v>
                </c:pt>
                <c:pt idx="6">
                  <c:v>Współpraca z wysoko wykwalifikowanymi specjalistami w różnych dziedzinach(z całego kraju i/lub z zagranicy)</c:v>
                </c:pt>
                <c:pt idx="7">
                  <c:v>zatrzymanie bardzo wartościowych pracowników w firmie</c:v>
                </c:pt>
                <c:pt idx="8">
                  <c:v>wzrost motywacji i przywiązania pracownika, wobec którego zastosowano elastyczną formę zatrudnienia</c:v>
                </c:pt>
                <c:pt idx="9">
                  <c:v>lepsze zaplanowanie wykorzystania personelu</c:v>
                </c:pt>
              </c:strCache>
            </c:strRef>
          </c:cat>
          <c:val>
            <c:numRef>
              <c:f>Arkusz1!$B$444:$B$453</c:f>
              <c:numCache>
                <c:formatCode>0.0%</c:formatCode>
                <c:ptCount val="10"/>
                <c:pt idx="0">
                  <c:v>0.87900000000000078</c:v>
                </c:pt>
                <c:pt idx="1">
                  <c:v>0.75300000000000078</c:v>
                </c:pt>
                <c:pt idx="2">
                  <c:v>0.71800000000000064</c:v>
                </c:pt>
                <c:pt idx="3">
                  <c:v>0.70100000000000062</c:v>
                </c:pt>
                <c:pt idx="4">
                  <c:v>0.68400000000000005</c:v>
                </c:pt>
                <c:pt idx="5">
                  <c:v>0.58000000000000007</c:v>
                </c:pt>
                <c:pt idx="6">
                  <c:v>0.54600000000000004</c:v>
                </c:pt>
                <c:pt idx="7">
                  <c:v>0.37900000000000039</c:v>
                </c:pt>
                <c:pt idx="8">
                  <c:v>0.37900000000000039</c:v>
                </c:pt>
                <c:pt idx="9">
                  <c:v>0.33900000000000047</c:v>
                </c:pt>
              </c:numCache>
            </c:numRef>
          </c:val>
        </c:ser>
        <c:ser>
          <c:idx val="1"/>
          <c:order val="1"/>
          <c:tx>
            <c:strRef>
              <c:f>Arkusz1!$C$443</c:f>
              <c:strCache>
                <c:ptCount val="1"/>
                <c:pt idx="0">
                  <c:v>tak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12,1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24,7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28,2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29,9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31,6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42,0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45,4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62,1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62,1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66,1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Arkusz1!$A$444:$A$453</c:f>
              <c:strCache>
                <c:ptCount val="10"/>
                <c:pt idx="0">
                  <c:v>nie wystąpiły żadne korzyści</c:v>
                </c:pt>
                <c:pt idx="1">
                  <c:v>obniżenie kosztów pracy związanych z obciążeniami publiczno-prawnymi wynagrodzeń</c:v>
                </c:pt>
                <c:pt idx="2">
                  <c:v>zmniejszenie obciążeń związanych z prowadzeniem spraw kadrowo-płacowych, w związku z mniejszą ilością zatrudnionych pracowników na umowę o pracę</c:v>
                </c:pt>
                <c:pt idx="3">
                  <c:v>wydłużenie czasu pracy bez ponoszenia kosztów nadgodzin</c:v>
                </c:pt>
                <c:pt idx="4">
                  <c:v>ograniczenie kosztów związanych z poszukiwaniem, selekcją, rekrutacją i szkoleniem nowych pracowników</c:v>
                </c:pt>
                <c:pt idx="5">
                  <c:v>łatwość rozwiązania stosunku pracy, bez obowiązku podawania przyczyny wypowiedzenia</c:v>
                </c:pt>
                <c:pt idx="6">
                  <c:v>Współpraca z wysoko wykwalifikowanymi specjalistami w różnych dziedzinach(z całego kraju i/lub z zagranicy)</c:v>
                </c:pt>
                <c:pt idx="7">
                  <c:v>zatrzymanie bardzo wartościowych pracowników w firmie</c:v>
                </c:pt>
                <c:pt idx="8">
                  <c:v>wzrost motywacji i przywiązania pracownika, wobec którego zastosowano elastyczną formę zatrudnienia</c:v>
                </c:pt>
                <c:pt idx="9">
                  <c:v>lepsze zaplanowanie wykorzystania personelu</c:v>
                </c:pt>
              </c:strCache>
            </c:strRef>
          </c:cat>
          <c:val>
            <c:numRef>
              <c:f>Arkusz1!$C$444:$C$453</c:f>
              <c:numCache>
                <c:formatCode>0.0%</c:formatCode>
                <c:ptCount val="10"/>
                <c:pt idx="0">
                  <c:v>0.12100000000000002</c:v>
                </c:pt>
                <c:pt idx="1">
                  <c:v>0.24700000000000016</c:v>
                </c:pt>
                <c:pt idx="2">
                  <c:v>0.28200000000000008</c:v>
                </c:pt>
                <c:pt idx="3">
                  <c:v>0.29900000000000032</c:v>
                </c:pt>
                <c:pt idx="4">
                  <c:v>0.31600000000000039</c:v>
                </c:pt>
                <c:pt idx="5">
                  <c:v>0.42000000000000032</c:v>
                </c:pt>
                <c:pt idx="6">
                  <c:v>0.45400000000000001</c:v>
                </c:pt>
                <c:pt idx="7">
                  <c:v>0.62100000000000066</c:v>
                </c:pt>
                <c:pt idx="8">
                  <c:v>0.62100000000000066</c:v>
                </c:pt>
                <c:pt idx="9">
                  <c:v>0.66100000000000092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shape val="box"/>
        <c:axId val="99908224"/>
        <c:axId val="114901376"/>
        <c:axId val="0"/>
      </c:bar3DChart>
      <c:catAx>
        <c:axId val="99908224"/>
        <c:scaling>
          <c:orientation val="minMax"/>
        </c:scaling>
        <c:delete val="1"/>
        <c:axPos val="l"/>
        <c:majorTickMark val="out"/>
        <c:minorTickMark val="none"/>
        <c:tickLblPos val="none"/>
        <c:crossAx val="114901376"/>
        <c:crosses val="autoZero"/>
        <c:auto val="1"/>
        <c:lblAlgn val="ctr"/>
        <c:lblOffset val="100"/>
        <c:noMultiLvlLbl val="0"/>
      </c:catAx>
      <c:valAx>
        <c:axId val="11490137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99908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300"/>
      </a:pPr>
      <a:endParaRPr lang="pl-PL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GB" sz="1600" b="1" dirty="0" smtClean="0"/>
              <a:t>Place of residence of the respondents [%]</a:t>
            </a:r>
            <a:endParaRPr lang="pl-PL" sz="16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0361640745320115E-2"/>
          <c:y val="0.30554190560023248"/>
          <c:w val="0.91051541379819334"/>
          <c:h val="0.4298774495141570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City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55.1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Village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General</c:formatCode>
                <c:ptCount val="1"/>
                <c:pt idx="0">
                  <c:v>44.9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121252864"/>
        <c:axId val="121254656"/>
        <c:axId val="0"/>
      </c:bar3DChart>
      <c:catAx>
        <c:axId val="121252864"/>
        <c:scaling>
          <c:orientation val="minMax"/>
        </c:scaling>
        <c:delete val="1"/>
        <c:axPos val="l"/>
        <c:majorTickMark val="out"/>
        <c:minorTickMark val="none"/>
        <c:tickLblPos val="none"/>
        <c:crossAx val="121254656"/>
        <c:crosses val="autoZero"/>
        <c:auto val="1"/>
        <c:lblAlgn val="ctr"/>
        <c:lblOffset val="100"/>
        <c:noMultiLvlLbl val="0"/>
      </c:catAx>
      <c:valAx>
        <c:axId val="12125465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21252864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86724239634749645"/>
          <c:y val="0.32243666666666726"/>
          <c:w val="0.10084316028377799"/>
          <c:h val="0.323412222222222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GB" sz="1600" b="1" dirty="0" smtClean="0"/>
              <a:t>Status of the respondents in the labour market [%]</a:t>
            </a:r>
            <a:endParaRPr lang="pl-PL" sz="16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378700206149929"/>
          <c:y val="0.24004888888888906"/>
          <c:w val="0.69399691980651179"/>
          <c:h val="0.47136722222222238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Unemployed women</c:v>
                </c:pt>
              </c:strCache>
            </c:strRef>
          </c:tx>
          <c:spPr>
            <a:solidFill>
              <a:srgbClr val="F9CC2B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f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11.2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Economically inactive women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</c:f>
              <c:strCache>
                <c:ptCount val="1"/>
                <c:pt idx="0">
                  <c:v>f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88.8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121854592"/>
        <c:axId val="121864576"/>
        <c:axId val="0"/>
      </c:bar3DChart>
      <c:catAx>
        <c:axId val="121854592"/>
        <c:scaling>
          <c:orientation val="minMax"/>
        </c:scaling>
        <c:delete val="1"/>
        <c:axPos val="l"/>
        <c:majorTickMark val="out"/>
        <c:minorTickMark val="none"/>
        <c:tickLblPos val="none"/>
        <c:crossAx val="121864576"/>
        <c:crosses val="autoZero"/>
        <c:auto val="1"/>
        <c:lblAlgn val="ctr"/>
        <c:lblOffset val="100"/>
        <c:noMultiLvlLbl val="0"/>
      </c:catAx>
      <c:valAx>
        <c:axId val="12186457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21854592"/>
        <c:crosses val="autoZero"/>
        <c:crossBetween val="between"/>
        <c:majorUnit val="0.25"/>
      </c:valAx>
    </c:plotArea>
    <c:legend>
      <c:legendPos val="l"/>
      <c:overlay val="0"/>
    </c:legend>
    <c:plotVisOnly val="1"/>
    <c:dispBlanksAs val="gap"/>
    <c:showDLblsOverMax val="0"/>
  </c:chart>
  <c:txPr>
    <a:bodyPr/>
    <a:lstStyle/>
    <a:p>
      <a:pPr>
        <a:defRPr sz="1400" b="0"/>
      </a:pPr>
      <a:endParaRPr lang="pl-PL"/>
    </a:p>
  </c:txPr>
  <c:externalData r:id="rId2">
    <c:autoUpdate val="0"/>
  </c:externalData>
</c:chartSpace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0.40004</cdr:x>
      <cdr:y>0</cdr:y>
    </cdr:from>
    <cdr:to>
      <cdr:x>0.52704</cdr:x>
      <cdr:y>0.23088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88032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0.02459</cdr:x>
      <cdr:y>0</cdr:y>
    </cdr:from>
    <cdr:to>
      <cdr:x>0.95902</cdr:x>
      <cdr:y>0.05927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16024" y="0"/>
          <a:ext cx="82089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dirty="0" smtClean="0">
              <a:ln>
                <a:solidFill>
                  <a:srgbClr val="F9CC2B"/>
                </a:solidFill>
              </a:ln>
              <a:solidFill>
                <a:srgbClr val="F9CC2B"/>
              </a:solidFill>
              <a:effectLst>
                <a:outerShdw blurRad="50800" dist="50800" dir="5400000" algn="ctr" rotWithShape="0">
                  <a:srgbClr val="F9CC2B"/>
                </a:outerShdw>
              </a:effectLst>
              <a:sym typeface="Symbol"/>
            </a:rPr>
            <a:t></a:t>
          </a:r>
          <a:r>
            <a:rPr lang="pl-PL" dirty="0" smtClean="0">
              <a:sym typeface="Symbol"/>
            </a:rPr>
            <a:t> </a:t>
          </a:r>
          <a:r>
            <a:rPr lang="pl-PL" dirty="0" err="1" smtClean="0">
              <a:sym typeface="Symbol"/>
            </a:rPr>
            <a:t>W</a:t>
          </a:r>
          <a:r>
            <a:rPr lang="pl-PL" sz="1100" dirty="0" err="1" smtClean="0"/>
            <a:t>omen</a:t>
          </a:r>
          <a:r>
            <a:rPr lang="pl-PL" sz="1100" dirty="0" smtClean="0"/>
            <a:t>				</a:t>
          </a:r>
          <a:r>
            <a:rPr lang="pl-PL" sz="1100" dirty="0" smtClean="0">
              <a:ln>
                <a:solidFill>
                  <a:srgbClr val="AA5A3E"/>
                </a:solidFill>
              </a:ln>
              <a:solidFill>
                <a:srgbClr val="AA5A3E"/>
              </a:solidFill>
              <a:effectLst>
                <a:outerShdw blurRad="50800" dist="50800" dir="5400000" algn="ctr" rotWithShape="0">
                  <a:srgbClr val="AA5A3E"/>
                </a:outerShdw>
              </a:effectLst>
              <a:sym typeface="Symbol"/>
            </a:rPr>
            <a:t></a:t>
          </a:r>
          <a:r>
            <a:rPr lang="pl-PL" sz="1100" dirty="0" smtClean="0">
              <a:sym typeface="Symbol"/>
            </a:rPr>
            <a:t> </a:t>
          </a:r>
          <a:r>
            <a:rPr lang="pl-PL" dirty="0" smtClean="0"/>
            <a:t>Men		</a:t>
          </a:r>
          <a:r>
            <a:rPr lang="pl-PL" dirty="0" smtClean="0">
              <a:ln>
                <a:solidFill>
                  <a:srgbClr val="F0A22E"/>
                </a:solidFill>
              </a:ln>
              <a:solidFill>
                <a:srgbClr val="F0A22E"/>
              </a:solidFill>
              <a:effectLst>
                <a:outerShdw blurRad="50800" dist="50800" dir="5400000" algn="ctr" rotWithShape="0">
                  <a:srgbClr val="F0A22E"/>
                </a:outerShdw>
              </a:effectLst>
              <a:sym typeface="Symbol"/>
            </a:rPr>
            <a:t></a:t>
          </a:r>
          <a:r>
            <a:rPr lang="pl-PL" dirty="0" smtClean="0">
              <a:sym typeface="Symbol"/>
            </a:rPr>
            <a:t> </a:t>
          </a:r>
          <a:r>
            <a:rPr lang="en-GB" dirty="0">
              <a:latin typeface="+mn-lt"/>
              <a:ea typeface="+mn-ea"/>
              <a:cs typeface="+mn-cs"/>
            </a:rPr>
            <a:t>I pay no attention to the gender</a:t>
          </a:r>
          <a:endParaRPr lang="pl-PL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0.02564</cdr:x>
      <cdr:y>0.07407</cdr:y>
    </cdr:from>
    <cdr:to>
      <cdr:x>0.40171</cdr:x>
      <cdr:y>0.92593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16024" y="144008"/>
          <a:ext cx="3168352" cy="1656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>
            <a:lnSpc>
              <a:spcPct val="250000"/>
            </a:lnSpc>
          </a:pPr>
          <a:r>
            <a:rPr lang="en-US" sz="1600" dirty="0">
              <a:solidFill>
                <a:schemeClr val="tx1"/>
              </a:solidFill>
              <a:latin typeface="Calibri" pitchFamily="34" charset="0"/>
            </a:rPr>
            <a:t>Promoted faster</a:t>
          </a:r>
          <a:endParaRPr lang="pl-PL" sz="1600" dirty="0">
            <a:solidFill>
              <a:schemeClr val="tx1"/>
            </a:solidFill>
            <a:latin typeface="Calibri" pitchFamily="34" charset="0"/>
          </a:endParaRPr>
        </a:p>
        <a:p xmlns:a="http://schemas.openxmlformats.org/drawingml/2006/main">
          <a:pPr algn="r">
            <a:lnSpc>
              <a:spcPct val="250000"/>
            </a:lnSpc>
          </a:pPr>
          <a:r>
            <a:rPr lang="en-US" sz="1600" dirty="0">
              <a:solidFill>
                <a:schemeClr val="tx1"/>
              </a:solidFill>
              <a:latin typeface="Calibri" pitchFamily="34" charset="0"/>
            </a:rPr>
            <a:t>Receive less pay for equal work</a:t>
          </a:r>
          <a:endParaRPr lang="pl-PL" sz="1600" dirty="0">
            <a:solidFill>
              <a:schemeClr val="tx1"/>
            </a:solidFill>
            <a:latin typeface="Calibri" pitchFamily="34" charset="0"/>
          </a:endParaRPr>
        </a:p>
        <a:p xmlns:a="http://schemas.openxmlformats.org/drawingml/2006/main">
          <a:pPr algn="r">
            <a:lnSpc>
              <a:spcPct val="200000"/>
            </a:lnSpc>
          </a:pPr>
          <a:endParaRPr lang="pl-PL" sz="1600" dirty="0">
            <a:solidFill>
              <a:schemeClr val="tx1"/>
            </a:solidFill>
            <a:latin typeface="Calibri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0.01667</cdr:x>
      <cdr:y>0.04225</cdr:y>
    </cdr:from>
    <cdr:to>
      <cdr:x>0.40833</cdr:x>
      <cdr:y>0.95775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44016" y="216024"/>
          <a:ext cx="3384376" cy="4680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200" dirty="0">
              <a:ea typeface="+mn-ea"/>
              <a:cs typeface="+mn-cs"/>
            </a:rPr>
            <a:t>Women are less flexible than men when it comes to changes in their duties </a:t>
          </a:r>
          <a:endParaRPr lang="pl-PL" sz="1200" dirty="0">
            <a:ea typeface="+mn-ea"/>
            <a:cs typeface="+mn-cs"/>
          </a:endParaRPr>
        </a:p>
        <a:p xmlns:a="http://schemas.openxmlformats.org/drawingml/2006/main">
          <a:pPr algn="r"/>
          <a:endParaRPr lang="pl-PL" sz="1200" dirty="0" smtClean="0">
            <a:ea typeface="+mn-ea"/>
            <a:cs typeface="+mn-cs"/>
          </a:endParaRPr>
        </a:p>
        <a:p xmlns:a="http://schemas.openxmlformats.org/drawingml/2006/main">
          <a:pPr algn="r"/>
          <a:r>
            <a:rPr lang="en-US" sz="1200" dirty="0" smtClean="0">
              <a:ea typeface="+mn-ea"/>
              <a:cs typeface="+mn-cs"/>
            </a:rPr>
            <a:t>Women </a:t>
          </a:r>
          <a:r>
            <a:rPr lang="en-US" sz="1200" dirty="0">
              <a:ea typeface="+mn-ea"/>
              <a:cs typeface="+mn-cs"/>
            </a:rPr>
            <a:t>after returning from maternity </a:t>
          </a:r>
          <a:r>
            <a:rPr lang="en-US" sz="1200" dirty="0" smtClean="0">
              <a:ea typeface="+mn-ea"/>
              <a:cs typeface="+mn-cs"/>
            </a:rPr>
            <a:t>leave </a:t>
          </a:r>
          <a:r>
            <a:rPr lang="en-US" sz="1200" dirty="0">
              <a:ea typeface="+mn-ea"/>
              <a:cs typeface="+mn-cs"/>
            </a:rPr>
            <a:t>need a longer time to return to professional duties</a:t>
          </a:r>
          <a:endParaRPr lang="pl-PL" sz="1200" dirty="0">
            <a:ea typeface="+mn-ea"/>
            <a:cs typeface="+mn-cs"/>
          </a:endParaRPr>
        </a:p>
        <a:p xmlns:a="http://schemas.openxmlformats.org/drawingml/2006/main">
          <a:pPr algn="r"/>
          <a:endParaRPr lang="pl-PL" sz="1200" dirty="0" smtClean="0">
            <a:ea typeface="+mn-ea"/>
            <a:cs typeface="+mn-cs"/>
          </a:endParaRPr>
        </a:p>
        <a:p xmlns:a="http://schemas.openxmlformats.org/drawingml/2006/main">
          <a:pPr algn="r"/>
          <a:r>
            <a:rPr lang="en-US" sz="1200" dirty="0" smtClean="0">
              <a:ea typeface="+mn-ea"/>
              <a:cs typeface="+mn-cs"/>
            </a:rPr>
            <a:t>Women </a:t>
          </a:r>
          <a:r>
            <a:rPr lang="en-US" sz="1200" dirty="0">
              <a:ea typeface="+mn-ea"/>
              <a:cs typeface="+mn-cs"/>
            </a:rPr>
            <a:t>are characterized by a demanding attitude, they enforce their rights</a:t>
          </a:r>
          <a:endParaRPr lang="pl-PL" sz="1200" dirty="0">
            <a:ea typeface="+mn-ea"/>
            <a:cs typeface="+mn-cs"/>
          </a:endParaRPr>
        </a:p>
        <a:p xmlns:a="http://schemas.openxmlformats.org/drawingml/2006/main">
          <a:pPr algn="r">
            <a:lnSpc>
              <a:spcPct val="200000"/>
            </a:lnSpc>
          </a:pPr>
          <a:r>
            <a:rPr lang="en-US" sz="1200" dirty="0" smtClean="0">
              <a:ea typeface="+mn-ea"/>
              <a:cs typeface="+mn-cs"/>
            </a:rPr>
            <a:t>Other </a:t>
          </a:r>
          <a:r>
            <a:rPr lang="en-US" sz="1200" dirty="0">
              <a:ea typeface="+mn-ea"/>
              <a:cs typeface="+mn-cs"/>
            </a:rPr>
            <a:t>(nature of work - work typically male)</a:t>
          </a:r>
          <a:endParaRPr lang="pl-PL" sz="1200" dirty="0">
            <a:ea typeface="+mn-ea"/>
            <a:cs typeface="+mn-cs"/>
          </a:endParaRPr>
        </a:p>
        <a:p xmlns:a="http://schemas.openxmlformats.org/drawingml/2006/main">
          <a:pPr algn="r">
            <a:lnSpc>
              <a:spcPct val="300000"/>
            </a:lnSpc>
          </a:pPr>
          <a:r>
            <a:rPr lang="en-US" sz="1200" dirty="0">
              <a:ea typeface="+mn-ea"/>
              <a:cs typeface="+mn-cs"/>
            </a:rPr>
            <a:t>Women cannot cope with stress</a:t>
          </a:r>
          <a:endParaRPr lang="pl-PL" sz="1200" dirty="0">
            <a:ea typeface="+mn-ea"/>
            <a:cs typeface="+mn-cs"/>
          </a:endParaRPr>
        </a:p>
        <a:p xmlns:a="http://schemas.openxmlformats.org/drawingml/2006/main">
          <a:pPr algn="r">
            <a:lnSpc>
              <a:spcPct val="250000"/>
            </a:lnSpc>
          </a:pPr>
          <a:r>
            <a:rPr lang="en-US" sz="1200" dirty="0">
              <a:ea typeface="+mn-ea"/>
              <a:cs typeface="+mn-cs"/>
            </a:rPr>
            <a:t>Women abuse sick leave</a:t>
          </a:r>
          <a:endParaRPr lang="pl-PL" sz="1200" dirty="0">
            <a:ea typeface="+mn-ea"/>
            <a:cs typeface="+mn-cs"/>
          </a:endParaRPr>
        </a:p>
        <a:p xmlns:a="http://schemas.openxmlformats.org/drawingml/2006/main">
          <a:pPr algn="r">
            <a:lnSpc>
              <a:spcPct val="300000"/>
            </a:lnSpc>
          </a:pPr>
          <a:r>
            <a:rPr lang="en-US" sz="1200" dirty="0">
              <a:ea typeface="+mn-ea"/>
              <a:cs typeface="+mn-cs"/>
            </a:rPr>
            <a:t>Women are indisposed</a:t>
          </a:r>
          <a:endParaRPr lang="pl-PL" sz="1200" dirty="0">
            <a:ea typeface="+mn-ea"/>
            <a:cs typeface="+mn-cs"/>
          </a:endParaRPr>
        </a:p>
        <a:p xmlns:a="http://schemas.openxmlformats.org/drawingml/2006/main">
          <a:pPr algn="r">
            <a:lnSpc>
              <a:spcPct val="250000"/>
            </a:lnSpc>
          </a:pPr>
          <a:r>
            <a:rPr lang="en-US" sz="1200" dirty="0">
              <a:ea typeface="+mn-ea"/>
              <a:cs typeface="+mn-cs"/>
            </a:rPr>
            <a:t>Women possess worse education / skills than men</a:t>
          </a:r>
          <a:endParaRPr lang="pl-PL" sz="1200" dirty="0">
            <a:ea typeface="+mn-ea"/>
            <a:cs typeface="+mn-cs"/>
          </a:endParaRPr>
        </a:p>
        <a:p xmlns:a="http://schemas.openxmlformats.org/drawingml/2006/main">
          <a:pPr algn="r">
            <a:lnSpc>
              <a:spcPct val="300000"/>
            </a:lnSpc>
          </a:pPr>
          <a:r>
            <a:rPr lang="en-US" sz="1200" dirty="0">
              <a:ea typeface="+mn-ea"/>
              <a:cs typeface="+mn-cs"/>
            </a:rPr>
            <a:t>Women are less efficient / effective than men</a:t>
          </a:r>
          <a:endParaRPr lang="pl-PL" sz="1200" dirty="0">
            <a:ea typeface="+mn-ea"/>
            <a:cs typeface="+mn-cs"/>
          </a:endParaRPr>
        </a:p>
        <a:p xmlns:a="http://schemas.openxmlformats.org/drawingml/2006/main">
          <a:endParaRPr lang="pl-PL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0.01626</cdr:x>
      <cdr:y>0.05634</cdr:y>
    </cdr:from>
    <cdr:to>
      <cdr:x>0.47154</cdr:x>
      <cdr:y>0.94366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44016" y="288032"/>
          <a:ext cx="4032448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</cdr:x>
      <cdr:y>0.05634</cdr:y>
    </cdr:from>
    <cdr:to>
      <cdr:x>0.47967</cdr:x>
      <cdr:y>0.95775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0" y="288032"/>
          <a:ext cx="4248472" cy="4608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400" dirty="0">
              <a:latin typeface="+mn-lt"/>
              <a:ea typeface="+mn-ea"/>
              <a:cs typeface="+mn-cs"/>
            </a:rPr>
            <a:t>Parental </a:t>
          </a:r>
          <a:r>
            <a:rPr lang="en-US" sz="1400" dirty="0" smtClean="0">
              <a:latin typeface="+mn-lt"/>
              <a:ea typeface="+mn-ea"/>
              <a:cs typeface="+mn-cs"/>
            </a:rPr>
            <a:t>leave</a:t>
          </a:r>
          <a:endParaRPr lang="pl-PL" sz="14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ct val="200000"/>
            </a:lnSpc>
          </a:pPr>
          <a:r>
            <a:rPr lang="en-US" sz="1400" dirty="0" smtClean="0">
              <a:latin typeface="+mn-lt"/>
              <a:ea typeface="+mn-ea"/>
              <a:cs typeface="+mn-cs"/>
            </a:rPr>
            <a:t>Breaks </a:t>
          </a:r>
          <a:r>
            <a:rPr lang="en-US" sz="1400" dirty="0">
              <a:latin typeface="+mn-lt"/>
              <a:ea typeface="+mn-ea"/>
              <a:cs typeface="+mn-cs"/>
            </a:rPr>
            <a:t>for feeding the </a:t>
          </a:r>
          <a:r>
            <a:rPr lang="en-US" sz="1400" dirty="0" smtClean="0">
              <a:latin typeface="+mn-lt"/>
              <a:ea typeface="+mn-ea"/>
              <a:cs typeface="+mn-cs"/>
            </a:rPr>
            <a:t>baby</a:t>
          </a:r>
          <a:endParaRPr lang="pl-PL" sz="14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ct val="200000"/>
            </a:lnSpc>
          </a:pPr>
          <a:r>
            <a:rPr lang="en-US" sz="1400" dirty="0" smtClean="0">
              <a:latin typeface="+mn-lt"/>
              <a:ea typeface="+mn-ea"/>
              <a:cs typeface="+mn-cs"/>
            </a:rPr>
            <a:t>Flexible </a:t>
          </a:r>
          <a:r>
            <a:rPr lang="en-US" sz="1400" dirty="0">
              <a:latin typeface="+mn-lt"/>
              <a:ea typeface="+mn-ea"/>
              <a:cs typeface="+mn-cs"/>
            </a:rPr>
            <a:t>forms of employment for "young" </a:t>
          </a:r>
          <a:r>
            <a:rPr lang="en-US" sz="1400" dirty="0" smtClean="0">
              <a:latin typeface="+mn-lt"/>
              <a:ea typeface="+mn-ea"/>
              <a:cs typeface="+mn-cs"/>
            </a:rPr>
            <a:t>mothers</a:t>
          </a:r>
          <a:endParaRPr lang="pl-PL" sz="14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ts val="100"/>
            </a:lnSpc>
          </a:pPr>
          <a:r>
            <a:rPr lang="en-US" sz="1400" dirty="0" smtClean="0">
              <a:latin typeface="+mn-lt"/>
              <a:ea typeface="+mn-ea"/>
              <a:cs typeface="+mn-cs"/>
            </a:rPr>
            <a:t> </a:t>
          </a:r>
          <a:r>
            <a:rPr lang="en-US" sz="1400" dirty="0">
              <a:latin typeface="+mn-lt"/>
              <a:ea typeface="+mn-ea"/>
              <a:cs typeface="+mn-cs"/>
            </a:rPr>
            <a:t>(flexible </a:t>
          </a:r>
          <a:r>
            <a:rPr lang="en-US" sz="1400" dirty="0" smtClean="0">
              <a:latin typeface="+mn-lt"/>
              <a:ea typeface="+mn-ea"/>
              <a:cs typeface="+mn-cs"/>
            </a:rPr>
            <a:t> </a:t>
          </a:r>
          <a:r>
            <a:rPr lang="en-US" sz="1400" dirty="0">
              <a:latin typeface="+mn-lt"/>
              <a:ea typeface="+mn-ea"/>
              <a:cs typeface="+mn-cs"/>
            </a:rPr>
            <a:t>hours, weekend work, work at home</a:t>
          </a:r>
          <a:r>
            <a:rPr lang="en-US" sz="1400" dirty="0" smtClean="0">
              <a:latin typeface="+mn-lt"/>
              <a:ea typeface="+mn-ea"/>
              <a:cs typeface="+mn-cs"/>
            </a:rPr>
            <a:t>)</a:t>
          </a:r>
          <a:endParaRPr lang="pl-PL" sz="14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ts val="100"/>
            </a:lnSpc>
          </a:pPr>
          <a:endParaRPr lang="pl-PL" sz="1400" dirty="0"/>
        </a:p>
        <a:p xmlns:a="http://schemas.openxmlformats.org/drawingml/2006/main">
          <a:pPr algn="r">
            <a:lnSpc>
              <a:spcPts val="110"/>
            </a:lnSpc>
          </a:pPr>
          <a:endParaRPr lang="pl-PL" sz="14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ts val="100"/>
            </a:lnSpc>
          </a:pPr>
          <a:endParaRPr lang="pl-PL" sz="1400" dirty="0"/>
        </a:p>
        <a:p xmlns:a="http://schemas.openxmlformats.org/drawingml/2006/main">
          <a:pPr algn="r">
            <a:lnSpc>
              <a:spcPts val="100"/>
            </a:lnSpc>
          </a:pPr>
          <a:endParaRPr lang="pl-PL" sz="14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ts val="100"/>
            </a:lnSpc>
          </a:pPr>
          <a:endParaRPr lang="pl-PL" sz="1400" dirty="0"/>
        </a:p>
        <a:p xmlns:a="http://schemas.openxmlformats.org/drawingml/2006/main">
          <a:pPr algn="r">
            <a:lnSpc>
              <a:spcPts val="100"/>
            </a:lnSpc>
          </a:pPr>
          <a:endParaRPr lang="pl-PL" sz="14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ts val="100"/>
            </a:lnSpc>
          </a:pPr>
          <a:endParaRPr lang="pl-PL" sz="1400" dirty="0"/>
        </a:p>
        <a:p xmlns:a="http://schemas.openxmlformats.org/drawingml/2006/main">
          <a:pPr algn="r">
            <a:lnSpc>
              <a:spcPts val="100"/>
            </a:lnSpc>
          </a:pPr>
          <a:endParaRPr lang="pl-PL" sz="14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ts val="100"/>
            </a:lnSpc>
          </a:pPr>
          <a:endParaRPr lang="pl-PL" sz="1400" dirty="0"/>
        </a:p>
        <a:p xmlns:a="http://schemas.openxmlformats.org/drawingml/2006/main">
          <a:pPr algn="r">
            <a:lnSpc>
              <a:spcPts val="100"/>
            </a:lnSpc>
          </a:pPr>
          <a:endParaRPr lang="pl-PL" sz="14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ts val="100"/>
            </a:lnSpc>
          </a:pPr>
          <a:endParaRPr lang="pl-PL" sz="1400" dirty="0"/>
        </a:p>
        <a:p xmlns:a="http://schemas.openxmlformats.org/drawingml/2006/main">
          <a:pPr algn="r">
            <a:lnSpc>
              <a:spcPts val="100"/>
            </a:lnSpc>
          </a:pPr>
          <a:endParaRPr lang="pl-PL" sz="14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ts val="100"/>
            </a:lnSpc>
          </a:pPr>
          <a:endParaRPr lang="pl-PL" sz="1400" dirty="0"/>
        </a:p>
        <a:p xmlns:a="http://schemas.openxmlformats.org/drawingml/2006/main">
          <a:pPr algn="r">
            <a:lnSpc>
              <a:spcPts val="100"/>
            </a:lnSpc>
          </a:pPr>
          <a:endParaRPr lang="pl-PL" sz="14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ts val="100"/>
            </a:lnSpc>
          </a:pPr>
          <a:endParaRPr lang="pl-PL" sz="1400" dirty="0"/>
        </a:p>
        <a:p xmlns:a="http://schemas.openxmlformats.org/drawingml/2006/main">
          <a:pPr algn="r">
            <a:lnSpc>
              <a:spcPts val="100"/>
            </a:lnSpc>
          </a:pPr>
          <a:endParaRPr lang="pl-PL" sz="1400" dirty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r>
            <a:rPr lang="en-US" sz="1400" dirty="0">
              <a:latin typeface="+mn-lt"/>
              <a:ea typeface="+mn-ea"/>
              <a:cs typeface="+mn-cs"/>
            </a:rPr>
            <a:t>Priority when planning vacations for women with children</a:t>
          </a:r>
          <a:endParaRPr lang="pl-PL" sz="1400" dirty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r>
            <a:rPr lang="en-US" sz="1400" dirty="0">
              <a:latin typeface="+mn-lt"/>
              <a:ea typeface="+mn-ea"/>
              <a:cs typeface="+mn-cs"/>
            </a:rPr>
            <a:t>We do not have any such facilities for mothers with </a:t>
          </a:r>
          <a:r>
            <a:rPr lang="en-US" sz="1400" dirty="0" smtClean="0">
              <a:latin typeface="+mn-lt"/>
              <a:ea typeface="+mn-ea"/>
              <a:cs typeface="+mn-cs"/>
            </a:rPr>
            <a:t>children</a:t>
          </a:r>
          <a:r>
            <a:rPr lang="pl-PL" sz="1400" dirty="0" smtClean="0">
              <a:latin typeface="+mn-lt"/>
              <a:ea typeface="+mn-ea"/>
              <a:cs typeface="+mn-cs"/>
            </a:rPr>
            <a:t/>
          </a:r>
          <a:br>
            <a:rPr lang="pl-PL" sz="1400" dirty="0" smtClean="0">
              <a:latin typeface="+mn-lt"/>
              <a:ea typeface="+mn-ea"/>
              <a:cs typeface="+mn-cs"/>
            </a:rPr>
          </a:br>
          <a:r>
            <a:rPr lang="en-US" sz="1400" dirty="0" smtClean="0">
              <a:latin typeface="+mn-lt"/>
              <a:ea typeface="+mn-ea"/>
              <a:cs typeface="+mn-cs"/>
            </a:rPr>
            <a:t>Family </a:t>
          </a:r>
          <a:r>
            <a:rPr lang="en-US" sz="1400" dirty="0">
              <a:latin typeface="+mn-lt"/>
              <a:ea typeface="+mn-ea"/>
              <a:cs typeface="+mn-cs"/>
            </a:rPr>
            <a:t>picnics, children </a:t>
          </a:r>
          <a:r>
            <a:rPr lang="en-US" sz="1400" dirty="0" smtClean="0">
              <a:latin typeface="+mn-lt"/>
              <a:ea typeface="+mn-ea"/>
              <a:cs typeface="+mn-cs"/>
            </a:rPr>
            <a:t>parties</a:t>
          </a:r>
          <a:r>
            <a:rPr lang="pl-PL" sz="1400" dirty="0" smtClean="0">
              <a:latin typeface="+mn-lt"/>
              <a:ea typeface="+mn-ea"/>
              <a:cs typeface="+mn-cs"/>
            </a:rPr>
            <a:t/>
          </a:r>
          <a:br>
            <a:rPr lang="pl-PL" sz="1400" dirty="0" smtClean="0">
              <a:latin typeface="+mn-lt"/>
              <a:ea typeface="+mn-ea"/>
              <a:cs typeface="+mn-cs"/>
            </a:rPr>
          </a:br>
          <a:r>
            <a:rPr lang="pl-PL" sz="1400" dirty="0" smtClean="0">
              <a:latin typeface="+mn-lt"/>
              <a:ea typeface="+mn-ea"/>
              <a:cs typeface="+mn-cs"/>
            </a:rPr>
            <a:t/>
          </a:r>
          <a:br>
            <a:rPr lang="pl-PL" sz="1400" dirty="0" smtClean="0">
              <a:latin typeface="+mn-lt"/>
              <a:ea typeface="+mn-ea"/>
              <a:cs typeface="+mn-cs"/>
            </a:rPr>
          </a:br>
          <a:r>
            <a:rPr lang="en-US" sz="1400" dirty="0" smtClean="0">
              <a:latin typeface="+mn-lt"/>
              <a:ea typeface="+mn-ea"/>
              <a:cs typeface="+mn-cs"/>
            </a:rPr>
            <a:t>Cash </a:t>
          </a:r>
          <a:r>
            <a:rPr lang="en-US" sz="1400" dirty="0">
              <a:latin typeface="+mn-lt"/>
              <a:ea typeface="+mn-ea"/>
              <a:cs typeface="+mn-cs"/>
            </a:rPr>
            <a:t>allowance for baby </a:t>
          </a:r>
          <a:r>
            <a:rPr lang="en-US" sz="1400" dirty="0" smtClean="0">
              <a:latin typeface="+mn-lt"/>
              <a:ea typeface="+mn-ea"/>
              <a:cs typeface="+mn-cs"/>
            </a:rPr>
            <a:t>layette</a:t>
          </a:r>
          <a:endParaRPr lang="pl-PL" sz="14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endParaRPr lang="pl-PL" sz="1400" dirty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r>
            <a:rPr lang="en-US" sz="1400" dirty="0">
              <a:latin typeface="+mn-lt"/>
              <a:ea typeface="+mn-ea"/>
              <a:cs typeface="+mn-cs"/>
            </a:rPr>
            <a:t>Medical care program for mothers and children in the </a:t>
          </a:r>
          <a:r>
            <a:rPr lang="en-US" sz="1400" dirty="0" smtClean="0">
              <a:latin typeface="+mn-lt"/>
              <a:ea typeface="+mn-ea"/>
              <a:cs typeface="+mn-cs"/>
            </a:rPr>
            <a:t>workplace</a:t>
          </a:r>
          <a:endParaRPr lang="pl-PL" sz="1400" dirty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r>
            <a:rPr lang="en-US" sz="1400" dirty="0">
              <a:latin typeface="+mn-lt"/>
              <a:ea typeface="+mn-ea"/>
              <a:cs typeface="+mn-cs"/>
            </a:rPr>
            <a:t>Room for breastfeeding women in the </a:t>
          </a:r>
          <a:r>
            <a:rPr lang="en-US" sz="1400" dirty="0" smtClean="0">
              <a:latin typeface="+mn-lt"/>
              <a:ea typeface="+mn-ea"/>
              <a:cs typeface="+mn-cs"/>
            </a:rPr>
            <a:t>workplace</a:t>
          </a:r>
          <a:endParaRPr lang="pl-PL" sz="14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ct val="200000"/>
            </a:lnSpc>
          </a:pPr>
          <a:r>
            <a:rPr lang="en-US" sz="1400" dirty="0" smtClean="0">
              <a:latin typeface="+mn-lt"/>
              <a:ea typeface="+mn-ea"/>
              <a:cs typeface="+mn-cs"/>
            </a:rPr>
            <a:t>other</a:t>
          </a:r>
          <a:endParaRPr lang="pl-PL" sz="1400" dirty="0">
            <a:latin typeface="+mn-lt"/>
            <a:ea typeface="+mn-ea"/>
            <a:cs typeface="+mn-cs"/>
          </a:endParaRPr>
        </a:p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0.05691</cdr:x>
      <cdr:y>0.11268</cdr:y>
    </cdr:from>
    <cdr:to>
      <cdr:x>0.20325</cdr:x>
      <cdr:y>0.16901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504056" y="576064"/>
          <a:ext cx="129614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dirty="0" smtClean="0"/>
            <a:t> </a:t>
          </a:r>
          <a:endParaRPr lang="pl-PL" sz="1100" dirty="0"/>
        </a:p>
      </cdr:txBody>
    </cdr:sp>
  </cdr:relSizeAnchor>
  <cdr:relSizeAnchor xmlns:cdr="http://schemas.openxmlformats.org/drawingml/2006/chartDrawing">
    <cdr:from>
      <cdr:x>0.03252</cdr:x>
      <cdr:y>0</cdr:y>
    </cdr:from>
    <cdr:to>
      <cdr:x>0.39596</cdr:x>
      <cdr:y>0.05962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88032" y="-1052736"/>
          <a:ext cx="3218967" cy="304826"/>
        </a:xfrm>
        <a:prstGeom xmlns:a="http://schemas.openxmlformats.org/drawingml/2006/main" prst="rect">
          <a:avLst/>
        </a:prstGeom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0.01653</cdr:x>
      <cdr:y>0.08696</cdr:y>
    </cdr:from>
    <cdr:to>
      <cdr:x>0.47107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44016" y="288032"/>
          <a:ext cx="3960440" cy="3024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pl-PL" sz="14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endParaRPr lang="pl-PL" sz="14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r>
            <a:rPr lang="en-US" sz="1200" dirty="0" smtClean="0">
              <a:latin typeface="+mn-lt"/>
              <a:ea typeface="+mn-ea"/>
              <a:cs typeface="+mn-cs"/>
            </a:rPr>
            <a:t>Disorganization </a:t>
          </a:r>
          <a:r>
            <a:rPr lang="en-US" sz="1200" dirty="0">
              <a:latin typeface="+mn-lt"/>
              <a:ea typeface="+mn-ea"/>
              <a:cs typeface="+mn-cs"/>
            </a:rPr>
            <a:t>of the </a:t>
          </a:r>
          <a:r>
            <a:rPr lang="en-US" sz="1200" dirty="0" smtClean="0">
              <a:latin typeface="+mn-lt"/>
              <a:ea typeface="+mn-ea"/>
              <a:cs typeface="+mn-cs"/>
            </a:rPr>
            <a:t>company</a:t>
          </a:r>
          <a:endParaRPr lang="pl-PL" sz="12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endParaRPr lang="pl-PL" sz="1200" dirty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r>
            <a:rPr lang="en-US" sz="1200" dirty="0">
              <a:latin typeface="+mn-lt"/>
              <a:ea typeface="+mn-ea"/>
              <a:cs typeface="+mn-cs"/>
            </a:rPr>
            <a:t>The need for employing another </a:t>
          </a:r>
          <a:r>
            <a:rPr lang="en-US" sz="1200" dirty="0" smtClean="0">
              <a:latin typeface="+mn-lt"/>
              <a:ea typeface="+mn-ea"/>
              <a:cs typeface="+mn-cs"/>
            </a:rPr>
            <a:t>employee</a:t>
          </a:r>
          <a:endParaRPr lang="pl-PL" sz="12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endParaRPr lang="pl-PL" sz="1200" dirty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r>
            <a:rPr lang="en-US" sz="1200" dirty="0">
              <a:latin typeface="+mn-lt"/>
              <a:ea typeface="+mn-ea"/>
              <a:cs typeface="+mn-cs"/>
            </a:rPr>
            <a:t>Increasing the responsibilities of other </a:t>
          </a:r>
          <a:r>
            <a:rPr lang="en-US" sz="1200" dirty="0" smtClean="0">
              <a:latin typeface="+mn-lt"/>
              <a:ea typeface="+mn-ea"/>
              <a:cs typeface="+mn-cs"/>
            </a:rPr>
            <a:t>people </a:t>
          </a:r>
          <a:endParaRPr lang="pl-PL" sz="12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endParaRPr lang="pl-PL" sz="1200" dirty="0"/>
        </a:p>
        <a:p xmlns:a="http://schemas.openxmlformats.org/drawingml/2006/main">
          <a:pPr algn="r"/>
          <a:r>
            <a:rPr lang="en-US" sz="1200" dirty="0" smtClean="0">
              <a:latin typeface="+mn-lt"/>
              <a:ea typeface="+mn-ea"/>
              <a:cs typeface="+mn-cs"/>
            </a:rPr>
            <a:t>need </a:t>
          </a:r>
          <a:r>
            <a:rPr lang="en-US" sz="1200" dirty="0">
              <a:latin typeface="+mn-lt"/>
              <a:ea typeface="+mn-ea"/>
              <a:cs typeface="+mn-cs"/>
            </a:rPr>
            <a:t>for </a:t>
          </a:r>
          <a:r>
            <a:rPr lang="en-US" sz="1200" dirty="0" smtClean="0">
              <a:latin typeface="+mn-lt"/>
              <a:ea typeface="+mn-ea"/>
              <a:cs typeface="+mn-cs"/>
            </a:rPr>
            <a:t>substitutions</a:t>
          </a:r>
          <a:endParaRPr lang="pl-PL" sz="12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r>
            <a:rPr lang="pl-PL" sz="1200" dirty="0" smtClean="0">
              <a:latin typeface="+mn-lt"/>
              <a:ea typeface="+mn-ea"/>
              <a:cs typeface="+mn-cs"/>
            </a:rPr>
            <a:t/>
          </a:r>
          <a:br>
            <a:rPr lang="pl-PL" sz="1200" dirty="0" smtClean="0">
              <a:latin typeface="+mn-lt"/>
              <a:ea typeface="+mn-ea"/>
              <a:cs typeface="+mn-cs"/>
            </a:rPr>
          </a:br>
          <a:r>
            <a:rPr lang="en-US" sz="1200" dirty="0" smtClean="0">
              <a:latin typeface="+mn-lt"/>
              <a:ea typeface="+mn-ea"/>
              <a:cs typeface="+mn-cs"/>
            </a:rPr>
            <a:t>Require </a:t>
          </a:r>
          <a:r>
            <a:rPr lang="en-US" sz="1200" dirty="0">
              <a:latin typeface="+mn-lt"/>
              <a:ea typeface="+mn-ea"/>
              <a:cs typeface="+mn-cs"/>
            </a:rPr>
            <a:t>additional action on the part of </a:t>
          </a:r>
          <a:r>
            <a:rPr lang="en-US" sz="1200" dirty="0" smtClean="0">
              <a:latin typeface="+mn-lt"/>
              <a:ea typeface="+mn-ea"/>
              <a:cs typeface="+mn-cs"/>
            </a:rPr>
            <a:t>management</a:t>
          </a:r>
          <a:endParaRPr lang="pl-PL" sz="12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endParaRPr lang="pl-PL" sz="1200" dirty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r>
            <a:rPr lang="en-US" sz="1200" dirty="0">
              <a:latin typeface="+mn-lt"/>
              <a:ea typeface="+mn-ea"/>
              <a:cs typeface="+mn-cs"/>
            </a:rPr>
            <a:t>Return after parental leave requires long time to return </a:t>
          </a:r>
          <a:r>
            <a:rPr lang="en-US" sz="1200" dirty="0" smtClean="0">
              <a:latin typeface="+mn-lt"/>
              <a:ea typeface="+mn-ea"/>
              <a:cs typeface="+mn-cs"/>
            </a:rPr>
            <a:t>to</a:t>
          </a:r>
          <a:r>
            <a:rPr lang="pl-PL" sz="1200" dirty="0" smtClean="0">
              <a:latin typeface="+mn-lt"/>
              <a:ea typeface="+mn-ea"/>
              <a:cs typeface="+mn-cs"/>
            </a:rPr>
            <a:t/>
          </a:r>
          <a:br>
            <a:rPr lang="pl-PL" sz="1200" dirty="0" smtClean="0">
              <a:latin typeface="+mn-lt"/>
              <a:ea typeface="+mn-ea"/>
              <a:cs typeface="+mn-cs"/>
            </a:rPr>
          </a:br>
          <a:r>
            <a:rPr lang="en-US" sz="1200" dirty="0" smtClean="0">
              <a:latin typeface="+mn-lt"/>
              <a:ea typeface="+mn-ea"/>
              <a:cs typeface="+mn-cs"/>
            </a:rPr>
            <a:t>work </a:t>
          </a:r>
          <a:r>
            <a:rPr lang="en-US" sz="1200" dirty="0">
              <a:latin typeface="+mn-lt"/>
              <a:ea typeface="+mn-ea"/>
              <a:cs typeface="+mn-cs"/>
            </a:rPr>
            <a:t>duties </a:t>
          </a:r>
          <a:endParaRPr lang="pl-PL" sz="1200" dirty="0">
            <a:latin typeface="+mn-lt"/>
            <a:ea typeface="+mn-ea"/>
            <a:cs typeface="+mn-cs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0.01852</cdr:x>
      <cdr:y>0</cdr:y>
    </cdr:from>
    <cdr:to>
      <cdr:x>0.99074</cdr:x>
      <cdr:y>0.16667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44016" y="0"/>
          <a:ext cx="75608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latin typeface="Calibri" pitchFamily="34" charset="0"/>
              <a:cs typeface="Calibri" pitchFamily="34" charset="0"/>
            </a:rPr>
            <a:t>Declarations of employers as to whether the offered facilities hinder the operation of the company [%]</a:t>
          </a:r>
          <a:endParaRPr lang="pl-PL" sz="1400" b="1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0.01639</cdr:x>
      <cdr:y>0.05882</cdr:y>
    </cdr:from>
    <cdr:to>
      <cdr:x>0.43443</cdr:x>
      <cdr:y>0.94118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44016" y="216024"/>
          <a:ext cx="3672408" cy="3240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>
            <a:lnSpc>
              <a:spcPct val="150000"/>
            </a:lnSpc>
          </a:pPr>
          <a:endParaRPr lang="pl-PL" sz="14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ct val="150000"/>
            </a:lnSpc>
          </a:pPr>
          <a:r>
            <a:rPr lang="en-US" sz="1400" dirty="0" smtClean="0">
              <a:latin typeface="+mn-lt"/>
              <a:ea typeface="+mn-ea"/>
              <a:cs typeface="+mn-cs"/>
            </a:rPr>
            <a:t>Term Employment</a:t>
          </a:r>
          <a:r>
            <a:rPr lang="pl-PL" sz="1400" dirty="0" smtClean="0">
              <a:latin typeface="+mn-lt"/>
              <a:ea typeface="+mn-ea"/>
              <a:cs typeface="+mn-cs"/>
            </a:rPr>
            <a:t/>
          </a:r>
          <a:br>
            <a:rPr lang="pl-PL" sz="1400" dirty="0" smtClean="0">
              <a:latin typeface="+mn-lt"/>
              <a:ea typeface="+mn-ea"/>
              <a:cs typeface="+mn-cs"/>
            </a:rPr>
          </a:br>
          <a:r>
            <a:rPr lang="en-US" sz="1400" dirty="0" smtClean="0">
              <a:latin typeface="+mn-lt"/>
              <a:ea typeface="+mn-ea"/>
              <a:cs typeface="+mn-cs"/>
            </a:rPr>
            <a:t>Part-time </a:t>
          </a:r>
          <a:r>
            <a:rPr lang="en-US" sz="1400" dirty="0">
              <a:latin typeface="+mn-lt"/>
              <a:ea typeface="+mn-ea"/>
              <a:cs typeface="+mn-cs"/>
            </a:rPr>
            <a:t>employment</a:t>
          </a:r>
          <a:endParaRPr lang="pl-PL" sz="1400" dirty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ct val="150000"/>
            </a:lnSpc>
          </a:pPr>
          <a:r>
            <a:rPr lang="en-US" sz="1400" dirty="0">
              <a:latin typeface="+mn-lt"/>
              <a:ea typeface="+mn-ea"/>
              <a:cs typeface="+mn-cs"/>
            </a:rPr>
            <a:t>Civil law employment</a:t>
          </a:r>
          <a:endParaRPr lang="pl-PL" sz="1400" dirty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ct val="200000"/>
            </a:lnSpc>
          </a:pPr>
          <a:r>
            <a:rPr lang="en-US" sz="1400" dirty="0">
              <a:latin typeface="+mn-lt"/>
              <a:ea typeface="+mn-ea"/>
              <a:cs typeface="+mn-cs"/>
            </a:rPr>
            <a:t>Variable working </a:t>
          </a:r>
          <a:r>
            <a:rPr lang="en-US" sz="1400" dirty="0" smtClean="0">
              <a:latin typeface="+mn-lt"/>
              <a:ea typeface="+mn-ea"/>
              <a:cs typeface="+mn-cs"/>
            </a:rPr>
            <a:t>hours</a:t>
          </a:r>
          <a:endParaRPr lang="pl-PL" sz="1400" dirty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ct val="200000"/>
            </a:lnSpc>
          </a:pPr>
          <a:r>
            <a:rPr lang="en-US" sz="1400" dirty="0">
              <a:latin typeface="+mn-lt"/>
              <a:ea typeface="+mn-ea"/>
              <a:cs typeface="+mn-cs"/>
            </a:rPr>
            <a:t>Temporary job</a:t>
          </a:r>
          <a:endParaRPr lang="pl-PL" sz="1400" dirty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ct val="150000"/>
            </a:lnSpc>
          </a:pPr>
          <a:r>
            <a:rPr lang="en-US" sz="1400" dirty="0" err="1" smtClean="0">
              <a:latin typeface="+mn-lt"/>
              <a:ea typeface="+mn-ea"/>
              <a:cs typeface="+mn-cs"/>
            </a:rPr>
            <a:t>Telework</a:t>
          </a:r>
          <a:endParaRPr lang="pl-PL" sz="1400" dirty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ct val="150000"/>
            </a:lnSpc>
          </a:pPr>
          <a:r>
            <a:rPr lang="en-US" sz="1400" dirty="0">
              <a:latin typeface="+mn-lt"/>
              <a:ea typeface="+mn-ea"/>
              <a:cs typeface="+mn-cs"/>
            </a:rPr>
            <a:t>home-based work</a:t>
          </a:r>
          <a:endParaRPr lang="pl-PL" sz="1400" dirty="0">
            <a:latin typeface="+mn-lt"/>
            <a:ea typeface="+mn-ea"/>
            <a:cs typeface="+mn-cs"/>
          </a:endParaRPr>
        </a:p>
        <a:p xmlns:a="http://schemas.openxmlformats.org/drawingml/2006/main">
          <a:endParaRPr lang="pl-PL" sz="11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0.00926</cdr:x>
      <cdr:y>0.04526</cdr:y>
    </cdr:from>
    <cdr:to>
      <cdr:x>0.98148</cdr:x>
      <cdr:y>0.27155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72008" y="72008"/>
          <a:ext cx="75608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latin typeface="Calibri" pitchFamily="34" charset="0"/>
              <a:cs typeface="Calibri" pitchFamily="34" charset="0"/>
            </a:rPr>
            <a:t>The use of flexible forms of employment in the surveyed companies [%]</a:t>
          </a:r>
          <a:endParaRPr lang="pl-PL" sz="1400" b="1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0.00826</cdr:x>
      <cdr:y>0.02667</cdr:y>
    </cdr:from>
    <cdr:to>
      <cdr:x>0.50413</cdr:x>
      <cdr:y>0.96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71969" y="144016"/>
          <a:ext cx="4320500" cy="5040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endParaRPr lang="pl-PL" sz="12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r>
            <a:rPr lang="en-US" sz="1200" dirty="0" smtClean="0">
              <a:latin typeface="+mn-lt"/>
              <a:ea typeface="+mn-ea"/>
              <a:cs typeface="+mn-cs"/>
            </a:rPr>
            <a:t>Better </a:t>
          </a:r>
          <a:r>
            <a:rPr lang="en-US" sz="1200" dirty="0">
              <a:latin typeface="+mn-lt"/>
              <a:ea typeface="+mn-ea"/>
              <a:cs typeface="+mn-cs"/>
            </a:rPr>
            <a:t>plan of staff </a:t>
          </a:r>
          <a:r>
            <a:rPr lang="en-US" sz="1200" dirty="0" smtClean="0">
              <a:latin typeface="+mn-lt"/>
              <a:ea typeface="+mn-ea"/>
              <a:cs typeface="+mn-cs"/>
            </a:rPr>
            <a:t>use</a:t>
          </a:r>
          <a:endParaRPr lang="pl-PL" sz="12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endParaRPr lang="pl-PL" sz="12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r>
            <a:rPr lang="en-US" sz="1200" dirty="0" smtClean="0">
              <a:latin typeface="+mn-lt"/>
              <a:ea typeface="+mn-ea"/>
              <a:cs typeface="+mn-cs"/>
            </a:rPr>
            <a:t>Increase </a:t>
          </a:r>
          <a:r>
            <a:rPr lang="en-US" sz="1200" dirty="0">
              <a:latin typeface="+mn-lt"/>
              <a:ea typeface="+mn-ea"/>
              <a:cs typeface="+mn-cs"/>
            </a:rPr>
            <a:t>in employee's motivation and commitment through </a:t>
          </a:r>
          <a:r>
            <a:rPr lang="en-US" sz="1200" dirty="0" smtClean="0">
              <a:latin typeface="+mn-lt"/>
              <a:ea typeface="+mn-ea"/>
              <a:cs typeface="+mn-cs"/>
            </a:rPr>
            <a:t>the</a:t>
          </a:r>
          <a:r>
            <a:rPr lang="pl-PL" sz="1200" dirty="0" smtClean="0">
              <a:latin typeface="+mn-lt"/>
              <a:ea typeface="+mn-ea"/>
              <a:cs typeface="+mn-cs"/>
            </a:rPr>
            <a:t> </a:t>
          </a:r>
          <a:r>
            <a:rPr lang="en-US" sz="1200" dirty="0" smtClean="0">
              <a:latin typeface="+mn-lt"/>
              <a:ea typeface="+mn-ea"/>
              <a:cs typeface="+mn-cs"/>
            </a:rPr>
            <a:t>use </a:t>
          </a:r>
          <a:r>
            <a:rPr lang="en-US" sz="1200" dirty="0">
              <a:latin typeface="+mn-lt"/>
              <a:ea typeface="+mn-ea"/>
              <a:cs typeface="+mn-cs"/>
            </a:rPr>
            <a:t>of flexible forms of </a:t>
          </a:r>
          <a:r>
            <a:rPr lang="en-US" sz="1200" dirty="0" smtClean="0">
              <a:latin typeface="+mn-lt"/>
              <a:ea typeface="+mn-ea"/>
              <a:cs typeface="+mn-cs"/>
            </a:rPr>
            <a:t>employment</a:t>
          </a:r>
          <a:endParaRPr lang="pl-PL" sz="12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endParaRPr lang="pl-PL" sz="12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r>
            <a:rPr lang="en-US" sz="1200" dirty="0" smtClean="0">
              <a:latin typeface="+mn-lt"/>
              <a:ea typeface="+mn-ea"/>
              <a:cs typeface="+mn-cs"/>
            </a:rPr>
            <a:t>Keeping </a:t>
          </a:r>
          <a:r>
            <a:rPr lang="en-US" sz="1200" dirty="0">
              <a:latin typeface="+mn-lt"/>
              <a:ea typeface="+mn-ea"/>
              <a:cs typeface="+mn-cs"/>
            </a:rPr>
            <a:t>valuable employees in the </a:t>
          </a:r>
          <a:r>
            <a:rPr lang="en-US" sz="1200" dirty="0" smtClean="0">
              <a:latin typeface="+mn-lt"/>
              <a:ea typeface="+mn-ea"/>
              <a:cs typeface="+mn-cs"/>
            </a:rPr>
            <a:t>company</a:t>
          </a:r>
          <a:r>
            <a:rPr lang="pl-PL" sz="1200" dirty="0" smtClean="0">
              <a:latin typeface="+mn-lt"/>
              <a:ea typeface="+mn-ea"/>
              <a:cs typeface="+mn-cs"/>
            </a:rPr>
            <a:t/>
          </a:r>
          <a:br>
            <a:rPr lang="pl-PL" sz="1200" dirty="0" smtClean="0">
              <a:latin typeface="+mn-lt"/>
              <a:ea typeface="+mn-ea"/>
              <a:cs typeface="+mn-cs"/>
            </a:rPr>
          </a:br>
          <a:endParaRPr lang="pl-PL" sz="1200" dirty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r>
            <a:rPr lang="en-US" sz="1200" dirty="0">
              <a:latin typeface="+mn-lt"/>
              <a:ea typeface="+mn-ea"/>
              <a:cs typeface="+mn-cs"/>
            </a:rPr>
            <a:t>Collaboration with highly qualified specialists in various </a:t>
          </a:r>
          <a:r>
            <a:rPr lang="en-US" sz="1200" dirty="0" smtClean="0">
              <a:latin typeface="+mn-lt"/>
              <a:ea typeface="+mn-ea"/>
              <a:cs typeface="+mn-cs"/>
            </a:rPr>
            <a:t>fields</a:t>
          </a:r>
          <a:r>
            <a:rPr lang="pl-PL" sz="1200" dirty="0"/>
            <a:t> </a:t>
          </a:r>
          <a:r>
            <a:rPr lang="en-US" sz="1200" dirty="0" smtClean="0">
              <a:latin typeface="+mn-lt"/>
              <a:ea typeface="+mn-ea"/>
              <a:cs typeface="+mn-cs"/>
            </a:rPr>
            <a:t>(from </a:t>
          </a:r>
          <a:r>
            <a:rPr lang="en-US" sz="1200" dirty="0">
              <a:latin typeface="+mn-lt"/>
              <a:ea typeface="+mn-ea"/>
              <a:cs typeface="+mn-cs"/>
            </a:rPr>
            <a:t>across the country and / or abroad</a:t>
          </a:r>
          <a:r>
            <a:rPr lang="en-US" sz="1200" dirty="0" smtClean="0">
              <a:latin typeface="+mn-lt"/>
              <a:ea typeface="+mn-ea"/>
              <a:cs typeface="+mn-cs"/>
            </a:rPr>
            <a:t>)</a:t>
          </a:r>
          <a:r>
            <a:rPr lang="pl-PL" sz="1200" dirty="0" smtClean="0">
              <a:latin typeface="+mn-lt"/>
              <a:ea typeface="+mn-ea"/>
              <a:cs typeface="+mn-cs"/>
            </a:rPr>
            <a:t/>
          </a:r>
          <a:br>
            <a:rPr lang="pl-PL" sz="1200" dirty="0" smtClean="0">
              <a:latin typeface="+mn-lt"/>
              <a:ea typeface="+mn-ea"/>
              <a:cs typeface="+mn-cs"/>
            </a:rPr>
          </a:br>
          <a:endParaRPr lang="pl-PL" sz="1200" dirty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r>
            <a:rPr lang="en-US" sz="1200" dirty="0">
              <a:latin typeface="+mn-lt"/>
              <a:ea typeface="+mn-ea"/>
              <a:cs typeface="+mn-cs"/>
            </a:rPr>
            <a:t>Ease of dismissal, without the obligation to indicate the reason for termination</a:t>
          </a:r>
          <a:endParaRPr lang="pl-PL" sz="1200" dirty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r>
            <a:rPr lang="en-US" sz="1200" dirty="0">
              <a:latin typeface="+mn-lt"/>
              <a:ea typeface="+mn-ea"/>
              <a:cs typeface="+mn-cs"/>
            </a:rPr>
            <a:t>Reducing the costs associated with the search, selection, recruitment and training of new </a:t>
          </a:r>
          <a:r>
            <a:rPr lang="en-US" sz="1200" dirty="0" smtClean="0">
              <a:latin typeface="+mn-lt"/>
              <a:ea typeface="+mn-ea"/>
              <a:cs typeface="+mn-cs"/>
            </a:rPr>
            <a:t>employees</a:t>
          </a:r>
          <a:endParaRPr lang="pl-PL" sz="12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r>
            <a:rPr lang="pl-PL" sz="1200" dirty="0"/>
            <a:t/>
          </a:r>
          <a:br>
            <a:rPr lang="pl-PL" sz="1200" dirty="0"/>
          </a:br>
          <a:r>
            <a:rPr lang="en-US" sz="1200" dirty="0" smtClean="0">
              <a:latin typeface="+mn-lt"/>
              <a:ea typeface="+mn-ea"/>
              <a:cs typeface="+mn-cs"/>
            </a:rPr>
            <a:t>Extending </a:t>
          </a:r>
          <a:r>
            <a:rPr lang="en-US" sz="1200" dirty="0">
              <a:latin typeface="+mn-lt"/>
              <a:ea typeface="+mn-ea"/>
              <a:cs typeface="+mn-cs"/>
            </a:rPr>
            <a:t>working hours without incurring overtime </a:t>
          </a:r>
          <a:r>
            <a:rPr lang="en-US" sz="1200" dirty="0" smtClean="0">
              <a:latin typeface="+mn-lt"/>
              <a:ea typeface="+mn-ea"/>
              <a:cs typeface="+mn-cs"/>
            </a:rPr>
            <a:t>costs</a:t>
          </a:r>
          <a:endParaRPr lang="pl-PL" sz="12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endParaRPr lang="pl-PL" sz="1200" dirty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r>
            <a:rPr lang="en-US" sz="1200" dirty="0" smtClean="0">
              <a:latin typeface="+mn-lt"/>
              <a:ea typeface="+mn-ea"/>
              <a:cs typeface="+mn-cs"/>
            </a:rPr>
            <a:t>Reducing </a:t>
          </a:r>
          <a:r>
            <a:rPr lang="en-US" sz="1200" dirty="0">
              <a:latin typeface="+mn-lt"/>
              <a:ea typeface="+mn-ea"/>
              <a:cs typeface="+mn-cs"/>
            </a:rPr>
            <a:t>the burden of managing the personnel and payroll, and therefore fewer employees on a contract of </a:t>
          </a:r>
          <a:r>
            <a:rPr lang="en-US" sz="1200" dirty="0" smtClean="0">
              <a:latin typeface="+mn-lt"/>
              <a:ea typeface="+mn-ea"/>
              <a:cs typeface="+mn-cs"/>
            </a:rPr>
            <a:t>employment</a:t>
          </a:r>
          <a:r>
            <a:rPr lang="pl-PL" sz="1200" dirty="0" smtClean="0">
              <a:latin typeface="+mn-lt"/>
              <a:ea typeface="+mn-ea"/>
              <a:cs typeface="+mn-cs"/>
            </a:rPr>
            <a:t/>
          </a:r>
          <a:br>
            <a:rPr lang="pl-PL" sz="1200" dirty="0" smtClean="0">
              <a:latin typeface="+mn-lt"/>
              <a:ea typeface="+mn-ea"/>
              <a:cs typeface="+mn-cs"/>
            </a:rPr>
          </a:br>
          <a:r>
            <a:rPr lang="pl-PL" sz="1200" dirty="0" smtClean="0">
              <a:latin typeface="+mn-lt"/>
              <a:ea typeface="+mn-ea"/>
              <a:cs typeface="+mn-cs"/>
            </a:rPr>
            <a:t/>
          </a:r>
          <a:br>
            <a:rPr lang="pl-PL" sz="1200" dirty="0" smtClean="0">
              <a:latin typeface="+mn-lt"/>
              <a:ea typeface="+mn-ea"/>
              <a:cs typeface="+mn-cs"/>
            </a:rPr>
          </a:br>
          <a:r>
            <a:rPr lang="en-US" sz="1200" dirty="0" smtClean="0">
              <a:latin typeface="+mn-lt"/>
              <a:ea typeface="+mn-ea"/>
              <a:cs typeface="+mn-cs"/>
            </a:rPr>
            <a:t>Reducing </a:t>
          </a:r>
          <a:r>
            <a:rPr lang="en-US" sz="1200" dirty="0">
              <a:latin typeface="+mn-lt"/>
              <a:ea typeface="+mn-ea"/>
              <a:cs typeface="+mn-cs"/>
            </a:rPr>
            <a:t>labor costs associated with the public-legal burden of wages</a:t>
          </a:r>
          <a:endParaRPr lang="pl-PL" sz="1200" dirty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dirty="0">
              <a:latin typeface="+mn-lt"/>
              <a:ea typeface="+mn-ea"/>
              <a:cs typeface="+mn-cs"/>
            </a:rPr>
            <a:t>There were no benefits</a:t>
          </a:r>
          <a:endParaRPr lang="pl-PL" sz="1200" dirty="0">
            <a:latin typeface="+mn-lt"/>
            <a:ea typeface="+mn-ea"/>
            <a:cs typeface="+mn-cs"/>
          </a:endParaRPr>
        </a:p>
        <a:p xmlns:a="http://schemas.openxmlformats.org/drawingml/2006/main">
          <a:pPr>
            <a:lnSpc>
              <a:spcPct val="150000"/>
            </a:lnSpc>
          </a:pPr>
          <a:endParaRPr lang="pl-PL" sz="1100" dirty="0"/>
        </a:p>
      </cdr:txBody>
    </cdr:sp>
  </cdr:relSizeAnchor>
  <cdr:relSizeAnchor xmlns:cdr="http://schemas.openxmlformats.org/drawingml/2006/chartDrawing">
    <cdr:from>
      <cdr:x>0.52066</cdr:x>
      <cdr:y>0.01333</cdr:y>
    </cdr:from>
    <cdr:to>
      <cdr:x>0.94215</cdr:x>
      <cdr:y>0.05333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4536504" y="72008"/>
          <a:ext cx="367240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dirty="0" smtClean="0">
              <a:ln>
                <a:solidFill>
                  <a:srgbClr val="F9CC2B"/>
                </a:solidFill>
              </a:ln>
              <a:solidFill>
                <a:srgbClr val="F9CC2B"/>
              </a:solidFill>
              <a:sym typeface="Symbol"/>
            </a:rPr>
            <a:t></a:t>
          </a:r>
          <a:r>
            <a:rPr lang="pl-PL" dirty="0" smtClean="0">
              <a:sym typeface="Symbol"/>
            </a:rPr>
            <a:t> </a:t>
          </a:r>
          <a:r>
            <a:rPr lang="pl-PL" sz="1100" dirty="0" smtClean="0"/>
            <a:t>No			</a:t>
          </a:r>
          <a:r>
            <a:rPr lang="pl-PL" sz="1100" dirty="0" smtClean="0">
              <a:ln>
                <a:solidFill>
                  <a:srgbClr val="AA5A3E"/>
                </a:solidFill>
              </a:ln>
              <a:solidFill>
                <a:srgbClr val="AA5A3E"/>
              </a:solidFill>
              <a:sym typeface="Symbol"/>
            </a:rPr>
            <a:t></a:t>
          </a:r>
          <a:r>
            <a:rPr lang="pl-PL" sz="1100" dirty="0" smtClean="0">
              <a:sym typeface="Symbol"/>
            </a:rPr>
            <a:t> </a:t>
          </a:r>
          <a:r>
            <a:rPr lang="pl-PL" dirty="0" err="1" smtClean="0"/>
            <a:t>Y</a:t>
          </a:r>
          <a:r>
            <a:rPr lang="pl-PL" sz="1100" dirty="0" err="1" smtClean="0"/>
            <a:t>es</a:t>
          </a:r>
          <a:endParaRPr lang="pl-PL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0.04098</cdr:x>
      <cdr:y>0.08696</cdr:y>
    </cdr:from>
    <cdr:to>
      <cdr:x>0.45082</cdr:x>
      <cdr:y>0.91304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60040" y="432048"/>
          <a:ext cx="3600400" cy="4104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0.44262</cdr:x>
      <cdr:y>0.91304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0" y="0"/>
          <a:ext cx="3888432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>
            <a:lnSpc>
              <a:spcPct val="200000"/>
            </a:lnSpc>
          </a:pPr>
          <a:r>
            <a:rPr lang="en-GB" sz="1900" dirty="0">
              <a:ea typeface="+mn-ea"/>
              <a:cs typeface="+mn-cs"/>
            </a:rPr>
            <a:t>Fierce competition</a:t>
          </a:r>
          <a:endParaRPr lang="pl-PL" sz="1900" dirty="0">
            <a:ea typeface="+mn-ea"/>
            <a:cs typeface="+mn-cs"/>
          </a:endParaRPr>
        </a:p>
        <a:p xmlns:a="http://schemas.openxmlformats.org/drawingml/2006/main">
          <a:pPr algn="r">
            <a:lnSpc>
              <a:spcPct val="200000"/>
            </a:lnSpc>
          </a:pPr>
          <a:r>
            <a:rPr lang="en-GB" sz="1900" dirty="0">
              <a:ea typeface="+mn-ea"/>
              <a:cs typeface="+mn-cs"/>
            </a:rPr>
            <a:t>A small number of job offers</a:t>
          </a:r>
          <a:endParaRPr lang="pl-PL" sz="1900" dirty="0">
            <a:ea typeface="+mn-ea"/>
            <a:cs typeface="+mn-cs"/>
          </a:endParaRPr>
        </a:p>
        <a:p xmlns:a="http://schemas.openxmlformats.org/drawingml/2006/main">
          <a:pPr algn="r">
            <a:lnSpc>
              <a:spcPct val="200000"/>
            </a:lnSpc>
          </a:pPr>
          <a:r>
            <a:rPr lang="en-GB" sz="1900" dirty="0">
              <a:ea typeface="+mn-ea"/>
              <a:cs typeface="+mn-cs"/>
            </a:rPr>
            <a:t>Low / inadequate education</a:t>
          </a:r>
          <a:endParaRPr lang="pl-PL" sz="1900" dirty="0">
            <a:ea typeface="+mn-ea"/>
            <a:cs typeface="+mn-cs"/>
          </a:endParaRPr>
        </a:p>
        <a:p xmlns:a="http://schemas.openxmlformats.org/drawingml/2006/main">
          <a:pPr algn="r">
            <a:lnSpc>
              <a:spcPct val="150000"/>
            </a:lnSpc>
          </a:pPr>
          <a:r>
            <a:rPr lang="en-GB" sz="1900" dirty="0">
              <a:ea typeface="+mn-ea"/>
              <a:cs typeface="+mn-cs"/>
            </a:rPr>
            <a:t>Having a baby</a:t>
          </a:r>
          <a:endParaRPr lang="pl-PL" sz="1900" dirty="0">
            <a:ea typeface="+mn-ea"/>
            <a:cs typeface="+mn-cs"/>
          </a:endParaRPr>
        </a:p>
        <a:p xmlns:a="http://schemas.openxmlformats.org/drawingml/2006/main">
          <a:pPr algn="r">
            <a:lnSpc>
              <a:spcPct val="150000"/>
            </a:lnSpc>
          </a:pPr>
          <a:r>
            <a:rPr lang="en-GB" sz="1900" dirty="0">
              <a:ea typeface="+mn-ea"/>
              <a:cs typeface="+mn-cs"/>
            </a:rPr>
            <a:t>Low wages</a:t>
          </a:r>
          <a:endParaRPr lang="pl-PL" sz="1900" dirty="0">
            <a:ea typeface="+mn-ea"/>
            <a:cs typeface="+mn-cs"/>
          </a:endParaRPr>
        </a:p>
        <a:p xmlns:a="http://schemas.openxmlformats.org/drawingml/2006/main">
          <a:pPr algn="r">
            <a:lnSpc>
              <a:spcPct val="200000"/>
            </a:lnSpc>
          </a:pPr>
          <a:r>
            <a:rPr lang="en-GB" sz="1900" dirty="0">
              <a:ea typeface="+mn-ea"/>
              <a:cs typeface="+mn-cs"/>
            </a:rPr>
            <a:t>Living in rural areas</a:t>
          </a:r>
          <a:endParaRPr lang="pl-PL" sz="1900" dirty="0">
            <a:ea typeface="+mn-ea"/>
            <a:cs typeface="+mn-cs"/>
          </a:endParaRPr>
        </a:p>
        <a:p xmlns:a="http://schemas.openxmlformats.org/drawingml/2006/main">
          <a:pPr algn="r">
            <a:lnSpc>
              <a:spcPct val="200000"/>
            </a:lnSpc>
          </a:pPr>
          <a:r>
            <a:rPr lang="en-GB" sz="1900" dirty="0">
              <a:ea typeface="+mn-ea"/>
              <a:cs typeface="+mn-cs"/>
            </a:rPr>
            <a:t>The negative attitude </a:t>
          </a:r>
          <a:r>
            <a:rPr lang="en-GB" sz="1900" dirty="0" smtClean="0">
              <a:ea typeface="+mn-ea"/>
              <a:cs typeface="+mn-cs"/>
            </a:rPr>
            <a:t>of</a:t>
          </a:r>
          <a:r>
            <a:rPr lang="pl-PL" sz="1900" dirty="0"/>
            <a:t> </a:t>
          </a:r>
          <a:r>
            <a:rPr lang="en-GB" sz="1900" dirty="0" smtClean="0">
              <a:ea typeface="+mn-ea"/>
              <a:cs typeface="+mn-cs"/>
            </a:rPr>
            <a:t>employers</a:t>
          </a:r>
          <a:endParaRPr lang="pl-PL" sz="1900" dirty="0">
            <a:ea typeface="+mn-ea"/>
            <a:cs typeface="+mn-cs"/>
          </a:endParaRPr>
        </a:p>
        <a:p xmlns:a="http://schemas.openxmlformats.org/drawingml/2006/main">
          <a:pPr algn="r">
            <a:lnSpc>
              <a:spcPct val="200000"/>
            </a:lnSpc>
          </a:pPr>
          <a:r>
            <a:rPr lang="en-GB" sz="1900" dirty="0">
              <a:ea typeface="+mn-ea"/>
              <a:cs typeface="+mn-cs"/>
            </a:rPr>
            <a:t>Uneven division of </a:t>
          </a:r>
          <a:r>
            <a:rPr lang="en-GB" sz="1900" dirty="0" smtClean="0">
              <a:ea typeface="+mn-ea"/>
              <a:cs typeface="+mn-cs"/>
            </a:rPr>
            <a:t>esponsibilities</a:t>
          </a:r>
          <a:endParaRPr lang="pl-PL" sz="19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0.46875</cdr:x>
      <cdr:y>0.95652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0"/>
          <a:ext cx="4084204" cy="4752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>
            <a:lnSpc>
              <a:spcPct val="200000"/>
            </a:lnSpc>
          </a:pPr>
          <a:r>
            <a:rPr lang="en-GB" sz="1600" dirty="0">
              <a:latin typeface="+mn-lt"/>
              <a:ea typeface="+mn-ea"/>
              <a:cs typeface="+mn-cs"/>
            </a:rPr>
            <a:t>Far </a:t>
          </a:r>
          <a:r>
            <a:rPr lang="en-GB" sz="1600" dirty="0" smtClean="0">
              <a:latin typeface="+mn-lt"/>
              <a:ea typeface="+mn-ea"/>
              <a:cs typeface="+mn-cs"/>
            </a:rPr>
            <a:t>commuting</a:t>
          </a:r>
          <a:endParaRPr lang="pl-PL" sz="16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ct val="200000"/>
            </a:lnSpc>
          </a:pPr>
          <a:r>
            <a:rPr lang="en-GB" sz="1600" dirty="0" smtClean="0">
              <a:latin typeface="+mn-lt"/>
              <a:ea typeface="+mn-ea"/>
              <a:cs typeface="+mn-cs"/>
            </a:rPr>
            <a:t>Low level of attractiveness of job offers</a:t>
          </a:r>
          <a:endParaRPr lang="pl-PL" sz="16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ct val="200000"/>
            </a:lnSpc>
          </a:pPr>
          <a:r>
            <a:rPr lang="en-GB" sz="1600" dirty="0" smtClean="0">
              <a:latin typeface="+mn-lt"/>
              <a:ea typeface="+mn-ea"/>
              <a:cs typeface="+mn-cs"/>
            </a:rPr>
            <a:t>Little </a:t>
          </a:r>
          <a:r>
            <a:rPr lang="en-GB" sz="1600" dirty="0">
              <a:latin typeface="+mn-lt"/>
              <a:ea typeface="+mn-ea"/>
              <a:cs typeface="+mn-cs"/>
            </a:rPr>
            <a:t>access to kindergartens / nursery</a:t>
          </a:r>
          <a:endParaRPr lang="pl-PL" sz="1600" dirty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ct val="200000"/>
            </a:lnSpc>
          </a:pPr>
          <a:r>
            <a:rPr lang="en-GB" sz="1600" dirty="0">
              <a:latin typeface="+mn-lt"/>
              <a:ea typeface="+mn-ea"/>
              <a:cs typeface="+mn-cs"/>
            </a:rPr>
            <a:t>Unavailability</a:t>
          </a:r>
          <a:endParaRPr lang="pl-PL" sz="1600" dirty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ct val="200000"/>
            </a:lnSpc>
          </a:pPr>
          <a:r>
            <a:rPr lang="en-GB" sz="1600" dirty="0">
              <a:latin typeface="+mn-lt"/>
              <a:ea typeface="+mn-ea"/>
              <a:cs typeface="+mn-cs"/>
            </a:rPr>
            <a:t>Young age</a:t>
          </a:r>
          <a:endParaRPr lang="pl-PL" sz="1600" dirty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ct val="200000"/>
            </a:lnSpc>
          </a:pPr>
          <a:r>
            <a:rPr lang="en-GB" sz="1600" dirty="0">
              <a:latin typeface="+mn-lt"/>
              <a:ea typeface="+mn-ea"/>
              <a:cs typeface="+mn-cs"/>
            </a:rPr>
            <a:t>Poor </a:t>
          </a:r>
          <a:r>
            <a:rPr lang="en-GB" sz="1600" dirty="0" smtClean="0">
              <a:latin typeface="+mn-lt"/>
              <a:ea typeface="+mn-ea"/>
              <a:cs typeface="+mn-cs"/>
            </a:rPr>
            <a:t>health</a:t>
          </a:r>
          <a:endParaRPr lang="pl-PL" sz="1600" dirty="0" smtClean="0"/>
        </a:p>
        <a:p xmlns:a="http://schemas.openxmlformats.org/drawingml/2006/main">
          <a:pPr algn="l">
            <a:lnSpc>
              <a:spcPct val="200000"/>
            </a:lnSpc>
          </a:pPr>
          <a:r>
            <a:rPr lang="en-GB" sz="1600" dirty="0" smtClean="0">
              <a:latin typeface="+mn-lt"/>
              <a:ea typeface="+mn-ea"/>
              <a:cs typeface="+mn-cs"/>
            </a:rPr>
            <a:t>The </a:t>
          </a:r>
          <a:r>
            <a:rPr lang="en-GB" sz="1600" dirty="0">
              <a:latin typeface="+mn-lt"/>
              <a:ea typeface="+mn-ea"/>
              <a:cs typeface="+mn-cs"/>
            </a:rPr>
            <a:t>presence of flexible forms of employment</a:t>
          </a:r>
          <a:endParaRPr lang="pl-PL" sz="1600" dirty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ct val="200000"/>
            </a:lnSpc>
          </a:pPr>
          <a:r>
            <a:rPr lang="en-GB" sz="1600" dirty="0">
              <a:latin typeface="+mn-lt"/>
              <a:ea typeface="+mn-ea"/>
              <a:cs typeface="+mn-cs"/>
            </a:rPr>
            <a:t>Older age</a:t>
          </a:r>
          <a:endParaRPr lang="pl-PL" sz="1600" dirty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ct val="200000"/>
            </a:lnSpc>
          </a:pPr>
          <a:r>
            <a:rPr lang="en-GB" sz="1600" dirty="0">
              <a:latin typeface="+mn-lt"/>
              <a:ea typeface="+mn-ea"/>
              <a:cs typeface="+mn-cs"/>
            </a:rPr>
            <a:t>Being married</a:t>
          </a:r>
          <a:endParaRPr lang="pl-PL" sz="1600" dirty="0">
            <a:latin typeface="+mn-lt"/>
            <a:ea typeface="+mn-ea"/>
            <a:cs typeface="+mn-cs"/>
          </a:endParaRPr>
        </a:p>
        <a:p xmlns:a="http://schemas.openxmlformats.org/drawingml/2006/main">
          <a:endParaRPr lang="pl-PL" sz="17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0.03333</cdr:x>
      <cdr:y>0.08929</cdr:y>
    </cdr:from>
    <cdr:to>
      <cdr:x>0.45</cdr:x>
      <cdr:y>0.96429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88032" y="360040"/>
          <a:ext cx="3600400" cy="3528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GB" sz="1500" dirty="0">
              <a:ea typeface="+mn-ea"/>
              <a:cs typeface="+mn-cs"/>
            </a:rPr>
            <a:t>A woman at work is more organized than a man.</a:t>
          </a:r>
          <a:endParaRPr lang="pl-PL" sz="1500" dirty="0">
            <a:ea typeface="+mn-ea"/>
            <a:cs typeface="+mn-cs"/>
          </a:endParaRPr>
        </a:p>
        <a:p xmlns:a="http://schemas.openxmlformats.org/drawingml/2006/main">
          <a:pPr algn="r">
            <a:lnSpc>
              <a:spcPct val="300000"/>
            </a:lnSpc>
            <a:spcBef>
              <a:spcPts val="1200"/>
            </a:spcBef>
          </a:pPr>
          <a:r>
            <a:rPr lang="en-GB" sz="1500" dirty="0" smtClean="0">
              <a:ea typeface="+mn-ea"/>
              <a:cs typeface="+mn-cs"/>
            </a:rPr>
            <a:t>Family </a:t>
          </a:r>
          <a:r>
            <a:rPr lang="en-GB" sz="1500" dirty="0">
              <a:ea typeface="+mn-ea"/>
              <a:cs typeface="+mn-cs"/>
            </a:rPr>
            <a:t>life and career can be reconciled</a:t>
          </a:r>
          <a:endParaRPr lang="pl-PL" sz="1500" dirty="0">
            <a:ea typeface="+mn-ea"/>
            <a:cs typeface="+mn-cs"/>
          </a:endParaRPr>
        </a:p>
        <a:p xmlns:a="http://schemas.openxmlformats.org/drawingml/2006/main">
          <a:pPr algn="r"/>
          <a:endParaRPr lang="pl-PL" sz="1500" dirty="0" smtClean="0">
            <a:ea typeface="+mn-ea"/>
            <a:cs typeface="+mn-cs"/>
          </a:endParaRPr>
        </a:p>
        <a:p xmlns:a="http://schemas.openxmlformats.org/drawingml/2006/main">
          <a:pPr algn="r"/>
          <a:r>
            <a:rPr lang="en-GB" sz="1500" dirty="0" smtClean="0">
              <a:ea typeface="+mn-ea"/>
              <a:cs typeface="+mn-cs"/>
            </a:rPr>
            <a:t>Pregnant </a:t>
          </a:r>
          <a:r>
            <a:rPr lang="en-GB" sz="1500" dirty="0">
              <a:ea typeface="+mn-ea"/>
              <a:cs typeface="+mn-cs"/>
            </a:rPr>
            <a:t>women often discredits her as a good employee, even despite having high qualifications and extensive working experience</a:t>
          </a:r>
          <a:endParaRPr lang="pl-PL" sz="1500" dirty="0">
            <a:ea typeface="+mn-ea"/>
            <a:cs typeface="+mn-cs"/>
          </a:endParaRPr>
        </a:p>
        <a:p xmlns:a="http://schemas.openxmlformats.org/drawingml/2006/main">
          <a:pPr algn="r">
            <a:lnSpc>
              <a:spcPct val="200000"/>
            </a:lnSpc>
          </a:pPr>
          <a:r>
            <a:rPr lang="en-GB" sz="1500" dirty="0">
              <a:ea typeface="+mn-ea"/>
              <a:cs typeface="+mn-cs"/>
            </a:rPr>
            <a:t>Men's availability is greater than women's</a:t>
          </a:r>
          <a:endParaRPr lang="pl-PL" sz="1500" dirty="0">
            <a:ea typeface="+mn-ea"/>
            <a:cs typeface="+mn-cs"/>
          </a:endParaRPr>
        </a:p>
        <a:p xmlns:a="http://schemas.openxmlformats.org/drawingml/2006/main">
          <a:endParaRPr lang="pl-PL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0.05357</cdr:y>
    </cdr:from>
    <cdr:to>
      <cdr:x>0.4661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216024"/>
          <a:ext cx="3960440" cy="3816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GB" sz="1600" dirty="0">
              <a:latin typeface="+mn-lt"/>
              <a:ea typeface="+mn-ea"/>
              <a:cs typeface="+mn-cs"/>
            </a:rPr>
            <a:t>Women after returning from maternity / parental leave need longer time to return to professional duties</a:t>
          </a:r>
          <a:endParaRPr lang="pl-PL" sz="1600" dirty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endParaRPr lang="pl-PL" sz="16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r>
            <a:rPr lang="en-GB" sz="1600" dirty="0" smtClean="0">
              <a:latin typeface="+mn-lt"/>
              <a:ea typeface="+mn-ea"/>
              <a:cs typeface="+mn-cs"/>
            </a:rPr>
            <a:t>A </a:t>
          </a:r>
          <a:r>
            <a:rPr lang="en-GB" sz="1600" dirty="0">
              <a:latin typeface="+mn-lt"/>
              <a:ea typeface="+mn-ea"/>
              <a:cs typeface="+mn-cs"/>
            </a:rPr>
            <a:t>good mother never leaves a small child under the care of strangers</a:t>
          </a:r>
          <a:endParaRPr lang="pl-PL" sz="1600" dirty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ct val="150000"/>
            </a:lnSpc>
          </a:pPr>
          <a:endParaRPr lang="pl-PL" sz="16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r>
            <a:rPr lang="en-GB" sz="1600" dirty="0" smtClean="0">
              <a:latin typeface="+mn-lt"/>
              <a:ea typeface="+mn-ea"/>
              <a:cs typeface="+mn-cs"/>
            </a:rPr>
            <a:t>A </a:t>
          </a:r>
          <a:r>
            <a:rPr lang="en-GB" sz="1600" dirty="0">
              <a:latin typeface="+mn-lt"/>
              <a:ea typeface="+mn-ea"/>
              <a:cs typeface="+mn-cs"/>
            </a:rPr>
            <a:t>woman is more involved in the implementation of tasks than men</a:t>
          </a:r>
          <a:endParaRPr lang="pl-PL" sz="1600" dirty="0">
            <a:latin typeface="+mn-lt"/>
            <a:ea typeface="+mn-ea"/>
            <a:cs typeface="+mn-cs"/>
          </a:endParaRPr>
        </a:p>
        <a:p xmlns:a="http://schemas.openxmlformats.org/drawingml/2006/main">
          <a:pPr algn="r">
            <a:lnSpc>
              <a:spcPct val="150000"/>
            </a:lnSpc>
          </a:pPr>
          <a:endParaRPr lang="pl-PL" sz="16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r>
            <a:rPr lang="en-GB" sz="1600" dirty="0" smtClean="0">
              <a:latin typeface="+mn-lt"/>
              <a:ea typeface="+mn-ea"/>
              <a:cs typeface="+mn-cs"/>
            </a:rPr>
            <a:t>A </a:t>
          </a:r>
          <a:r>
            <a:rPr lang="en-GB" sz="1600" dirty="0">
              <a:latin typeface="+mn-lt"/>
              <a:ea typeface="+mn-ea"/>
              <a:cs typeface="+mn-cs"/>
            </a:rPr>
            <a:t>woman who devotes herself to career instead of children and family is worthless</a:t>
          </a:r>
          <a:endParaRPr lang="pl-PL" sz="1600" dirty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endParaRPr lang="pl-PL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0.02479</cdr:x>
      <cdr:y>0.05882</cdr:y>
    </cdr:from>
    <cdr:to>
      <cdr:x>0.45455</cdr:x>
      <cdr:y>0.97059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16024" y="288032"/>
          <a:ext cx="3744416" cy="4464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GB" sz="1500" dirty="0">
              <a:ea typeface="+mn-ea"/>
              <a:cs typeface="+mn-cs"/>
            </a:rPr>
            <a:t>Participation in </a:t>
          </a:r>
          <a:r>
            <a:rPr lang="en-GB" sz="1500" dirty="0" smtClean="0">
              <a:ea typeface="+mn-ea"/>
              <a:cs typeface="+mn-cs"/>
            </a:rPr>
            <a:t>training</a:t>
          </a:r>
          <a:r>
            <a:rPr lang="pl-PL" sz="1500" dirty="0" smtClean="0">
              <a:ea typeface="+mn-ea"/>
              <a:cs typeface="+mn-cs"/>
            </a:rPr>
            <a:t> </a:t>
          </a:r>
          <a:r>
            <a:rPr lang="pl-PL" sz="1500" dirty="0" err="1" smtClean="0">
              <a:ea typeface="+mn-ea"/>
              <a:cs typeface="+mn-cs"/>
            </a:rPr>
            <a:t>that</a:t>
          </a:r>
          <a:r>
            <a:rPr lang="en-GB" sz="1500" dirty="0" smtClean="0">
              <a:ea typeface="+mn-ea"/>
              <a:cs typeface="+mn-cs"/>
            </a:rPr>
            <a:t> </a:t>
          </a:r>
          <a:r>
            <a:rPr lang="en-GB" sz="1500" dirty="0" err="1" smtClean="0">
              <a:ea typeface="+mn-ea"/>
              <a:cs typeface="+mn-cs"/>
            </a:rPr>
            <a:t>improv</a:t>
          </a:r>
          <a:r>
            <a:rPr lang="pl-PL" sz="1500" dirty="0" smtClean="0">
              <a:ea typeface="+mn-ea"/>
              <a:cs typeface="+mn-cs"/>
            </a:rPr>
            <a:t>es</a:t>
          </a:r>
          <a:r>
            <a:rPr lang="en-GB" sz="1500" dirty="0" smtClean="0">
              <a:ea typeface="+mn-ea"/>
              <a:cs typeface="+mn-cs"/>
            </a:rPr>
            <a:t> </a:t>
          </a:r>
          <a:r>
            <a:rPr lang="en-GB" sz="1500" dirty="0">
              <a:ea typeface="+mn-ea"/>
              <a:cs typeface="+mn-cs"/>
            </a:rPr>
            <a:t>/ </a:t>
          </a:r>
          <a:r>
            <a:rPr lang="en-GB" sz="1500" dirty="0" err="1" smtClean="0">
              <a:ea typeface="+mn-ea"/>
              <a:cs typeface="+mn-cs"/>
            </a:rPr>
            <a:t>supplemen</a:t>
          </a:r>
          <a:r>
            <a:rPr lang="pl-PL" sz="1500" dirty="0" err="1" smtClean="0">
              <a:ea typeface="+mn-ea"/>
              <a:cs typeface="+mn-cs"/>
            </a:rPr>
            <a:t>ts</a:t>
          </a:r>
          <a:r>
            <a:rPr lang="en-GB" sz="1500" dirty="0" smtClean="0">
              <a:ea typeface="+mn-ea"/>
              <a:cs typeface="+mn-cs"/>
            </a:rPr>
            <a:t> </a:t>
          </a:r>
          <a:r>
            <a:rPr lang="en-GB" sz="1500" dirty="0">
              <a:ea typeface="+mn-ea"/>
              <a:cs typeface="+mn-cs"/>
            </a:rPr>
            <a:t>qualifications</a:t>
          </a:r>
          <a:endParaRPr lang="pl-PL" sz="1500" dirty="0">
            <a:ea typeface="+mn-ea"/>
            <a:cs typeface="+mn-cs"/>
          </a:endParaRPr>
        </a:p>
        <a:p xmlns:a="http://schemas.openxmlformats.org/drawingml/2006/main">
          <a:pPr algn="r"/>
          <a:endParaRPr lang="pl-PL" sz="1500" dirty="0" smtClean="0">
            <a:ea typeface="+mn-ea"/>
            <a:cs typeface="+mn-cs"/>
          </a:endParaRPr>
        </a:p>
        <a:p xmlns:a="http://schemas.openxmlformats.org/drawingml/2006/main">
          <a:pPr algn="r"/>
          <a:r>
            <a:rPr lang="en-GB" sz="1500" dirty="0" smtClean="0">
              <a:ea typeface="+mn-ea"/>
              <a:cs typeface="+mn-cs"/>
            </a:rPr>
            <a:t>Greater </a:t>
          </a:r>
          <a:r>
            <a:rPr lang="en-GB" sz="1500" dirty="0">
              <a:ea typeface="+mn-ea"/>
              <a:cs typeface="+mn-cs"/>
            </a:rPr>
            <a:t>involvement of the husband / partner in the household chores / childcare</a:t>
          </a:r>
          <a:endParaRPr lang="pl-PL" sz="1500" dirty="0">
            <a:ea typeface="+mn-ea"/>
            <a:cs typeface="+mn-cs"/>
          </a:endParaRPr>
        </a:p>
        <a:p xmlns:a="http://schemas.openxmlformats.org/drawingml/2006/main">
          <a:endParaRPr lang="pl-PL" sz="1500" dirty="0" smtClean="0">
            <a:ea typeface="+mn-ea"/>
            <a:cs typeface="+mn-cs"/>
          </a:endParaRPr>
        </a:p>
        <a:p xmlns:a="http://schemas.openxmlformats.org/drawingml/2006/main">
          <a:pPr algn="r">
            <a:lnSpc>
              <a:spcPct val="250000"/>
            </a:lnSpc>
          </a:pPr>
          <a:r>
            <a:rPr lang="en-GB" sz="1500" dirty="0" smtClean="0">
              <a:ea typeface="+mn-ea"/>
              <a:cs typeface="+mn-cs"/>
            </a:rPr>
            <a:t>Flexible </a:t>
          </a:r>
          <a:r>
            <a:rPr lang="en-GB" sz="1500" dirty="0">
              <a:ea typeface="+mn-ea"/>
              <a:cs typeface="+mn-cs"/>
            </a:rPr>
            <a:t>forms of employment</a:t>
          </a:r>
          <a:endParaRPr lang="pl-PL" sz="1500" dirty="0">
            <a:ea typeface="+mn-ea"/>
            <a:cs typeface="+mn-cs"/>
          </a:endParaRPr>
        </a:p>
        <a:p xmlns:a="http://schemas.openxmlformats.org/drawingml/2006/main">
          <a:pPr algn="r">
            <a:lnSpc>
              <a:spcPct val="250000"/>
            </a:lnSpc>
          </a:pPr>
          <a:r>
            <a:rPr lang="en-GB" sz="1500" dirty="0">
              <a:ea typeface="+mn-ea"/>
              <a:cs typeface="+mn-cs"/>
            </a:rPr>
            <a:t>Facilities for mothers of young children</a:t>
          </a:r>
          <a:endParaRPr lang="pl-PL" sz="1500" dirty="0">
            <a:ea typeface="+mn-ea"/>
            <a:cs typeface="+mn-cs"/>
          </a:endParaRPr>
        </a:p>
        <a:p xmlns:a="http://schemas.openxmlformats.org/drawingml/2006/main">
          <a:pPr algn="r"/>
          <a:endParaRPr lang="pl-PL" sz="1500" dirty="0" smtClean="0">
            <a:ea typeface="+mn-ea"/>
            <a:cs typeface="+mn-cs"/>
          </a:endParaRPr>
        </a:p>
        <a:p xmlns:a="http://schemas.openxmlformats.org/drawingml/2006/main">
          <a:pPr algn="r"/>
          <a:r>
            <a:rPr lang="en-GB" sz="1500" dirty="0" smtClean="0">
              <a:ea typeface="+mn-ea"/>
              <a:cs typeface="+mn-cs"/>
            </a:rPr>
            <a:t>Reimbursement </a:t>
          </a:r>
          <a:r>
            <a:rPr lang="en-GB" sz="1500" dirty="0">
              <a:ea typeface="+mn-ea"/>
              <a:cs typeface="+mn-cs"/>
            </a:rPr>
            <a:t>of travel costs to the workplace</a:t>
          </a:r>
          <a:endParaRPr lang="pl-PL" sz="1500" dirty="0">
            <a:ea typeface="+mn-ea"/>
            <a:cs typeface="+mn-cs"/>
          </a:endParaRPr>
        </a:p>
        <a:p xmlns:a="http://schemas.openxmlformats.org/drawingml/2006/main">
          <a:pPr algn="r">
            <a:lnSpc>
              <a:spcPct val="250000"/>
            </a:lnSpc>
          </a:pPr>
          <a:r>
            <a:rPr lang="en-GB" sz="1500" dirty="0">
              <a:ea typeface="+mn-ea"/>
              <a:cs typeface="+mn-cs"/>
            </a:rPr>
            <a:t>Grants to start running business</a:t>
          </a:r>
          <a:endParaRPr lang="pl-PL" sz="1500" dirty="0">
            <a:ea typeface="+mn-ea"/>
            <a:cs typeface="+mn-cs"/>
          </a:endParaRPr>
        </a:p>
        <a:p xmlns:a="http://schemas.openxmlformats.org/drawingml/2006/main">
          <a:endParaRPr lang="pl-PL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0.02542</cdr:x>
      <cdr:y>0.01639</cdr:y>
    </cdr:from>
    <cdr:to>
      <cdr:x>0.4661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16024" y="144016"/>
          <a:ext cx="3744416" cy="4320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0.01695</cdr:x>
      <cdr:y>0.06557</cdr:y>
    </cdr:from>
    <cdr:to>
      <cdr:x>0.44068</cdr:x>
      <cdr:y>0.98361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144016" y="288032"/>
          <a:ext cx="3600400" cy="4032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>
            <a:lnSpc>
              <a:spcPct val="200000"/>
            </a:lnSpc>
          </a:pPr>
          <a:r>
            <a:rPr lang="en-GB" sz="1600" dirty="0">
              <a:ea typeface="+mn-ea"/>
              <a:cs typeface="+mn-cs"/>
            </a:rPr>
            <a:t>Refunding the cost of education</a:t>
          </a:r>
          <a:endParaRPr lang="pl-PL" sz="1600" dirty="0">
            <a:ea typeface="+mn-ea"/>
            <a:cs typeface="+mn-cs"/>
          </a:endParaRPr>
        </a:p>
        <a:p xmlns:a="http://schemas.openxmlformats.org/drawingml/2006/main">
          <a:pPr algn="r">
            <a:lnSpc>
              <a:spcPct val="300000"/>
            </a:lnSpc>
          </a:pPr>
          <a:r>
            <a:rPr lang="en-GB" sz="1600" dirty="0">
              <a:ea typeface="+mn-ea"/>
              <a:cs typeface="+mn-cs"/>
            </a:rPr>
            <a:t>Sending to vocational practice</a:t>
          </a:r>
          <a:endParaRPr lang="pl-PL" sz="1600" dirty="0">
            <a:ea typeface="+mn-ea"/>
            <a:cs typeface="+mn-cs"/>
          </a:endParaRPr>
        </a:p>
        <a:p xmlns:a="http://schemas.openxmlformats.org/drawingml/2006/main">
          <a:pPr algn="r">
            <a:lnSpc>
              <a:spcPct val="300000"/>
            </a:lnSpc>
          </a:pPr>
          <a:r>
            <a:rPr lang="en-GB" sz="1600" dirty="0">
              <a:ea typeface="+mn-ea"/>
              <a:cs typeface="+mn-cs"/>
            </a:rPr>
            <a:t>Subsidized employment</a:t>
          </a:r>
          <a:endParaRPr lang="pl-PL" sz="1600" dirty="0">
            <a:ea typeface="+mn-ea"/>
            <a:cs typeface="+mn-cs"/>
          </a:endParaRPr>
        </a:p>
        <a:p xmlns:a="http://schemas.openxmlformats.org/drawingml/2006/main">
          <a:pPr algn="r"/>
          <a:endParaRPr lang="pl-PL" sz="1600" dirty="0" smtClean="0">
            <a:ea typeface="+mn-ea"/>
            <a:cs typeface="+mn-cs"/>
          </a:endParaRPr>
        </a:p>
        <a:p xmlns:a="http://schemas.openxmlformats.org/drawingml/2006/main">
          <a:pPr algn="r"/>
          <a:r>
            <a:rPr lang="en-GB" sz="1600" dirty="0" smtClean="0">
              <a:ea typeface="+mn-ea"/>
              <a:cs typeface="+mn-cs"/>
            </a:rPr>
            <a:t>Other </a:t>
          </a:r>
          <a:r>
            <a:rPr lang="en-GB" sz="1600" dirty="0">
              <a:ea typeface="+mn-ea"/>
              <a:cs typeface="+mn-cs"/>
            </a:rPr>
            <a:t>(health improvement, better access and better alignment of job offers)</a:t>
          </a:r>
          <a:endParaRPr lang="pl-PL" sz="1600" dirty="0">
            <a:ea typeface="+mn-ea"/>
            <a:cs typeface="+mn-cs"/>
          </a:endParaRPr>
        </a:p>
        <a:p xmlns:a="http://schemas.openxmlformats.org/drawingml/2006/main">
          <a:pPr algn="r">
            <a:lnSpc>
              <a:spcPct val="200000"/>
            </a:lnSpc>
          </a:pPr>
          <a:r>
            <a:rPr lang="en-GB" sz="1600" dirty="0">
              <a:ea typeface="+mn-ea"/>
              <a:cs typeface="+mn-cs"/>
            </a:rPr>
            <a:t>None / not going back to work </a:t>
          </a:r>
          <a:endParaRPr lang="pl-PL" sz="1600" dirty="0">
            <a:ea typeface="+mn-ea"/>
            <a:cs typeface="+mn-cs"/>
          </a:endParaRPr>
        </a:p>
        <a:p xmlns:a="http://schemas.openxmlformats.org/drawingml/2006/main">
          <a:endParaRPr lang="pl-PL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0.02804</cdr:x>
      <cdr:y>0.07895</cdr:y>
    </cdr:from>
    <cdr:to>
      <cdr:x>0.96262</cdr:x>
      <cdr:y>0.23686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16024" y="144016"/>
          <a:ext cx="72008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latin typeface="Calibri" pitchFamily="34" charset="0"/>
              <a:cs typeface="Calibri" pitchFamily="34" charset="0"/>
            </a:rPr>
            <a:t>Referring to the gender of job candidates during the recruitment process [%]</a:t>
          </a:r>
          <a:endParaRPr lang="pl-PL" sz="1600" b="1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0.03093</cdr:x>
      <cdr:y>0.09648</cdr:y>
    </cdr:from>
    <cdr:to>
      <cdr:x>0.96907</cdr:x>
      <cdr:y>0.25727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16024" y="216024"/>
          <a:ext cx="65527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/>
            <a:t>Preferences of employers for hiring candidates of particular gender [%]</a:t>
          </a:r>
          <a:endParaRPr lang="pl-PL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9981D-7CAE-43F2-B672-22A1B05F4CF0}" type="datetimeFigureOut">
              <a:rPr lang="pl-PL" smtClean="0"/>
              <a:pPr/>
              <a:t>2012-10-19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0239-7928-4A8B-844E-76110E849C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035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7BB52-5A2A-4AF4-9DD7-93E47FC5B44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86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C8EDB-C030-4413-B21E-B82A0A78ABD6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75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B270-BD1D-4168-9520-F28DFB24FD4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44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12955-D0F6-4797-A8D7-B2D67A5EF7B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850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ACC55-E6DA-4A26-86FD-C28B8BFCEEE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61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AE95-2FE0-4A91-8379-1209B07ECDE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80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4B7D4-AE54-446E-88CD-BADC7481E00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488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95A43-E165-4941-9B14-E1A3F3C1BDD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947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361F4-506C-4A12-B059-3F947E63FFE5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144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05A28-9C56-43B6-A98E-4AA21568188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546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DBA6B-07FB-420F-8DB0-52AE395C08A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556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DF78DD-2E72-422C-8101-5B1CF377C4FD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124744"/>
            <a:ext cx="7772400" cy="2160240"/>
          </a:xfrm>
        </p:spPr>
        <p:txBody>
          <a:bodyPr/>
          <a:lstStyle/>
          <a:p>
            <a:r>
              <a:rPr lang="en-GB" sz="4000" b="1" dirty="0" smtClean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  <a:t>„Diagnosis of the situation of women remaining outside the labour market in Podlaskie province”</a:t>
            </a:r>
            <a:endParaRPr lang="en-GB" sz="4000" b="1" dirty="0">
              <a:solidFill>
                <a:srgbClr val="5F2D2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odtytuł 2"/>
          <p:cNvSpPr>
            <a:spLocks noGrp="1"/>
          </p:cNvSpPr>
          <p:nvPr>
            <p:ph type="subTitle" idx="1"/>
          </p:nvPr>
        </p:nvSpPr>
        <p:spPr bwMode="auto">
          <a:xfrm>
            <a:off x="1009442" y="3501008"/>
            <a:ext cx="7117180" cy="213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47500" lnSpcReduction="20000"/>
          </a:bodyPr>
          <a:lstStyle/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dirty="0" smtClean="0">
              <a:ln>
                <a:solidFill>
                  <a:srgbClr val="666666"/>
                </a:solidFill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/>
            </a:endParaRP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r>
              <a:rPr kumimoji="0" lang="en-GB" sz="2900" i="0" u="none" strike="noStrike" kern="0" cap="none" spc="0" normalizeH="0" baseline="0" dirty="0" smtClean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Research Period:</a:t>
            </a: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r>
              <a:rPr kumimoji="0" lang="en-GB" sz="2900" b="1" i="0" u="none" strike="noStrike" kern="0" cap="none" spc="0" normalizeH="0" baseline="0" dirty="0" smtClean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June-July  2012 r.</a:t>
            </a: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en-GB" sz="2900" b="1" i="0" u="none" strike="noStrike" kern="0" cap="none" spc="0" normalizeH="0" baseline="0" dirty="0" smtClean="0">
              <a:ln>
                <a:solidFill>
                  <a:srgbClr val="666666"/>
                </a:solidFill>
              </a:ln>
              <a:solidFill>
                <a:srgbClr val="5F2D2E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r>
              <a:rPr kumimoji="0" lang="en-GB" sz="2900" i="0" u="none" strike="noStrike" kern="0" cap="none" spc="0" normalizeH="0" baseline="0" dirty="0" err="1" smtClean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Performe</a:t>
            </a:r>
            <a:r>
              <a:rPr kumimoji="0" lang="pl-PL" sz="2900" i="0" u="none" strike="noStrike" kern="0" cap="none" spc="0" normalizeH="0" baseline="0" dirty="0" err="1" smtClean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</a:t>
            </a:r>
            <a:r>
              <a:rPr kumimoji="0" lang="en-GB" sz="2900" i="0" u="none" strike="noStrike" kern="0" cap="none" spc="0" normalizeH="0" baseline="0" dirty="0" smtClean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of the study:</a:t>
            </a: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r>
              <a:rPr kumimoji="0" lang="en-GB" sz="3100" b="1" i="0" u="none" strike="noStrike" kern="0" cap="none" spc="0" normalizeH="0" baseline="0" dirty="0" smtClean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General </a:t>
            </a:r>
            <a:r>
              <a:rPr kumimoji="0" lang="en-GB" sz="3100" b="1" i="0" u="none" strike="noStrike" kern="0" cap="none" spc="0" normalizeH="0" baseline="0" dirty="0" err="1" smtClean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Projekt</a:t>
            </a:r>
            <a:r>
              <a:rPr kumimoji="0" lang="en-GB" sz="3100" b="1" i="0" u="none" strike="noStrike" kern="0" cap="none" spc="0" normalizeH="0" baseline="0" dirty="0" smtClean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Ltd.</a:t>
            </a:r>
            <a:r>
              <a:rPr kumimoji="0" lang="en-GB" sz="3000" b="1" i="0" u="none" strike="noStrike" kern="0" cap="none" spc="0" normalizeH="0" baseline="0" dirty="0" smtClean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en-GB" sz="3000" b="1" i="0" u="none" strike="noStrike" kern="0" cap="none" spc="0" normalizeH="0" baseline="0" dirty="0" smtClean="0">
              <a:ln>
                <a:solidFill>
                  <a:srgbClr val="666666"/>
                </a:solidFill>
              </a:ln>
              <a:solidFill>
                <a:srgbClr val="FFC000"/>
              </a:solidFill>
              <a:effectLst/>
              <a:uLnTx/>
              <a:uFillTx/>
              <a:latin typeface="Century Gothic"/>
            </a:endParaRP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en-GB" sz="3000" b="1" i="0" u="none" strike="noStrike" kern="0" cap="none" spc="0" normalizeH="0" baseline="0" dirty="0" smtClean="0">
              <a:ln>
                <a:solidFill>
                  <a:srgbClr val="666666"/>
                </a:solidFill>
              </a:ln>
              <a:solidFill>
                <a:srgbClr val="FFC000"/>
              </a:solidFill>
              <a:effectLst/>
              <a:uLnTx/>
              <a:uFillTx/>
              <a:latin typeface="Century Gothic"/>
            </a:endParaRP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en-GB" sz="3000" b="1" i="0" u="none" strike="noStrike" kern="0" cap="none" spc="0" normalizeH="0" baseline="0" dirty="0" smtClean="0">
              <a:ln>
                <a:solidFill>
                  <a:srgbClr val="666666"/>
                </a:solidFill>
              </a:ln>
              <a:solidFill>
                <a:srgbClr val="FFC000"/>
              </a:solidFill>
              <a:effectLst/>
              <a:uLnTx/>
              <a:uFillTx/>
              <a:latin typeface="Century Gothic"/>
            </a:endParaRP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en-GB" sz="3000" b="1" i="0" u="none" strike="noStrike" kern="0" cap="none" spc="0" normalizeH="0" baseline="0" dirty="0" smtClean="0">
              <a:ln>
                <a:solidFill>
                  <a:srgbClr val="666666"/>
                </a:solidFill>
              </a:ln>
              <a:solidFill>
                <a:srgbClr val="FFC000"/>
              </a:solidFill>
              <a:effectLst/>
              <a:uLnTx/>
              <a:uFillTx/>
              <a:latin typeface="Century Gothic"/>
            </a:endParaRP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r>
              <a:rPr kumimoji="0" lang="en-GB" sz="2900" i="0" u="none" strike="noStrike" kern="0" cap="none" spc="0" normalizeH="0" baseline="0" dirty="0" smtClean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Survey on request of:</a:t>
            </a: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r>
              <a:rPr kumimoji="0" lang="en-GB" sz="2900" b="1" i="0" u="none" strike="noStrike" kern="0" cap="none" spc="0" normalizeH="0" baseline="0" dirty="0" smtClean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Regional Labour Office in </a:t>
            </a:r>
            <a:r>
              <a:rPr kumimoji="0" lang="en-GB" sz="2900" b="1" i="0" u="none" strike="noStrike" kern="0" cap="none" spc="0" normalizeH="0" baseline="0" dirty="0" err="1" smtClean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Białymstok</a:t>
            </a:r>
            <a:endParaRPr kumimoji="0" lang="en-GB" sz="2900" b="1" i="0" u="none" strike="noStrike" kern="0" cap="none" spc="0" normalizeH="0" baseline="0" dirty="0" smtClean="0">
              <a:ln>
                <a:solidFill>
                  <a:srgbClr val="666666"/>
                </a:solidFill>
              </a:ln>
              <a:solidFill>
                <a:srgbClr val="5F2D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Obraz 0" descr="ganarali-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66869"/>
            <a:ext cx="1600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5758408" cy="1419944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unemployment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rate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for men and women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in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Podlaskie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province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by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gender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in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years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2006-2011 [%]</a:t>
            </a:r>
            <a:endParaRPr lang="pl-PL" sz="2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490721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54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72400" cy="2376264"/>
          </a:xfrm>
        </p:spPr>
        <p:txBody>
          <a:bodyPr/>
          <a:lstStyle/>
          <a:p>
            <a:r>
              <a:rPr lang="en-GB" b="1" dirty="0" smtClean="0">
                <a:solidFill>
                  <a:srgbClr val="AA5A3E"/>
                </a:solidFill>
                <a:latin typeface="Calibri" pitchFamily="34" charset="0"/>
              </a:rPr>
              <a:t>The results of a quantitative study among women remaining outside the labour market</a:t>
            </a:r>
            <a:endParaRPr lang="pl-PL" dirty="0">
              <a:solidFill>
                <a:srgbClr val="AA5A3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832648" cy="720080"/>
          </a:xfrm>
        </p:spPr>
        <p:txBody>
          <a:bodyPr/>
          <a:lstStyle/>
          <a:p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Charakterystic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of the studied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population of women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629816382"/>
              </p:ext>
            </p:extLst>
          </p:nvPr>
        </p:nvGraphicFramePr>
        <p:xfrm>
          <a:off x="827584" y="1124744"/>
          <a:ext cx="80648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870407981"/>
              </p:ext>
            </p:extLst>
          </p:nvPr>
        </p:nvGraphicFramePr>
        <p:xfrm>
          <a:off x="179512" y="3717032"/>
          <a:ext cx="85689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19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760640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Charakteristic of the studied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population of women – cont. 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623768256"/>
              </p:ext>
            </p:extLst>
          </p:nvPr>
        </p:nvGraphicFramePr>
        <p:xfrm>
          <a:off x="827584" y="1412776"/>
          <a:ext cx="756084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923284064"/>
              </p:ext>
            </p:extLst>
          </p:nvPr>
        </p:nvGraphicFramePr>
        <p:xfrm>
          <a:off x="251520" y="3573016"/>
          <a:ext cx="7776864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15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688632" cy="72008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Charakteristic of the studied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population of women – cont. 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4202761423"/>
              </p:ext>
            </p:extLst>
          </p:nvPr>
        </p:nvGraphicFramePr>
        <p:xfrm>
          <a:off x="323528" y="1196752"/>
          <a:ext cx="856895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284933147"/>
              </p:ext>
            </p:extLst>
          </p:nvPr>
        </p:nvGraphicFramePr>
        <p:xfrm>
          <a:off x="107504" y="3717032"/>
          <a:ext cx="885698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66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760640" cy="72008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Charakteristic of the studied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population of women – cont. 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883951473"/>
              </p:ext>
            </p:extLst>
          </p:nvPr>
        </p:nvGraphicFramePr>
        <p:xfrm>
          <a:off x="251520" y="3789040"/>
          <a:ext cx="410445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4251114922"/>
              </p:ext>
            </p:extLst>
          </p:nvPr>
        </p:nvGraphicFramePr>
        <p:xfrm>
          <a:off x="4283968" y="3933056"/>
          <a:ext cx="4680520" cy="190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941924747"/>
              </p:ext>
            </p:extLst>
          </p:nvPr>
        </p:nvGraphicFramePr>
        <p:xfrm>
          <a:off x="683568" y="1412776"/>
          <a:ext cx="7560000" cy="23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27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976664" cy="72008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Sources of income in </a:t>
            </a:r>
            <a:b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</a:br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respondents' household [%]</a:t>
            </a:r>
            <a:endParaRPr lang="pl-PL" sz="2400" b="1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3759200755"/>
              </p:ext>
            </p:extLst>
          </p:nvPr>
        </p:nvGraphicFramePr>
        <p:xfrm>
          <a:off x="251520" y="1340768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37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224136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The average monthly income (net) </a:t>
            </a:r>
            <a:r>
              <a:rPr lang="en-GB" sz="2400" dirty="0" smtClean="0">
                <a:solidFill>
                  <a:srgbClr val="C57A5F"/>
                </a:solidFill>
                <a:latin typeface="Calibri" pitchFamily="34" charset="0"/>
              </a:rPr>
              <a:t/>
            </a:r>
            <a:br>
              <a:rPr lang="en-GB" sz="2400" dirty="0" smtClean="0">
                <a:solidFill>
                  <a:srgbClr val="C57A5F"/>
                </a:solidFill>
                <a:latin typeface="Calibri" pitchFamily="34" charset="0"/>
              </a:rPr>
            </a:br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per person in the respondent's household [%]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942224176"/>
              </p:ext>
            </p:extLst>
          </p:nvPr>
        </p:nvGraphicFramePr>
        <p:xfrm>
          <a:off x="395536" y="1700808"/>
          <a:ext cx="820891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66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The economic situation in</a:t>
            </a:r>
            <a:r>
              <a:rPr lang="en-GB" sz="2400" dirty="0" smtClean="0">
                <a:solidFill>
                  <a:srgbClr val="C57A5F"/>
                </a:solidFill>
                <a:latin typeface="Calibri" pitchFamily="34" charset="0"/>
              </a:rPr>
              <a:t/>
            </a:r>
            <a:br>
              <a:rPr lang="en-GB" sz="2400" dirty="0" smtClean="0">
                <a:solidFill>
                  <a:srgbClr val="C57A5F"/>
                </a:solidFill>
                <a:latin typeface="Calibri" pitchFamily="34" charset="0"/>
              </a:rPr>
            </a:br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respondents' families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486929241"/>
              </p:ext>
            </p:extLst>
          </p:nvPr>
        </p:nvGraphicFramePr>
        <p:xfrm>
          <a:off x="251520" y="1412776"/>
          <a:ext cx="842493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3132910532"/>
              </p:ext>
            </p:extLst>
          </p:nvPr>
        </p:nvGraphicFramePr>
        <p:xfrm>
          <a:off x="467544" y="3933056"/>
          <a:ext cx="8136904" cy="208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64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Professional experience of studied </a:t>
            </a:r>
            <a:r>
              <a:rPr lang="en-GB" sz="2400" dirty="0" smtClean="0">
                <a:solidFill>
                  <a:srgbClr val="C57A5F"/>
                </a:solidFill>
                <a:latin typeface="Calibri" pitchFamily="34" charset="0"/>
              </a:rPr>
              <a:t/>
            </a:r>
            <a:br>
              <a:rPr lang="en-GB" sz="2400" dirty="0" smtClean="0">
                <a:solidFill>
                  <a:srgbClr val="C57A5F"/>
                </a:solidFill>
                <a:latin typeface="Calibri" pitchFamily="34" charset="0"/>
              </a:rPr>
            </a:br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women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4293685782"/>
              </p:ext>
            </p:extLst>
          </p:nvPr>
        </p:nvGraphicFramePr>
        <p:xfrm>
          <a:off x="323528" y="2492896"/>
          <a:ext cx="8280920" cy="3491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636196757"/>
              </p:ext>
            </p:extLst>
          </p:nvPr>
        </p:nvGraphicFramePr>
        <p:xfrm>
          <a:off x="539552" y="1484784"/>
          <a:ext cx="7704856" cy="899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683568" y="1196752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Previous paid employment taken up by respondents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3735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pPr algn="l"/>
            <a:r>
              <a:rPr lang="pl-PL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Introduction</a:t>
            </a:r>
            <a:endParaRPr lang="pl-PL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4104456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dirty="0" smtClean="0">
                <a:latin typeface="Calibri" pitchFamily="34" charset="0"/>
              </a:rPr>
              <a:t>The study, </a:t>
            </a:r>
            <a:r>
              <a:rPr lang="en-GB" sz="2000" i="1" dirty="0" smtClean="0">
                <a:latin typeface="Calibri" pitchFamily="34" charset="0"/>
              </a:rPr>
              <a:t>"Diagnosis of the situation of women remaining outside the labour market</a:t>
            </a:r>
            <a:r>
              <a:rPr lang="pl-PL" sz="2000" i="1" dirty="0" smtClean="0">
                <a:latin typeface="Calibri" pitchFamily="34" charset="0"/>
              </a:rPr>
              <a:t> </a:t>
            </a:r>
            <a:r>
              <a:rPr lang="en-GB" sz="2000" i="1" dirty="0" smtClean="0">
                <a:latin typeface="Calibri" pitchFamily="34" charset="0"/>
              </a:rPr>
              <a:t>in the province of </a:t>
            </a:r>
            <a:r>
              <a:rPr lang="en-GB" sz="2000" i="1" dirty="0" err="1" smtClean="0">
                <a:latin typeface="Calibri" pitchFamily="34" charset="0"/>
              </a:rPr>
              <a:t>Podlaskie</a:t>
            </a:r>
            <a:r>
              <a:rPr lang="en-GB" sz="2000" dirty="0" smtClean="0">
                <a:latin typeface="Calibri" pitchFamily="34" charset="0"/>
              </a:rPr>
              <a:t> " was conducted</a:t>
            </a:r>
            <a:br>
              <a:rPr lang="en-GB" sz="2000" dirty="0" smtClean="0">
                <a:latin typeface="Calibri" pitchFamily="34" charset="0"/>
              </a:rPr>
            </a:br>
            <a:r>
              <a:rPr lang="en-GB" sz="2000" dirty="0" smtClean="0">
                <a:latin typeface="Calibri" pitchFamily="34" charset="0"/>
              </a:rPr>
              <a:t>on request of the Regional Labour Office in </a:t>
            </a:r>
            <a:r>
              <a:rPr lang="en-GB" sz="2000" dirty="0" err="1" smtClean="0">
                <a:latin typeface="Calibri" pitchFamily="34" charset="0"/>
              </a:rPr>
              <a:t>Białystok</a:t>
            </a:r>
            <a:r>
              <a:rPr lang="en-GB" sz="2000" dirty="0" smtClean="0">
                <a:latin typeface="Calibri" pitchFamily="34" charset="0"/>
              </a:rPr>
              <a:t> </a:t>
            </a:r>
            <a:br>
              <a:rPr lang="en-GB" sz="2000" dirty="0" smtClean="0">
                <a:latin typeface="Calibri" pitchFamily="34" charset="0"/>
              </a:rPr>
            </a:br>
            <a:r>
              <a:rPr lang="en-GB" sz="2000" dirty="0" smtClean="0">
                <a:latin typeface="Calibri" pitchFamily="34" charset="0"/>
              </a:rPr>
              <a:t>by General </a:t>
            </a:r>
            <a:r>
              <a:rPr lang="en-GB" sz="2000" dirty="0" err="1" smtClean="0">
                <a:latin typeface="Calibri" pitchFamily="34" charset="0"/>
              </a:rPr>
              <a:t>Projekt</a:t>
            </a:r>
            <a:r>
              <a:rPr lang="en-GB" sz="2000" dirty="0" smtClean="0">
                <a:latin typeface="Calibri" pitchFamily="34" charset="0"/>
              </a:rPr>
              <a:t> Ltd. based in Olsztyn </a:t>
            </a:r>
            <a:br>
              <a:rPr lang="en-GB" sz="2000" dirty="0" smtClean="0">
                <a:latin typeface="Calibri" pitchFamily="34" charset="0"/>
              </a:rPr>
            </a:br>
            <a:r>
              <a:rPr lang="en-GB" sz="2000" dirty="0" smtClean="0">
                <a:latin typeface="Calibri" pitchFamily="34" charset="0"/>
              </a:rPr>
              <a:t>within the framework of the project </a:t>
            </a:r>
            <a:br>
              <a:rPr lang="en-GB" sz="2000" dirty="0" smtClean="0">
                <a:latin typeface="Calibri" pitchFamily="34" charset="0"/>
              </a:rPr>
            </a:br>
            <a:r>
              <a:rPr lang="en-GB" sz="2000" dirty="0" smtClean="0">
                <a:latin typeface="Calibri" pitchFamily="34" charset="0"/>
              </a:rPr>
              <a:t>"</a:t>
            </a:r>
            <a:r>
              <a:rPr lang="en-GB" sz="2000" dirty="0" err="1" smtClean="0">
                <a:latin typeface="Calibri" pitchFamily="34" charset="0"/>
              </a:rPr>
              <a:t>Podlaskie</a:t>
            </a:r>
            <a:r>
              <a:rPr lang="en-GB" sz="2000" dirty="0" smtClean="0">
                <a:latin typeface="Calibri" pitchFamily="34" charset="0"/>
              </a:rPr>
              <a:t> Social Policy Observatory" </a:t>
            </a:r>
            <a:br>
              <a:rPr lang="en-GB" sz="2000" dirty="0" smtClean="0">
                <a:latin typeface="Calibri" pitchFamily="34" charset="0"/>
              </a:rPr>
            </a:br>
            <a:r>
              <a:rPr lang="en-GB" sz="2000" dirty="0" smtClean="0">
                <a:latin typeface="Calibri" pitchFamily="34" charset="0"/>
              </a:rPr>
              <a:t>co-financed by the European Union under the European Social Fund, </a:t>
            </a:r>
            <a:br>
              <a:rPr lang="en-GB" sz="2000" dirty="0" smtClean="0">
                <a:latin typeface="Calibri" pitchFamily="34" charset="0"/>
              </a:rPr>
            </a:br>
            <a:r>
              <a:rPr lang="en-GB" sz="2000" dirty="0" smtClean="0">
                <a:latin typeface="Calibri" pitchFamily="34" charset="0"/>
              </a:rPr>
              <a:t>Human Capital Operational Programme 2007-2013, </a:t>
            </a:r>
            <a:br>
              <a:rPr lang="en-GB" sz="2000" dirty="0" smtClean="0">
                <a:latin typeface="Calibri" pitchFamily="34" charset="0"/>
              </a:rPr>
            </a:br>
            <a:r>
              <a:rPr lang="en-GB" sz="2000" dirty="0" smtClean="0">
                <a:latin typeface="Calibri" pitchFamily="34" charset="0"/>
              </a:rPr>
              <a:t>Action 7.2 Preventing exclusion </a:t>
            </a:r>
            <a:br>
              <a:rPr lang="en-GB" sz="2000" dirty="0" smtClean="0">
                <a:latin typeface="Calibri" pitchFamily="34" charset="0"/>
              </a:rPr>
            </a:br>
            <a:r>
              <a:rPr lang="en-GB" sz="2000" dirty="0" smtClean="0">
                <a:latin typeface="Calibri" pitchFamily="34" charset="0"/>
              </a:rPr>
              <a:t>and strengthening the social economy sector, </a:t>
            </a:r>
            <a:br>
              <a:rPr lang="en-GB" sz="2000" dirty="0" smtClean="0">
                <a:latin typeface="Calibri" pitchFamily="34" charset="0"/>
              </a:rPr>
            </a:br>
            <a:r>
              <a:rPr lang="en-GB" sz="2000" dirty="0" err="1" smtClean="0">
                <a:latin typeface="Calibri" pitchFamily="34" charset="0"/>
              </a:rPr>
              <a:t>Subaction</a:t>
            </a:r>
            <a:r>
              <a:rPr lang="en-GB" sz="2000" dirty="0" smtClean="0">
                <a:latin typeface="Calibri" pitchFamily="34" charset="0"/>
              </a:rPr>
              <a:t> 7.2.1 Professional and social mobilization of people at risk of social exclusion</a:t>
            </a:r>
            <a:endParaRPr lang="pl-PL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Professional experience of studied </a:t>
            </a:r>
            <a:r>
              <a:rPr lang="en-GB" sz="2400" dirty="0" smtClean="0">
                <a:solidFill>
                  <a:srgbClr val="C57A5F"/>
                </a:solidFill>
                <a:latin typeface="Calibri" pitchFamily="34" charset="0"/>
              </a:rPr>
              <a:t/>
            </a:r>
            <a:br>
              <a:rPr lang="en-GB" sz="2400" dirty="0" smtClean="0">
                <a:solidFill>
                  <a:srgbClr val="C57A5F"/>
                </a:solidFill>
                <a:latin typeface="Calibri" pitchFamily="34" charset="0"/>
              </a:rPr>
            </a:br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women</a:t>
            </a:r>
            <a:r>
              <a:rPr lang="pl-PL" sz="2400" b="1" dirty="0" smtClean="0">
                <a:solidFill>
                  <a:srgbClr val="C57A5F"/>
                </a:solidFill>
                <a:latin typeface="Calibri" pitchFamily="34" charset="0"/>
              </a:rPr>
              <a:t> – cont.</a:t>
            </a:r>
            <a:endParaRPr lang="pl-PL" sz="2400" b="1" dirty="0" smtClean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4222652313"/>
              </p:ext>
            </p:extLst>
          </p:nvPr>
        </p:nvGraphicFramePr>
        <p:xfrm>
          <a:off x="251520" y="1556792"/>
          <a:ext cx="813690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62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44016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Facilities for women who</a:t>
            </a:r>
            <a:r>
              <a:rPr lang="en-GB" sz="2400" dirty="0" smtClean="0">
                <a:solidFill>
                  <a:srgbClr val="C57A5F"/>
                </a:solidFill>
                <a:latin typeface="Calibri" pitchFamily="34" charset="0"/>
              </a:rPr>
              <a:t/>
            </a:r>
            <a:br>
              <a:rPr lang="en-GB" sz="2400" dirty="0" smtClean="0">
                <a:solidFill>
                  <a:srgbClr val="C57A5F"/>
                </a:solidFill>
                <a:latin typeface="Calibri" pitchFamily="34" charset="0"/>
              </a:rPr>
            </a:br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are mothers, which were available in </a:t>
            </a:r>
            <a:r>
              <a:rPr lang="en-GB" sz="2400" dirty="0" smtClean="0">
                <a:solidFill>
                  <a:srgbClr val="C57A5F"/>
                </a:solidFill>
                <a:latin typeface="Calibri" pitchFamily="34" charset="0"/>
              </a:rPr>
              <a:t/>
            </a:r>
            <a:br>
              <a:rPr lang="en-GB" sz="2400" dirty="0" smtClean="0">
                <a:solidFill>
                  <a:srgbClr val="C57A5F"/>
                </a:solidFill>
                <a:latin typeface="Calibri" pitchFamily="34" charset="0"/>
              </a:rPr>
            </a:br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workplaces, in which respondents were employed [%]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1906662617"/>
              </p:ext>
            </p:extLst>
          </p:nvPr>
        </p:nvGraphicFramePr>
        <p:xfrm>
          <a:off x="251520" y="1628800"/>
          <a:ext cx="86409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92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en-GB" sz="2400" b="1" dirty="0" smtClean="0">
                <a:solidFill>
                  <a:srgbClr val="AA5A3E"/>
                </a:solidFill>
                <a:latin typeface="Calibri" pitchFamily="34" charset="0"/>
              </a:rPr>
              <a:t>The reasons for loss of employment [%]</a:t>
            </a:r>
            <a:endParaRPr lang="pl-PL" sz="2400" dirty="0">
              <a:solidFill>
                <a:srgbClr val="AA5A3E"/>
              </a:solidFill>
              <a:latin typeface="Calibri" pitchFamily="34" charset="0"/>
            </a:endParaRP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1708840278"/>
              </p:ext>
            </p:extLst>
          </p:nvPr>
        </p:nvGraphicFramePr>
        <p:xfrm>
          <a:off x="251520" y="1052736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52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en-GB" sz="2400" b="1" dirty="0" smtClean="0">
                <a:solidFill>
                  <a:srgbClr val="AA5A3E"/>
                </a:solidFill>
                <a:latin typeface="Calibri" pitchFamily="34" charset="0"/>
              </a:rPr>
              <a:t>Duration of the </a:t>
            </a:r>
            <a:r>
              <a:rPr lang="en-GB" sz="2400" dirty="0" smtClean="0">
                <a:solidFill>
                  <a:srgbClr val="AA5A3E"/>
                </a:solidFill>
                <a:latin typeface="Calibri" pitchFamily="34" charset="0"/>
              </a:rPr>
              <a:t/>
            </a:r>
            <a:br>
              <a:rPr lang="en-GB" sz="2400" dirty="0" smtClean="0">
                <a:solidFill>
                  <a:srgbClr val="AA5A3E"/>
                </a:solidFill>
                <a:latin typeface="Calibri" pitchFamily="34" charset="0"/>
              </a:rPr>
            </a:br>
            <a:r>
              <a:rPr lang="en-GB" sz="2400" b="1" dirty="0" smtClean="0">
                <a:solidFill>
                  <a:srgbClr val="AA5A3E"/>
                </a:solidFill>
                <a:latin typeface="Calibri" pitchFamily="34" charset="0"/>
              </a:rPr>
              <a:t>unemployment / economical inactivity [%]</a:t>
            </a:r>
            <a:endParaRPr lang="pl-PL" sz="2400" dirty="0">
              <a:solidFill>
                <a:srgbClr val="AA5A3E"/>
              </a:solidFill>
              <a:latin typeface="Calibri" pitchFamily="34" charset="0"/>
            </a:endParaRP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4101014252"/>
              </p:ext>
            </p:extLst>
          </p:nvPr>
        </p:nvGraphicFramePr>
        <p:xfrm>
          <a:off x="611560" y="1412776"/>
          <a:ext cx="763284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92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</a:rPr>
              <a:t>Performing p</a:t>
            </a:r>
            <a:r>
              <a:rPr lang="en-GB" sz="2400" b="1" dirty="0" smtClean="0">
                <a:solidFill>
                  <a:srgbClr val="AA5A3E"/>
                </a:solidFill>
                <a:latin typeface="Calibri" pitchFamily="34" charset="0"/>
              </a:rPr>
              <a:t>aid odd jobs</a:t>
            </a:r>
            <a:endParaRPr lang="pl-PL" sz="2400" dirty="0">
              <a:solidFill>
                <a:srgbClr val="AA5A3E"/>
              </a:solidFill>
              <a:latin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737814228"/>
              </p:ext>
            </p:extLst>
          </p:nvPr>
        </p:nvGraphicFramePr>
        <p:xfrm>
          <a:off x="251520" y="1124743"/>
          <a:ext cx="72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1979712" y="3212976"/>
            <a:ext cx="50770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Frequently performed odd jobs :</a:t>
            </a:r>
            <a:endParaRPr lang="pl-PL" sz="1600" b="1" dirty="0" smtClean="0"/>
          </a:p>
          <a:p>
            <a:endParaRPr lang="pl-PL" sz="1600" dirty="0" smtClean="0"/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</a:rPr>
              <a:t>     </a:t>
            </a:r>
            <a:r>
              <a:rPr lang="en-GB" sz="1600" dirty="0" smtClean="0">
                <a:latin typeface="Calibri" pitchFamily="34" charset="0"/>
              </a:rPr>
              <a:t>housekeeping / cleaning,</a:t>
            </a:r>
            <a:endParaRPr lang="pl-PL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</a:rPr>
              <a:t>     </a:t>
            </a:r>
            <a:r>
              <a:rPr lang="pl-PL" sz="1600" dirty="0" err="1" smtClean="0">
                <a:latin typeface="Calibri" pitchFamily="34" charset="0"/>
              </a:rPr>
              <a:t>home-based</a:t>
            </a:r>
            <a:r>
              <a:rPr lang="pl-PL" sz="1600" dirty="0" smtClean="0">
                <a:latin typeface="Calibri" pitchFamily="34" charset="0"/>
              </a:rPr>
              <a:t> </a:t>
            </a:r>
            <a:r>
              <a:rPr lang="pl-PL" sz="1600" dirty="0" err="1" smtClean="0">
                <a:latin typeface="Calibri" pitchFamily="34" charset="0"/>
              </a:rPr>
              <a:t>work</a:t>
            </a:r>
            <a:r>
              <a:rPr lang="en-GB" sz="1600" dirty="0" smtClean="0">
                <a:latin typeface="Calibri" pitchFamily="34" charset="0"/>
              </a:rPr>
              <a:t>/ handicrafts,</a:t>
            </a:r>
            <a:endParaRPr lang="pl-PL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</a:rPr>
              <a:t>     </a:t>
            </a:r>
            <a:r>
              <a:rPr lang="en-GB" sz="1600" dirty="0" smtClean="0">
                <a:latin typeface="Calibri" pitchFamily="34" charset="0"/>
              </a:rPr>
              <a:t>babysitting / childcare,</a:t>
            </a:r>
            <a:endParaRPr lang="pl-PL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</a:rPr>
              <a:t>     </a:t>
            </a:r>
            <a:r>
              <a:rPr lang="en-GB" sz="1600" dirty="0" smtClean="0">
                <a:latin typeface="Calibri" pitchFamily="34" charset="0"/>
              </a:rPr>
              <a:t>Seasonal work with crops / horticulture,</a:t>
            </a:r>
            <a:endParaRPr lang="pl-PL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</a:rPr>
              <a:t>     </a:t>
            </a:r>
            <a:r>
              <a:rPr lang="en-GB" sz="1600" dirty="0" smtClean="0">
                <a:latin typeface="Calibri" pitchFamily="34" charset="0"/>
              </a:rPr>
              <a:t>older people care,</a:t>
            </a:r>
            <a:endParaRPr lang="pl-PL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</a:rPr>
              <a:t>     </a:t>
            </a:r>
            <a:r>
              <a:rPr lang="en-GB" sz="1600" dirty="0" smtClean="0">
                <a:latin typeface="Calibri" pitchFamily="34" charset="0"/>
              </a:rPr>
              <a:t>eyelash extensions, doing fingernails,</a:t>
            </a:r>
            <a:endParaRPr lang="pl-PL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</a:rPr>
              <a:t>     </a:t>
            </a:r>
            <a:r>
              <a:rPr lang="en-GB" sz="1600" dirty="0" smtClean="0">
                <a:latin typeface="Calibri" pitchFamily="34" charset="0"/>
              </a:rPr>
              <a:t>production of fake jewellery,</a:t>
            </a:r>
            <a:endParaRPr lang="pl-PL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</a:rPr>
              <a:t>     </a:t>
            </a:r>
            <a:r>
              <a:rPr lang="en-GB" sz="1600" dirty="0" smtClean="0">
                <a:latin typeface="Calibri" pitchFamily="34" charset="0"/>
              </a:rPr>
              <a:t>tailoring services.</a:t>
            </a:r>
            <a:endParaRPr lang="pl-PL" sz="16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0797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08012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AA5A3E"/>
                </a:solidFill>
                <a:latin typeface="Calibri" pitchFamily="34" charset="0"/>
              </a:rPr>
              <a:t>Main reasons for remaining</a:t>
            </a:r>
            <a:r>
              <a:rPr lang="en-GB" sz="2400" dirty="0" smtClean="0">
                <a:solidFill>
                  <a:srgbClr val="AA5A3E"/>
                </a:solidFill>
                <a:latin typeface="Calibri" pitchFamily="34" charset="0"/>
              </a:rPr>
              <a:t/>
            </a:r>
            <a:br>
              <a:rPr lang="en-GB" sz="2400" dirty="0" smtClean="0">
                <a:solidFill>
                  <a:srgbClr val="AA5A3E"/>
                </a:solidFill>
                <a:latin typeface="Calibri" pitchFamily="34" charset="0"/>
              </a:rPr>
            </a:br>
            <a:r>
              <a:rPr lang="en-GB" sz="2400" b="1" dirty="0" smtClean="0">
                <a:solidFill>
                  <a:srgbClr val="AA5A3E"/>
                </a:solidFill>
                <a:latin typeface="Calibri" pitchFamily="34" charset="0"/>
              </a:rPr>
              <a:t>outside the labour market for women </a:t>
            </a:r>
            <a:r>
              <a:rPr lang="en-GB" sz="2400" dirty="0" smtClean="0">
                <a:solidFill>
                  <a:srgbClr val="AA5A3E"/>
                </a:solidFill>
                <a:latin typeface="Calibri" pitchFamily="34" charset="0"/>
              </a:rPr>
              <a:t/>
            </a:r>
            <a:br>
              <a:rPr lang="en-GB" sz="2400" dirty="0" smtClean="0">
                <a:solidFill>
                  <a:srgbClr val="AA5A3E"/>
                </a:solidFill>
                <a:latin typeface="Calibri" pitchFamily="34" charset="0"/>
              </a:rPr>
            </a:br>
            <a:r>
              <a:rPr lang="en-GB" sz="2400" b="1" dirty="0" smtClean="0">
                <a:solidFill>
                  <a:srgbClr val="AA5A3E"/>
                </a:solidFill>
                <a:latin typeface="Calibri" pitchFamily="34" charset="0"/>
              </a:rPr>
              <a:t>included in the study</a:t>
            </a:r>
            <a:endParaRPr lang="pl-PL" sz="2400" dirty="0">
              <a:solidFill>
                <a:srgbClr val="AA5A3E"/>
              </a:solidFill>
              <a:latin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4556721"/>
              </p:ext>
            </p:extLst>
          </p:nvPr>
        </p:nvGraphicFramePr>
        <p:xfrm>
          <a:off x="107504" y="1340768"/>
          <a:ext cx="892899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04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08012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AA5A3E"/>
                </a:solidFill>
                <a:latin typeface="Calibri" pitchFamily="34" charset="0"/>
              </a:rPr>
              <a:t>Factors constituting major impediment in careers of the respondents [%] </a:t>
            </a:r>
            <a:endParaRPr lang="pl-PL" sz="2400" dirty="0">
              <a:solidFill>
                <a:srgbClr val="AA5A3E"/>
              </a:solidFill>
              <a:latin typeface="Calibri" pitchFamily="34" charset="0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054950"/>
              </p:ext>
            </p:extLst>
          </p:nvPr>
        </p:nvGraphicFramePr>
        <p:xfrm>
          <a:off x="107504" y="1196752"/>
          <a:ext cx="878497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71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08012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AA5A3E"/>
                </a:solidFill>
                <a:latin typeface="Calibri" pitchFamily="34" charset="0"/>
              </a:rPr>
              <a:t>Factors constituting major impediment in careers of the respondents [%] - cont.</a:t>
            </a:r>
            <a:endParaRPr lang="pl-PL" sz="2400" dirty="0">
              <a:solidFill>
                <a:srgbClr val="AA5A3E"/>
              </a:solidFill>
              <a:latin typeface="Calibri" pitchFamily="34" charset="0"/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35915"/>
              </p:ext>
            </p:extLst>
          </p:nvPr>
        </p:nvGraphicFramePr>
        <p:xfrm>
          <a:off x="179512" y="1196752"/>
          <a:ext cx="87129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5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6120680" cy="1296144"/>
          </a:xfrm>
        </p:spPr>
        <p:txBody>
          <a:bodyPr/>
          <a:lstStyle/>
          <a:p>
            <a:r>
              <a:rPr lang="en-GB" sz="2200" b="1" dirty="0" smtClean="0">
                <a:solidFill>
                  <a:srgbClr val="AA5A3E"/>
                </a:solidFill>
                <a:latin typeface="Calibri" pitchFamily="34" charset="0"/>
              </a:rPr>
              <a:t>Opinions of the respondents regarding the perception of the role of women as mothers and their employee features in comparison to the work of men.</a:t>
            </a:r>
            <a:endParaRPr lang="pl-PL" sz="2200" dirty="0">
              <a:solidFill>
                <a:srgbClr val="AA5A3E"/>
              </a:solidFill>
              <a:latin typeface="Calibri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51520" y="151672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alibri" pitchFamily="34" charset="0"/>
              </a:rPr>
              <a:t>Assertions that respondents agree with. </a:t>
            </a:r>
            <a:endParaRPr lang="pl-PL" sz="2000" dirty="0">
              <a:latin typeface="Calibri" pitchFamily="34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405721"/>
              </p:ext>
            </p:extLst>
          </p:nvPr>
        </p:nvGraphicFramePr>
        <p:xfrm>
          <a:off x="251520" y="1916832"/>
          <a:ext cx="864096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679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080120"/>
          </a:xfrm>
        </p:spPr>
        <p:txBody>
          <a:bodyPr/>
          <a:lstStyle/>
          <a:p>
            <a:r>
              <a:rPr lang="en-GB" sz="2200" b="1" dirty="0" smtClean="0">
                <a:solidFill>
                  <a:srgbClr val="C57A5F"/>
                </a:solidFill>
                <a:latin typeface="Calibri" pitchFamily="34" charset="0"/>
              </a:rPr>
              <a:t>Opinions of the respondents regarding the perception of the role of women as mothers and their employee features in comparison to the work of men.</a:t>
            </a:r>
            <a:endParaRPr lang="pl-PL" sz="2200" dirty="0">
              <a:solidFill>
                <a:srgbClr val="C57A5F"/>
              </a:solidFill>
              <a:latin typeface="Calibri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51520" y="137788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alibri" pitchFamily="34" charset="0"/>
              </a:rPr>
              <a:t>Assertions that respondents </a:t>
            </a:r>
            <a:r>
              <a:rPr lang="en-GB" sz="2000" b="1" u="sng" dirty="0" smtClean="0">
                <a:latin typeface="Calibri" pitchFamily="34" charset="0"/>
              </a:rPr>
              <a:t>disagree</a:t>
            </a:r>
            <a:r>
              <a:rPr lang="en-GB" sz="2000" b="1" dirty="0" smtClean="0">
                <a:latin typeface="Calibri" pitchFamily="34" charset="0"/>
              </a:rPr>
              <a:t> with</a:t>
            </a:r>
            <a:r>
              <a:rPr lang="en-GB" sz="2000" b="1" dirty="0" smtClean="0"/>
              <a:t>.</a:t>
            </a:r>
            <a:endParaRPr lang="pl-PL" sz="2000" b="1" dirty="0" smtClean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273674"/>
              </p:ext>
            </p:extLst>
          </p:nvPr>
        </p:nvGraphicFramePr>
        <p:xfrm>
          <a:off x="251520" y="1916832"/>
          <a:ext cx="84969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24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936104"/>
          </a:xfrm>
        </p:spPr>
        <p:txBody>
          <a:bodyPr/>
          <a:lstStyle/>
          <a:p>
            <a:pPr algn="ctr">
              <a:buFont typeface="Times New Roman" pitchFamily="18" charset="0"/>
              <a:buChar char="→"/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</a:rPr>
              <a:t>diagnosis of the situation of women remaining outside the labour market in the </a:t>
            </a:r>
            <a:r>
              <a:rPr lang="en-GB" sz="2400" dirty="0" err="1" smtClean="0">
                <a:latin typeface="Calibri" pitchFamily="34" charset="0"/>
              </a:rPr>
              <a:t>Podlaskie</a:t>
            </a:r>
            <a:r>
              <a:rPr lang="en-GB" sz="2400" dirty="0" smtClean="0">
                <a:latin typeface="Calibri" pitchFamily="34" charset="0"/>
              </a:rPr>
              <a:t> province</a:t>
            </a:r>
            <a:endParaRPr lang="pl-PL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Times New Roman" pitchFamily="18" charset="0"/>
              <a:buChar char="→"/>
            </a:pPr>
            <a:endParaRPr lang="pl-PL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pl-PL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Objective of the study</a:t>
            </a:r>
            <a:endParaRPr lang="en-US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51520" y="2780928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GB" sz="1600" dirty="0" smtClean="0">
                <a:latin typeface="Calibri" pitchFamily="34" charset="0"/>
              </a:rPr>
              <a:t>gaining a deeper diagnosis of the demographic and socio-economic situation of women remaining outside the labour market in the </a:t>
            </a:r>
            <a:r>
              <a:rPr lang="en-GB" sz="1600" dirty="0" err="1" smtClean="0">
                <a:latin typeface="Calibri" pitchFamily="34" charset="0"/>
              </a:rPr>
              <a:t>Podlaskie</a:t>
            </a:r>
            <a:r>
              <a:rPr lang="en-GB" sz="1600" dirty="0" smtClean="0">
                <a:latin typeface="Calibri" pitchFamily="34" charset="0"/>
              </a:rPr>
              <a:t> province,</a:t>
            </a:r>
            <a:endParaRPr lang="pl-PL" sz="1600" dirty="0" smtClean="0">
              <a:latin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GB" sz="1600" dirty="0" smtClean="0">
                <a:latin typeface="Calibri" pitchFamily="34" charset="0"/>
              </a:rPr>
              <a:t>identifying factors that accelerate and facilitate the return of women to the labour market,</a:t>
            </a:r>
            <a:endParaRPr lang="pl-PL" sz="1600" dirty="0" smtClean="0">
              <a:latin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GB" sz="1600" dirty="0" smtClean="0">
                <a:latin typeface="Calibri" pitchFamily="34" charset="0"/>
              </a:rPr>
              <a:t>identification of barriers to labour force participation of women outside the labour market,</a:t>
            </a:r>
            <a:endParaRPr lang="pl-PL" sz="1600" dirty="0" smtClean="0">
              <a:latin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GB" sz="1600" dirty="0" smtClean="0">
                <a:latin typeface="Calibri" pitchFamily="34" charset="0"/>
              </a:rPr>
              <a:t>identifying the educational needs, training and other forms of improving skills among women outside the labour market in the </a:t>
            </a:r>
            <a:r>
              <a:rPr lang="en-GB" sz="1600" dirty="0" err="1" smtClean="0">
                <a:latin typeface="Calibri" pitchFamily="34" charset="0"/>
              </a:rPr>
              <a:t>Podlaskie</a:t>
            </a:r>
            <a:r>
              <a:rPr lang="en-GB" sz="1600" dirty="0" smtClean="0">
                <a:latin typeface="Calibri" pitchFamily="34" charset="0"/>
              </a:rPr>
              <a:t> province,</a:t>
            </a:r>
            <a:endParaRPr lang="pl-PL" sz="1600" dirty="0" smtClean="0">
              <a:latin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GB" sz="1600" dirty="0" smtClean="0">
                <a:latin typeface="Calibri" pitchFamily="34" charset="0"/>
              </a:rPr>
              <a:t>evaluating the use of flexible forms of employment to restore women to the labour market,</a:t>
            </a:r>
            <a:endParaRPr lang="pl-PL" sz="1600" dirty="0" smtClean="0">
              <a:latin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GB" sz="1600" dirty="0" smtClean="0">
                <a:latin typeface="Calibri" pitchFamily="34" charset="0"/>
              </a:rPr>
              <a:t>identifying employers for whom the use of flexible forms of employment in relation to the employment of women would be particularly beneficial,</a:t>
            </a:r>
            <a:endParaRPr lang="pl-PL" sz="1600" dirty="0" smtClean="0">
              <a:latin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GB" sz="1600" dirty="0" smtClean="0">
                <a:latin typeface="Calibri" pitchFamily="34" charset="0"/>
              </a:rPr>
              <a:t>identifying employers for whom the use of flexible forms of employment in relation to the employment of women would be particularly beneficial,</a:t>
            </a:r>
            <a:endParaRPr lang="pl-PL" sz="1600" dirty="0" smtClean="0">
              <a:latin typeface="Calibri" pitchFamily="34" charset="0"/>
            </a:endParaRPr>
          </a:p>
          <a:p>
            <a:pPr marL="342900" indent="-342900" algn="just"/>
            <a:endParaRPr lang="pl-PL" sz="1600" dirty="0"/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685800" y="2379340"/>
            <a:ext cx="7772400" cy="40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2000" b="1" dirty="0" smtClean="0">
                <a:solidFill>
                  <a:srgbClr val="FF6600"/>
                </a:solidFill>
                <a:latin typeface="Calibri" pitchFamily="34" charset="0"/>
              </a:rPr>
              <a:t>Detailed objective of the study </a:t>
            </a:r>
            <a:r>
              <a:rPr lang="pl-PL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pl-PL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Factors that help women return </a:t>
            </a:r>
            <a:r>
              <a:rPr lang="en-GB" sz="2400" dirty="0" smtClean="0">
                <a:solidFill>
                  <a:srgbClr val="C57A5F"/>
                </a:solidFill>
                <a:latin typeface="Calibri" pitchFamily="34" charset="0"/>
              </a:rPr>
              <a:t/>
            </a:r>
            <a:br>
              <a:rPr lang="en-GB" sz="2400" dirty="0" smtClean="0">
                <a:solidFill>
                  <a:srgbClr val="C57A5F"/>
                </a:solidFill>
                <a:latin typeface="Calibri" pitchFamily="34" charset="0"/>
              </a:rPr>
            </a:br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to the labour market [%]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573649"/>
              </p:ext>
            </p:extLst>
          </p:nvPr>
        </p:nvGraphicFramePr>
        <p:xfrm>
          <a:off x="179512" y="1124744"/>
          <a:ext cx="871296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50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Factors that help women return </a:t>
            </a:r>
            <a:r>
              <a:rPr lang="en-GB" sz="2400" dirty="0" smtClean="0">
                <a:solidFill>
                  <a:srgbClr val="C57A5F"/>
                </a:solidFill>
                <a:latin typeface="Calibri" pitchFamily="34" charset="0"/>
              </a:rPr>
              <a:t/>
            </a:r>
            <a:br>
              <a:rPr lang="en-GB" sz="2400" dirty="0" smtClean="0">
                <a:solidFill>
                  <a:srgbClr val="C57A5F"/>
                </a:solidFill>
                <a:latin typeface="Calibri" pitchFamily="34" charset="0"/>
              </a:rPr>
            </a:br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to the labour market [%] - Cont.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248091"/>
              </p:ext>
            </p:extLst>
          </p:nvPr>
        </p:nvGraphicFramePr>
        <p:xfrm>
          <a:off x="323528" y="1412776"/>
          <a:ext cx="849694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41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08012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Reasons for not taking employment by the respondents [%]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857260081"/>
              </p:ext>
            </p:extLst>
          </p:nvPr>
        </p:nvGraphicFramePr>
        <p:xfrm>
          <a:off x="251520" y="1196752"/>
          <a:ext cx="86409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42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Reasons for taking employment by the respondents [%]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768005074"/>
              </p:ext>
            </p:extLst>
          </p:nvPr>
        </p:nvGraphicFramePr>
        <p:xfrm>
          <a:off x="395536" y="1052736"/>
          <a:ext cx="835292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78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2008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Current search for job [%]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401930324"/>
              </p:ext>
            </p:extLst>
          </p:nvPr>
        </p:nvGraphicFramePr>
        <p:xfrm>
          <a:off x="251520" y="1844824"/>
          <a:ext cx="842493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75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2008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Job search methods [%]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193874639"/>
              </p:ext>
            </p:extLst>
          </p:nvPr>
        </p:nvGraphicFramePr>
        <p:xfrm>
          <a:off x="539552" y="1484784"/>
          <a:ext cx="820891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32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2008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The frequency of job search [%]</a:t>
            </a:r>
            <a:endParaRPr lang="pl-PL" sz="2400" b="1" dirty="0" smtClean="0">
              <a:solidFill>
                <a:srgbClr val="C57A5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453323360"/>
              </p:ext>
            </p:extLst>
          </p:nvPr>
        </p:nvGraphicFramePr>
        <p:xfrm>
          <a:off x="611560" y="1700808"/>
          <a:ext cx="799288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67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6156176" cy="108012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Abilities of the respondents in terms of the job search and preparation for an interview [%]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305891774"/>
              </p:ext>
            </p:extLst>
          </p:nvPr>
        </p:nvGraphicFramePr>
        <p:xfrm>
          <a:off x="251520" y="1268760"/>
          <a:ext cx="8568952" cy="4751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93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Assessment of one's professional qualifications and language skills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3414315510"/>
              </p:ext>
            </p:extLst>
          </p:nvPr>
        </p:nvGraphicFramePr>
        <p:xfrm>
          <a:off x="395536" y="1124744"/>
          <a:ext cx="799288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2024454773"/>
              </p:ext>
            </p:extLst>
          </p:nvPr>
        </p:nvGraphicFramePr>
        <p:xfrm>
          <a:off x="179512" y="3501008"/>
          <a:ext cx="864096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49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008112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Willingness to continue education </a:t>
            </a:r>
            <a:r>
              <a:rPr lang="en-GB" sz="2400" dirty="0" smtClean="0">
                <a:solidFill>
                  <a:srgbClr val="C57A5F"/>
                </a:solidFill>
                <a:latin typeface="Calibri" pitchFamily="34" charset="0"/>
              </a:rPr>
              <a:t/>
            </a:r>
            <a:br>
              <a:rPr lang="en-GB" sz="2400" dirty="0" smtClean="0">
                <a:solidFill>
                  <a:srgbClr val="C57A5F"/>
                </a:solidFill>
                <a:latin typeface="Calibri" pitchFamily="34" charset="0"/>
              </a:rPr>
            </a:br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to increase employment opportunities [%]</a:t>
            </a:r>
            <a:endParaRPr lang="pl-PL" sz="2400" b="1" dirty="0">
              <a:solidFill>
                <a:srgbClr val="C57A5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245220938"/>
              </p:ext>
            </p:extLst>
          </p:nvPr>
        </p:nvGraphicFramePr>
        <p:xfrm>
          <a:off x="251520" y="2060848"/>
          <a:ext cx="864096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34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00808"/>
            <a:ext cx="8424936" cy="4114800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>
                <a:solidFill>
                  <a:srgbClr val="FF6600"/>
                </a:solidFill>
                <a:latin typeface="Calibri" pitchFamily="34" charset="0"/>
              </a:rPr>
              <a:t>Women remaining outside the labour market</a:t>
            </a:r>
            <a:endParaRPr lang="pl-PL" dirty="0" smtClean="0">
              <a:solidFill>
                <a:srgbClr val="FF6600"/>
              </a:solidFill>
              <a:latin typeface="Calibri" pitchFamily="34" charset="0"/>
            </a:endParaRPr>
          </a:p>
          <a:p>
            <a:pPr algn="just">
              <a:buFont typeface="Times New Roman" pitchFamily="18" charset="0"/>
              <a:buChar char="→"/>
            </a:pPr>
            <a:endParaRPr lang="pl-PL" sz="20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>
              <a:buFont typeface="Times New Roman" pitchFamily="18" charset="0"/>
              <a:buChar char="→"/>
            </a:pPr>
            <a:r>
              <a:rPr lang="en-GB" sz="2000" dirty="0" smtClean="0">
                <a:latin typeface="Calibri" pitchFamily="34" charset="0"/>
              </a:rPr>
              <a:t>women of working age (up to 60 years of age) who did not have employment at the time of the survey.</a:t>
            </a:r>
            <a:endParaRPr lang="pl-PL" sz="2000" dirty="0" smtClean="0">
              <a:latin typeface="Calibri" pitchFamily="34" charset="0"/>
            </a:endParaRPr>
          </a:p>
          <a:p>
            <a:pPr algn="just">
              <a:buFont typeface="Times New Roman" pitchFamily="18" charset="0"/>
              <a:buChar char="→"/>
            </a:pPr>
            <a:endParaRPr lang="pl-PL" sz="20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>
              <a:buFont typeface="Times New Roman" pitchFamily="18" charset="0"/>
              <a:buChar char="→"/>
            </a:pPr>
            <a:r>
              <a:rPr lang="en-GB" sz="2000" dirty="0" smtClean="0">
                <a:latin typeface="Calibri" pitchFamily="34" charset="0"/>
              </a:rPr>
              <a:t>the study population consisted of women both registered as unemployed at the employment office and economically inactive, i.e. those not seeking work or looking for it unsystematically and / or on their own.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pPr algn="l"/>
            <a:r>
              <a:rPr lang="pl-PL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Definition</a:t>
            </a:r>
            <a:endParaRPr lang="pl-PL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6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Declarations of women concerning further education [%]</a:t>
            </a:r>
            <a:endParaRPr lang="pl-PL" sz="2400" b="1" dirty="0">
              <a:solidFill>
                <a:srgbClr val="C57A5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573782756"/>
              </p:ext>
            </p:extLst>
          </p:nvPr>
        </p:nvGraphicFramePr>
        <p:xfrm>
          <a:off x="179512" y="1124744"/>
          <a:ext cx="849694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395536" y="4005064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Most frequently indicated field / course where women may be willing to </a:t>
            </a:r>
            <a:endParaRPr lang="pl-PL" sz="1600" b="1" dirty="0" smtClean="0">
              <a:latin typeface="Calibri" pitchFamily="34" charset="0"/>
            </a:endParaRPr>
          </a:p>
          <a:p>
            <a:pPr algn="ctr"/>
            <a:r>
              <a:rPr lang="en-GB" sz="1600" b="1" dirty="0" smtClean="0">
                <a:latin typeface="Calibri" pitchFamily="34" charset="0"/>
              </a:rPr>
              <a:t>continue their education:</a:t>
            </a:r>
            <a:endParaRPr lang="pl-PL" sz="1600" b="1" dirty="0" smtClean="0">
              <a:latin typeface="Calibri" pitchFamily="34" charset="0"/>
            </a:endParaRPr>
          </a:p>
          <a:p>
            <a:pPr algn="ctr"/>
            <a:endParaRPr lang="pl-PL" sz="16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pl-PL" sz="1600" dirty="0" smtClean="0">
                <a:latin typeface="Calibri" pitchFamily="34" charset="0"/>
                <a:cs typeface="Calibri" pitchFamily="34" charset="0"/>
              </a:rPr>
              <a:t>		 - </a:t>
            </a:r>
            <a:r>
              <a:rPr lang="en-GB" sz="1600" dirty="0" smtClean="0">
                <a:latin typeface="Calibri" pitchFamily="34" charset="0"/>
              </a:rPr>
              <a:t>Education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,		- </a:t>
            </a:r>
            <a:r>
              <a:rPr lang="en-GB" sz="1600" dirty="0" smtClean="0">
                <a:latin typeface="Calibri" pitchFamily="34" charset="0"/>
              </a:rPr>
              <a:t>English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,	</a:t>
            </a:r>
          </a:p>
          <a:p>
            <a:r>
              <a:rPr lang="pl-PL" sz="1600" dirty="0" smtClean="0">
                <a:latin typeface="Calibri" pitchFamily="34" charset="0"/>
                <a:cs typeface="Calibri" pitchFamily="34" charset="0"/>
              </a:rPr>
              <a:t>		 - </a:t>
            </a:r>
            <a:r>
              <a:rPr lang="en-GB" sz="1600" dirty="0" smtClean="0">
                <a:latin typeface="Calibri" pitchFamily="34" charset="0"/>
              </a:rPr>
              <a:t>Management and marketing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,	- </a:t>
            </a:r>
            <a:r>
              <a:rPr lang="en-GB" sz="1600" dirty="0" smtClean="0">
                <a:latin typeface="Calibri" pitchFamily="34" charset="0"/>
              </a:rPr>
              <a:t>German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pl-PL" sz="1600" dirty="0" smtClean="0">
                <a:latin typeface="Calibri" pitchFamily="34" charset="0"/>
                <a:cs typeface="Calibri" pitchFamily="34" charset="0"/>
              </a:rPr>
              <a:t>		 - </a:t>
            </a:r>
            <a:r>
              <a:rPr lang="en-GB" sz="1600" dirty="0" smtClean="0">
                <a:latin typeface="Calibri" pitchFamily="34" charset="0"/>
              </a:rPr>
              <a:t>Cosmetology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,		- H</a:t>
            </a:r>
            <a:r>
              <a:rPr lang="en-GB" sz="1600" dirty="0" err="1" smtClean="0">
                <a:latin typeface="Calibri" pitchFamily="34" charset="0"/>
              </a:rPr>
              <a:t>airdressing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pl-PL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		 - </a:t>
            </a:r>
            <a:r>
              <a:rPr lang="pl-PL" sz="1600" dirty="0" smtClean="0">
                <a:latin typeface="Calibri" pitchFamily="34" charset="0"/>
              </a:rPr>
              <a:t>A</a:t>
            </a:r>
            <a:r>
              <a:rPr lang="en-GB" sz="1600" dirty="0" smtClean="0">
                <a:latin typeface="Calibri" pitchFamily="34" charset="0"/>
              </a:rPr>
              <a:t>dministration </a:t>
            </a:r>
            <a:endParaRPr lang="pl-PL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008112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Willingness to participate in vocational training to improve or supplement professional qualifications [%]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331640" y="4005064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" pitchFamily="34" charset="0"/>
              </a:rPr>
              <a:t>Most popular subject areas of trainings indicated by women in the study:</a:t>
            </a:r>
            <a:endParaRPr lang="pl-PL" sz="1600" b="1" dirty="0" smtClean="0">
              <a:latin typeface="Calibri" pitchFamily="34" charset="0"/>
            </a:endParaRPr>
          </a:p>
          <a:p>
            <a:endParaRPr lang="pl-PL" sz="1600" dirty="0" smtClean="0">
              <a:latin typeface="Calibri" pitchFamily="34" charset="0"/>
            </a:endParaRPr>
          </a:p>
          <a:p>
            <a:r>
              <a:rPr lang="en-GB" sz="1600" dirty="0" smtClean="0">
                <a:latin typeface="Calibri" pitchFamily="34" charset="0"/>
              </a:rPr>
              <a:t>                            - Accounting,</a:t>
            </a:r>
            <a:r>
              <a:rPr lang="pl-PL" sz="1600" dirty="0" smtClean="0">
                <a:latin typeface="Calibri" pitchFamily="34" charset="0"/>
              </a:rPr>
              <a:t>		</a:t>
            </a:r>
            <a:r>
              <a:rPr lang="en-GB" sz="1600" dirty="0" smtClean="0">
                <a:latin typeface="Calibri" pitchFamily="34" charset="0"/>
              </a:rPr>
              <a:t> - health and beauty,              </a:t>
            </a:r>
            <a:endParaRPr lang="pl-PL" sz="1600" dirty="0" smtClean="0">
              <a:latin typeface="Calibri" pitchFamily="34" charset="0"/>
            </a:endParaRPr>
          </a:p>
          <a:p>
            <a:r>
              <a:rPr lang="en-GB" sz="1600" dirty="0" smtClean="0">
                <a:latin typeface="Calibri" pitchFamily="34" charset="0"/>
              </a:rPr>
              <a:t>                            - Computer course</a:t>
            </a:r>
            <a:r>
              <a:rPr lang="pl-PL" sz="1600" dirty="0" smtClean="0">
                <a:latin typeface="Calibri" pitchFamily="34" charset="0"/>
              </a:rPr>
              <a:t>	</a:t>
            </a:r>
            <a:r>
              <a:rPr lang="en-GB" sz="1600" dirty="0" smtClean="0">
                <a:latin typeface="Calibri" pitchFamily="34" charset="0"/>
              </a:rPr>
              <a:t> - tourism,</a:t>
            </a:r>
            <a:endParaRPr lang="pl-PL" sz="1600" dirty="0" smtClean="0">
              <a:latin typeface="Calibri" pitchFamily="34" charset="0"/>
            </a:endParaRPr>
          </a:p>
          <a:p>
            <a:r>
              <a:rPr lang="en-GB" sz="1600" dirty="0" smtClean="0">
                <a:latin typeface="Calibri" pitchFamily="34" charset="0"/>
              </a:rPr>
              <a:t>                            - Make up / styling </a:t>
            </a:r>
            <a:r>
              <a:rPr lang="pl-PL" sz="1600" dirty="0" smtClean="0">
                <a:latin typeface="Calibri" pitchFamily="34" charset="0"/>
              </a:rPr>
              <a:t>	 </a:t>
            </a:r>
            <a:r>
              <a:rPr lang="en-GB" sz="1600" dirty="0" smtClean="0">
                <a:latin typeface="Calibri" pitchFamily="34" charset="0"/>
              </a:rPr>
              <a:t>- Hairdresser / Stylist,</a:t>
            </a:r>
            <a:endParaRPr lang="pl-PL" sz="1600" dirty="0" smtClean="0">
              <a:latin typeface="Calibri" pitchFamily="34" charset="0"/>
            </a:endParaRPr>
          </a:p>
          <a:p>
            <a:r>
              <a:rPr lang="en-GB" sz="1600" dirty="0" smtClean="0">
                <a:latin typeface="Calibri" pitchFamily="34" charset="0"/>
              </a:rPr>
              <a:t>                            - Trade. </a:t>
            </a:r>
            <a:endParaRPr lang="pl-PL" sz="1600" dirty="0">
              <a:latin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897539667"/>
              </p:ext>
            </p:extLst>
          </p:nvPr>
        </p:nvGraphicFramePr>
        <p:xfrm>
          <a:off x="251520" y="1268760"/>
          <a:ext cx="864096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16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Flexible forms of employment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962312867"/>
              </p:ext>
            </p:extLst>
          </p:nvPr>
        </p:nvGraphicFramePr>
        <p:xfrm>
          <a:off x="179512" y="1196752"/>
          <a:ext cx="8712968" cy="1619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4188458120"/>
              </p:ext>
            </p:extLst>
          </p:nvPr>
        </p:nvGraphicFramePr>
        <p:xfrm>
          <a:off x="251520" y="2852936"/>
          <a:ext cx="85689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98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08012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Assessment of flexible forms of employment as help measures in restoring women to </a:t>
            </a:r>
            <a:r>
              <a:rPr lang="en-GB" sz="2400" dirty="0" smtClean="0">
                <a:solidFill>
                  <a:srgbClr val="C57A5F"/>
                </a:solidFill>
                <a:latin typeface="Calibri" pitchFamily="34" charset="0"/>
              </a:rPr>
              <a:t/>
            </a:r>
            <a:br>
              <a:rPr lang="en-GB" sz="2400" dirty="0" smtClean="0">
                <a:solidFill>
                  <a:srgbClr val="C57A5F"/>
                </a:solidFill>
                <a:latin typeface="Calibri" pitchFamily="34" charset="0"/>
              </a:rPr>
            </a:br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the labour market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465653199"/>
              </p:ext>
            </p:extLst>
          </p:nvPr>
        </p:nvGraphicFramePr>
        <p:xfrm>
          <a:off x="179512" y="1916832"/>
          <a:ext cx="878497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7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152128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The most important benefits resulting from </a:t>
            </a:r>
            <a:r>
              <a:rPr lang="en-GB" sz="2400" dirty="0" smtClean="0">
                <a:solidFill>
                  <a:srgbClr val="C57A5F"/>
                </a:solidFill>
                <a:latin typeface="Calibri" pitchFamily="34" charset="0"/>
              </a:rPr>
              <a:t/>
            </a:r>
            <a:br>
              <a:rPr lang="en-GB" sz="2400" dirty="0" smtClean="0">
                <a:solidFill>
                  <a:srgbClr val="C57A5F"/>
                </a:solidFill>
                <a:latin typeface="Calibri" pitchFamily="34" charset="0"/>
              </a:rPr>
            </a:br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employment under flexible forms of work [%]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250639395"/>
              </p:ext>
            </p:extLst>
          </p:nvPr>
        </p:nvGraphicFramePr>
        <p:xfrm>
          <a:off x="179512" y="1484784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03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Forms of support provided to women remaining outside the labour market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633144500"/>
              </p:ext>
            </p:extLst>
          </p:nvPr>
        </p:nvGraphicFramePr>
        <p:xfrm>
          <a:off x="179512" y="1052736"/>
          <a:ext cx="878497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324669562"/>
              </p:ext>
            </p:extLst>
          </p:nvPr>
        </p:nvGraphicFramePr>
        <p:xfrm>
          <a:off x="251520" y="2924944"/>
          <a:ext cx="864096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00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57A5F"/>
                </a:solidFill>
                <a:latin typeface="Calibri" pitchFamily="34" charset="0"/>
              </a:rPr>
              <a:t>Forms of support from which women benefited [%]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2957434019"/>
              </p:ext>
            </p:extLst>
          </p:nvPr>
        </p:nvGraphicFramePr>
        <p:xfrm>
          <a:off x="395536" y="1052736"/>
          <a:ext cx="82809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31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2008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C57A5F"/>
                </a:solidFill>
                <a:latin typeface="Calibri" pitchFamily="34" charset="0"/>
              </a:rPr>
              <a:t>Evaluation of the obtained support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682007897"/>
              </p:ext>
            </p:extLst>
          </p:nvPr>
        </p:nvGraphicFramePr>
        <p:xfrm>
          <a:off x="179512" y="1124744"/>
          <a:ext cx="871296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431510005"/>
              </p:ext>
            </p:extLst>
          </p:nvPr>
        </p:nvGraphicFramePr>
        <p:xfrm>
          <a:off x="323528" y="3573016"/>
          <a:ext cx="842493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5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72400" cy="1944216"/>
          </a:xfrm>
        </p:spPr>
        <p:txBody>
          <a:bodyPr/>
          <a:lstStyle/>
          <a:p>
            <a:r>
              <a:rPr lang="en-US" b="1" dirty="0" smtClean="0">
                <a:solidFill>
                  <a:srgbClr val="AA5A3E"/>
                </a:solidFill>
                <a:latin typeface="Calibri" pitchFamily="34" charset="0"/>
              </a:rPr>
              <a:t>The results of a quantitative survey conducted among employers in Podlasie</a:t>
            </a:r>
            <a:endParaRPr lang="pl-PL" dirty="0">
              <a:solidFill>
                <a:srgbClr val="AA5A3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2008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  <a:latin typeface="Calibri" pitchFamily="34" charset="0"/>
              </a:rPr>
              <a:t>Characteristics of the studied employers population</a:t>
            </a:r>
            <a:endParaRPr lang="pl-PL" sz="2400" b="1" dirty="0">
              <a:solidFill>
                <a:srgbClr val="C57A5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3322873464"/>
              </p:ext>
            </p:extLst>
          </p:nvPr>
        </p:nvGraphicFramePr>
        <p:xfrm>
          <a:off x="323528" y="1124744"/>
          <a:ext cx="856895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89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pPr algn="l"/>
            <a:r>
              <a:rPr lang="pl-PL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Research</a:t>
            </a:r>
            <a:r>
              <a:rPr lang="pl-PL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Methodology</a:t>
            </a:r>
            <a:endParaRPr lang="pl-PL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96139" y="1412775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5F2D2E"/>
              </a:buClr>
              <a:buFont typeface="Wingdings" pitchFamily="2" charset="2"/>
              <a:buChar char="§"/>
            </a:pPr>
            <a:r>
              <a:rPr lang="en-GB" sz="2000" dirty="0" smtClean="0">
                <a:latin typeface="Calibri" pitchFamily="34" charset="0"/>
              </a:rPr>
              <a:t>study was conducted with the use of techniques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800100" lvl="1" indent="-342900" algn="just">
              <a:buClr>
                <a:srgbClr val="800000"/>
              </a:buClr>
              <a:buFont typeface="Century Gothic" pitchFamily="34" charset="0"/>
              <a:buChar char="→"/>
            </a:pPr>
            <a:r>
              <a:rPr lang="pl-PL" sz="2000" b="1" cap="small" dirty="0" err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secondary</a:t>
            </a:r>
            <a:r>
              <a:rPr lang="pl-PL" sz="2000" b="1" cap="small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 data </a:t>
            </a:r>
            <a:r>
              <a:rPr lang="pl-PL" sz="2000" b="1" cap="small" dirty="0" err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analysis</a:t>
            </a:r>
            <a:r>
              <a:rPr lang="pl-PL" sz="2000" b="1" cap="small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800100" lvl="1" indent="-342900" algn="just">
              <a:buClr>
                <a:srgbClr val="F9CC2B"/>
              </a:buClr>
              <a:buFont typeface="Century Gothic" pitchFamily="34" charset="0"/>
              <a:buChar char="→"/>
            </a:pPr>
            <a:endParaRPr lang="pl-PL" sz="2000" cap="small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Clr>
                <a:srgbClr val="800000"/>
              </a:buClr>
              <a:buFont typeface="Century Gothic" pitchFamily="34" charset="0"/>
              <a:buChar char="→"/>
            </a:pPr>
            <a:r>
              <a:rPr lang="pl-PL" sz="2000" b="1" cap="small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paper and </a:t>
            </a:r>
            <a:r>
              <a:rPr lang="pl-PL" sz="2000" b="1" cap="small" dirty="0" err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pencil</a:t>
            </a:r>
            <a:r>
              <a:rPr lang="pl-PL" sz="2000" b="1" cap="small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b="1" cap="small" dirty="0" err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interviews</a:t>
            </a:r>
            <a:r>
              <a:rPr lang="pl-PL" sz="2000" b="1" cap="small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1257300" lvl="2" indent="-342900" algn="just">
              <a:buClr>
                <a:schemeClr val="tx2"/>
              </a:buClr>
              <a:buFont typeface="Wingdings" pitchFamily="2" charset="2"/>
              <a:buChar char="ü"/>
            </a:pPr>
            <a:r>
              <a:rPr lang="en-GB" sz="2000" dirty="0" smtClean="0">
                <a:latin typeface="Calibri" pitchFamily="34" charset="0"/>
              </a:rPr>
              <a:t>662 women outside the labour market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lvl="2" algn="just">
              <a:buClr>
                <a:schemeClr val="tx2"/>
              </a:buClr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800100" lvl="1" indent="-342900" algn="just">
              <a:buClr>
                <a:srgbClr val="800000"/>
              </a:buClr>
              <a:buFont typeface="Century Gothic" pitchFamily="34" charset="0"/>
              <a:buChar char="→"/>
            </a:pPr>
            <a:r>
              <a:rPr lang="pl-PL" sz="2000" b="1" cap="small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computer </a:t>
            </a:r>
            <a:r>
              <a:rPr lang="pl-PL" sz="2000" b="1" cap="small" dirty="0" err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assisted</a:t>
            </a:r>
            <a:r>
              <a:rPr lang="pl-PL" sz="2000" b="1" cap="small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b="1" cap="small" dirty="0" err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telephone</a:t>
            </a:r>
            <a:r>
              <a:rPr lang="pl-PL" sz="2000" b="1" cap="small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b="1" cap="small" dirty="0" err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interviews</a:t>
            </a:r>
            <a:r>
              <a:rPr lang="pl-PL" sz="2000" b="1" cap="small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1257300" lvl="2" indent="-3429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en-GB" sz="2000" dirty="0" smtClean="0">
                <a:latin typeface="Calibri" pitchFamily="34" charset="0"/>
              </a:rPr>
              <a:t>398 employers running businesses in the region of </a:t>
            </a:r>
            <a:r>
              <a:rPr lang="en-GB" sz="2000" dirty="0" err="1" smtClean="0">
                <a:latin typeface="Calibri" pitchFamily="34" charset="0"/>
              </a:rPr>
              <a:t>Podlasie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lvl="2" algn="just">
              <a:buClr>
                <a:schemeClr val="tx1"/>
              </a:buClr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Clr>
                <a:srgbClr val="800000"/>
              </a:buClr>
              <a:buFont typeface="Century Gothic" pitchFamily="34" charset="0"/>
              <a:buChar char="→"/>
            </a:pPr>
            <a:r>
              <a:rPr lang="pl-PL" sz="2000" b="1" cap="small" dirty="0" err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Indywidual</a:t>
            </a:r>
            <a:r>
              <a:rPr lang="pl-PL" sz="2000" b="1" cap="small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b="1" cap="small" dirty="0" err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in-depth</a:t>
            </a:r>
            <a:r>
              <a:rPr lang="pl-PL" sz="2000" b="1" cap="small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b="1" cap="small" dirty="0" err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interviews</a:t>
            </a:r>
            <a:r>
              <a:rPr lang="pl-PL" sz="2000" b="1" cap="small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 (IDI):</a:t>
            </a:r>
          </a:p>
          <a:p>
            <a:pPr marL="1371600" lvl="2" indent="-4572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en-GB" sz="2000" dirty="0" smtClean="0">
                <a:latin typeface="Calibri" pitchFamily="34" charset="0"/>
              </a:rPr>
              <a:t>representatives of 11 institutions / organizations / associations related to the problems of women remaining outside the labour market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46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2008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  <a:latin typeface="Calibri" pitchFamily="34" charset="0"/>
              </a:rPr>
              <a:t>Characteristics of the studied employers population - cont.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457351080"/>
              </p:ext>
            </p:extLst>
          </p:nvPr>
        </p:nvGraphicFramePr>
        <p:xfrm>
          <a:off x="179512" y="1052736"/>
          <a:ext cx="8784975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22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2008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  <a:latin typeface="Calibri" pitchFamily="34" charset="0"/>
              </a:rPr>
              <a:t>Characteristics of the studied employers population - cont.</a:t>
            </a:r>
            <a:endParaRPr lang="pl-PL" sz="2400" b="1" dirty="0">
              <a:solidFill>
                <a:srgbClr val="C57A5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537936662"/>
              </p:ext>
            </p:extLst>
          </p:nvPr>
        </p:nvGraphicFramePr>
        <p:xfrm>
          <a:off x="755576" y="1484784"/>
          <a:ext cx="756084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32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  <a:latin typeface="Calibri" pitchFamily="34" charset="0"/>
              </a:rPr>
              <a:t>Employers' Preferences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195483"/>
              </p:ext>
            </p:extLst>
          </p:nvPr>
        </p:nvGraphicFramePr>
        <p:xfrm>
          <a:off x="539552" y="1412776"/>
          <a:ext cx="7704856" cy="182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910220"/>
              </p:ext>
            </p:extLst>
          </p:nvPr>
        </p:nvGraphicFramePr>
        <p:xfrm>
          <a:off x="755576" y="3717032"/>
          <a:ext cx="7200800" cy="223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38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1"/>
            <a:ext cx="6048672" cy="1080121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  <a:latin typeface="Calibri" pitchFamily="34" charset="0"/>
              </a:rPr>
              <a:t>Preferences of employers for hiring candidates of particular gender according to line of business [%]</a:t>
            </a:r>
            <a:endParaRPr lang="pl-PL" sz="2400" b="1" dirty="0">
              <a:solidFill>
                <a:srgbClr val="C57A5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Wykres 12"/>
          <p:cNvGraphicFramePr/>
          <p:nvPr>
            <p:extLst>
              <p:ext uri="{D42A27DB-BD31-4B8C-83A1-F6EECF244321}">
                <p14:modId xmlns:p14="http://schemas.microsoft.com/office/powerpoint/2010/main" val="3426866603"/>
              </p:ext>
            </p:extLst>
          </p:nvPr>
        </p:nvGraphicFramePr>
        <p:xfrm>
          <a:off x="179512" y="1268760"/>
          <a:ext cx="8784976" cy="4859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70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00811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  <a:latin typeface="Calibri" pitchFamily="34" charset="0"/>
              </a:rPr>
              <a:t>Employers' opinions on the relationship between the gender of workers and the possession of certain characteristics [%]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21344"/>
              </p:ext>
            </p:extLst>
          </p:nvPr>
        </p:nvGraphicFramePr>
        <p:xfrm>
          <a:off x="827584" y="1556792"/>
          <a:ext cx="777686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51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00811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  <a:latin typeface="Calibri" pitchFamily="34" charset="0"/>
              </a:rPr>
              <a:t>Employers' opinions on the relationship between the gender of workers and the possession of certain characteristics [%]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279270674"/>
              </p:ext>
            </p:extLst>
          </p:nvPr>
        </p:nvGraphicFramePr>
        <p:xfrm>
          <a:off x="323528" y="4149080"/>
          <a:ext cx="842493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35944"/>
              </p:ext>
            </p:extLst>
          </p:nvPr>
        </p:nvGraphicFramePr>
        <p:xfrm>
          <a:off x="539552" y="1412776"/>
          <a:ext cx="75608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14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00811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  <a:latin typeface="Calibri" pitchFamily="34" charset="0"/>
              </a:rPr>
              <a:t>Employers' opinions on the relationship between the gender of workers and the possession of certain characteristics [%]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413401"/>
              </p:ext>
            </p:extLst>
          </p:nvPr>
        </p:nvGraphicFramePr>
        <p:xfrm>
          <a:off x="611560" y="1340768"/>
          <a:ext cx="770485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81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  <a:latin typeface="Calibri" pitchFamily="34" charset="0"/>
              </a:rPr>
              <a:t>Reasons for objections against employing women [%]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34567993"/>
              </p:ext>
            </p:extLst>
          </p:nvPr>
        </p:nvGraphicFramePr>
        <p:xfrm>
          <a:off x="251520" y="980728"/>
          <a:ext cx="8640960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86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  <a:latin typeface="Calibri" pitchFamily="34" charset="0"/>
              </a:rPr>
              <a:t>Evaluation of qualification of women and men at the same positions [%]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074927"/>
              </p:ext>
            </p:extLst>
          </p:nvPr>
        </p:nvGraphicFramePr>
        <p:xfrm>
          <a:off x="611560" y="1124744"/>
          <a:ext cx="69127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85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  <a:latin typeface="Calibri" pitchFamily="34" charset="0"/>
              </a:rPr>
              <a:t>Evaluation of effectiveness of women and men at the same positions [%]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249522"/>
              </p:ext>
            </p:extLst>
          </p:nvPr>
        </p:nvGraphicFramePr>
        <p:xfrm>
          <a:off x="611560" y="1412776"/>
          <a:ext cx="756084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77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904656" cy="1091208"/>
          </a:xfrm>
        </p:spPr>
        <p:txBody>
          <a:bodyPr/>
          <a:lstStyle/>
          <a:p>
            <a:r>
              <a:rPr lang="en-US" sz="2400" b="1" noProof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Working population in Podlaskie province </a:t>
            </a:r>
            <a:br>
              <a:rPr lang="en-US" sz="2400" b="1" noProof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noProof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over the period 2006-2011 [in thousands]</a:t>
            </a:r>
            <a:endParaRPr lang="en-US" sz="2400" b="1" noProof="1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758175766"/>
              </p:ext>
            </p:extLst>
          </p:nvPr>
        </p:nvGraphicFramePr>
        <p:xfrm>
          <a:off x="827584" y="1628800"/>
          <a:ext cx="7200000" cy="388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1475656" y="558924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noProof="1" smtClean="0"/>
              <a:t>Source: own study based on CSO data, the Local Data Bank - Labour Market - Labour Force Survey (average annual data), 2006-2011</a:t>
            </a:r>
            <a:r>
              <a:rPr lang="en-US" sz="1200" noProof="1" smtClean="0"/>
              <a:t> </a:t>
            </a:r>
            <a:endParaRPr lang="en-US" sz="1200" noProof="1"/>
          </a:p>
        </p:txBody>
      </p:sp>
    </p:spTree>
    <p:extLst>
      <p:ext uri="{BB962C8B-B14F-4D97-AF65-F5344CB8AC3E}">
        <p14:creationId xmlns:p14="http://schemas.microsoft.com/office/powerpoint/2010/main" val="30435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  <a:latin typeface="Calibri" pitchFamily="34" charset="0"/>
              </a:rPr>
              <a:t>Facilities for mothers present in the companies[%]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123236904"/>
              </p:ext>
            </p:extLst>
          </p:nvPr>
        </p:nvGraphicFramePr>
        <p:xfrm>
          <a:off x="107504" y="1052736"/>
          <a:ext cx="88569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90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  <a:latin typeface="Calibri" pitchFamily="34" charset="0"/>
              </a:rPr>
              <a:t>Facilities for women vs. the company's operations 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4002882512"/>
              </p:ext>
            </p:extLst>
          </p:nvPr>
        </p:nvGraphicFramePr>
        <p:xfrm>
          <a:off x="179512" y="2708920"/>
          <a:ext cx="87129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142763"/>
              </p:ext>
            </p:extLst>
          </p:nvPr>
        </p:nvGraphicFramePr>
        <p:xfrm>
          <a:off x="611560" y="1052736"/>
          <a:ext cx="777686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4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  <a:latin typeface="Calibri" pitchFamily="34" charset="0"/>
              </a:rPr>
              <a:t>The use of flexible forms of employment in relation to women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42548827"/>
              </p:ext>
            </p:extLst>
          </p:nvPr>
        </p:nvGraphicFramePr>
        <p:xfrm>
          <a:off x="179512" y="2492896"/>
          <a:ext cx="87849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459968"/>
              </p:ext>
            </p:extLst>
          </p:nvPr>
        </p:nvGraphicFramePr>
        <p:xfrm>
          <a:off x="539552" y="980728"/>
          <a:ext cx="7776864" cy="159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31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  <a:latin typeface="Calibri" pitchFamily="34" charset="0"/>
              </a:rPr>
              <a:t>The benefits arising from the use of flexible forms of employment [%]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710402758"/>
              </p:ext>
            </p:extLst>
          </p:nvPr>
        </p:nvGraphicFramePr>
        <p:xfrm>
          <a:off x="179512" y="908720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13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72400" cy="482453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AA5A3E"/>
                </a:solidFill>
                <a:latin typeface="Calibri" pitchFamily="34" charset="0"/>
              </a:rPr>
              <a:t>The results of the qualitative research</a:t>
            </a:r>
            <a:r>
              <a:rPr lang="en-US" sz="3600" dirty="0" smtClean="0">
                <a:solidFill>
                  <a:srgbClr val="AA5A3E"/>
                </a:solidFill>
                <a:latin typeface="Calibri" pitchFamily="34" charset="0"/>
              </a:rPr>
              <a:t/>
            </a:r>
            <a:br>
              <a:rPr lang="en-US" sz="3600" dirty="0" smtClean="0">
                <a:solidFill>
                  <a:srgbClr val="AA5A3E"/>
                </a:solidFill>
                <a:latin typeface="Calibri" pitchFamily="34" charset="0"/>
              </a:rPr>
            </a:br>
            <a:r>
              <a:rPr lang="en-US" sz="3600" b="1" dirty="0" smtClean="0">
                <a:solidFill>
                  <a:srgbClr val="AA5A3E"/>
                </a:solidFill>
                <a:latin typeface="Calibri" pitchFamily="34" charset="0"/>
              </a:rPr>
              <a:t>among institutions, organizations, associations related in their activities to the problems of women remaining outside the labor market</a:t>
            </a:r>
            <a:endParaRPr lang="pl-PL" sz="3600" dirty="0">
              <a:solidFill>
                <a:srgbClr val="AA5A3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  <a:latin typeface="Calibri" pitchFamily="34" charset="0"/>
              </a:rPr>
              <a:t>Reasons for difficulties and needs of women remaining outside the labor market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34156" y="980728"/>
            <a:ext cx="8830331" cy="2592288"/>
          </a:xfrm>
        </p:spPr>
        <p:txBody>
          <a:bodyPr/>
          <a:lstStyle/>
          <a:p>
            <a:pPr marL="51435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>
                <a:latin typeface="Calibri" pitchFamily="34" charset="0"/>
              </a:rPr>
              <a:t>The reasons for the difficult situation of women in the labor market: </a:t>
            </a:r>
            <a:endParaRPr lang="pl-PL" sz="1600" dirty="0" smtClean="0">
              <a:latin typeface="Calibri" pitchFamily="34" charset="0"/>
            </a:endParaRPr>
          </a:p>
          <a:p>
            <a:pPr>
              <a:buNone/>
            </a:pPr>
            <a:r>
              <a:rPr lang="pl-PL" sz="1600" dirty="0" smtClean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-    lack of motivation among women to change their social and professional situation</a:t>
            </a:r>
            <a:endParaRPr lang="pl-PL" sz="1600" dirty="0" smtClean="0">
              <a:latin typeface="Calibri" pitchFamily="34" charset="0"/>
            </a:endParaRPr>
          </a:p>
          <a:p>
            <a:pPr>
              <a:buNone/>
            </a:pPr>
            <a:r>
              <a:rPr lang="pl-PL" sz="1600" dirty="0" smtClean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-    low self-esteem,</a:t>
            </a:r>
            <a:endParaRPr lang="pl-PL" sz="1600" dirty="0" smtClean="0">
              <a:latin typeface="Calibri" pitchFamily="34" charset="0"/>
            </a:endParaRPr>
          </a:p>
          <a:p>
            <a:pPr>
              <a:buNone/>
            </a:pPr>
            <a:r>
              <a:rPr lang="pl-PL" sz="1600" dirty="0" smtClean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-    negative mental attitude to change, lack of confidence, fear of challenges,</a:t>
            </a:r>
            <a:endParaRPr lang="pl-PL" sz="1600" dirty="0" smtClean="0">
              <a:latin typeface="Calibri" pitchFamily="34" charset="0"/>
            </a:endParaRPr>
          </a:p>
          <a:p>
            <a:pPr>
              <a:buNone/>
            </a:pPr>
            <a:r>
              <a:rPr lang="pl-PL" sz="1600" dirty="0" smtClean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-    lack of qualifications that would ensure good position in the labor market,</a:t>
            </a:r>
            <a:endParaRPr lang="pl-PL" sz="1600" dirty="0" smtClean="0">
              <a:latin typeface="Calibri" pitchFamily="34" charset="0"/>
            </a:endParaRPr>
          </a:p>
          <a:p>
            <a:pPr>
              <a:buNone/>
            </a:pPr>
            <a:r>
              <a:rPr lang="pl-PL" sz="1600" dirty="0" smtClean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-    reluctance to retrain,</a:t>
            </a:r>
            <a:endParaRPr lang="pl-PL" sz="1600" dirty="0" smtClean="0">
              <a:latin typeface="Calibri" pitchFamily="34" charset="0"/>
            </a:endParaRPr>
          </a:p>
          <a:p>
            <a:pPr>
              <a:buNone/>
            </a:pPr>
            <a:r>
              <a:rPr lang="pl-PL" sz="1600" dirty="0" smtClean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-    "Addiction to welfare"</a:t>
            </a:r>
            <a:endParaRPr lang="pl-PL" sz="1600" dirty="0" smtClean="0">
              <a:latin typeface="Calibri" pitchFamily="34" charset="0"/>
            </a:endParaRPr>
          </a:p>
          <a:p>
            <a:pPr>
              <a:buNone/>
            </a:pPr>
            <a:r>
              <a:rPr lang="pl-PL" sz="1600" dirty="0" smtClean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-    </a:t>
            </a:r>
            <a:r>
              <a:rPr lang="pl-PL" sz="1600" dirty="0" smtClean="0">
                <a:latin typeface="Calibri" pitchFamily="34" charset="0"/>
              </a:rPr>
              <a:t>l</a:t>
            </a:r>
            <a:r>
              <a:rPr lang="en-US" sz="1600" dirty="0" smtClean="0">
                <a:latin typeface="Calibri" pitchFamily="34" charset="0"/>
              </a:rPr>
              <a:t>ack of activity and the desire to change their work situation,</a:t>
            </a:r>
            <a:endParaRPr lang="pl-PL" sz="1600" dirty="0" smtClean="0">
              <a:latin typeface="Calibri" pitchFamily="34" charset="0"/>
            </a:endParaRPr>
          </a:p>
          <a:p>
            <a:pPr>
              <a:buNone/>
            </a:pPr>
            <a:r>
              <a:rPr lang="pl-PL" sz="1600" dirty="0" smtClean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-    </a:t>
            </a:r>
            <a:r>
              <a:rPr lang="pl-PL" sz="1600" dirty="0" smtClean="0">
                <a:latin typeface="Calibri" pitchFamily="34" charset="0"/>
              </a:rPr>
              <a:t>p</a:t>
            </a:r>
            <a:r>
              <a:rPr lang="en-US" sz="1600" dirty="0" smtClean="0">
                <a:latin typeface="Calibri" pitchFamily="34" charset="0"/>
              </a:rPr>
              <a:t>roblem of child care, barriers connected with access to state nurseries</a:t>
            </a:r>
            <a:r>
              <a:rPr lang="pl-PL" sz="1600" dirty="0" smtClean="0">
                <a:latin typeface="Calibri" pitchFamily="34" charset="0"/>
              </a:rPr>
              <a:t>  </a:t>
            </a:r>
            <a:r>
              <a:rPr lang="en-US" sz="1600" dirty="0" smtClean="0">
                <a:latin typeface="Calibri" pitchFamily="34" charset="0"/>
              </a:rPr>
              <a:t>and kindergartens. </a:t>
            </a:r>
            <a:endParaRPr lang="pl-PL" sz="1600" dirty="0">
              <a:latin typeface="Calibri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7504" y="3573016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 startAt="2"/>
            </a:pPr>
            <a:r>
              <a:rPr lang="en-US" sz="1600" b="1" dirty="0" smtClean="0">
                <a:latin typeface="Calibri" pitchFamily="34" charset="0"/>
              </a:rPr>
              <a:t>The needs of women remaining outside the labor market:</a:t>
            </a:r>
            <a:endParaRPr lang="pl-PL" sz="1600" b="1" dirty="0" smtClean="0">
              <a:latin typeface="Calibri" pitchFamily="34" charset="0"/>
            </a:endParaRPr>
          </a:p>
          <a:p>
            <a:pPr marL="342900" lvl="0" indent="-342900" algn="just">
              <a:buFont typeface="+mj-lt"/>
              <a:buAutoNum type="arabicPeriod" startAt="2"/>
            </a:pPr>
            <a:endParaRPr lang="pl-PL" sz="1600" b="1" cap="small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-          assistance in finding employment and seeking vocational training, help in developing resumes and </a:t>
            </a:r>
            <a:r>
              <a:rPr lang="pl-PL" sz="1600" dirty="0" smtClean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cover letters, as well as in starting their own business and guidance in this area,</a:t>
            </a:r>
            <a:endParaRPr lang="pl-PL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-          Specialist support: psychologist, guidance counselor, animator of free time</a:t>
            </a:r>
            <a:endParaRPr lang="pl-PL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-          financial and material support (usually in the form of food, school supplies and clothing).</a:t>
            </a:r>
            <a:endParaRPr lang="pl-PL" sz="1600" dirty="0">
              <a:latin typeface="Calibri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051720" y="5229199"/>
            <a:ext cx="6912768" cy="830997"/>
          </a:xfrm>
          <a:prstGeom prst="rect">
            <a:avLst/>
          </a:prstGeom>
          <a:noFill/>
          <a:ln>
            <a:solidFill>
              <a:srgbClr val="5F2D2E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Ideas for supporting the women remaining outside the labor market:</a:t>
            </a:r>
            <a:endParaRPr lang="pl-PL" sz="16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latin typeface="Calibri" pitchFamily="34" charset="0"/>
              </a:rPr>
              <a:t>     </a:t>
            </a:r>
            <a:r>
              <a:rPr lang="en-US" sz="1600" dirty="0" smtClean="0">
                <a:latin typeface="Calibri" pitchFamily="34" charset="0"/>
              </a:rPr>
              <a:t>creating a system providing various types of assistance</a:t>
            </a:r>
            <a:endParaRPr lang="pl-PL" sz="16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latin typeface="Calibri" pitchFamily="34" charset="0"/>
              </a:rPr>
              <a:t> </a:t>
            </a:r>
            <a:r>
              <a:rPr lang="pl-PL" sz="1600" dirty="0" smtClean="0">
                <a:latin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</a:rPr>
              <a:t>meetings / consultations with the "Women of Success" (economically active)</a:t>
            </a:r>
            <a:endParaRPr lang="pl-PL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7772400" cy="266429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AA5A3E"/>
                </a:solidFill>
                <a:latin typeface="Calibri" pitchFamily="34" charset="0"/>
              </a:rPr>
              <a:t>The image of women remaining </a:t>
            </a:r>
            <a:r>
              <a:rPr lang="en-US" sz="3600" dirty="0" smtClean="0">
                <a:solidFill>
                  <a:srgbClr val="AA5A3E"/>
                </a:solidFill>
                <a:latin typeface="Calibri" pitchFamily="34" charset="0"/>
              </a:rPr>
              <a:t/>
            </a:r>
            <a:br>
              <a:rPr lang="en-US" sz="3600" dirty="0" smtClean="0">
                <a:solidFill>
                  <a:srgbClr val="AA5A3E"/>
                </a:solidFill>
                <a:latin typeface="Calibri" pitchFamily="34" charset="0"/>
              </a:rPr>
            </a:br>
            <a:r>
              <a:rPr lang="en-US" sz="3600" b="1" dirty="0" smtClean="0">
                <a:solidFill>
                  <a:srgbClr val="AA5A3E"/>
                </a:solidFill>
                <a:latin typeface="Calibri" pitchFamily="34" charset="0"/>
              </a:rPr>
              <a:t>outside the labor market</a:t>
            </a:r>
            <a:r>
              <a:rPr lang="en-US" sz="3600" dirty="0" smtClean="0">
                <a:solidFill>
                  <a:srgbClr val="AA5A3E"/>
                </a:solidFill>
                <a:latin typeface="Calibri" pitchFamily="34" charset="0"/>
              </a:rPr>
              <a:t/>
            </a:r>
            <a:br>
              <a:rPr lang="en-US" sz="3600" dirty="0" smtClean="0">
                <a:solidFill>
                  <a:srgbClr val="AA5A3E"/>
                </a:solidFill>
                <a:latin typeface="Calibri" pitchFamily="34" charset="0"/>
              </a:rPr>
            </a:br>
            <a:r>
              <a:rPr lang="en-US" sz="3600" b="1" dirty="0" smtClean="0">
                <a:solidFill>
                  <a:srgbClr val="AA5A3E"/>
                </a:solidFill>
                <a:latin typeface="Calibri" pitchFamily="34" charset="0"/>
              </a:rPr>
              <a:t>- A comparative analysis</a:t>
            </a:r>
            <a:endParaRPr lang="pl-PL" sz="3600" dirty="0">
              <a:solidFill>
                <a:srgbClr val="AA5A3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</a:rPr>
              <a:t>Family situation of the studied women</a:t>
            </a:r>
            <a:endParaRPr lang="pl-PL" sz="2400" dirty="0">
              <a:solidFill>
                <a:srgbClr val="C57A5F"/>
              </a:solidFill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872310"/>
              </p:ext>
            </p:extLst>
          </p:nvPr>
        </p:nvGraphicFramePr>
        <p:xfrm>
          <a:off x="683568" y="1124745"/>
          <a:ext cx="7848872" cy="4368485"/>
        </p:xfrm>
        <a:graphic>
          <a:graphicData uri="http://schemas.openxmlformats.org/drawingml/2006/table">
            <a:tbl>
              <a:tblPr firstRow="1" firstCol="1" bandRow="1"/>
              <a:tblGrid>
                <a:gridCol w="2160240"/>
                <a:gridCol w="2844316"/>
                <a:gridCol w="2844316"/>
              </a:tblGrid>
              <a:tr h="624069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/>
                          <a:ea typeface="Times New Roman"/>
                        </a:rPr>
                        <a:t>UNEMPLOYED WOMEN </a:t>
                      </a: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latin typeface="Calibri"/>
                          <a:ea typeface="Calibri"/>
                          <a:cs typeface="Calibri"/>
                        </a:rPr>
                        <a:t>ECONOMICALLY INACTIVE WOMEN</a:t>
                      </a:r>
                      <a:r>
                        <a:rPr lang="pl-PL" sz="12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Number of people 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en-US" sz="1600" dirty="0">
                          <a:latin typeface="Times New Roman"/>
                          <a:ea typeface="Times New Roman"/>
                        </a:rPr>
                      </a:b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in the household 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usually four people, sometimes three people 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usually four people, sometimes three people 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Calibri"/>
                        </a:rPr>
                        <a:t>Number of children 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Calibri"/>
                        </a:rPr>
                        <a:t>mostly two children 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Calibri"/>
                        </a:rPr>
                        <a:t>mostly two children 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Looking after a child up to 6 years 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women with children under 6 years of age usually look after them themselves 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women with children under 6 years of age usually look after them themselves 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Calibri"/>
                        </a:rPr>
                        <a:t>Distribution of household chores 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mostly household chores are done by a woman, housemates help occasionally 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mostly household chores are done by a woman, housemates help occasionally </a:t>
                      </a:r>
                      <a:endParaRPr lang="pl-PL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4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  <a:latin typeface="Calibri" pitchFamily="34" charset="0"/>
              </a:rPr>
              <a:t>The financial situation of the studied women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070496"/>
              </p:ext>
            </p:extLst>
          </p:nvPr>
        </p:nvGraphicFramePr>
        <p:xfrm>
          <a:off x="611561" y="1196751"/>
          <a:ext cx="7776863" cy="4405196"/>
        </p:xfrm>
        <a:graphic>
          <a:graphicData uri="http://schemas.openxmlformats.org/drawingml/2006/table">
            <a:tbl>
              <a:tblPr firstRow="1" firstCol="1" bandRow="1"/>
              <a:tblGrid>
                <a:gridCol w="2016223"/>
                <a:gridCol w="2880320"/>
                <a:gridCol w="2880320"/>
              </a:tblGrid>
              <a:tr h="55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400" dirty="0">
                          <a:latin typeface="Calibri" pitchFamily="34" charset="0"/>
                          <a:ea typeface="Calibri"/>
                          <a:cs typeface="Calibri"/>
                        </a:rPr>
                        <a:t> </a:t>
                      </a:r>
                      <a:endParaRPr lang="pl-PL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 pitchFamily="34" charset="0"/>
                          <a:ea typeface="Times New Roman"/>
                        </a:rPr>
                        <a:t>UNEMPLOYED WOMEN </a:t>
                      </a: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Calibri" pitchFamily="34" charset="0"/>
                          <a:ea typeface="Calibri"/>
                          <a:cs typeface="Calibri"/>
                        </a:rPr>
                        <a:t>ECONOMICALLY INACTIVE WOMEN</a:t>
                      </a:r>
                      <a:r>
                        <a:rPr lang="pl-PL" sz="1400" dirty="0">
                          <a:latin typeface="Calibri" pitchFamily="34" charset="0"/>
                          <a:ea typeface="Times New Roman"/>
                        </a:rPr>
                        <a:t> </a:t>
                      </a: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</a:tr>
              <a:tr h="825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Calibri"/>
                          <a:cs typeface="Calibri"/>
                        </a:rPr>
                        <a:t>source of income </a:t>
                      </a:r>
                      <a:r>
                        <a:rPr lang="en-US" sz="1400" dirty="0">
                          <a:latin typeface="Calibri" pitchFamily="34" charset="0"/>
                          <a:ea typeface="Times New Roman"/>
                        </a:rPr>
                        <a:t/>
                      </a:r>
                      <a:br>
                        <a:rPr lang="en-US" sz="1400" dirty="0">
                          <a:latin typeface="Calibri" pitchFamily="34" charset="0"/>
                          <a:ea typeface="Times New Roman"/>
                        </a:rPr>
                      </a:br>
                      <a:r>
                        <a:rPr lang="en-US" sz="1400" dirty="0">
                          <a:latin typeface="Calibri" pitchFamily="34" charset="0"/>
                          <a:ea typeface="Calibri"/>
                          <a:cs typeface="Calibri"/>
                        </a:rPr>
                        <a:t>in the household </a:t>
                      </a:r>
                      <a:endParaRPr lang="pl-PL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Calibri"/>
                          <a:cs typeface="Calibri"/>
                        </a:rPr>
                        <a:t>earnings from work or running own business </a:t>
                      </a:r>
                      <a:endParaRPr lang="pl-PL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Calibri"/>
                          <a:cs typeface="Calibri"/>
                        </a:rPr>
                        <a:t>earnings from work or running own business </a:t>
                      </a:r>
                      <a:endParaRPr lang="pl-PL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 pitchFamily="34" charset="0"/>
                          <a:ea typeface="Calibri"/>
                          <a:cs typeface="Calibri"/>
                        </a:rPr>
                        <a:t>Average income </a:t>
                      </a:r>
                      <a:endParaRPr lang="pl-PL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Calibri"/>
                          <a:cs typeface="Calibri"/>
                        </a:rPr>
                        <a:t>the average monthly income per person (net) in the household is 543.99 PLN </a:t>
                      </a:r>
                      <a:endParaRPr lang="pl-PL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Calibri"/>
                          <a:cs typeface="Calibri"/>
                        </a:rPr>
                        <a:t>the average monthly income per person (net) </a:t>
                      </a:r>
                      <a:r>
                        <a:rPr lang="pl-PL" sz="140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in </a:t>
                      </a:r>
                      <a:r>
                        <a:rPr lang="en-US" sz="1400" dirty="0">
                          <a:latin typeface="Calibri" pitchFamily="34" charset="0"/>
                          <a:ea typeface="Calibri"/>
                          <a:cs typeface="Calibri"/>
                        </a:rPr>
                        <a:t>the household is 755.88 PLN </a:t>
                      </a:r>
                      <a:endParaRPr lang="pl-PL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27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 pitchFamily="34" charset="0"/>
                          <a:ea typeface="Calibri"/>
                          <a:cs typeface="Calibri"/>
                        </a:rPr>
                        <a:t>Sufficiency of income </a:t>
                      </a:r>
                      <a:endParaRPr lang="pl-PL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 pitchFamily="34" charset="0"/>
                          <a:ea typeface="Calibri"/>
                          <a:cs typeface="Calibri"/>
                        </a:rPr>
                        <a:t>mostly </a:t>
                      </a:r>
                      <a:r>
                        <a:rPr lang="pl-PL" sz="1400" dirty="0" err="1">
                          <a:latin typeface="Calibri" pitchFamily="34" charset="0"/>
                          <a:ea typeface="Calibri"/>
                          <a:cs typeface="Calibri"/>
                        </a:rPr>
                        <a:t>"rather</a:t>
                      </a:r>
                      <a:r>
                        <a:rPr lang="pl-PL" sz="1400" dirty="0">
                          <a:latin typeface="Calibri" pitchFamily="34" charset="0"/>
                          <a:ea typeface="Calibri"/>
                          <a:cs typeface="Calibri"/>
                        </a:rPr>
                        <a:t> not" </a:t>
                      </a:r>
                      <a:endParaRPr lang="pl-PL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 pitchFamily="34" charset="0"/>
                          <a:ea typeface="Calibri"/>
                          <a:cs typeface="Calibri"/>
                        </a:rPr>
                        <a:t>mostly </a:t>
                      </a:r>
                      <a:r>
                        <a:rPr lang="pl-PL" sz="1400" dirty="0" err="1">
                          <a:latin typeface="Calibri" pitchFamily="34" charset="0"/>
                          <a:ea typeface="Calibri"/>
                          <a:cs typeface="Calibri"/>
                        </a:rPr>
                        <a:t>"rather</a:t>
                      </a:r>
                      <a:r>
                        <a:rPr lang="pl-PL" sz="1400" dirty="0">
                          <a:latin typeface="Calibri" pitchFamily="34" charset="0"/>
                          <a:ea typeface="Calibri"/>
                          <a:cs typeface="Calibri"/>
                        </a:rPr>
                        <a:t> not" </a:t>
                      </a:r>
                      <a:endParaRPr lang="pl-PL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Calibri"/>
                          <a:cs typeface="Calibri"/>
                        </a:rPr>
                        <a:t>Assessment of the total financial situation </a:t>
                      </a:r>
                      <a:endParaRPr lang="pl-PL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 pitchFamily="34" charset="0"/>
                          <a:ea typeface="Calibri"/>
                          <a:cs typeface="Calibri"/>
                        </a:rPr>
                        <a:t>mostly </a:t>
                      </a:r>
                      <a:r>
                        <a:rPr lang="pl-PL" sz="1400" dirty="0" err="1">
                          <a:latin typeface="Calibri" pitchFamily="34" charset="0"/>
                          <a:ea typeface="Calibri"/>
                          <a:cs typeface="Calibri"/>
                        </a:rPr>
                        <a:t>"ba</a:t>
                      </a:r>
                      <a:r>
                        <a:rPr lang="pl-PL" sz="1400" dirty="0">
                          <a:latin typeface="Calibri" pitchFamily="34" charset="0"/>
                          <a:ea typeface="Calibri"/>
                          <a:cs typeface="Calibri"/>
                        </a:rPr>
                        <a:t>d" </a:t>
                      </a:r>
                      <a:endParaRPr lang="pl-PL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 pitchFamily="34" charset="0"/>
                          <a:ea typeface="Calibri"/>
                          <a:cs typeface="Calibri"/>
                        </a:rPr>
                        <a:t>mostly </a:t>
                      </a:r>
                      <a:r>
                        <a:rPr lang="pl-PL" sz="1400" dirty="0" err="1">
                          <a:latin typeface="Calibri" pitchFamily="34" charset="0"/>
                          <a:ea typeface="Calibri"/>
                          <a:cs typeface="Calibri"/>
                        </a:rPr>
                        <a:t>"ba</a:t>
                      </a:r>
                      <a:r>
                        <a:rPr lang="pl-PL" sz="1400" dirty="0">
                          <a:latin typeface="Calibri" pitchFamily="34" charset="0"/>
                          <a:ea typeface="Calibri"/>
                          <a:cs typeface="Calibri"/>
                        </a:rPr>
                        <a:t>d" </a:t>
                      </a:r>
                      <a:endParaRPr lang="pl-PL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Calibri"/>
                          <a:cs typeface="Calibri"/>
                        </a:rPr>
                        <a:t>Assessment of the financial situation after losing the job </a:t>
                      </a:r>
                      <a:endParaRPr lang="pl-PL" sz="140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Most</a:t>
                      </a:r>
                      <a:r>
                        <a:rPr lang="pl-PL" sz="1400" baseline="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pl-PL" sz="1400" baseline="0" dirty="0" err="1" smtClean="0">
                          <a:latin typeface="Calibri" pitchFamily="34" charset="0"/>
                          <a:ea typeface="Calibri"/>
                          <a:cs typeface="Calibri"/>
                        </a:rPr>
                        <a:t>often</a:t>
                      </a:r>
                      <a:r>
                        <a:rPr lang="en-US" sz="140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dirty="0">
                          <a:latin typeface="Calibri" pitchFamily="34" charset="0"/>
                          <a:ea typeface="Calibri"/>
                          <a:cs typeface="Calibri"/>
                        </a:rPr>
                        <a:t>"rather deteriorated", </a:t>
                      </a:r>
                      <a:r>
                        <a:rPr lang="en-US" sz="140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less</a:t>
                      </a:r>
                      <a:r>
                        <a:rPr lang="pl-PL" sz="140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pl-PL" sz="1400" dirty="0" err="1" smtClean="0">
                          <a:latin typeface="Calibri" pitchFamily="34" charset="0"/>
                          <a:ea typeface="Calibri"/>
                          <a:cs typeface="Calibri"/>
                        </a:rPr>
                        <a:t>often</a:t>
                      </a:r>
                      <a:r>
                        <a:rPr lang="en-US" sz="140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dirty="0">
                          <a:latin typeface="Calibri" pitchFamily="34" charset="0"/>
                          <a:ea typeface="Calibri"/>
                          <a:cs typeface="Calibri"/>
                        </a:rPr>
                        <a:t>"definitely deteriorated" </a:t>
                      </a:r>
                      <a:endParaRPr lang="pl-PL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Most </a:t>
                      </a:r>
                      <a:r>
                        <a:rPr lang="pl-PL" sz="1400" dirty="0" err="1" smtClean="0">
                          <a:latin typeface="Calibri" pitchFamily="34" charset="0"/>
                          <a:ea typeface="Calibri"/>
                          <a:cs typeface="Calibri"/>
                        </a:rPr>
                        <a:t>often</a:t>
                      </a:r>
                      <a:r>
                        <a:rPr lang="pl-PL" sz="140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pl-PL" sz="1400" dirty="0" err="1">
                          <a:latin typeface="Calibri" pitchFamily="34" charset="0"/>
                          <a:ea typeface="Calibri"/>
                          <a:cs typeface="Calibri"/>
                        </a:rPr>
                        <a:t>"rather</a:t>
                      </a:r>
                      <a:r>
                        <a:rPr lang="pl-PL" sz="1400" dirty="0">
                          <a:latin typeface="Calibri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pl-PL" sz="1400" dirty="0" err="1">
                          <a:latin typeface="Calibri" pitchFamily="34" charset="0"/>
                          <a:ea typeface="Calibri"/>
                          <a:cs typeface="Calibri"/>
                        </a:rPr>
                        <a:t>deteriorated</a:t>
                      </a:r>
                      <a:r>
                        <a:rPr lang="pl-PL" sz="1400" dirty="0">
                          <a:latin typeface="Calibri" pitchFamily="34" charset="0"/>
                          <a:ea typeface="Calibri"/>
                          <a:cs typeface="Calibri"/>
                        </a:rPr>
                        <a:t>" </a:t>
                      </a:r>
                      <a:endParaRPr lang="pl-PL" sz="1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4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  <a:latin typeface="Calibri" pitchFamily="34" charset="0"/>
              </a:rPr>
              <a:t>Using the means of support by the studied women</a:t>
            </a:r>
            <a:endParaRPr lang="pl-PL" sz="2400" b="1" dirty="0">
              <a:solidFill>
                <a:srgbClr val="C57A5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027159"/>
              </p:ext>
            </p:extLst>
          </p:nvPr>
        </p:nvGraphicFramePr>
        <p:xfrm>
          <a:off x="683568" y="1268760"/>
          <a:ext cx="7632849" cy="3810244"/>
        </p:xfrm>
        <a:graphic>
          <a:graphicData uri="http://schemas.openxmlformats.org/drawingml/2006/table">
            <a:tbl>
              <a:tblPr firstRow="1" firstCol="1" bandRow="1"/>
              <a:tblGrid>
                <a:gridCol w="2595255"/>
                <a:gridCol w="2518797"/>
                <a:gridCol w="2518797"/>
              </a:tblGrid>
              <a:tr h="586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400" noProof="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 </a:t>
                      </a:r>
                      <a:endParaRPr lang="en-US" sz="1400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</a:rPr>
                        <a:t>UNEMPLOYED WOMEN </a:t>
                      </a:r>
                      <a:endParaRPr lang="en-US" sz="14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ECONOMICALLY INACTIVE WOMEN</a:t>
                      </a: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en-US" sz="14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</a:tr>
              <a:tr h="1172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Using the support provided to women who remain</a:t>
                      </a:r>
                      <a:r>
                        <a:rPr lang="en-US" sz="1400" baseline="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outside the labor market </a:t>
                      </a:r>
                      <a:endParaRPr lang="en-US" sz="14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one in two women benefited from this kind of support </a:t>
                      </a:r>
                      <a:endParaRPr lang="en-US" sz="14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one in five women benefited from this kind of support </a:t>
                      </a:r>
                      <a:endParaRPr lang="en-US" sz="14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2051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Forms of support used </a:t>
                      </a:r>
                      <a:endParaRPr lang="en-US" sz="14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Most</a:t>
                      </a:r>
                      <a:r>
                        <a:rPr lang="en-US" sz="1400" baseline="0" noProof="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 often</a:t>
                      </a:r>
                      <a:r>
                        <a:rPr lang="en-US" sz="1400" noProof="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 training in job searching skills, financial assistance, counseling for women, vocational training </a:t>
                      </a:r>
                      <a:endParaRPr lang="en-US" sz="1400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Most</a:t>
                      </a:r>
                      <a:r>
                        <a:rPr lang="en-US" sz="1400" baseline="0" noProof="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 often </a:t>
                      </a:r>
                      <a:r>
                        <a:rPr lang="en-US" sz="1400" noProof="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financial assistance</a:t>
                      </a:r>
                      <a:endParaRPr lang="en-US" sz="1400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6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832648" cy="109120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Number of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unemployed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people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in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Podlaskie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province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in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years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2006-2011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[i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n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thousands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]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67686"/>
              </p:ext>
            </p:extLst>
          </p:nvPr>
        </p:nvGraphicFramePr>
        <p:xfrm>
          <a:off x="395536" y="1628800"/>
          <a:ext cx="7920880" cy="388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rostokąt 8"/>
          <p:cNvSpPr/>
          <p:nvPr/>
        </p:nvSpPr>
        <p:spPr>
          <a:xfrm>
            <a:off x="1475656" y="558924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noProof="1" smtClean="0"/>
              <a:t>Source: own study based on CSO data, the Local Data Bank - Labour Market - Labour Force Survey (average annual data), 2006-2011</a:t>
            </a:r>
            <a:r>
              <a:rPr lang="en-US" sz="1200" noProof="1" smtClean="0"/>
              <a:t> </a:t>
            </a:r>
            <a:endParaRPr lang="en-US" sz="1200" noProof="1"/>
          </a:p>
        </p:txBody>
      </p:sp>
    </p:spTree>
    <p:extLst>
      <p:ext uri="{BB962C8B-B14F-4D97-AF65-F5344CB8AC3E}">
        <p14:creationId xmlns:p14="http://schemas.microsoft.com/office/powerpoint/2010/main" val="24467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</a:rPr>
              <a:t>Career</a:t>
            </a:r>
            <a:r>
              <a:rPr lang="pl-PL" sz="2400" b="1" dirty="0" smtClean="0">
                <a:solidFill>
                  <a:srgbClr val="C57A5F"/>
                </a:solidFill>
              </a:rPr>
              <a:t> of the studied women</a:t>
            </a:r>
            <a:endParaRPr lang="pl-PL" sz="2400" dirty="0">
              <a:solidFill>
                <a:srgbClr val="C57A5F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891845"/>
              </p:ext>
            </p:extLst>
          </p:nvPr>
        </p:nvGraphicFramePr>
        <p:xfrm>
          <a:off x="611559" y="1124745"/>
          <a:ext cx="7992889" cy="5020463"/>
        </p:xfrm>
        <a:graphic>
          <a:graphicData uri="http://schemas.openxmlformats.org/drawingml/2006/table">
            <a:tbl>
              <a:tblPr firstRow="1" firstCol="1" bandRow="1"/>
              <a:tblGrid>
                <a:gridCol w="2232249"/>
                <a:gridCol w="2880320"/>
                <a:gridCol w="2880320"/>
              </a:tblGrid>
              <a:tr h="374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UNEMPLOYED WOMEN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ECONOMICALLY INACTIVE WOMEN</a:t>
                      </a: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</a:tr>
              <a:tr h="561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Taking up paid work anytime before.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Usually yes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Usually yes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Seniority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on average 9 years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on average 10 years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- types of employment contracts </a:t>
                      </a: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 often employment contract for an indefinite time, slightly less often mandatory contract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 often contract </a:t>
                      </a: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and fixed-term employment contract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Position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Serial employee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Serial employee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Size of the company: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 small business, employing 10-49 workers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 small business, employing 10-49 workers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Reason for job loss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mostly not dependent on the employer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mostly not dependent on the employer, less often based on own decision to leave the job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294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Duration of unemployment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on average approximately 2.5 years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on average approximately 3.5 years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</a:tr>
              <a:tr h="374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Taking up odd jobs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usually not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usually not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Nature of odd jobs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cleaning, house help, childcare / babysitting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cleaning, house help </a:t>
                      </a:r>
                      <a:r>
                        <a:rPr lang="en-US" sz="1400" noProof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noProof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400" noProof="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, home-based work, handicraft </a:t>
                      </a:r>
                      <a:endParaRPr lang="en-US" sz="1400" noProof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260" marR="4826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1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</a:rPr>
              <a:t>Professional activity of the studied women</a:t>
            </a:r>
            <a:endParaRPr lang="pl-PL" sz="2400" dirty="0">
              <a:solidFill>
                <a:srgbClr val="C57A5F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574624"/>
              </p:ext>
            </p:extLst>
          </p:nvPr>
        </p:nvGraphicFramePr>
        <p:xfrm>
          <a:off x="395535" y="1124743"/>
          <a:ext cx="8280920" cy="4912169"/>
        </p:xfrm>
        <a:graphic>
          <a:graphicData uri="http://schemas.openxmlformats.org/drawingml/2006/table">
            <a:tbl>
              <a:tblPr firstRow="1" firstCol="1" bandRow="1"/>
              <a:tblGrid>
                <a:gridCol w="2815606"/>
                <a:gridCol w="2732657"/>
                <a:gridCol w="2732657"/>
              </a:tblGrid>
              <a:tr h="373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895" marR="4889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UNEMPLOYED WOMEN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895" marR="4889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ECONOMICALLY INACTIVE WOMEN</a:t>
                      </a: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895" marR="4889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</a:tr>
              <a:tr h="18686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NO EMPLOYMENT</a:t>
                      </a: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895" marR="4889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92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The reasons for remaining unemployed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895" marR="4889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 often difficult situation on the labor market, long and fruitless job search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895" marR="4889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 often difficult situation on the labor market, long and fruitless job search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895" marR="4889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6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DIFFICULTIES IN PROFFESIONAL LIFE</a:t>
                      </a: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895" marR="4889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37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Barriers impeding finding employment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895" marR="4889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usually a lot of competition among job seekers, less often having a child / children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895" marR="4889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usually a lot of competition among job seekers, less often small number of job offers in the local / regional market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895" marR="4889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6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Help in finding work</a:t>
                      </a: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895" marR="4889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466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Expected support to find a job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895" marR="4889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 often participating in trainings improving / supplementing qualifications, less often flexible forms of employment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895" marR="4889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 often participating in trainings improving / supplementing qualifications, less often greater involvement of husband / partner </a:t>
                      </a: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in domestic chores / childcare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895" marR="4889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475467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Preferred</a:t>
                      </a:r>
                      <a:r>
                        <a:rPr lang="en-US" sz="1400" baseline="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strategies to help change the occupational situation</a:t>
                      </a:r>
                      <a:endParaRPr lang="en-US" sz="1400" noProof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28" marR="4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active</a:t>
                      </a:r>
                      <a:endParaRPr lang="en-US" sz="1400" noProof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28" marR="4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passive</a:t>
                      </a:r>
                      <a:endParaRPr lang="en-US" sz="14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28" marR="48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4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  <a:latin typeface="Calibri" pitchFamily="34" charset="0"/>
              </a:rPr>
              <a:t>Professional activity of the studied women - cont.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297091"/>
              </p:ext>
            </p:extLst>
          </p:nvPr>
        </p:nvGraphicFramePr>
        <p:xfrm>
          <a:off x="467544" y="1124208"/>
          <a:ext cx="8280919" cy="5256204"/>
        </p:xfrm>
        <a:graphic>
          <a:graphicData uri="http://schemas.openxmlformats.org/drawingml/2006/table">
            <a:tbl>
              <a:tblPr firstRow="1" firstCol="1" bandRow="1"/>
              <a:tblGrid>
                <a:gridCol w="2815607"/>
                <a:gridCol w="2732656"/>
                <a:gridCol w="2732656"/>
              </a:tblGrid>
              <a:tr h="30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UNEMPLOYED WOMEN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ECONOMICALLY INACTIVE WOMEN</a:t>
                      </a:r>
                      <a:r>
                        <a:rPr lang="en-US" sz="12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</a:tr>
              <a:tr h="1601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WILLINGNESS TO TAKE UP A JOB</a:t>
                      </a:r>
                      <a:r>
                        <a:rPr lang="en-US" sz="12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0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The desire to take up employment at the moment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yes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No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920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Reasons for willingness to take up employment at the moment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the desire to make money to financially support the family, less often desire for professional development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the desire to make money to financially support the family, less often financial independence from a husband / partner </a:t>
                      </a:r>
                      <a:r>
                        <a:rPr lang="en-US" sz="12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2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and other family members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The reasons for the lack of desire to take up employment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getting satisfaction </a:t>
                      </a:r>
                      <a:r>
                        <a:rPr lang="en-US" sz="12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2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from looking after the house and children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the desire to have a lot of free time for themselves, less often getting satisfaction </a:t>
                      </a:r>
                      <a:r>
                        <a:rPr lang="en-US" sz="12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2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from looking after the house and children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EXPECTATIONS FROM WORK</a:t>
                      </a:r>
                      <a:r>
                        <a:rPr lang="en-US" sz="12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0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Number of hours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usually 8 hours, less often 7h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mostly 8h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Line of business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 often trade and services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 often public administration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750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Contract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 often contract </a:t>
                      </a:r>
                      <a:r>
                        <a:rPr lang="en-US" sz="12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2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of employment for a definite time, followed by an indefinite time contract and mandatory agreement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 often contract </a:t>
                      </a:r>
                      <a:r>
                        <a:rPr lang="en-US" sz="12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2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employment for a definite time, followed by an indefinite time contract and the contract of employment for a probationary period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Position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mostly cashier / salesperson </a:t>
                      </a:r>
                      <a:endParaRPr lang="en-US" sz="12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mostly cashier / salesperson, less often no specific plans </a:t>
                      </a:r>
                      <a:endParaRPr lang="en-US" sz="1200" noProof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3815" marR="43815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5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C57A5F"/>
                </a:solidFill>
                <a:latin typeface="Calibri" pitchFamily="34" charset="0"/>
              </a:rPr>
              <a:t>Studied </a:t>
            </a:r>
            <a:r>
              <a:rPr lang="pl-PL" sz="2400" b="1" dirty="0" err="1" smtClean="0">
                <a:solidFill>
                  <a:srgbClr val="C57A5F"/>
                </a:solidFill>
                <a:latin typeface="Calibri" pitchFamily="34" charset="0"/>
              </a:rPr>
              <a:t>women's</a:t>
            </a:r>
            <a:r>
              <a:rPr lang="pl-PL" sz="2400" b="1" dirty="0" smtClean="0">
                <a:solidFill>
                  <a:srgbClr val="C57A5F"/>
                </a:solidFill>
                <a:latin typeface="Calibri" pitchFamily="34" charset="0"/>
              </a:rPr>
              <a:t> </a:t>
            </a:r>
            <a:r>
              <a:rPr lang="pl-PL" sz="2400" b="1" dirty="0" err="1" smtClean="0">
                <a:solidFill>
                  <a:srgbClr val="C57A5F"/>
                </a:solidFill>
                <a:latin typeface="Calibri" pitchFamily="34" charset="0"/>
              </a:rPr>
              <a:t>search</a:t>
            </a:r>
            <a:r>
              <a:rPr lang="pl-PL" sz="2400" b="1" dirty="0" smtClean="0">
                <a:solidFill>
                  <a:srgbClr val="C57A5F"/>
                </a:solidFill>
                <a:latin typeface="Calibri" pitchFamily="34" charset="0"/>
              </a:rPr>
              <a:t> for </a:t>
            </a:r>
            <a:r>
              <a:rPr lang="pl-PL" sz="2400" b="1" dirty="0" err="1" smtClean="0">
                <a:solidFill>
                  <a:srgbClr val="C57A5F"/>
                </a:solidFill>
                <a:latin typeface="Calibri" pitchFamily="34" charset="0"/>
              </a:rPr>
              <a:t>employment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386185"/>
              </p:ext>
            </p:extLst>
          </p:nvPr>
        </p:nvGraphicFramePr>
        <p:xfrm>
          <a:off x="539551" y="1412775"/>
          <a:ext cx="7776866" cy="3784270"/>
        </p:xfrm>
        <a:graphic>
          <a:graphicData uri="http://schemas.openxmlformats.org/drawingml/2006/table">
            <a:tbl>
              <a:tblPr firstRow="1" firstCol="1" bandRow="1"/>
              <a:tblGrid>
                <a:gridCol w="2644222"/>
                <a:gridCol w="2566322"/>
                <a:gridCol w="2566322"/>
              </a:tblGrid>
              <a:tr h="540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UNEMPLOYED WOMEN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ECONOMICALLY INACTIVE WOMEN</a:t>
                      </a: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</a:tr>
              <a:tr h="540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Methods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usually through the labour office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 often by family, friends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540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The frequency of job search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usually two or three times a month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usually two or three times </a:t>
                      </a: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a month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Possessed skills </a:t>
                      </a: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in the field of job search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 often searching job ads </a:t>
                      </a: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and choosing according to own education </a:t>
                      </a: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and skills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usually analysing own skills, interests </a:t>
                      </a: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and the ability to increase employability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Assessment of own ability to seek employment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mostly "rather low"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mostly "rather low" </a:t>
                      </a:r>
                      <a:endParaRPr lang="en-US" sz="1400" noProof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8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en-US" sz="2400" b="1" smtClean="0">
                <a:solidFill>
                  <a:srgbClr val="C57A5F"/>
                </a:solidFill>
                <a:latin typeface="Calibri" pitchFamily="34" charset="0"/>
              </a:rPr>
              <a:t>Education and training needs of women remaining outside the labor market</a:t>
            </a:r>
            <a:endParaRPr lang="en-US" sz="240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3436"/>
              </p:ext>
            </p:extLst>
          </p:nvPr>
        </p:nvGraphicFramePr>
        <p:xfrm>
          <a:off x="467544" y="1196751"/>
          <a:ext cx="8064895" cy="4680524"/>
        </p:xfrm>
        <a:graphic>
          <a:graphicData uri="http://schemas.openxmlformats.org/drawingml/2006/table">
            <a:tbl>
              <a:tblPr firstRow="1" firstCol="1" bandRow="1"/>
              <a:tblGrid>
                <a:gridCol w="2742155"/>
                <a:gridCol w="2661370"/>
                <a:gridCol w="2661370"/>
              </a:tblGrid>
              <a:tr h="550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UNEMPLOYED WOMEN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ECONOMICALLY INACTIVE WOMEN</a:t>
                      </a: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</a:tr>
              <a:tr h="550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The assessment of possessed professional qualifications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mostly poor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mostly poor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The assessment of language skills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usually at a moderate level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often at a low level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550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Willingness to continue education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Mostly yes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mostly not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</a:tr>
              <a:tr h="27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Level of education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mostl higher education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mostl higher education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Major / field of education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mostly foreign languages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mostly education, less often foreign languages​​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Willingness to participate </a:t>
                      </a: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in vocational training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mostly "rather yes"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mostly "rather not"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110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The subject of vocational training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mostly accounting, less often IT science / computer course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mostly accounting / bookkeeping, less often health and beauty </a:t>
                      </a:r>
                      <a:endParaRPr lang="en-US" sz="1400" noProof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14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err="1" smtClean="0">
                <a:solidFill>
                  <a:srgbClr val="C57A5F"/>
                </a:solidFill>
                <a:latin typeface="Calibri" pitchFamily="34" charset="0"/>
              </a:rPr>
              <a:t>Flexible</a:t>
            </a:r>
            <a:r>
              <a:rPr lang="pl-PL" sz="2400" b="1" dirty="0" smtClean="0">
                <a:solidFill>
                  <a:srgbClr val="C57A5F"/>
                </a:solidFill>
                <a:latin typeface="Calibri" pitchFamily="34" charset="0"/>
              </a:rPr>
              <a:t> </a:t>
            </a:r>
            <a:r>
              <a:rPr lang="pl-PL" sz="2400" b="1" dirty="0" err="1" smtClean="0">
                <a:solidFill>
                  <a:srgbClr val="C57A5F"/>
                </a:solidFill>
                <a:latin typeface="Calibri" pitchFamily="34" charset="0"/>
              </a:rPr>
              <a:t>forms</a:t>
            </a:r>
            <a:r>
              <a:rPr lang="pl-PL" sz="2400" b="1" dirty="0" smtClean="0">
                <a:solidFill>
                  <a:srgbClr val="C57A5F"/>
                </a:solidFill>
                <a:latin typeface="Calibri" pitchFamily="34" charset="0"/>
              </a:rPr>
              <a:t> of </a:t>
            </a:r>
            <a:r>
              <a:rPr lang="pl-PL" sz="2400" b="1" dirty="0" err="1" smtClean="0">
                <a:solidFill>
                  <a:srgbClr val="C57A5F"/>
                </a:solidFill>
                <a:latin typeface="Calibri" pitchFamily="34" charset="0"/>
              </a:rPr>
              <a:t>employment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906819"/>
              </p:ext>
            </p:extLst>
          </p:nvPr>
        </p:nvGraphicFramePr>
        <p:xfrm>
          <a:off x="827584" y="1268760"/>
          <a:ext cx="7632848" cy="4166862"/>
        </p:xfrm>
        <a:graphic>
          <a:graphicData uri="http://schemas.openxmlformats.org/drawingml/2006/table">
            <a:tbl>
              <a:tblPr firstRow="1" firstCol="1" bandRow="1"/>
              <a:tblGrid>
                <a:gridCol w="2595254"/>
                <a:gridCol w="2518797"/>
                <a:gridCol w="2518797"/>
              </a:tblGrid>
              <a:tr h="595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UNEMPLOYED WOMEN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ECONOMICALLY INACTIVE WOMEN</a:t>
                      </a: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</a:tr>
              <a:tr h="595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Willingness to work in this form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usually "yes"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usually "no" or "I don't know"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1785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Preferences regarding various types of employment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 often civil law agreement, less often part-time employment </a:t>
                      </a: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and term jobs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mostly telework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</a:tr>
              <a:tr h="1190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Key benefits for such employment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 often ability to combine work </a:t>
                      </a: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with parental responsibilities / home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most often ability to combine work </a:t>
                      </a:r>
                      <a:r>
                        <a:rPr lang="en-US" sz="1400" noProof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noProof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400" noProof="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with parental responsibilities / home </a:t>
                      </a:r>
                      <a:endParaRPr lang="en-US" sz="1400" noProof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1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  <a:latin typeface="Calibri" pitchFamily="34" charset="0"/>
              </a:rPr>
              <a:t>Targeted support for women remaining outside the labor market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884638"/>
              </p:ext>
            </p:extLst>
          </p:nvPr>
        </p:nvGraphicFramePr>
        <p:xfrm>
          <a:off x="539551" y="1124745"/>
          <a:ext cx="8064898" cy="4596914"/>
        </p:xfrm>
        <a:graphic>
          <a:graphicData uri="http://schemas.openxmlformats.org/drawingml/2006/table">
            <a:tbl>
              <a:tblPr firstRow="1" firstCol="1" bandRow="1"/>
              <a:tblGrid>
                <a:gridCol w="2742156"/>
                <a:gridCol w="2661371"/>
                <a:gridCol w="2661371"/>
              </a:tblGrid>
              <a:tr h="481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UNEMPLOYED WOMEN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ECONOMICALLY INACTIVE WOMEN</a:t>
                      </a: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2B"/>
                    </a:solidFill>
                  </a:tcPr>
                </a:tc>
              </a:tr>
              <a:tr h="722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Using </a:t>
                      </a:r>
                      <a: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noProof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any form of support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usually every second respondent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usually every fifth respondent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722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Used forms of support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mostly training in job searching skills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mostly financial assistance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9E8B"/>
                    </a:solidFill>
                  </a:tcPr>
                </a:tc>
              </a:tr>
              <a:tr h="722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Evaluation of obtained support in terms of needs and expectations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mostly at a medium level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mostly at a medium level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Evaluation of obtained support in terms of measurable effects.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usually at a medium level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often at a low level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7A5F"/>
                    </a:solidFill>
                  </a:tcPr>
                </a:tc>
              </a:tr>
              <a:tr h="1204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Assessment of the adequacy of the obtained support in terms of needs of women remaining outside the labor market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smtClean="0">
                          <a:latin typeface="Calibri" pitchFamily="34" charset="0"/>
                          <a:ea typeface="Calibri"/>
                          <a:cs typeface="Calibri"/>
                        </a:rPr>
                        <a:t>often "don't know, haven't thought about it" </a:t>
                      </a:r>
                      <a:endParaRPr lang="en-US" sz="1400" noProof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latin typeface="Calibri" pitchFamily="34" charset="0"/>
                          <a:ea typeface="Calibri"/>
                          <a:cs typeface="Calibri"/>
                        </a:rPr>
                        <a:t>often "don't know, haven't thought about it" </a:t>
                      </a:r>
                      <a:endParaRPr lang="en-US" sz="1400" noProof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10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7A5F"/>
                </a:solidFill>
                <a:latin typeface="Calibri" pitchFamily="34" charset="0"/>
              </a:rPr>
              <a:t>The main conclusions of the study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9512" y="98072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The main problems faced by women remaining outside the labor market in </a:t>
            </a:r>
            <a:r>
              <a:rPr lang="en-US" sz="1600" b="1" dirty="0" err="1" smtClean="0">
                <a:latin typeface="Calibri" pitchFamily="34" charset="0"/>
              </a:rPr>
              <a:t>Podlaskie</a:t>
            </a:r>
            <a:r>
              <a:rPr lang="en-US" sz="1600" b="1" dirty="0" smtClean="0">
                <a:latin typeface="Calibri" pitchFamily="34" charset="0"/>
              </a:rPr>
              <a:t> province are:</a:t>
            </a:r>
            <a:endParaRPr lang="pl-PL" sz="1600" b="1" dirty="0" smtClean="0">
              <a:latin typeface="Calibri" pitchFamily="34" charset="0"/>
            </a:endParaRPr>
          </a:p>
          <a:p>
            <a:endParaRPr lang="pl-PL" sz="1600" dirty="0" smtClean="0">
              <a:latin typeface="Calibri" pitchFamily="34" charset="0"/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n-US" sz="1600" dirty="0" smtClean="0">
                <a:latin typeface="Calibri" pitchFamily="34" charset="0"/>
              </a:rPr>
              <a:t>relatively small number of jobs in total,</a:t>
            </a:r>
            <a:endParaRPr lang="pl-PL" sz="1600" dirty="0" smtClean="0">
              <a:latin typeface="Calibri" pitchFamily="34" charset="0"/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n-US" sz="1600" dirty="0" smtClean="0">
                <a:latin typeface="Calibri" pitchFamily="34" charset="0"/>
              </a:rPr>
              <a:t>high levels of economic inactivity among women</a:t>
            </a:r>
            <a:endParaRPr lang="pl-PL" sz="1600" dirty="0" smtClean="0">
              <a:latin typeface="Calibri" pitchFamily="34" charset="0"/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n-US" sz="1600" dirty="0" smtClean="0">
                <a:latin typeface="Calibri" pitchFamily="34" charset="0"/>
              </a:rPr>
              <a:t>women's low flexibility to adapt to the conditions of the labor market, due to the obligations arising from the traditional social role of women,</a:t>
            </a:r>
            <a:endParaRPr lang="pl-PL" sz="1600" dirty="0" smtClean="0">
              <a:latin typeface="Calibri" pitchFamily="34" charset="0"/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n-US" sz="1600" dirty="0" smtClean="0">
                <a:latin typeface="Calibri" pitchFamily="34" charset="0"/>
              </a:rPr>
              <a:t>employers are not adjusted to flexible employment for women</a:t>
            </a:r>
            <a:endParaRPr lang="pl-PL" sz="1600" dirty="0" smtClean="0">
              <a:latin typeface="Calibri" pitchFamily="34" charset="0"/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n-US" sz="1600" dirty="0" smtClean="0">
                <a:latin typeface="Calibri" pitchFamily="34" charset="0"/>
              </a:rPr>
              <a:t>limited institutional support,</a:t>
            </a:r>
            <a:endParaRPr lang="pl-PL" sz="1600" dirty="0" smtClean="0">
              <a:latin typeface="Calibri" pitchFamily="34" charset="0"/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n-US" sz="1600" dirty="0" smtClean="0">
                <a:latin typeface="Calibri" pitchFamily="34" charset="0"/>
              </a:rPr>
              <a:t>low self-esteem of women remaining outside the labor market.</a:t>
            </a:r>
            <a:endParaRPr lang="pl-PL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23528" y="342900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The increase in women's </a:t>
            </a:r>
            <a:r>
              <a:rPr lang="en-US" sz="1600" b="1" dirty="0" err="1" smtClean="0">
                <a:latin typeface="Calibri" pitchFamily="34" charset="0"/>
              </a:rPr>
              <a:t>proffesional</a:t>
            </a:r>
            <a:r>
              <a:rPr lang="en-US" sz="1600" b="1" dirty="0" smtClean="0">
                <a:latin typeface="Calibri" pitchFamily="34" charset="0"/>
              </a:rPr>
              <a:t> activity is conditioned by many factors, which can be classified as follows: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n-US" sz="1600" dirty="0" smtClean="0">
                <a:latin typeface="Calibri" pitchFamily="34" charset="0"/>
              </a:rPr>
              <a:t>external factors independent from women remaining outside the labor market : the local labor market conditions, the attitude of employers towards the employment of women, the availability of job offers, flexible forms of employment, conditions of commuting,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n-US" sz="1600" dirty="0" smtClean="0">
                <a:latin typeface="Calibri" pitchFamily="34" charset="0"/>
              </a:rPr>
              <a:t>internal factors on which women remaining outside the labor market have an influence : family considerations, the division of household duties, education of children and the factors associated with self-esteem and professional aspirations.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err="1" smtClean="0">
                <a:solidFill>
                  <a:srgbClr val="C57A5F"/>
                </a:solidFill>
                <a:latin typeface="Calibri" pitchFamily="34" charset="0"/>
              </a:rPr>
              <a:t>Recommendations</a:t>
            </a:r>
            <a:r>
              <a:rPr lang="pl-PL" sz="2400" b="1" dirty="0" smtClean="0">
                <a:solidFill>
                  <a:srgbClr val="C57A5F"/>
                </a:solidFill>
                <a:latin typeface="Calibri" pitchFamily="34" charset="0"/>
              </a:rPr>
              <a:t> </a:t>
            </a:r>
            <a:r>
              <a:rPr lang="pl-PL" sz="2400" b="1" dirty="0" err="1" smtClean="0">
                <a:solidFill>
                  <a:srgbClr val="C57A5F"/>
                </a:solidFill>
                <a:latin typeface="Calibri" pitchFamily="34" charset="0"/>
              </a:rPr>
              <a:t>resulting</a:t>
            </a:r>
            <a:r>
              <a:rPr lang="pl-PL" sz="2400" b="1" dirty="0" smtClean="0">
                <a:solidFill>
                  <a:srgbClr val="C57A5F"/>
                </a:solidFill>
                <a:latin typeface="Calibri" pitchFamily="34" charset="0"/>
              </a:rPr>
              <a:t> </a:t>
            </a:r>
            <a:r>
              <a:rPr lang="pl-PL" sz="2400" b="1" dirty="0" err="1" smtClean="0">
                <a:solidFill>
                  <a:srgbClr val="C57A5F"/>
                </a:solidFill>
                <a:latin typeface="Calibri" pitchFamily="34" charset="0"/>
              </a:rPr>
              <a:t>from</a:t>
            </a:r>
            <a:r>
              <a:rPr lang="pl-PL" sz="2400" b="1" dirty="0" smtClean="0">
                <a:solidFill>
                  <a:srgbClr val="C57A5F"/>
                </a:solidFill>
                <a:latin typeface="Calibri" pitchFamily="34" charset="0"/>
              </a:rPr>
              <a:t> the </a:t>
            </a:r>
            <a:r>
              <a:rPr lang="pl-PL" sz="2400" b="1" dirty="0" err="1" smtClean="0">
                <a:solidFill>
                  <a:srgbClr val="C57A5F"/>
                </a:solidFill>
                <a:latin typeface="Calibri" pitchFamily="34" charset="0"/>
              </a:rPr>
              <a:t>study</a:t>
            </a:r>
            <a:endParaRPr lang="pl-PL" sz="2400" dirty="0">
              <a:solidFill>
                <a:srgbClr val="C57A5F"/>
              </a:solidFill>
              <a:latin typeface="Calibri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51520" y="1052736"/>
            <a:ext cx="86409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romanUcPeriod"/>
            </a:pPr>
            <a:r>
              <a:rPr lang="en-US" sz="2000" b="1" dirty="0" smtClean="0">
                <a:solidFill>
                  <a:srgbClr val="FF6600"/>
                </a:solidFill>
                <a:latin typeface="Calibri" pitchFamily="34" charset="0"/>
              </a:rPr>
              <a:t>The improvement of the situation on the regional labor market </a:t>
            </a:r>
            <a:r>
              <a:rPr lang="en-US" sz="2000" dirty="0" smtClean="0">
                <a:solidFill>
                  <a:srgbClr val="FF66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6600"/>
                </a:solidFill>
                <a:latin typeface="Calibri" pitchFamily="34" charset="0"/>
              </a:rPr>
            </a:br>
            <a:r>
              <a:rPr lang="en-US" sz="2000" b="1" dirty="0" smtClean="0">
                <a:solidFill>
                  <a:srgbClr val="FF6600"/>
                </a:solidFill>
                <a:latin typeface="Calibri" pitchFamily="34" charset="0"/>
              </a:rPr>
              <a:t>in terms of the supply of workplaces</a:t>
            </a:r>
            <a:endParaRPr lang="en-US" sz="2000" dirty="0" smtClean="0">
              <a:solidFill>
                <a:srgbClr val="FF6600"/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romanUcPeriod"/>
            </a:pPr>
            <a:endParaRPr lang="en-US" sz="1900" dirty="0" smtClean="0">
              <a:latin typeface="Calibri" pitchFamily="34" charset="0"/>
              <a:cs typeface="Calibri" pitchFamily="34" charset="0"/>
            </a:endParaRPr>
          </a:p>
          <a:p>
            <a:pPr marL="514350" lvl="0" indent="-514350" algn="r">
              <a:buFont typeface="+mj-lt"/>
              <a:buAutoNum type="romanUcPeriod"/>
            </a:pPr>
            <a:r>
              <a:rPr lang="en-US" sz="2000" b="1" dirty="0" smtClean="0">
                <a:solidFill>
                  <a:srgbClr val="732F61"/>
                </a:solidFill>
                <a:latin typeface="Calibri" pitchFamily="34" charset="0"/>
              </a:rPr>
              <a:t>Focusing on the active help for women </a:t>
            </a:r>
            <a:r>
              <a:rPr lang="en-US" sz="2000" dirty="0" smtClean="0">
                <a:solidFill>
                  <a:srgbClr val="732F61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732F61"/>
                </a:solidFill>
                <a:latin typeface="Calibri" pitchFamily="34" charset="0"/>
              </a:rPr>
            </a:br>
            <a:r>
              <a:rPr lang="en-US" sz="2000" b="1" dirty="0" smtClean="0">
                <a:solidFill>
                  <a:srgbClr val="732F61"/>
                </a:solidFill>
                <a:latin typeface="Calibri" pitchFamily="34" charset="0"/>
              </a:rPr>
              <a:t>remaining outside the labor market for a long time</a:t>
            </a:r>
            <a:endParaRPr lang="en-US" sz="2000" dirty="0" smtClean="0">
              <a:solidFill>
                <a:srgbClr val="732F61"/>
              </a:solidFill>
              <a:latin typeface="Calibri" pitchFamily="34" charset="0"/>
            </a:endParaRPr>
          </a:p>
          <a:p>
            <a:pPr marL="514350" indent="-514350" algn="r"/>
            <a:endParaRPr lang="en-US" sz="1900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514350" lvl="0" indent="-514350"/>
            <a:r>
              <a:rPr lang="en-US" sz="2000" b="1" dirty="0" smtClean="0">
                <a:solidFill>
                  <a:srgbClr val="FF6600"/>
                </a:solidFill>
                <a:latin typeface="Calibri" pitchFamily="34" charset="0"/>
              </a:rPr>
              <a:t>III.     Breaking stereotypes regarding </a:t>
            </a:r>
            <a:r>
              <a:rPr lang="en-US" sz="2000" dirty="0" smtClean="0">
                <a:solidFill>
                  <a:srgbClr val="FF66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6600"/>
                </a:solidFill>
                <a:latin typeface="Calibri" pitchFamily="34" charset="0"/>
              </a:rPr>
            </a:br>
            <a:r>
              <a:rPr lang="en-US" sz="2000" b="1" dirty="0" smtClean="0">
                <a:solidFill>
                  <a:srgbClr val="FF6600"/>
                </a:solidFill>
                <a:latin typeface="Calibri" pitchFamily="34" charset="0"/>
              </a:rPr>
              <a:t>public perception of the role of women</a:t>
            </a:r>
            <a:endParaRPr lang="en-US" sz="2000" dirty="0" smtClean="0">
              <a:solidFill>
                <a:srgbClr val="FF6600"/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romanUcPeriod"/>
            </a:pPr>
            <a:endParaRPr lang="en-US" sz="1900" b="1" dirty="0" smtClean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  <a:p>
            <a:pPr marL="514350" lvl="0" indent="-514350" algn="r"/>
            <a:r>
              <a:rPr lang="en-US" sz="1900" b="1" dirty="0" smtClean="0">
                <a:solidFill>
                  <a:srgbClr val="732F61"/>
                </a:solidFill>
                <a:latin typeface="Calibri" pitchFamily="34" charset="0"/>
              </a:rPr>
              <a:t>IV.  </a:t>
            </a:r>
            <a:r>
              <a:rPr lang="en-US" sz="2000" b="1" dirty="0" smtClean="0">
                <a:solidFill>
                  <a:srgbClr val="732F61"/>
                </a:solidFill>
                <a:latin typeface="Calibri" pitchFamily="34" charset="0"/>
              </a:rPr>
              <a:t>Promotion of flexible employment for women </a:t>
            </a:r>
            <a:r>
              <a:rPr lang="en-US" sz="2000" dirty="0" smtClean="0">
                <a:solidFill>
                  <a:srgbClr val="732F61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732F61"/>
                </a:solidFill>
                <a:latin typeface="Calibri" pitchFamily="34" charset="0"/>
              </a:rPr>
            </a:br>
            <a:r>
              <a:rPr lang="en-US" sz="2000" b="1" dirty="0" smtClean="0">
                <a:solidFill>
                  <a:srgbClr val="732F61"/>
                </a:solidFill>
                <a:latin typeface="Calibri" pitchFamily="34" charset="0"/>
              </a:rPr>
              <a:t>among employers</a:t>
            </a:r>
            <a:endParaRPr lang="en-US" sz="1900" dirty="0" smtClean="0">
              <a:latin typeface="Calibri" pitchFamily="34" charset="0"/>
              <a:cs typeface="Calibri" pitchFamily="34" charset="0"/>
            </a:endParaRPr>
          </a:p>
          <a:p>
            <a:pPr marL="514350" lvl="0" indent="-514350">
              <a:buAutoNum type="romanUcPeriod" startAt="5"/>
            </a:pPr>
            <a:r>
              <a:rPr lang="en-US" sz="2000" b="1" dirty="0" smtClean="0">
                <a:solidFill>
                  <a:srgbClr val="FF6600"/>
                </a:solidFill>
                <a:latin typeface="Calibri" pitchFamily="34" charset="0"/>
              </a:rPr>
              <a:t>Extension of institutional aid</a:t>
            </a:r>
            <a:endParaRPr lang="en-US" sz="2000" dirty="0" smtClean="0">
              <a:solidFill>
                <a:srgbClr val="FF6600"/>
              </a:solidFill>
              <a:latin typeface="Calibri" pitchFamily="34" charset="0"/>
            </a:endParaRPr>
          </a:p>
          <a:p>
            <a:pPr marL="3257550" lvl="6" indent="-514350"/>
            <a:r>
              <a:rPr lang="en-US" sz="1900" b="1" dirty="0" smtClean="0">
                <a:solidFill>
                  <a:srgbClr val="FF6600"/>
                </a:solidFill>
                <a:latin typeface="Calibri" pitchFamily="34" charset="0"/>
              </a:rPr>
              <a:t>        </a:t>
            </a:r>
          </a:p>
          <a:p>
            <a:pPr marL="3257550" lvl="6" indent="-514350" algn="r"/>
            <a:r>
              <a:rPr lang="en-US" sz="1900" b="1" dirty="0" smtClean="0">
                <a:solidFill>
                  <a:srgbClr val="FF6600"/>
                </a:solidFill>
                <a:latin typeface="Calibri" pitchFamily="34" charset="0"/>
              </a:rPr>
              <a:t>         </a:t>
            </a:r>
            <a:r>
              <a:rPr lang="en-US" sz="1900" b="1" dirty="0" smtClean="0">
                <a:solidFill>
                  <a:srgbClr val="732F61"/>
                </a:solidFill>
                <a:latin typeface="Calibri" pitchFamily="34" charset="0"/>
              </a:rPr>
              <a:t>VI. </a:t>
            </a:r>
            <a:r>
              <a:rPr lang="en-US" sz="2000" b="1" dirty="0" smtClean="0">
                <a:solidFill>
                  <a:srgbClr val="732F61"/>
                </a:solidFill>
                <a:latin typeface="Calibri" pitchFamily="34" charset="0"/>
              </a:rPr>
              <a:t>Raising self-esteem and self-awareness </a:t>
            </a:r>
            <a:r>
              <a:rPr lang="en-US" sz="2000" dirty="0" smtClean="0">
                <a:solidFill>
                  <a:srgbClr val="732F61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732F61"/>
                </a:solidFill>
                <a:latin typeface="Calibri" pitchFamily="34" charset="0"/>
              </a:rPr>
            </a:br>
            <a:r>
              <a:rPr lang="en-US" sz="2000" b="1" dirty="0" smtClean="0">
                <a:solidFill>
                  <a:srgbClr val="732F61"/>
                </a:solidFill>
                <a:latin typeface="Calibri" pitchFamily="34" charset="0"/>
              </a:rPr>
              <a:t>by means of career</a:t>
            </a:r>
            <a:endParaRPr lang="en-US" sz="2000" dirty="0" smtClean="0">
              <a:solidFill>
                <a:srgbClr val="732F61"/>
              </a:solidFill>
              <a:latin typeface="Calibri" pitchFamily="34" charset="0"/>
            </a:endParaRPr>
          </a:p>
          <a:p>
            <a:pPr marL="514350" indent="-514350" algn="r">
              <a:buFont typeface="+mj-lt"/>
              <a:buAutoNum type="romanUcPeriod"/>
            </a:pPr>
            <a:endParaRPr lang="en-US" sz="1900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5077072" cy="1656185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FF6600"/>
                </a:solidFill>
                <a:latin typeface="Calibri" pitchFamily="34" charset="0"/>
              </a:rPr>
              <a:t>Thank you!</a:t>
            </a:r>
            <a:r>
              <a:rPr lang="pl-PL" sz="2400" b="1" dirty="0" smtClean="0">
                <a:solidFill>
                  <a:srgbClr val="FF6600"/>
                </a:solidFill>
                <a:latin typeface="Calibri" pitchFamily="34" charset="0"/>
              </a:rPr>
              <a:t/>
            </a:r>
            <a:br>
              <a:rPr lang="pl-PL" sz="2400" b="1" dirty="0" smtClean="0">
                <a:solidFill>
                  <a:srgbClr val="FF6600"/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rgbClr val="732F61"/>
                </a:solidFill>
                <a:latin typeface="Calibri" pitchFamily="34" charset="0"/>
              </a:rPr>
              <a:t>Department of Market Research</a:t>
            </a:r>
            <a:r>
              <a:rPr lang="en-US" sz="2400" dirty="0" smtClean="0">
                <a:solidFill>
                  <a:srgbClr val="732F61"/>
                </a:solidFill>
                <a:latin typeface="Calibri" pitchFamily="34" charset="0"/>
              </a:rPr>
              <a:t/>
            </a:r>
            <a:br>
              <a:rPr lang="en-US" sz="2400" dirty="0" smtClean="0">
                <a:solidFill>
                  <a:srgbClr val="732F61"/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rgbClr val="732F61"/>
                </a:solidFill>
                <a:latin typeface="Calibri" pitchFamily="34" charset="0"/>
              </a:rPr>
              <a:t>General </a:t>
            </a:r>
            <a:r>
              <a:rPr lang="en-US" sz="2400" b="1" dirty="0" err="1" smtClean="0">
                <a:solidFill>
                  <a:srgbClr val="732F61"/>
                </a:solidFill>
                <a:latin typeface="Calibri" pitchFamily="34" charset="0"/>
              </a:rPr>
              <a:t>Proje</a:t>
            </a:r>
            <a:r>
              <a:rPr lang="pl-PL" sz="2400" b="1" dirty="0">
                <a:solidFill>
                  <a:srgbClr val="732F61"/>
                </a:solidFill>
                <a:latin typeface="Calibri" pitchFamily="34" charset="0"/>
              </a:rPr>
              <a:t>k</a:t>
            </a:r>
            <a:r>
              <a:rPr lang="en-US" sz="2400" b="1" dirty="0" smtClean="0">
                <a:solidFill>
                  <a:srgbClr val="732F61"/>
                </a:solidFill>
                <a:latin typeface="Calibri" pitchFamily="34" charset="0"/>
              </a:rPr>
              <a:t>t Ltd.</a:t>
            </a:r>
            <a:endParaRPr lang="pl-PL" sz="2400" b="1" dirty="0">
              <a:solidFill>
                <a:srgbClr val="732F61"/>
              </a:solidFill>
              <a:latin typeface="Calibri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25144"/>
            <a:ext cx="27432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760640" cy="109120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Number of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economically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inactive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people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in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Podlaskie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province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in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years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2006-2011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[i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n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thousands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]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214904"/>
              </p:ext>
            </p:extLst>
          </p:nvPr>
        </p:nvGraphicFramePr>
        <p:xfrm>
          <a:off x="827584" y="1700808"/>
          <a:ext cx="7200000" cy="388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ostokąt 6"/>
          <p:cNvSpPr/>
          <p:nvPr/>
        </p:nvSpPr>
        <p:spPr>
          <a:xfrm>
            <a:off x="1475656" y="558924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noProof="1" smtClean="0"/>
              <a:t>Source: own study based on CSO data, the Local Data Bank - Labour Market - Labour Force Survey (average annual data), 2006-2011</a:t>
            </a:r>
            <a:r>
              <a:rPr lang="en-US" sz="1200" noProof="1" smtClean="0"/>
              <a:t> </a:t>
            </a:r>
            <a:endParaRPr lang="en-US" sz="1200" noProof="1"/>
          </a:p>
        </p:txBody>
      </p:sp>
    </p:spTree>
    <p:extLst>
      <p:ext uri="{BB962C8B-B14F-4D97-AF65-F5344CB8AC3E}">
        <p14:creationId xmlns:p14="http://schemas.microsoft.com/office/powerpoint/2010/main" val="28671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836678363"/>
              </p:ext>
            </p:extLst>
          </p:nvPr>
        </p:nvGraphicFramePr>
        <p:xfrm>
          <a:off x="755576" y="1772816"/>
          <a:ext cx="72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832648" cy="109120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employment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rate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for men and women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in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Podlaskie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province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by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gender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in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pl-PL" sz="2400" b="1" dirty="0" err="1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years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 2006-2011 [%]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475656" y="558924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noProof="1" smtClean="0"/>
              <a:t>Source: own study based on CSO data, the Local Data Bank - Labour Market - Labour Force Survey (average annual data), 2006-2011</a:t>
            </a:r>
            <a:r>
              <a:rPr lang="en-US" sz="1200" noProof="1" smtClean="0"/>
              <a:t> </a:t>
            </a:r>
            <a:endParaRPr lang="en-US" sz="1200" noProof="1"/>
          </a:p>
        </p:txBody>
      </p:sp>
    </p:spTree>
    <p:extLst>
      <p:ext uri="{BB962C8B-B14F-4D97-AF65-F5344CB8AC3E}">
        <p14:creationId xmlns:p14="http://schemas.microsoft.com/office/powerpoint/2010/main" val="7739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PS Prezentacja szablon">
  <a:themeElements>
    <a:clrScheme name="Motyw pakietu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9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0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POPS Prezentacja szablon</Template>
  <TotalTime>1469</TotalTime>
  <Words>3416</Words>
  <Application>Microsoft Office PowerPoint</Application>
  <PresentationFormat>Pokaz na ekranie (4:3)</PresentationFormat>
  <Paragraphs>742</Paragraphs>
  <Slides>79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79</vt:i4>
      </vt:variant>
    </vt:vector>
  </HeadingPairs>
  <TitlesOfParts>
    <vt:vector size="80" baseType="lpstr">
      <vt:lpstr>POPS Prezentacja szablon</vt:lpstr>
      <vt:lpstr>„Diagnosis of the situation of women remaining outside the labour market in Podlaskie province”</vt:lpstr>
      <vt:lpstr>Introduction</vt:lpstr>
      <vt:lpstr>Objective of the study</vt:lpstr>
      <vt:lpstr>Definition</vt:lpstr>
      <vt:lpstr>Research Methodology</vt:lpstr>
      <vt:lpstr>Working population in Podlaskie province  over the period 2006-2011 [in thousands]</vt:lpstr>
      <vt:lpstr>Number of unemployed people  in Podlaskie province  in years 2006-2011 [in thousands]</vt:lpstr>
      <vt:lpstr>Number of economically inactive people  in Podlaskie province  in years 2006-2011 [in thousands]</vt:lpstr>
      <vt:lpstr>The employment rate for men and women in Podlaskie province  by gender in the years 2006-2011 [%]</vt:lpstr>
      <vt:lpstr>The unemployment rate for men and women in Podlaskie province   by gender in the years 2006-2011 [%]</vt:lpstr>
      <vt:lpstr>The results of a quantitative study among women remaining outside the labour market</vt:lpstr>
      <vt:lpstr>Charakterystic of the studied  population of women</vt:lpstr>
      <vt:lpstr>Charakteristic of the studied  population of women – cont. </vt:lpstr>
      <vt:lpstr>Charakteristic of the studied  population of women – cont. </vt:lpstr>
      <vt:lpstr>Charakteristic of the studied  population of women – cont. </vt:lpstr>
      <vt:lpstr>Sources of income in  respondents' household [%]</vt:lpstr>
      <vt:lpstr>The average monthly income (net)  per person in the respondent's household [%]</vt:lpstr>
      <vt:lpstr>The economic situation in respondents' families</vt:lpstr>
      <vt:lpstr>Professional experience of studied  women</vt:lpstr>
      <vt:lpstr>Professional experience of studied  women – cont.</vt:lpstr>
      <vt:lpstr>Facilities for women who are mothers, which were available in  workplaces, in which respondents were employed [%]</vt:lpstr>
      <vt:lpstr>The reasons for loss of employment [%]</vt:lpstr>
      <vt:lpstr>Duration of the  unemployment / economical inactivity [%]</vt:lpstr>
      <vt:lpstr>Performing paid odd jobs</vt:lpstr>
      <vt:lpstr>Main reasons for remaining outside the labour market for women  included in the study</vt:lpstr>
      <vt:lpstr>Factors constituting major impediment in careers of the respondents [%] </vt:lpstr>
      <vt:lpstr>Factors constituting major impediment in careers of the respondents [%] - cont.</vt:lpstr>
      <vt:lpstr>Opinions of the respondents regarding the perception of the role of women as mothers and their employee features in comparison to the work of men.</vt:lpstr>
      <vt:lpstr>Opinions of the respondents regarding the perception of the role of women as mothers and their employee features in comparison to the work of men.</vt:lpstr>
      <vt:lpstr>Factors that help women return  to the labour market [%]</vt:lpstr>
      <vt:lpstr>Factors that help women return  to the labour market [%] - Cont.</vt:lpstr>
      <vt:lpstr>Reasons for not taking employment by the respondents [%]</vt:lpstr>
      <vt:lpstr>Reasons for taking employment by the respondents [%]</vt:lpstr>
      <vt:lpstr>Current search for job [%]</vt:lpstr>
      <vt:lpstr>Job search methods [%]</vt:lpstr>
      <vt:lpstr>The frequency of job search [%]</vt:lpstr>
      <vt:lpstr>Abilities of the respondents in terms of the job search and preparation for an interview [%]</vt:lpstr>
      <vt:lpstr>Assessment of one's professional qualifications and language skills</vt:lpstr>
      <vt:lpstr>Willingness to continue education  to increase employment opportunities [%]</vt:lpstr>
      <vt:lpstr>Declarations of women concerning further education [%]</vt:lpstr>
      <vt:lpstr>Willingness to participate in vocational training to improve or supplement professional qualifications [%]</vt:lpstr>
      <vt:lpstr>Flexible forms of employment</vt:lpstr>
      <vt:lpstr>Assessment of flexible forms of employment as help measures in restoring women to  the labour market</vt:lpstr>
      <vt:lpstr>The most important benefits resulting from  employment under flexible forms of work [%]</vt:lpstr>
      <vt:lpstr>Forms of support provided to women remaining outside the labour market</vt:lpstr>
      <vt:lpstr>Forms of support from which women benefited [%]</vt:lpstr>
      <vt:lpstr>Evaluation of the obtained support</vt:lpstr>
      <vt:lpstr>The results of a quantitative survey conducted among employers in Podlasie</vt:lpstr>
      <vt:lpstr>Characteristics of the studied employers population</vt:lpstr>
      <vt:lpstr>Characteristics of the studied employers population - cont.</vt:lpstr>
      <vt:lpstr>Characteristics of the studied employers population - cont.</vt:lpstr>
      <vt:lpstr>Employers' Preferences</vt:lpstr>
      <vt:lpstr>Preferences of employers for hiring candidates of particular gender according to line of business [%]</vt:lpstr>
      <vt:lpstr>Employers' opinions on the relationship between the gender of workers and the possession of certain characteristics [%]</vt:lpstr>
      <vt:lpstr>Employers' opinions on the relationship between the gender of workers and the possession of certain characteristics [%]</vt:lpstr>
      <vt:lpstr>Employers' opinions on the relationship between the gender of workers and the possession of certain characteristics [%]</vt:lpstr>
      <vt:lpstr>Reasons for objections against employing women [%]</vt:lpstr>
      <vt:lpstr>Evaluation of qualification of women and men at the same positions [%]</vt:lpstr>
      <vt:lpstr>Evaluation of effectiveness of women and men at the same positions [%]</vt:lpstr>
      <vt:lpstr>Facilities for mothers present in the companies[%]</vt:lpstr>
      <vt:lpstr>Facilities for women vs. the company's operations </vt:lpstr>
      <vt:lpstr>The use of flexible forms of employment in relation to women</vt:lpstr>
      <vt:lpstr>The benefits arising from the use of flexible forms of employment [%]</vt:lpstr>
      <vt:lpstr>The results of the qualitative research among institutions, organizations, associations related in their activities to the problems of women remaining outside the labor market</vt:lpstr>
      <vt:lpstr>Reasons for difficulties and needs of women remaining outside the labor market</vt:lpstr>
      <vt:lpstr>The image of women remaining  outside the labor market - A comparative analysis</vt:lpstr>
      <vt:lpstr>Family situation of the studied women</vt:lpstr>
      <vt:lpstr>The financial situation of the studied women</vt:lpstr>
      <vt:lpstr>Using the means of support by the studied women</vt:lpstr>
      <vt:lpstr>Career of the studied women</vt:lpstr>
      <vt:lpstr>Professional activity of the studied women</vt:lpstr>
      <vt:lpstr>Professional activity of the studied women - cont.</vt:lpstr>
      <vt:lpstr>Studied women's search for employment</vt:lpstr>
      <vt:lpstr>Education and training needs of women remaining outside the labor market</vt:lpstr>
      <vt:lpstr>Flexible forms of employment</vt:lpstr>
      <vt:lpstr>Targeted support for women remaining outside the labor market</vt:lpstr>
      <vt:lpstr>The main conclusions of the study</vt:lpstr>
      <vt:lpstr>Recommendations resulting from the study</vt:lpstr>
      <vt:lpstr>Thank you! Department of Market Research General Projekt Ltd.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„Diagnoza sytuacji kobiet pozostających poza rynkiem pracy  w województwie podlaskim”</dc:title>
  <dc:creator>Milena</dc:creator>
  <cp:lastModifiedBy>sams</cp:lastModifiedBy>
  <cp:revision>162</cp:revision>
  <dcterms:created xsi:type="dcterms:W3CDTF">2012-10-08T07:35:08Z</dcterms:created>
  <dcterms:modified xsi:type="dcterms:W3CDTF">2012-10-19T10:21:08Z</dcterms:modified>
</cp:coreProperties>
</file>