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notesSlides/notesSlide5.xml" ContentType="application/vnd.openxmlformats-officedocument.presentationml.notesSlide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notesSlides/notesSlide6.xml" ContentType="application/vnd.openxmlformats-officedocument.presentationml.notesSlide+xml"/>
  <Override PartName="/ppt/charts/chart4.xml" ContentType="application/vnd.openxmlformats-officedocument.drawingml.chart+xml"/>
  <Override PartName="/ppt/notesSlides/notesSlide7.xml" ContentType="application/vnd.openxmlformats-officedocument.presentationml.notesSlide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notesSlides/notesSlide8.xml" ContentType="application/vnd.openxmlformats-officedocument.presentationml.notesSlide+xml"/>
  <Override PartName="/ppt/charts/chart7.xml" ContentType="application/vnd.openxmlformats-officedocument.drawingml.chart+xml"/>
  <Override PartName="/ppt/notesSlides/notesSlide9.xml" ContentType="application/vnd.openxmlformats-officedocument.presentationml.notesSlide+xml"/>
  <Override PartName="/ppt/charts/chart8.xml" ContentType="application/vnd.openxmlformats-officedocument.drawingml.chart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notesSlides/notesSlide12.xml" ContentType="application/vnd.openxmlformats-officedocument.presentationml.notesSlide+xml"/>
  <Override PartName="/ppt/charts/chart11.xml" ContentType="application/vnd.openxmlformats-officedocument.drawingml.chart+xml"/>
  <Override PartName="/ppt/notesSlides/notesSlide13.xml" ContentType="application/vnd.openxmlformats-officedocument.presentationml.notesSlide+xml"/>
  <Override PartName="/ppt/charts/chart12.xml" ContentType="application/vnd.openxmlformats-officedocument.drawingml.chart+xml"/>
  <Override PartName="/ppt/drawings/drawing1.xml" ContentType="application/vnd.openxmlformats-officedocument.drawingml.chartshapes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charts/chart13.xml" ContentType="application/vnd.openxmlformats-officedocument.drawingml.chart+xml"/>
  <Override PartName="/ppt/theme/themeOverride1.xml" ContentType="application/vnd.openxmlformats-officedocument.themeOverride+xml"/>
  <Override PartName="/ppt/drawings/drawing2.xml" ContentType="application/vnd.openxmlformats-officedocument.drawingml.chartshapes+xml"/>
  <Override PartName="/ppt/charts/chart14.xml" ContentType="application/vnd.openxmlformats-officedocument.drawingml.chart+xml"/>
  <Override PartName="/ppt/theme/themeOverride2.xml" ContentType="application/vnd.openxmlformats-officedocument.themeOverride+xml"/>
  <Override PartName="/ppt/notesSlides/notesSlide16.xml" ContentType="application/vnd.openxmlformats-officedocument.presentationml.notesSlide+xml"/>
  <Override PartName="/ppt/charts/chart15.xml" ContentType="application/vnd.openxmlformats-officedocument.drawingml.chart+xml"/>
  <Override PartName="/ppt/charts/chart16.xml" ContentType="application/vnd.openxmlformats-officedocument.drawingml.chart+xml"/>
  <Override PartName="/ppt/notesSlides/notesSlide17.xml" ContentType="application/vnd.openxmlformats-officedocument.presentationml.notesSlide+xml"/>
  <Override PartName="/ppt/charts/chart17.xml" ContentType="application/vnd.openxmlformats-officedocument.drawingml.chart+xml"/>
  <Override PartName="/ppt/drawings/drawing3.xml" ContentType="application/vnd.openxmlformats-officedocument.drawingml.chartshapes+xml"/>
  <Override PartName="/ppt/charts/chart18.xml" ContentType="application/vnd.openxmlformats-officedocument.drawingml.chart+xml"/>
  <Override PartName="/ppt/notesSlides/notesSlide18.xml" ContentType="application/vnd.openxmlformats-officedocument.presentationml.notesSlide+xml"/>
  <Override PartName="/ppt/charts/chart19.xml" ContentType="application/vnd.openxmlformats-officedocument.drawingml.chart+xml"/>
  <Override PartName="/ppt/charts/chart20.xml" ContentType="application/vnd.openxmlformats-officedocument.drawingml.chart+xml"/>
  <Override PartName="/ppt/notesSlides/notesSlide19.xml" ContentType="application/vnd.openxmlformats-officedocument.presentationml.notesSlide+xml"/>
  <Override PartName="/ppt/charts/chart21.xml" ContentType="application/vnd.openxmlformats-officedocument.drawingml.chart+xml"/>
  <Override PartName="/ppt/notesSlides/notesSlide20.xml" ContentType="application/vnd.openxmlformats-officedocument.presentationml.notesSlide+xml"/>
  <Override PartName="/ppt/charts/chart22.xml" ContentType="application/vnd.openxmlformats-officedocument.drawingml.chart+xml"/>
  <Override PartName="/ppt/notesSlides/notesSlide21.xml" ContentType="application/vnd.openxmlformats-officedocument.presentationml.notesSlide+xml"/>
  <Override PartName="/ppt/charts/chart23.xml" ContentType="application/vnd.openxmlformats-officedocument.drawingml.chart+xml"/>
  <Override PartName="/ppt/charts/chart24.xml" ContentType="application/vnd.openxmlformats-officedocument.drawingml.chart+xml"/>
  <Override PartName="/ppt/notesSlides/notesSlide22.xml" ContentType="application/vnd.openxmlformats-officedocument.presentationml.notesSlide+xml"/>
  <Override PartName="/ppt/charts/chart25.xml" ContentType="application/vnd.openxmlformats-officedocument.drawingml.chart+xml"/>
  <Override PartName="/ppt/charts/chart26.xml" ContentType="application/vnd.openxmlformats-officedocument.drawingml.chart+xml"/>
  <Override PartName="/ppt/notesSlides/notesSlide23.xml" ContentType="application/vnd.openxmlformats-officedocument.presentationml.notesSlide+xml"/>
  <Override PartName="/ppt/charts/chart27.xml" ContentType="application/vnd.openxmlformats-officedocument.drawingml.chart+xml"/>
  <Override PartName="/ppt/charts/chart28.xml" ContentType="application/vnd.openxmlformats-officedocument.drawingml.chart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charts/chart29.xml" ContentType="application/vnd.openxmlformats-officedocument.drawingml.chart+xml"/>
  <Override PartName="/ppt/notesSlides/notesSlide27.xml" ContentType="application/vnd.openxmlformats-officedocument.presentationml.notesSlide+xml"/>
  <Override PartName="/ppt/charts/chart30.xml" ContentType="application/vnd.openxmlformats-officedocument.drawingml.chart+xml"/>
  <Override PartName="/ppt/notesSlides/notesSlide28.xml" ContentType="application/vnd.openxmlformats-officedocument.presentationml.notesSlide+xml"/>
  <Override PartName="/ppt/charts/chart31.xml" ContentType="application/vnd.openxmlformats-officedocument.drawingml.chart+xml"/>
  <Override PartName="/ppt/drawings/drawing4.xml" ContentType="application/vnd.openxmlformats-officedocument.drawingml.chartshapes+xml"/>
  <Override PartName="/ppt/notesSlides/notesSlide29.xml" ContentType="application/vnd.openxmlformats-officedocument.presentationml.notesSlide+xml"/>
  <Override PartName="/ppt/charts/chart32.xml" ContentType="application/vnd.openxmlformats-officedocument.drawingml.chart+xml"/>
  <Override PartName="/ppt/charts/chart33.xml" ContentType="application/vnd.openxmlformats-officedocument.drawingml.chart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charts/chart34.xml" ContentType="application/vnd.openxmlformats-officedocument.drawingml.chart+xml"/>
  <Override PartName="/ppt/charts/chart35.xml" ContentType="application/vnd.openxmlformats-officedocument.drawingml.chart+xml"/>
  <Override PartName="/ppt/notesSlides/notesSlide32.xml" ContentType="application/vnd.openxmlformats-officedocument.presentationml.notesSlide+xml"/>
  <Override PartName="/ppt/charts/chart36.xml" ContentType="application/vnd.openxmlformats-officedocument.drawingml.chart+xml"/>
  <Override PartName="/ppt/drawings/drawing5.xml" ContentType="application/vnd.openxmlformats-officedocument.drawingml.chartshapes+xml"/>
  <Override PartName="/ppt/notesSlides/notesSlide33.xml" ContentType="application/vnd.openxmlformats-officedocument.presentationml.notesSlide+xml"/>
  <Override PartName="/ppt/charts/chart37.xml" ContentType="application/vnd.openxmlformats-officedocument.drawingml.chart+xml"/>
  <Override PartName="/ppt/notesSlides/notesSlide34.xml" ContentType="application/vnd.openxmlformats-officedocument.presentationml.notesSlide+xml"/>
  <Override PartName="/ppt/charts/chart38.xml" ContentType="application/vnd.openxmlformats-officedocument.drawingml.chart+xml"/>
  <Override PartName="/ppt/notesSlides/notesSlide35.xml" ContentType="application/vnd.openxmlformats-officedocument.presentationml.notesSlide+xml"/>
  <Override PartName="/ppt/charts/chart39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notesMasterIdLst>
    <p:notesMasterId r:id="rId44"/>
  </p:notesMasterIdLst>
  <p:sldIdLst>
    <p:sldId id="263" r:id="rId2"/>
    <p:sldId id="262" r:id="rId3"/>
    <p:sldId id="264" r:id="rId4"/>
    <p:sldId id="265" r:id="rId5"/>
    <p:sldId id="304" r:id="rId6"/>
    <p:sldId id="268" r:id="rId7"/>
    <p:sldId id="266" r:id="rId8"/>
    <p:sldId id="272" r:id="rId9"/>
    <p:sldId id="269" r:id="rId10"/>
    <p:sldId id="273" r:id="rId11"/>
    <p:sldId id="274" r:id="rId12"/>
    <p:sldId id="275" r:id="rId13"/>
    <p:sldId id="305" r:id="rId14"/>
    <p:sldId id="306" r:id="rId15"/>
    <p:sldId id="308" r:id="rId16"/>
    <p:sldId id="307" r:id="rId17"/>
    <p:sldId id="309" r:id="rId18"/>
    <p:sldId id="313" r:id="rId19"/>
    <p:sldId id="280" r:id="rId20"/>
    <p:sldId id="279" r:id="rId21"/>
    <p:sldId id="281" r:id="rId22"/>
    <p:sldId id="282" r:id="rId23"/>
    <p:sldId id="283" r:id="rId24"/>
    <p:sldId id="284" r:id="rId25"/>
    <p:sldId id="289" r:id="rId26"/>
    <p:sldId id="277" r:id="rId27"/>
    <p:sldId id="290" r:id="rId28"/>
    <p:sldId id="292" r:id="rId29"/>
    <p:sldId id="278" r:id="rId30"/>
    <p:sldId id="287" r:id="rId31"/>
    <p:sldId id="286" r:id="rId32"/>
    <p:sldId id="285" r:id="rId33"/>
    <p:sldId id="288" r:id="rId34"/>
    <p:sldId id="293" r:id="rId35"/>
    <p:sldId id="296" r:id="rId36"/>
    <p:sldId id="276" r:id="rId37"/>
    <p:sldId id="310" r:id="rId38"/>
    <p:sldId id="295" r:id="rId39"/>
    <p:sldId id="270" r:id="rId40"/>
    <p:sldId id="294" r:id="rId41"/>
    <p:sldId id="312" r:id="rId42"/>
    <p:sldId id="314" r:id="rId43"/>
  </p:sldIdLst>
  <p:sldSz cx="9144000" cy="6858000" type="screen4x3"/>
  <p:notesSz cx="6858000" cy="9144000"/>
  <p:defaultTextStyle>
    <a:defPPr>
      <a:defRPr lang="pl-PL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0000"/>
    <a:srgbClr val="3C206E"/>
    <a:srgbClr val="1C154F"/>
    <a:srgbClr val="FCFEA0"/>
    <a:srgbClr val="FFCCCC"/>
    <a:srgbClr val="A50021"/>
    <a:srgbClr val="FC9CFC"/>
    <a:srgbClr val="F959F1"/>
    <a:srgbClr val="FED6FE"/>
    <a:srgbClr val="8C8C8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2787"/>
    <p:restoredTop sz="82530" autoAdjust="0"/>
  </p:normalViewPr>
  <p:slideViewPr>
    <p:cSldViewPr>
      <p:cViewPr>
        <p:scale>
          <a:sx n="66" d="100"/>
          <a:sy n="66" d="100"/>
        </p:scale>
        <p:origin x="-726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J&#281;drzej\Desktop\Wykresy_podlasie_EN\podlasieEN.xlsx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J&#281;drzej\Desktop\Wykresy_podlasie_EN\wykresy-raport-nowyEN.xlsx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J&#281;drzej\Desktop\Wykresy_podlasie_EN\wykresy-raport-nowyEN.xlsx" TargetMode="External"/></Relationships>
</file>

<file path=ppt/charts/_rels/chart1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Users\J&#281;drzej\Desktop\Wykresy_podlasie_EN\wykresy-raport-nowyEN.xlsx" TargetMode="Externa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2.xml"/><Relationship Id="rId2" Type="http://schemas.openxmlformats.org/officeDocument/2006/relationships/oleObject" Target="file:///C:\Users\J&#281;drzej\Desktop\Wykresy_podlasie_EN\wykresy-raport-nowyEN.xlsx" TargetMode="External"/><Relationship Id="rId1" Type="http://schemas.openxmlformats.org/officeDocument/2006/relationships/themeOverride" Target="../theme/themeOverride1.xml"/></Relationships>
</file>

<file path=ppt/charts/_rels/chart14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J&#281;drzej\Desktop\Wykresy_podlasie_EN\wykresy-raport-nowyEN.xlsx" TargetMode="External"/><Relationship Id="rId1" Type="http://schemas.openxmlformats.org/officeDocument/2006/relationships/themeOverride" Target="../theme/themeOverride2.xml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J&#281;drzej\Desktop\Wykresy_podlasie_EN\WykresyV2EN.xlsx" TargetMode="External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J&#281;drzej\Desktop\Wykresy_podlasie_EN\WykresyV2EN.xlsx" TargetMode="External"/></Relationships>
</file>

<file path=ppt/charts/_rels/chart17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oleObject" Target="Macintosh%20HD:Users:joanna:Dropbox:Projekty:Gallup:z-Jedrkiem:podlasie:Wykresy.xlsx" TargetMode="External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J&#281;drzej\Desktop\Wykresy_podlasie_EN\WykresyV2EN.xlsx" TargetMode="External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J&#281;drzej\AppData\Roaming\Microsoft\Excel\Wykresy%20(version%201).xlsb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Excel1.xlsx"/></Relationships>
</file>

<file path=ppt/charts/_rels/chart2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J&#281;drzej\Desktop\Wykresy_podlasie_EN\WykresyV2EN.xlsx" TargetMode="External"/></Relationships>
</file>

<file path=ppt/charts/_rels/chart2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J&#281;drzej\Desktop\Wykresy_podlasie_EN\WykresyV2EN.xlsx" TargetMode="External"/></Relationships>
</file>

<file path=ppt/charts/_rels/chart2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J&#281;drzej\Desktop\Wykresy_podlasie_EN\WykresyV2EN.xlsx" TargetMode="External"/></Relationships>
</file>

<file path=ppt/charts/_rels/chart2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J&#281;drzej\Desktop\Wykresy_podlasie_EN\WykresyV2EN.xlsx" TargetMode="External"/></Relationships>
</file>

<file path=ppt/charts/_rels/chart2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J&#281;drzej\Desktop\Wykresy_podlasie_EN\WykresyV2EN.xlsx" TargetMode="External"/></Relationships>
</file>

<file path=ppt/charts/_rels/chart2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J&#281;drzej\Dropbox\SYNTAX_AFZ_pracodawcy\podlasie\Bezrobotni_r1&amp;2_wykresy.xls" TargetMode="External"/></Relationships>
</file>

<file path=ppt/charts/_rels/chart2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J&#281;drzej\Desktop\Wykresy_podlasie_EN\Bezrobotni_r1&amp;2_wykresyEN.xls" TargetMode="External"/></Relationships>
</file>

<file path=ppt/charts/_rels/chart2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J&#281;drzej\Dropbox\SYNTAX_AFZ_pracodawcy\podlasie\Bezrobotni_r1&amp;2_wykresy.xls" TargetMode="External"/></Relationships>
</file>

<file path=ppt/charts/_rels/chart2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J&#281;drzej\Desktop\Wykresy_podlasie_EN\WykresyV2EN.xlsx" TargetMode="External"/></Relationships>
</file>

<file path=ppt/charts/_rels/chart2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J&#281;drzej\Desktop\Wykresy_podlasie_EN\WykresyV2EN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aciek\Desktop\Zeszyt1.xlsx" TargetMode="External"/></Relationships>
</file>

<file path=ppt/charts/_rels/chart3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J&#281;drzej\Desktop\Wykresy_podlasie_EN\dobra-pracaEN.xlsx" TargetMode="External"/></Relationships>
</file>

<file path=ppt/charts/_rels/chart3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oleObject" Target="file:///C:\Users\J&#281;drzej\Desktop\Wykresy_podlasie_EN\wykresy-raport-nowyEN.xlsx" TargetMode="External"/></Relationships>
</file>

<file path=ppt/charts/_rels/chart3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J&#281;drzej\Desktop\Wykresy_podlasie_EN\wykresy-raport-nowyEN.xlsx" TargetMode="External"/></Relationships>
</file>

<file path=ppt/charts/_rels/chart3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J&#281;drzej\Desktop\Wykresy_podlasie_EN\wykresy-raport-nowyEN.xlsx" TargetMode="External"/></Relationships>
</file>

<file path=ppt/charts/_rels/chart3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J&#281;drzej\Desktop\Wykresy_podlasie_EN\wykresy-raport-nowyEN.xlsx" TargetMode="External"/></Relationships>
</file>

<file path=ppt/charts/_rels/chart3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J&#281;drzej\Desktop\Wykresy_podlasie_EN\wykresy-raport-nowyEN.xlsx" TargetMode="External"/></Relationships>
</file>

<file path=ppt/charts/_rels/chart3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5.xml"/><Relationship Id="rId1" Type="http://schemas.openxmlformats.org/officeDocument/2006/relationships/oleObject" Target="Macintosh%20HD:Users:joanna:Dropbox:Projekty:Gallup:z-Jedrkiem:podlasie:wykresy-raport-nowy.xlsx" TargetMode="External"/></Relationships>
</file>

<file path=ppt/charts/_rels/chart3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J&#281;drzej\Desktop\Wykresy_podlasie_EN\wykresy-raport-nowyEN.xlsx" TargetMode="External"/></Relationships>
</file>

<file path=ppt/charts/_rels/chart3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J&#281;drzej\Desktop\Wykresy_podlasie_EN\wykresy-raport-nowyEN.xlsx" TargetMode="External"/></Relationships>
</file>

<file path=ppt/charts/_rels/chart3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J&#281;drzej\Desktop\Wykresy_podlasie_EN\wykresy-raport-nowyEN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aciek\Desktop\korekta-podlasie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J&#281;drzej\Desktop\Wykresy_podlasie_EN\Kopia%20Wykres_N-liczba_dzieciEN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J&#281;drzej\Desktop\Wykresy_podlasie_EN\Kopia%20Wykres_M-stan_cywilnyEN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J&#281;drzej\Desktop\Wykresy_podlasie_EN\WykresyV2EN.xlsx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J&#281;drzej\Desktop\Wykresy_podlasie_EN\Kopia%20Wykres_G-wyksztalcenie_bezrobotnych_w_PodlaskimEN.xlsx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J&#281;drzej\Desktop\Wykresy_podlasie_EN\wykresy-raport-nowyEN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9017395031924714"/>
          <c:y val="2.8758169934640466E-2"/>
          <c:w val="0.78387878732150662"/>
          <c:h val="0.55041017164050887"/>
        </c:manualLayout>
      </c:layout>
      <c:barChart>
        <c:barDir val="col"/>
        <c:grouping val="percentStacked"/>
        <c:varyColors val="0"/>
        <c:ser>
          <c:idx val="0"/>
          <c:order val="0"/>
          <c:tx>
            <c:strRef>
              <c:f>Arkusz1!$C$220</c:f>
              <c:strCache>
                <c:ptCount val="1"/>
                <c:pt idx="0">
                  <c:v>Higher education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Arkusz1!$B$221:$B$223</c:f>
              <c:strCache>
                <c:ptCount val="3"/>
                <c:pt idx="0">
                  <c:v>Economically active - working people</c:v>
                </c:pt>
                <c:pt idx="1">
                  <c:v>Economically active - unemployed people</c:v>
                </c:pt>
                <c:pt idx="2">
                  <c:v>Economically non-active people</c:v>
                </c:pt>
              </c:strCache>
            </c:strRef>
          </c:cat>
          <c:val>
            <c:numRef>
              <c:f>Arkusz1!$C$221:$C$223</c:f>
              <c:numCache>
                <c:formatCode>0.0%</c:formatCode>
                <c:ptCount val="3"/>
                <c:pt idx="0">
                  <c:v>0.26380368098159507</c:v>
                </c:pt>
                <c:pt idx="1">
                  <c:v>0.16071428571428606</c:v>
                </c:pt>
                <c:pt idx="2">
                  <c:v>8.0536912751678069E-2</c:v>
                </c:pt>
              </c:numCache>
            </c:numRef>
          </c:val>
        </c:ser>
        <c:ser>
          <c:idx val="1"/>
          <c:order val="1"/>
          <c:tx>
            <c:strRef>
              <c:f>Arkusz1!$D$220</c:f>
              <c:strCache>
                <c:ptCount val="1"/>
                <c:pt idx="0">
                  <c:v>Post-secondary, secondary vocational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Arkusz1!$B$221:$B$223</c:f>
              <c:strCache>
                <c:ptCount val="3"/>
                <c:pt idx="0">
                  <c:v>Economically active - working people</c:v>
                </c:pt>
                <c:pt idx="1">
                  <c:v>Economically active - unemployed people</c:v>
                </c:pt>
                <c:pt idx="2">
                  <c:v>Economically non-active people</c:v>
                </c:pt>
              </c:strCache>
            </c:strRef>
          </c:cat>
          <c:val>
            <c:numRef>
              <c:f>Arkusz1!$D$221:$D$223</c:f>
              <c:numCache>
                <c:formatCode>0.0%</c:formatCode>
                <c:ptCount val="3"/>
                <c:pt idx="0">
                  <c:v>0.296523517382414</c:v>
                </c:pt>
                <c:pt idx="1">
                  <c:v>0.30357142857142855</c:v>
                </c:pt>
                <c:pt idx="2">
                  <c:v>0.16778523489932942</c:v>
                </c:pt>
              </c:numCache>
            </c:numRef>
          </c:val>
        </c:ser>
        <c:ser>
          <c:idx val="2"/>
          <c:order val="2"/>
          <c:tx>
            <c:strRef>
              <c:f>Arkusz1!$E$220</c:f>
              <c:strCache>
                <c:ptCount val="1"/>
                <c:pt idx="0">
                  <c:v>Secondary education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Arkusz1!$B$221:$B$223</c:f>
              <c:strCache>
                <c:ptCount val="3"/>
                <c:pt idx="0">
                  <c:v>Economically active - working people</c:v>
                </c:pt>
                <c:pt idx="1">
                  <c:v>Economically active - unemployed people</c:v>
                </c:pt>
                <c:pt idx="2">
                  <c:v>Economically non-active people</c:v>
                </c:pt>
              </c:strCache>
            </c:strRef>
          </c:cat>
          <c:val>
            <c:numRef>
              <c:f>Arkusz1!$E$221:$E$223</c:f>
              <c:numCache>
                <c:formatCode>0.0%</c:formatCode>
                <c:ptCount val="3"/>
                <c:pt idx="0">
                  <c:v>8.1799591002045008E-2</c:v>
                </c:pt>
                <c:pt idx="1">
                  <c:v>0.14285714285714313</c:v>
                </c:pt>
                <c:pt idx="2">
                  <c:v>0.1185682326621925</c:v>
                </c:pt>
              </c:numCache>
            </c:numRef>
          </c:val>
        </c:ser>
        <c:ser>
          <c:idx val="3"/>
          <c:order val="3"/>
          <c:tx>
            <c:strRef>
              <c:f>Arkusz1!$F$220</c:f>
              <c:strCache>
                <c:ptCount val="1"/>
                <c:pt idx="0">
                  <c:v>Vocational education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Arkusz1!$B$221:$B$223</c:f>
              <c:strCache>
                <c:ptCount val="3"/>
                <c:pt idx="0">
                  <c:v>Economically active - working people</c:v>
                </c:pt>
                <c:pt idx="1">
                  <c:v>Economically active - unemployed people</c:v>
                </c:pt>
                <c:pt idx="2">
                  <c:v>Economically non-active people</c:v>
                </c:pt>
              </c:strCache>
            </c:strRef>
          </c:cat>
          <c:val>
            <c:numRef>
              <c:f>Arkusz1!$F$221:$F$223</c:f>
              <c:numCache>
                <c:formatCode>0.0%</c:formatCode>
                <c:ptCount val="3"/>
                <c:pt idx="0">
                  <c:v>0.23926380368098171</c:v>
                </c:pt>
                <c:pt idx="1">
                  <c:v>0.26785714285714285</c:v>
                </c:pt>
                <c:pt idx="2">
                  <c:v>0.13422818791946334</c:v>
                </c:pt>
              </c:numCache>
            </c:numRef>
          </c:val>
        </c:ser>
        <c:ser>
          <c:idx val="4"/>
          <c:order val="4"/>
          <c:tx>
            <c:strRef>
              <c:f>Arkusz1!$G$220</c:f>
              <c:strCache>
                <c:ptCount val="1"/>
                <c:pt idx="0">
                  <c:v>Primary education or lower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Arkusz1!$B$221:$B$223</c:f>
              <c:strCache>
                <c:ptCount val="3"/>
                <c:pt idx="0">
                  <c:v>Economically active - working people</c:v>
                </c:pt>
                <c:pt idx="1">
                  <c:v>Economically active - unemployed people</c:v>
                </c:pt>
                <c:pt idx="2">
                  <c:v>Economically non-active people</c:v>
                </c:pt>
              </c:strCache>
            </c:strRef>
          </c:cat>
          <c:val>
            <c:numRef>
              <c:f>Arkusz1!$G$221:$G$223</c:f>
              <c:numCache>
                <c:formatCode>0.0%</c:formatCode>
                <c:ptCount val="3"/>
                <c:pt idx="0">
                  <c:v>0.11860940695296526</c:v>
                </c:pt>
                <c:pt idx="1">
                  <c:v>0.125</c:v>
                </c:pt>
                <c:pt idx="2">
                  <c:v>0.49888143176733823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75053312"/>
        <c:axId val="31129600"/>
      </c:barChart>
      <c:catAx>
        <c:axId val="75053312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pl-PL"/>
          </a:p>
        </c:txPr>
        <c:crossAx val="31129600"/>
        <c:crosses val="autoZero"/>
        <c:auto val="1"/>
        <c:lblAlgn val="ctr"/>
        <c:lblOffset val="100"/>
        <c:noMultiLvlLbl val="0"/>
      </c:catAx>
      <c:valAx>
        <c:axId val="31129600"/>
        <c:scaling>
          <c:orientation val="minMax"/>
        </c:scaling>
        <c:delete val="0"/>
        <c:axPos val="l"/>
        <c:numFmt formatCode="0%" sourceLinked="1"/>
        <c:majorTickMark val="out"/>
        <c:minorTickMark val="none"/>
        <c:tickLblPos val="nextTo"/>
        <c:crossAx val="7505331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17821761614986814"/>
          <c:y val="0.74396943974804763"/>
          <c:w val="0.81783444029449881"/>
          <c:h val="0.23902051746917638"/>
        </c:manualLayout>
      </c:layout>
      <c:overlay val="0"/>
      <c:txPr>
        <a:bodyPr/>
        <a:lstStyle/>
        <a:p>
          <a:pPr>
            <a:defRPr sz="1400"/>
          </a:pPr>
          <a:endParaRPr lang="pl-PL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dLbls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l.pracodawców!$B$90:$B$94</c:f>
              <c:strCache>
                <c:ptCount val="5"/>
                <c:pt idx="0">
                  <c:v>The employment contract of indefinite duration</c:v>
                </c:pt>
                <c:pt idx="1">
                  <c:v>An employment contract for a specified period</c:v>
                </c:pt>
                <c:pt idx="2">
                  <c:v>A specific-task contract</c:v>
                </c:pt>
                <c:pt idx="3">
                  <c:v>Oral agreement with the employer</c:v>
                </c:pt>
                <c:pt idx="4">
                  <c:v>Other</c:v>
                </c:pt>
              </c:strCache>
            </c:strRef>
          </c:cat>
          <c:val>
            <c:numRef>
              <c:f>l.pracodawców!$C$90:$C$94</c:f>
              <c:numCache>
                <c:formatCode>General</c:formatCode>
                <c:ptCount val="5"/>
                <c:pt idx="0">
                  <c:v>229</c:v>
                </c:pt>
                <c:pt idx="1">
                  <c:v>413</c:v>
                </c:pt>
                <c:pt idx="2">
                  <c:v>91</c:v>
                </c:pt>
                <c:pt idx="3">
                  <c:v>60</c:v>
                </c:pt>
                <c:pt idx="4">
                  <c:v>57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.65225386070927183"/>
          <c:y val="8.4390019429389507E-2"/>
          <c:w val="0.33611823231398452"/>
          <c:h val="0.9156099805706106"/>
        </c:manualLayout>
      </c:layout>
      <c:overlay val="0"/>
    </c:legend>
    <c:plotVisOnly val="1"/>
    <c:dispBlanksAs val="zero"/>
    <c:showDLblsOverMax val="0"/>
  </c:chart>
  <c:txPr>
    <a:bodyPr/>
    <a:lstStyle/>
    <a:p>
      <a:pPr>
        <a:defRPr sz="1800"/>
      </a:pPr>
      <a:endParaRPr lang="pl-PL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przyczyny!$A$65</c:f>
              <c:strCache>
                <c:ptCount val="1"/>
                <c:pt idx="0">
                  <c:v>Completion of work on fixed-term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przyczyny!$B$64:$D$64</c:f>
              <c:strCache>
                <c:ptCount val="3"/>
                <c:pt idx="0">
                  <c:v>up to 24 years</c:v>
                </c:pt>
                <c:pt idx="1">
                  <c:v>25 - 44 years</c:v>
                </c:pt>
                <c:pt idx="2">
                  <c:v>at least 45 years</c:v>
                </c:pt>
              </c:strCache>
            </c:strRef>
          </c:cat>
          <c:val>
            <c:numRef>
              <c:f>przyczyny!$B$65:$D$65</c:f>
              <c:numCache>
                <c:formatCode>0%</c:formatCode>
                <c:ptCount val="3"/>
                <c:pt idx="0">
                  <c:v>0.60900000000000065</c:v>
                </c:pt>
                <c:pt idx="1">
                  <c:v>0.38400000000000045</c:v>
                </c:pt>
                <c:pt idx="2">
                  <c:v>0.31000000000000039</c:v>
                </c:pt>
              </c:numCache>
            </c:numRef>
          </c:val>
        </c:ser>
        <c:ser>
          <c:idx val="1"/>
          <c:order val="1"/>
          <c:tx>
            <c:strRef>
              <c:f>przyczyny!$A$66</c:f>
              <c:strCache>
                <c:ptCount val="1"/>
                <c:pt idx="0">
                  <c:v>Resignation for personal reasons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przyczyny!$B$64:$D$64</c:f>
              <c:strCache>
                <c:ptCount val="3"/>
                <c:pt idx="0">
                  <c:v>up to 24 years</c:v>
                </c:pt>
                <c:pt idx="1">
                  <c:v>25 - 44 years</c:v>
                </c:pt>
                <c:pt idx="2">
                  <c:v>at least 45 years</c:v>
                </c:pt>
              </c:strCache>
            </c:strRef>
          </c:cat>
          <c:val>
            <c:numRef>
              <c:f>przyczyny!$B$66:$D$66</c:f>
              <c:numCache>
                <c:formatCode>0%</c:formatCode>
                <c:ptCount val="3"/>
                <c:pt idx="0">
                  <c:v>0.23</c:v>
                </c:pt>
                <c:pt idx="1">
                  <c:v>0.24400000000000019</c:v>
                </c:pt>
                <c:pt idx="2">
                  <c:v>0.17700000000000018</c:v>
                </c:pt>
              </c:numCache>
            </c:numRef>
          </c:val>
        </c:ser>
        <c:ser>
          <c:idx val="2"/>
          <c:order val="2"/>
          <c:tx>
            <c:strRef>
              <c:f>przyczyny!$A$67</c:f>
              <c:strCache>
                <c:ptCount val="1"/>
                <c:pt idx="0">
                  <c:v>Removal of the plant or the workplace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przyczyny!$B$64:$D$64</c:f>
              <c:strCache>
                <c:ptCount val="3"/>
                <c:pt idx="0">
                  <c:v>up to 24 years</c:v>
                </c:pt>
                <c:pt idx="1">
                  <c:v>25 - 44 years</c:v>
                </c:pt>
                <c:pt idx="2">
                  <c:v>at least 45 years</c:v>
                </c:pt>
              </c:strCache>
            </c:strRef>
          </c:cat>
          <c:val>
            <c:numRef>
              <c:f>przyczyny!$B$67:$D$67</c:f>
              <c:numCache>
                <c:formatCode>0%</c:formatCode>
                <c:ptCount val="3"/>
                <c:pt idx="0">
                  <c:v>2.3E-2</c:v>
                </c:pt>
                <c:pt idx="1">
                  <c:v>0.13800000000000001</c:v>
                </c:pt>
                <c:pt idx="2">
                  <c:v>0.23800000000000004</c:v>
                </c:pt>
              </c:numCache>
            </c:numRef>
          </c:val>
        </c:ser>
        <c:ser>
          <c:idx val="3"/>
          <c:order val="3"/>
          <c:tx>
            <c:strRef>
              <c:f>przyczyny!$A$68</c:f>
              <c:strCache>
                <c:ptCount val="1"/>
                <c:pt idx="0">
                  <c:v>Dismissal by the employer for other reasons</c:v>
                </c:pt>
              </c:strCache>
            </c:strRef>
          </c:tx>
          <c:invertIfNegative val="0"/>
          <c:dLbls>
            <c:dLbl>
              <c:idx val="2"/>
              <c:layout>
                <c:manualLayout>
                  <c:x val="1.5583712087070673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przyczyny!$B$64:$D$64</c:f>
              <c:strCache>
                <c:ptCount val="3"/>
                <c:pt idx="0">
                  <c:v>up to 24 years</c:v>
                </c:pt>
                <c:pt idx="1">
                  <c:v>25 - 44 years</c:v>
                </c:pt>
                <c:pt idx="2">
                  <c:v>at least 45 years</c:v>
                </c:pt>
              </c:strCache>
            </c:strRef>
          </c:cat>
          <c:val>
            <c:numRef>
              <c:f>przyczyny!$B$68:$D$68</c:f>
              <c:numCache>
                <c:formatCode>0%</c:formatCode>
                <c:ptCount val="3"/>
                <c:pt idx="0">
                  <c:v>4.5999999999999999E-2</c:v>
                </c:pt>
                <c:pt idx="1">
                  <c:v>6.8000000000000019E-2</c:v>
                </c:pt>
                <c:pt idx="2">
                  <c:v>9.7000000000000003E-2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79024512"/>
        <c:axId val="79026048"/>
        <c:axId val="0"/>
      </c:bar3DChart>
      <c:catAx>
        <c:axId val="79024512"/>
        <c:scaling>
          <c:orientation val="minMax"/>
        </c:scaling>
        <c:delete val="0"/>
        <c:axPos val="b"/>
        <c:majorTickMark val="out"/>
        <c:minorTickMark val="none"/>
        <c:tickLblPos val="nextTo"/>
        <c:crossAx val="79026048"/>
        <c:crosses val="autoZero"/>
        <c:auto val="1"/>
        <c:lblAlgn val="ctr"/>
        <c:lblOffset val="100"/>
        <c:noMultiLvlLbl val="0"/>
      </c:catAx>
      <c:valAx>
        <c:axId val="79026048"/>
        <c:scaling>
          <c:orientation val="minMax"/>
        </c:scaling>
        <c:delete val="1"/>
        <c:axPos val="l"/>
        <c:numFmt formatCode="0%" sourceLinked="1"/>
        <c:majorTickMark val="out"/>
        <c:minorTickMark val="none"/>
        <c:tickLblPos val="none"/>
        <c:crossAx val="7902451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6099993663888301"/>
          <c:y val="7.1622200707857853E-2"/>
          <c:w val="0.33758336226229618"/>
          <c:h val="0.62747551859317396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pl-PL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2009469308901412"/>
          <c:y val="6.0185185185185168E-2"/>
          <c:w val="0.85613939056874466"/>
          <c:h val="0.47432742782152232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l.pracodawców!$B$38</c:f>
              <c:strCache>
                <c:ptCount val="1"/>
                <c:pt idx="0">
                  <c:v>Manufacturing and Industry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l.pracodawców!$C$37:$D$37</c:f>
              <c:strCache>
                <c:ptCount val="2"/>
                <c:pt idx="0">
                  <c:v>Men</c:v>
                </c:pt>
                <c:pt idx="1">
                  <c:v>Women</c:v>
                </c:pt>
              </c:strCache>
            </c:strRef>
          </c:cat>
          <c:val>
            <c:numRef>
              <c:f>l.pracodawców!$C$38:$D$38</c:f>
              <c:numCache>
                <c:formatCode>0%</c:formatCode>
                <c:ptCount val="2"/>
                <c:pt idx="0">
                  <c:v>0.23</c:v>
                </c:pt>
                <c:pt idx="1">
                  <c:v>0.22</c:v>
                </c:pt>
              </c:numCache>
            </c:numRef>
          </c:val>
        </c:ser>
        <c:ser>
          <c:idx val="1"/>
          <c:order val="1"/>
          <c:tx>
            <c:strRef>
              <c:f>l.pracodawców!$B$39</c:f>
              <c:strCache>
                <c:ptCount val="1"/>
                <c:pt idx="0">
                  <c:v>Other services for citizens and businesses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l.pracodawców!$C$37:$D$37</c:f>
              <c:strCache>
                <c:ptCount val="2"/>
                <c:pt idx="0">
                  <c:v>Men</c:v>
                </c:pt>
                <c:pt idx="1">
                  <c:v>Women</c:v>
                </c:pt>
              </c:strCache>
            </c:strRef>
          </c:cat>
          <c:val>
            <c:numRef>
              <c:f>l.pracodawców!$C$39:$D$39</c:f>
              <c:numCache>
                <c:formatCode>0%</c:formatCode>
                <c:ptCount val="2"/>
                <c:pt idx="0">
                  <c:v>0.14500000000000007</c:v>
                </c:pt>
                <c:pt idx="1">
                  <c:v>0.23400000000000001</c:v>
                </c:pt>
              </c:numCache>
            </c:numRef>
          </c:val>
        </c:ser>
        <c:ser>
          <c:idx val="2"/>
          <c:order val="2"/>
          <c:tx>
            <c:strRef>
              <c:f>l.pracodawców!$B$40</c:f>
              <c:strCache>
                <c:ptCount val="1"/>
                <c:pt idx="0">
                  <c:v>Construction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l.pracodawców!$C$37:$D$37</c:f>
              <c:strCache>
                <c:ptCount val="2"/>
                <c:pt idx="0">
                  <c:v>Men</c:v>
                </c:pt>
                <c:pt idx="1">
                  <c:v>Women</c:v>
                </c:pt>
              </c:strCache>
            </c:strRef>
          </c:cat>
          <c:val>
            <c:numRef>
              <c:f>l.pracodawców!$C$40:$D$40</c:f>
              <c:numCache>
                <c:formatCode>0%</c:formatCode>
                <c:ptCount val="2"/>
                <c:pt idx="0">
                  <c:v>0.30400000000000021</c:v>
                </c:pt>
                <c:pt idx="1">
                  <c:v>8.0000000000000071E-3</c:v>
                </c:pt>
              </c:numCache>
            </c:numRef>
          </c:val>
        </c:ser>
        <c:ser>
          <c:idx val="3"/>
          <c:order val="3"/>
          <c:tx>
            <c:strRef>
              <c:f>l.pracodawców!$B$41</c:f>
              <c:strCache>
                <c:ptCount val="1"/>
                <c:pt idx="0">
                  <c:v>Commerce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l.pracodawców!$C$37:$D$37</c:f>
              <c:strCache>
                <c:ptCount val="2"/>
                <c:pt idx="0">
                  <c:v>Men</c:v>
                </c:pt>
                <c:pt idx="1">
                  <c:v>Women</c:v>
                </c:pt>
              </c:strCache>
            </c:strRef>
          </c:cat>
          <c:val>
            <c:numRef>
              <c:f>l.pracodawców!$C$41:$D$41</c:f>
              <c:numCache>
                <c:formatCode>0%</c:formatCode>
                <c:ptCount val="2"/>
                <c:pt idx="0">
                  <c:v>9.5000000000000043E-2</c:v>
                </c:pt>
                <c:pt idx="1">
                  <c:v>0.27100000000000002</c:v>
                </c:pt>
              </c:numCache>
            </c:numRef>
          </c:val>
        </c:ser>
        <c:ser>
          <c:idx val="4"/>
          <c:order val="4"/>
          <c:tx>
            <c:strRef>
              <c:f>l.pracodawców!$B$42</c:f>
              <c:strCache>
                <c:ptCount val="1"/>
                <c:pt idx="0">
                  <c:v>Public administration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l.pracodawców!$C$37:$D$37</c:f>
              <c:strCache>
                <c:ptCount val="2"/>
                <c:pt idx="0">
                  <c:v>Men</c:v>
                </c:pt>
                <c:pt idx="1">
                  <c:v>Women</c:v>
                </c:pt>
              </c:strCache>
            </c:strRef>
          </c:cat>
          <c:val>
            <c:numRef>
              <c:f>l.pracodawców!$C$42:$D$42</c:f>
              <c:numCache>
                <c:formatCode>0%</c:formatCode>
                <c:ptCount val="2"/>
                <c:pt idx="0">
                  <c:v>3.4000000000000002E-2</c:v>
                </c:pt>
                <c:pt idx="1">
                  <c:v>0.11899999999999998</c:v>
                </c:pt>
              </c:numCache>
            </c:numRef>
          </c:val>
        </c:ser>
        <c:ser>
          <c:idx val="5"/>
          <c:order val="5"/>
          <c:tx>
            <c:strRef>
              <c:f>l.pracodawców!$B$43</c:f>
              <c:strCache>
                <c:ptCount val="1"/>
                <c:pt idx="0">
                  <c:v>Transport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l.pracodawców!$C$37:$D$37</c:f>
              <c:strCache>
                <c:ptCount val="2"/>
                <c:pt idx="0">
                  <c:v>Men</c:v>
                </c:pt>
                <c:pt idx="1">
                  <c:v>Women</c:v>
                </c:pt>
              </c:strCache>
            </c:strRef>
          </c:cat>
          <c:val>
            <c:numRef>
              <c:f>l.pracodawców!$C$43:$D$43</c:f>
              <c:numCache>
                <c:formatCode>0%</c:formatCode>
                <c:ptCount val="2"/>
                <c:pt idx="0">
                  <c:v>5.3999999999999999E-2</c:v>
                </c:pt>
                <c:pt idx="1">
                  <c:v>1.0999999999999998E-2</c:v>
                </c:pt>
              </c:numCache>
            </c:numRef>
          </c:val>
        </c:ser>
        <c:ser>
          <c:idx val="6"/>
          <c:order val="6"/>
          <c:tx>
            <c:strRef>
              <c:f>l.pracodawców!$B$44</c:f>
              <c:strCache>
                <c:ptCount val="1"/>
                <c:pt idx="0">
                  <c:v>Agriculture, forestry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l.pracodawców!$C$37:$D$37</c:f>
              <c:strCache>
                <c:ptCount val="2"/>
                <c:pt idx="0">
                  <c:v>Men</c:v>
                </c:pt>
                <c:pt idx="1">
                  <c:v>Women</c:v>
                </c:pt>
              </c:strCache>
            </c:strRef>
          </c:cat>
          <c:val>
            <c:numRef>
              <c:f>l.pracodawców!$C$44:$D$44</c:f>
              <c:numCache>
                <c:formatCode>0%</c:formatCode>
                <c:ptCount val="2"/>
                <c:pt idx="0">
                  <c:v>4.2000000000000023E-2</c:v>
                </c:pt>
                <c:pt idx="1">
                  <c:v>2.3E-2</c:v>
                </c:pt>
              </c:numCache>
            </c:numRef>
          </c:val>
        </c:ser>
        <c:ser>
          <c:idx val="7"/>
          <c:order val="7"/>
          <c:tx>
            <c:strRef>
              <c:f>l.pracodawców!$B$45</c:f>
              <c:strCache>
                <c:ptCount val="1"/>
                <c:pt idx="0">
                  <c:v>Education and health care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l.pracodawców!$C$37:$D$37</c:f>
              <c:strCache>
                <c:ptCount val="2"/>
                <c:pt idx="0">
                  <c:v>Men</c:v>
                </c:pt>
                <c:pt idx="1">
                  <c:v>Women</c:v>
                </c:pt>
              </c:strCache>
            </c:strRef>
          </c:cat>
          <c:val>
            <c:numRef>
              <c:f>l.pracodawców!$C$45:$D$45</c:f>
              <c:numCache>
                <c:formatCode>0%</c:formatCode>
                <c:ptCount val="2"/>
                <c:pt idx="0">
                  <c:v>1.4E-2</c:v>
                </c:pt>
                <c:pt idx="1">
                  <c:v>4.5000000000000012E-2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100"/>
        <c:axId val="93497600"/>
        <c:axId val="93503488"/>
      </c:barChart>
      <c:catAx>
        <c:axId val="93497600"/>
        <c:scaling>
          <c:orientation val="minMax"/>
        </c:scaling>
        <c:delete val="0"/>
        <c:axPos val="l"/>
        <c:majorTickMark val="out"/>
        <c:minorTickMark val="none"/>
        <c:tickLblPos val="nextTo"/>
        <c:crossAx val="93503488"/>
        <c:crosses val="autoZero"/>
        <c:auto val="0"/>
        <c:lblAlgn val="ctr"/>
        <c:lblOffset val="100"/>
        <c:noMultiLvlLbl val="0"/>
      </c:catAx>
      <c:valAx>
        <c:axId val="93503488"/>
        <c:scaling>
          <c:orientation val="minMax"/>
        </c:scaling>
        <c:delete val="1"/>
        <c:axPos val="b"/>
        <c:numFmt formatCode="0%" sourceLinked="1"/>
        <c:majorTickMark val="out"/>
        <c:minorTickMark val="none"/>
        <c:tickLblPos val="none"/>
        <c:crossAx val="93497600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7.0675145625384128E-2"/>
          <c:y val="0.53789541957996678"/>
          <c:w val="0.81012838756601213"/>
          <c:h val="0.43574543709219199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pl-PL"/>
    </a:p>
  </c:txPr>
  <c:externalData r:id="rId1">
    <c:autoUpdate val="0"/>
  </c:externalData>
  <c:userShapes r:id="rId2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3.5601924759405081E-2"/>
          <c:y val="0"/>
          <c:w val="0.93671358267716531"/>
          <c:h val="0.37924391802557944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rgbClr val="D34817"/>
            </a:solidFill>
          </c:spPr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'rezygnacja z szukania'!$A$37:$A$47</c:f>
              <c:strCache>
                <c:ptCount val="11"/>
                <c:pt idx="0">
                  <c:v>Generally there is no work here</c:v>
                </c:pt>
                <c:pt idx="1">
                  <c:v>Lack of a "good contacts"</c:v>
                </c:pt>
                <c:pt idx="2">
                  <c:v>Health problems</c:v>
                </c:pt>
                <c:pt idx="3">
                  <c:v>No specific skills</c:v>
                </c:pt>
                <c:pt idx="4">
                  <c:v>There is no work worthy of consideration</c:v>
                </c:pt>
                <c:pt idx="5">
                  <c:v>Lack of work offers in accordance with qualifications</c:v>
                </c:pt>
                <c:pt idx="6">
                  <c:v>I have to look after someone</c:v>
                </c:pt>
                <c:pt idx="7">
                  <c:v>My education is too low</c:v>
                </c:pt>
                <c:pt idx="8">
                  <c:v>No possibilities to commute to work</c:v>
                </c:pt>
                <c:pt idx="9">
                  <c:v>There is only seasonal work here</c:v>
                </c:pt>
                <c:pt idx="10">
                  <c:v>Other</c:v>
                </c:pt>
              </c:strCache>
            </c:strRef>
          </c:cat>
          <c:val>
            <c:numRef>
              <c:f>'rezygnacja z szukania'!$B$37:$B$47</c:f>
              <c:numCache>
                <c:formatCode>0%</c:formatCode>
                <c:ptCount val="11"/>
                <c:pt idx="0">
                  <c:v>0.58199999999999996</c:v>
                </c:pt>
                <c:pt idx="1">
                  <c:v>0.223</c:v>
                </c:pt>
                <c:pt idx="2">
                  <c:v>0.16800000000000001</c:v>
                </c:pt>
                <c:pt idx="3">
                  <c:v>0.14800000000000016</c:v>
                </c:pt>
                <c:pt idx="4">
                  <c:v>0.13400000000000001</c:v>
                </c:pt>
                <c:pt idx="5">
                  <c:v>0.13300000000000001</c:v>
                </c:pt>
                <c:pt idx="6">
                  <c:v>0.11700000000000002</c:v>
                </c:pt>
                <c:pt idx="7">
                  <c:v>0.1</c:v>
                </c:pt>
                <c:pt idx="8">
                  <c:v>8.0000000000000043E-2</c:v>
                </c:pt>
                <c:pt idx="9">
                  <c:v>7.0000000000000062E-3</c:v>
                </c:pt>
                <c:pt idx="10">
                  <c:v>0.12200000000000008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axId val="95641600"/>
        <c:axId val="95643136"/>
      </c:barChart>
      <c:catAx>
        <c:axId val="95641600"/>
        <c:scaling>
          <c:orientation val="maxMin"/>
        </c:scaling>
        <c:delete val="0"/>
        <c:axPos val="b"/>
        <c:majorTickMark val="out"/>
        <c:minorTickMark val="none"/>
        <c:tickLblPos val="nextTo"/>
        <c:txPr>
          <a:bodyPr rot="-5400000" vert="horz"/>
          <a:lstStyle/>
          <a:p>
            <a:pPr>
              <a:defRPr sz="1600"/>
            </a:pPr>
            <a:endParaRPr lang="pl-PL"/>
          </a:p>
        </c:txPr>
        <c:crossAx val="95643136"/>
        <c:crosses val="autoZero"/>
        <c:auto val="0"/>
        <c:lblAlgn val="ctr"/>
        <c:lblOffset val="100"/>
        <c:noMultiLvlLbl val="0"/>
      </c:catAx>
      <c:valAx>
        <c:axId val="95643136"/>
        <c:scaling>
          <c:orientation val="minMax"/>
        </c:scaling>
        <c:delete val="1"/>
        <c:axPos val="r"/>
        <c:numFmt formatCode="0%" sourceLinked="1"/>
        <c:majorTickMark val="out"/>
        <c:minorTickMark val="none"/>
        <c:tickLblPos val="none"/>
        <c:crossAx val="95641600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pl-PL"/>
    </a:p>
  </c:txPr>
  <c:externalData r:id="rId2">
    <c:autoUpdate val="0"/>
  </c:externalData>
  <c:userShapes r:id="rId3"/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3.0129390226348571E-2"/>
          <c:y val="6.0626944228419063E-2"/>
          <c:w val="0.96558609071934876"/>
          <c:h val="0.30728669036773754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rgbClr val="D34817"/>
            </a:solidFill>
          </c:spPr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Arkusz6!$G$3:$G$9</c:f>
              <c:strCache>
                <c:ptCount val="7"/>
                <c:pt idx="0">
                  <c:v>Child/elderly care</c:v>
                </c:pt>
                <c:pt idx="1">
                  <c:v>Health condition</c:v>
                </c:pt>
                <c:pt idx="2">
                  <c:v>Family responsibilities</c:v>
                </c:pt>
                <c:pt idx="3">
                  <c:v>Unofficial work (grey zone)</c:v>
                </c:pt>
                <c:pt idx="4">
                  <c:v>In education</c:v>
                </c:pt>
                <c:pt idx="5">
                  <c:v>Pregnancy</c:v>
                </c:pt>
                <c:pt idx="6">
                  <c:v>Other causes</c:v>
                </c:pt>
              </c:strCache>
            </c:strRef>
          </c:cat>
          <c:val>
            <c:numRef>
              <c:f>Arkusz6!$H$3:$H$9</c:f>
              <c:numCache>
                <c:formatCode>0%</c:formatCode>
                <c:ptCount val="7"/>
                <c:pt idx="0">
                  <c:v>0.2986111111111111</c:v>
                </c:pt>
                <c:pt idx="1">
                  <c:v>0.18055555555555555</c:v>
                </c:pt>
                <c:pt idx="2">
                  <c:v>0.10416666666666675</c:v>
                </c:pt>
                <c:pt idx="3">
                  <c:v>0.10416666666666675</c:v>
                </c:pt>
                <c:pt idx="4">
                  <c:v>8.3333333333333343E-2</c:v>
                </c:pt>
                <c:pt idx="5">
                  <c:v>2.7777777777777842E-2</c:v>
                </c:pt>
                <c:pt idx="6">
                  <c:v>0.2013888888888889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95663616"/>
        <c:axId val="95665152"/>
      </c:barChart>
      <c:catAx>
        <c:axId val="95663616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 rot="0" vert="horz"/>
          <a:lstStyle/>
          <a:p>
            <a:pPr>
              <a:defRPr sz="1500"/>
            </a:pPr>
            <a:endParaRPr lang="pl-PL"/>
          </a:p>
        </c:txPr>
        <c:crossAx val="95665152"/>
        <c:crosses val="autoZero"/>
        <c:auto val="1"/>
        <c:lblAlgn val="ctr"/>
        <c:lblOffset val="100"/>
        <c:noMultiLvlLbl val="0"/>
      </c:catAx>
      <c:valAx>
        <c:axId val="95665152"/>
        <c:scaling>
          <c:orientation val="minMax"/>
        </c:scaling>
        <c:delete val="1"/>
        <c:axPos val="l"/>
        <c:numFmt formatCode="0%" sourceLinked="1"/>
        <c:majorTickMark val="out"/>
        <c:minorTickMark val="none"/>
        <c:tickLblPos val="none"/>
        <c:crossAx val="95663616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pl-PL"/>
    </a:p>
  </c:txPr>
  <c:externalData r:id="rId2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Arkusz2!$E$111</c:f>
              <c:strCache>
                <c:ptCount val="1"/>
                <c:pt idx="0">
                  <c:v>Odsetek gospodarstw domowych, które posiadają dane dobro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600"/>
                </a:pPr>
                <a:endParaRPr lang="pl-PL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Arkusz2!$D$112:$D$116</c:f>
              <c:strCache>
                <c:ptCount val="5"/>
                <c:pt idx="0">
                  <c:v>Landline phone</c:v>
                </c:pt>
                <c:pt idx="1">
                  <c:v>Cable TV</c:v>
                </c:pt>
                <c:pt idx="2">
                  <c:v>Internet access</c:v>
                </c:pt>
                <c:pt idx="3">
                  <c:v>Cellular phone</c:v>
                </c:pt>
                <c:pt idx="4">
                  <c:v>Car</c:v>
                </c:pt>
              </c:strCache>
            </c:strRef>
          </c:cat>
          <c:val>
            <c:numRef>
              <c:f>Arkusz2!$E$112:$E$116</c:f>
              <c:numCache>
                <c:formatCode>0%</c:formatCode>
                <c:ptCount val="5"/>
                <c:pt idx="0">
                  <c:v>0.40001835842338113</c:v>
                </c:pt>
                <c:pt idx="1">
                  <c:v>0.58635014810357966</c:v>
                </c:pt>
                <c:pt idx="2">
                  <c:v>0.59783804076723546</c:v>
                </c:pt>
                <c:pt idx="3">
                  <c:v>0.91769573340637511</c:v>
                </c:pt>
                <c:pt idx="4">
                  <c:v>0.54507290439924316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96119424"/>
        <c:axId val="96121216"/>
      </c:barChart>
      <c:catAx>
        <c:axId val="9611942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pl-PL"/>
          </a:p>
        </c:txPr>
        <c:crossAx val="96121216"/>
        <c:crosses val="autoZero"/>
        <c:auto val="1"/>
        <c:lblAlgn val="ctr"/>
        <c:lblOffset val="100"/>
        <c:noMultiLvlLbl val="0"/>
      </c:catAx>
      <c:valAx>
        <c:axId val="96121216"/>
        <c:scaling>
          <c:orientation val="minMax"/>
        </c:scaling>
        <c:delete val="0"/>
        <c:axPos val="l"/>
        <c:numFmt formatCode="0%" sourceLinked="1"/>
        <c:majorTickMark val="out"/>
        <c:minorTickMark val="none"/>
        <c:tickLblPos val="nextTo"/>
        <c:crossAx val="96119424"/>
        <c:crosses val="autoZero"/>
        <c:crossBetween val="between"/>
      </c:valAx>
    </c:plotArea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1.6666666666666687E-2"/>
          <c:y val="0.16167185127578398"/>
          <c:w val="0.64722353455818182"/>
          <c:h val="0.83832814872421557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Arkusz2!$D$104</c:f>
              <c:strCache>
                <c:ptCount val="1"/>
                <c:pt idx="0">
                  <c:v>We live very poorly</c:v>
                </c:pt>
              </c:strCache>
            </c:strRef>
          </c:tx>
          <c:invertIfNegative val="0"/>
          <c:val>
            <c:numRef>
              <c:f>Arkusz2!$E$104</c:f>
              <c:numCache>
                <c:formatCode>0%</c:formatCode>
                <c:ptCount val="1"/>
                <c:pt idx="0">
                  <c:v>0.12973239310874884</c:v>
                </c:pt>
              </c:numCache>
            </c:numRef>
          </c:val>
        </c:ser>
        <c:ser>
          <c:idx val="1"/>
          <c:order val="1"/>
          <c:tx>
            <c:strRef>
              <c:f>Arkusz2!$D$105</c:f>
              <c:strCache>
                <c:ptCount val="1"/>
                <c:pt idx="0">
                  <c:v>  We live modestly</c:v>
                </c:pt>
              </c:strCache>
            </c:strRef>
          </c:tx>
          <c:invertIfNegative val="0"/>
          <c:val>
            <c:numRef>
              <c:f>Arkusz2!$E$105</c:f>
              <c:numCache>
                <c:formatCode>0%</c:formatCode>
                <c:ptCount val="1"/>
                <c:pt idx="0">
                  <c:v>0.38889430526807583</c:v>
                </c:pt>
              </c:numCache>
            </c:numRef>
          </c:val>
        </c:ser>
        <c:ser>
          <c:idx val="2"/>
          <c:order val="2"/>
          <c:tx>
            <c:strRef>
              <c:f>Arkusz2!$D$106</c:f>
              <c:strCache>
                <c:ptCount val="1"/>
                <c:pt idx="0">
                  <c:v>  We live on average</c:v>
                </c:pt>
              </c:strCache>
            </c:strRef>
          </c:tx>
          <c:invertIfNegative val="0"/>
          <c:val>
            <c:numRef>
              <c:f>Arkusz2!$E$106</c:f>
              <c:numCache>
                <c:formatCode>0%</c:formatCode>
                <c:ptCount val="1"/>
                <c:pt idx="0">
                  <c:v>0.40205307056127454</c:v>
                </c:pt>
              </c:numCache>
            </c:numRef>
          </c:val>
        </c:ser>
        <c:ser>
          <c:idx val="3"/>
          <c:order val="3"/>
          <c:tx>
            <c:strRef>
              <c:f>Arkusz2!$D$107</c:f>
              <c:strCache>
                <c:ptCount val="1"/>
                <c:pt idx="0">
                  <c:v>  We live well</c:v>
                </c:pt>
              </c:strCache>
            </c:strRef>
          </c:tx>
          <c:invertIfNegative val="0"/>
          <c:val>
            <c:numRef>
              <c:f>Arkusz2!$E$107</c:f>
              <c:numCache>
                <c:formatCode>0%</c:formatCode>
                <c:ptCount val="1"/>
                <c:pt idx="0">
                  <c:v>7.2394194426508907E-2</c:v>
                </c:pt>
              </c:numCache>
            </c:numRef>
          </c:val>
        </c:ser>
        <c:ser>
          <c:idx val="4"/>
          <c:order val="4"/>
          <c:tx>
            <c:strRef>
              <c:f>Arkusz2!$D$108</c:f>
              <c:strCache>
                <c:ptCount val="1"/>
                <c:pt idx="0">
                  <c:v>  We live very well</c:v>
                </c:pt>
              </c:strCache>
            </c:strRef>
          </c:tx>
          <c:invertIfNegative val="0"/>
          <c:val>
            <c:numRef>
              <c:f>Arkusz2!$E$108</c:f>
              <c:numCache>
                <c:formatCode>0%</c:formatCode>
                <c:ptCount val="1"/>
                <c:pt idx="0">
                  <c:v>6.9260366353885994E-3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96166656"/>
        <c:axId val="96168192"/>
      </c:barChart>
      <c:catAx>
        <c:axId val="96166656"/>
        <c:scaling>
          <c:orientation val="minMax"/>
        </c:scaling>
        <c:delete val="1"/>
        <c:axPos val="l"/>
        <c:majorTickMark val="out"/>
        <c:minorTickMark val="none"/>
        <c:tickLblPos val="none"/>
        <c:crossAx val="96168192"/>
        <c:crosses val="autoZero"/>
        <c:auto val="1"/>
        <c:lblAlgn val="ctr"/>
        <c:lblOffset val="100"/>
        <c:noMultiLvlLbl val="0"/>
      </c:catAx>
      <c:valAx>
        <c:axId val="96168192"/>
        <c:scaling>
          <c:orientation val="minMax"/>
        </c:scaling>
        <c:delete val="1"/>
        <c:axPos val="b"/>
        <c:numFmt formatCode="0%" sourceLinked="1"/>
        <c:majorTickMark val="out"/>
        <c:minorTickMark val="none"/>
        <c:tickLblPos val="none"/>
        <c:crossAx val="9616665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9933641490593546"/>
          <c:y val="8.6948093730326262E-2"/>
          <c:w val="0.27833702903272689"/>
          <c:h val="0.91305190626967436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400"/>
      </a:pPr>
      <a:endParaRPr lang="pl-PL"/>
    </a:p>
  </c:txPr>
  <c:externalData r:id="rId1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4.7545675967149495E-2"/>
          <c:y val="6.2469966362325803E-2"/>
          <c:w val="0.92635685856984862"/>
          <c:h val="0.4939285700772297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Arkusz3!$C$36</c:f>
              <c:strCache>
                <c:ptCount val="1"/>
                <c:pt idx="0">
                  <c:v> Tak, to się zdarza bardzo często</c:v>
                </c:pt>
              </c:strCache>
            </c:strRef>
          </c:tx>
          <c:spPr>
            <a:solidFill>
              <a:schemeClr val="accent4">
                <a:lumMod val="75000"/>
              </a:schemeClr>
            </a:solidFill>
          </c:spPr>
          <c:invertIfNegative val="0"/>
          <c:dPt>
            <c:idx val="3"/>
            <c:invertIfNegative val="0"/>
            <c:bubble3D val="0"/>
            <c:spPr>
              <a:solidFill>
                <a:srgbClr val="FFC000"/>
              </a:solidFill>
            </c:spPr>
          </c:dPt>
          <c:dPt>
            <c:idx val="4"/>
            <c:invertIfNegative val="0"/>
            <c:bubble3D val="0"/>
            <c:spPr>
              <a:solidFill>
                <a:srgbClr val="FFC000"/>
              </a:solidFill>
            </c:spPr>
          </c:dPt>
          <c:dPt>
            <c:idx val="10"/>
            <c:invertIfNegative val="0"/>
            <c:bubble3D val="0"/>
            <c:spPr>
              <a:solidFill>
                <a:srgbClr val="FFC000"/>
              </a:solidFill>
            </c:spPr>
          </c:dPt>
          <c:dPt>
            <c:idx val="12"/>
            <c:invertIfNegative val="0"/>
            <c:bubble3D val="0"/>
            <c:spPr>
              <a:solidFill>
                <a:srgbClr val="FFC000"/>
              </a:solidFill>
            </c:spPr>
          </c:dPt>
          <c:dPt>
            <c:idx val="13"/>
            <c:invertIfNegative val="0"/>
            <c:bubble3D val="0"/>
            <c:spPr>
              <a:solidFill>
                <a:srgbClr val="FFC000"/>
              </a:solidFill>
            </c:spPr>
          </c:dPt>
          <c:dLbls>
            <c:dLbl>
              <c:idx val="1"/>
              <c:layout>
                <c:manualLayout>
                  <c:x val="-1.3888890407796441E-3"/>
                  <c:y val="-6.246996636232580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-2.7777780815592852E-3"/>
                  <c:y val="-5.766458433445458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>
                <c:manualLayout>
                  <c:x val="-8.3333342446778747E-3"/>
                  <c:y val="-2.88322921672274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1"/>
              <c:layout>
                <c:manualLayout>
                  <c:x val="1.3888890407796441E-3"/>
                  <c:y val="-7.688611244593947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600"/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Arkusz3!$B$37:$B$51</c:f>
              <c:strCache>
                <c:ptCount val="15"/>
                <c:pt idx="0">
                  <c:v>augustowski  </c:v>
                </c:pt>
                <c:pt idx="1">
                  <c:v>białostocki  </c:v>
                </c:pt>
                <c:pt idx="2">
                  <c:v>bielski  </c:v>
                </c:pt>
                <c:pt idx="3">
                  <c:v>grajewski</c:v>
                </c:pt>
                <c:pt idx="4">
                  <c:v>hajnowski</c:v>
                </c:pt>
                <c:pt idx="5">
                  <c:v>koleński  </c:v>
                </c:pt>
                <c:pt idx="6">
                  <c:v>łomyżyński</c:v>
                </c:pt>
                <c:pt idx="7">
                  <c:v>moniecki  </c:v>
                </c:pt>
                <c:pt idx="8">
                  <c:v>sejneński  </c:v>
                </c:pt>
                <c:pt idx="9">
                  <c:v>siemiatycki</c:v>
                </c:pt>
                <c:pt idx="10">
                  <c:v>sokólski  </c:v>
                </c:pt>
                <c:pt idx="11">
                  <c:v>suwalski  </c:v>
                </c:pt>
                <c:pt idx="12">
                  <c:v>wysokomazowiecki</c:v>
                </c:pt>
                <c:pt idx="13">
                  <c:v>zambrowski</c:v>
                </c:pt>
                <c:pt idx="14">
                  <c:v>Ogółem woj. podlaskie</c:v>
                </c:pt>
              </c:strCache>
            </c:strRef>
          </c:cat>
          <c:val>
            <c:numRef>
              <c:f>Arkusz3!$C$37:$C$51</c:f>
              <c:numCache>
                <c:formatCode>0%</c:formatCode>
                <c:ptCount val="15"/>
                <c:pt idx="0">
                  <c:v>0.5882352941176352</c:v>
                </c:pt>
                <c:pt idx="1">
                  <c:v>0.52173913043479625</c:v>
                </c:pt>
                <c:pt idx="2">
                  <c:v>0.62295081967214538</c:v>
                </c:pt>
                <c:pt idx="3">
                  <c:v>0.69565217391304301</c:v>
                </c:pt>
                <c:pt idx="4">
                  <c:v>0.8</c:v>
                </c:pt>
                <c:pt idx="5">
                  <c:v>0.60937500000000933</c:v>
                </c:pt>
                <c:pt idx="6">
                  <c:v>0.61538461538461764</c:v>
                </c:pt>
                <c:pt idx="7">
                  <c:v>0.48275862068966113</c:v>
                </c:pt>
                <c:pt idx="8">
                  <c:v>0.56896551724139033</c:v>
                </c:pt>
                <c:pt idx="9">
                  <c:v>0.5344827586206865</c:v>
                </c:pt>
                <c:pt idx="10">
                  <c:v>0.91549295774647899</c:v>
                </c:pt>
                <c:pt idx="11">
                  <c:v>0.5</c:v>
                </c:pt>
                <c:pt idx="12">
                  <c:v>0.74193548387096797</c:v>
                </c:pt>
                <c:pt idx="13">
                  <c:v>0.70967741935485396</c:v>
                </c:pt>
                <c:pt idx="14">
                  <c:v>0.63000000000001033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96747904"/>
        <c:axId val="96749440"/>
      </c:barChart>
      <c:catAx>
        <c:axId val="96747904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 rot="5400000" vert="horz"/>
          <a:lstStyle/>
          <a:p>
            <a:pPr>
              <a:defRPr sz="1400"/>
            </a:pPr>
            <a:endParaRPr lang="pl-PL"/>
          </a:p>
        </c:txPr>
        <c:crossAx val="96749440"/>
        <c:crosses val="autoZero"/>
        <c:auto val="1"/>
        <c:lblAlgn val="ctr"/>
        <c:lblOffset val="100"/>
        <c:noMultiLvlLbl val="0"/>
      </c:catAx>
      <c:valAx>
        <c:axId val="96749440"/>
        <c:scaling>
          <c:orientation val="minMax"/>
        </c:scaling>
        <c:delete val="1"/>
        <c:axPos val="l"/>
        <c:numFmt formatCode="0%" sourceLinked="1"/>
        <c:majorTickMark val="out"/>
        <c:minorTickMark val="none"/>
        <c:tickLblPos val="none"/>
        <c:crossAx val="96747904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  <c:userShapes r:id="rId2"/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pieChart>
        <c:varyColors val="1"/>
        <c:ser>
          <c:idx val="0"/>
          <c:order val="0"/>
          <c:dLbls>
            <c:txPr>
              <a:bodyPr/>
              <a:lstStyle/>
              <a:p>
                <a:pPr>
                  <a:defRPr sz="1400"/>
                </a:pPr>
                <a:endParaRPr lang="pl-PL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'!'!$B$14:$B$18</c:f>
              <c:strCache>
                <c:ptCount val="5"/>
                <c:pt idx="0">
                  <c:v>Because they can not find another</c:v>
                </c:pt>
                <c:pt idx="1">
                  <c:v>Because they can earn more unofficialy</c:v>
                </c:pt>
                <c:pt idx="2">
                  <c:v>Because it is convenient to them</c:v>
                </c:pt>
                <c:pt idx="3">
                  <c:v>Because money earned this way won't be taken by debt collector</c:v>
                </c:pt>
                <c:pt idx="4">
                  <c:v>Other</c:v>
                </c:pt>
              </c:strCache>
            </c:strRef>
          </c:cat>
          <c:val>
            <c:numRef>
              <c:f>'!'!$C$14:$C$18</c:f>
              <c:numCache>
                <c:formatCode>0%</c:formatCode>
                <c:ptCount val="5"/>
                <c:pt idx="0">
                  <c:v>0.51201759575032013</c:v>
                </c:pt>
                <c:pt idx="1">
                  <c:v>0.27670559373171216</c:v>
                </c:pt>
                <c:pt idx="2">
                  <c:v>7.8918796456957319E-2</c:v>
                </c:pt>
                <c:pt idx="3">
                  <c:v>6.1340589216612784E-2</c:v>
                </c:pt>
                <c:pt idx="4">
                  <c:v>7.1017424844396659E-2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>
        <c:manualLayout>
          <c:xMode val="edge"/>
          <c:yMode val="edge"/>
          <c:x val="0.53719747984990918"/>
          <c:y val="5.5052969232958833E-2"/>
          <c:w val="0.45142385613068081"/>
          <c:h val="0.94494703076704123"/>
        </c:manualLayout>
      </c:layout>
      <c:overlay val="0"/>
      <c:txPr>
        <a:bodyPr/>
        <a:lstStyle/>
        <a:p>
          <a:pPr>
            <a:defRPr sz="1600"/>
          </a:pPr>
          <a:endParaRPr lang="pl-PL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10"/>
    </mc:Choice>
    <mc:Fallback>
      <c:style val="10"/>
    </mc:Fallback>
  </mc:AlternateContent>
  <c:chart>
    <c:autoTitleDeleted val="1"/>
    <c:plotArea>
      <c:layout>
        <c:manualLayout>
          <c:layoutTarget val="inner"/>
          <c:xMode val="edge"/>
          <c:yMode val="edge"/>
          <c:x val="1.5277777777777781E-2"/>
          <c:y val="0.11268038119221305"/>
          <c:w val="0.969444444444447"/>
          <c:h val="0.27610512412201116"/>
        </c:manualLayout>
      </c:layout>
      <c:barChart>
        <c:barDir val="col"/>
        <c:grouping val="clustered"/>
        <c:varyColors val="0"/>
        <c:ser>
          <c:idx val="0"/>
          <c:order val="0"/>
          <c:invertIfNegative val="0"/>
          <c:dPt>
            <c:idx val="1"/>
            <c:invertIfNegative val="0"/>
            <c:bubble3D val="0"/>
            <c:spPr>
              <a:solidFill>
                <a:srgbClr val="FFC000"/>
              </a:solidFill>
            </c:spPr>
          </c:dPt>
          <c:dPt>
            <c:idx val="5"/>
            <c:invertIfNegative val="0"/>
            <c:bubble3D val="0"/>
            <c:spPr>
              <a:solidFill>
                <a:schemeClr val="tx1"/>
              </a:solidFill>
            </c:spPr>
          </c:dPt>
          <c:dPt>
            <c:idx val="6"/>
            <c:invertIfNegative val="0"/>
            <c:bubble3D val="0"/>
            <c:spPr>
              <a:solidFill>
                <a:srgbClr val="FFC000"/>
              </a:solidFill>
            </c:spPr>
          </c:dPt>
          <c:dPt>
            <c:idx val="11"/>
            <c:invertIfNegative val="0"/>
            <c:bubble3D val="0"/>
            <c:spPr>
              <a:solidFill>
                <a:srgbClr val="FFC000"/>
              </a:solidFill>
            </c:spPr>
          </c:dPt>
          <c:dPt>
            <c:idx val="12"/>
            <c:invertIfNegative val="0"/>
            <c:bubble3D val="0"/>
            <c:spPr>
              <a:solidFill>
                <a:srgbClr val="FFC000"/>
              </a:solidFill>
            </c:spPr>
          </c:dPt>
          <c:dPt>
            <c:idx val="13"/>
            <c:invertIfNegative val="0"/>
            <c:bubble3D val="0"/>
            <c:spPr>
              <a:solidFill>
                <a:srgbClr val="FFC000"/>
              </a:solidFill>
            </c:spPr>
          </c:dPt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Arkusz3!$B$76:$B$89</c:f>
              <c:strCache>
                <c:ptCount val="14"/>
                <c:pt idx="0">
                  <c:v>augustowski  </c:v>
                </c:pt>
                <c:pt idx="1">
                  <c:v>białostocki  </c:v>
                </c:pt>
                <c:pt idx="2">
                  <c:v>bielski  </c:v>
                </c:pt>
                <c:pt idx="3">
                  <c:v>grajewski</c:v>
                </c:pt>
                <c:pt idx="4">
                  <c:v>hajnowski</c:v>
                </c:pt>
                <c:pt idx="5">
                  <c:v>koleński  </c:v>
                </c:pt>
                <c:pt idx="6">
                  <c:v>łomyżyński</c:v>
                </c:pt>
                <c:pt idx="7">
                  <c:v>moniecki  </c:v>
                </c:pt>
                <c:pt idx="8">
                  <c:v>sejneński  </c:v>
                </c:pt>
                <c:pt idx="9">
                  <c:v>siemiatycki</c:v>
                </c:pt>
                <c:pt idx="10">
                  <c:v>sokólski  </c:v>
                </c:pt>
                <c:pt idx="11">
                  <c:v>suwalski  </c:v>
                </c:pt>
                <c:pt idx="12">
                  <c:v>wysokomazowiecki</c:v>
                </c:pt>
                <c:pt idx="13">
                  <c:v>zambrowski</c:v>
                </c:pt>
              </c:strCache>
            </c:strRef>
          </c:cat>
          <c:val>
            <c:numRef>
              <c:f>Arkusz3!$C$76:$C$89</c:f>
              <c:numCache>
                <c:formatCode>0%</c:formatCode>
                <c:ptCount val="14"/>
                <c:pt idx="0">
                  <c:v>0.20588235294117604</c:v>
                </c:pt>
                <c:pt idx="1">
                  <c:v>0.30000000000000032</c:v>
                </c:pt>
                <c:pt idx="2">
                  <c:v>0.14754098360655701</c:v>
                </c:pt>
                <c:pt idx="3">
                  <c:v>0.18840579710145444</c:v>
                </c:pt>
                <c:pt idx="4">
                  <c:v>0.22033898305084701</c:v>
                </c:pt>
                <c:pt idx="5">
                  <c:v>0.40625</c:v>
                </c:pt>
                <c:pt idx="6">
                  <c:v>0.33766233766233938</c:v>
                </c:pt>
                <c:pt idx="7">
                  <c:v>0.25423728813558621</c:v>
                </c:pt>
                <c:pt idx="8">
                  <c:v>0.27586206896552373</c:v>
                </c:pt>
                <c:pt idx="9">
                  <c:v>0.13793103448276275</c:v>
                </c:pt>
                <c:pt idx="10">
                  <c:v>0.28169014084506999</c:v>
                </c:pt>
                <c:pt idx="11">
                  <c:v>0.32432432432433911</c:v>
                </c:pt>
                <c:pt idx="12">
                  <c:v>0.31147540983607414</c:v>
                </c:pt>
                <c:pt idx="13">
                  <c:v>0.29508196721312202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99370496"/>
        <c:axId val="99372032"/>
      </c:barChart>
      <c:catAx>
        <c:axId val="99370496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 rot="5400000" vert="horz"/>
          <a:lstStyle/>
          <a:p>
            <a:pPr>
              <a:defRPr/>
            </a:pPr>
            <a:endParaRPr lang="pl-PL"/>
          </a:p>
        </c:txPr>
        <c:crossAx val="99372032"/>
        <c:crosses val="autoZero"/>
        <c:auto val="1"/>
        <c:lblAlgn val="ctr"/>
        <c:lblOffset val="100"/>
        <c:noMultiLvlLbl val="0"/>
      </c:catAx>
      <c:valAx>
        <c:axId val="99372032"/>
        <c:scaling>
          <c:orientation val="minMax"/>
        </c:scaling>
        <c:delete val="1"/>
        <c:axPos val="l"/>
        <c:numFmt formatCode="0%" sourceLinked="1"/>
        <c:majorTickMark val="out"/>
        <c:minorTickMark val="none"/>
        <c:tickLblPos val="none"/>
        <c:crossAx val="99370496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pl-PL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4579218527240227E-3"/>
          <c:y val="4.2061797504203934E-2"/>
          <c:w val="0.80105901192592943"/>
          <c:h val="0.6089676077528986"/>
        </c:manualLayout>
      </c:layout>
      <c:lineChart>
        <c:grouping val="standard"/>
        <c:varyColors val="0"/>
        <c:ser>
          <c:idx val="0"/>
          <c:order val="0"/>
          <c:tx>
            <c:strRef>
              <c:f>Arkusz1!$A$2</c:f>
              <c:strCache>
                <c:ptCount val="1"/>
                <c:pt idx="0">
                  <c:v>PODLASKIE</c:v>
                </c:pt>
              </c:strCache>
            </c:strRef>
          </c:tx>
          <c:dLbls>
            <c:numFmt formatCode="0.0&quot;%&quot;" sourceLinked="0"/>
            <c:spPr>
              <a:solidFill>
                <a:srgbClr val="D34817"/>
              </a:solidFill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Arkusz1!$B$1:$H$1</c:f>
              <c:strCache>
                <c:ptCount val="7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</c:strCache>
            </c:strRef>
          </c:cat>
          <c:val>
            <c:numRef>
              <c:f>Arkusz1!$B$2:$H$2</c:f>
              <c:numCache>
                <c:formatCode>General</c:formatCode>
                <c:ptCount val="7"/>
                <c:pt idx="0">
                  <c:v>16.100000000000001</c:v>
                </c:pt>
                <c:pt idx="1">
                  <c:v>15.6</c:v>
                </c:pt>
                <c:pt idx="2">
                  <c:v>13.3</c:v>
                </c:pt>
                <c:pt idx="3">
                  <c:v>10.4</c:v>
                </c:pt>
                <c:pt idx="4">
                  <c:v>9.7000000000000011</c:v>
                </c:pt>
                <c:pt idx="5">
                  <c:v>12.8</c:v>
                </c:pt>
                <c:pt idx="6">
                  <c:v>13.2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Arkusz1!$A$3</c:f>
              <c:strCache>
                <c:ptCount val="1"/>
                <c:pt idx="0">
                  <c:v>POLSKA</c:v>
                </c:pt>
              </c:strCache>
            </c:strRef>
          </c:tx>
          <c:cat>
            <c:strRef>
              <c:f>Arkusz1!$B$1:$H$1</c:f>
              <c:strCache>
                <c:ptCount val="7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</c:strCache>
            </c:strRef>
          </c:cat>
          <c:val>
            <c:numRef>
              <c:f>Arkusz1!$B$3:$H$3</c:f>
              <c:numCache>
                <c:formatCode>General</c:formatCode>
                <c:ptCount val="7"/>
                <c:pt idx="0">
                  <c:v>19</c:v>
                </c:pt>
                <c:pt idx="1">
                  <c:v>17.600000000000001</c:v>
                </c:pt>
                <c:pt idx="2">
                  <c:v>14.8</c:v>
                </c:pt>
                <c:pt idx="3">
                  <c:v>11.2</c:v>
                </c:pt>
                <c:pt idx="4">
                  <c:v>9.5</c:v>
                </c:pt>
                <c:pt idx="5">
                  <c:v>12.1</c:v>
                </c:pt>
                <c:pt idx="6">
                  <c:v>12.3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1140864"/>
        <c:axId val="31163136"/>
      </c:lineChart>
      <c:catAx>
        <c:axId val="31140864"/>
        <c:scaling>
          <c:orientation val="minMax"/>
        </c:scaling>
        <c:delete val="0"/>
        <c:axPos val="b"/>
        <c:majorGridlines/>
        <c:majorTickMark val="out"/>
        <c:minorTickMark val="none"/>
        <c:tickLblPos val="nextTo"/>
        <c:crossAx val="31163136"/>
        <c:crosses val="autoZero"/>
        <c:auto val="1"/>
        <c:lblAlgn val="ctr"/>
        <c:lblOffset val="100"/>
        <c:noMultiLvlLbl val="0"/>
      </c:catAx>
      <c:valAx>
        <c:axId val="31163136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one"/>
        <c:crossAx val="31140864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pl-PL"/>
    </a:p>
  </c:txPr>
  <c:externalData r:id="rId1">
    <c:autoUpdate val="0"/>
  </c:externalData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8492147856517902"/>
          <c:y val="2.7777777777777922E-2"/>
          <c:w val="0.66051596675415603"/>
          <c:h val="0.95121824251556664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'!'!$C$59</c:f>
              <c:strCache>
                <c:ptCount val="1"/>
                <c:pt idx="0">
                  <c:v>Praca za granicą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800"/>
                </a:pPr>
                <a:endParaRPr lang="pl-PL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multiLvlStrRef>
              <c:f>'!'!$D$57:$H$58</c:f>
              <c:multiLvlStrCache>
                <c:ptCount val="5"/>
                <c:lvl>
                  <c:pt idx="0">
                    <c:v>Women</c:v>
                  </c:pt>
                  <c:pt idx="1">
                    <c:v>Men</c:v>
                  </c:pt>
                  <c:pt idx="2">
                    <c:v>up to 24 years</c:v>
                  </c:pt>
                  <c:pt idx="3">
                    <c:v>25 - 44 years</c:v>
                  </c:pt>
                  <c:pt idx="4">
                    <c:v>at least 45 lat</c:v>
                  </c:pt>
                </c:lvl>
                <c:lvl>
                  <c:pt idx="0">
                    <c:v>Long-term unemployed</c:v>
                  </c:pt>
                </c:lvl>
              </c:multiLvlStrCache>
            </c:multiLvlStrRef>
          </c:cat>
          <c:val>
            <c:numRef>
              <c:f>'!'!$D$59:$H$59</c:f>
              <c:numCache>
                <c:formatCode>0%</c:formatCode>
                <c:ptCount val="5"/>
                <c:pt idx="0">
                  <c:v>0.22061855670103092</c:v>
                </c:pt>
                <c:pt idx="1">
                  <c:v>0.31067961165048585</c:v>
                </c:pt>
                <c:pt idx="2">
                  <c:v>0.16770186335403728</c:v>
                </c:pt>
                <c:pt idx="3">
                  <c:v>0.31453362255965334</c:v>
                </c:pt>
                <c:pt idx="4">
                  <c:v>0.25396825396825434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99682944"/>
        <c:axId val="99692928"/>
      </c:barChart>
      <c:catAx>
        <c:axId val="99682944"/>
        <c:scaling>
          <c:orientation val="minMax"/>
        </c:scaling>
        <c:delete val="0"/>
        <c:axPos val="l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pl-PL"/>
          </a:p>
        </c:txPr>
        <c:crossAx val="99692928"/>
        <c:crosses val="autoZero"/>
        <c:auto val="1"/>
        <c:lblAlgn val="ctr"/>
        <c:lblOffset val="100"/>
        <c:noMultiLvlLbl val="0"/>
      </c:catAx>
      <c:valAx>
        <c:axId val="99692928"/>
        <c:scaling>
          <c:orientation val="minMax"/>
        </c:scaling>
        <c:delete val="1"/>
        <c:axPos val="b"/>
        <c:numFmt formatCode="0%" sourceLinked="1"/>
        <c:majorTickMark val="out"/>
        <c:minorTickMark val="none"/>
        <c:tickLblPos val="none"/>
        <c:crossAx val="99682944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30579877515310638"/>
          <c:y val="4.2553191489361722E-2"/>
          <c:w val="0.64648600174978099"/>
          <c:h val="0.58989713519852605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'!'!$B$94</c:f>
              <c:strCache>
                <c:ptCount val="1"/>
                <c:pt idx="0">
                  <c:v>Yes, and now I'm trying to get a job abroad</c:v>
                </c:pt>
              </c:strCache>
            </c:strRef>
          </c:tx>
          <c:invertIfNegative val="0"/>
          <c:cat>
            <c:multiLvlStrRef>
              <c:f>'!'!$C$91:$H$93</c:f>
              <c:multiLvlStrCache>
                <c:ptCount val="6"/>
                <c:lvl>
                  <c:pt idx="0">
                    <c:v>N=515</c:v>
                  </c:pt>
                  <c:pt idx="1">
                    <c:v>N=485</c:v>
                  </c:pt>
                  <c:pt idx="2">
                    <c:v>N=162</c:v>
                  </c:pt>
                  <c:pt idx="3">
                    <c:v>N=462</c:v>
                  </c:pt>
                  <c:pt idx="4">
                    <c:v>N=378</c:v>
                  </c:pt>
                  <c:pt idx="5">
                    <c:v>N=1000</c:v>
                  </c:pt>
                </c:lvl>
                <c:lvl>
                  <c:pt idx="0">
                    <c:v>Men</c:v>
                  </c:pt>
                  <c:pt idx="1">
                    <c:v>Women</c:v>
                  </c:pt>
                  <c:pt idx="2">
                    <c:v>up to 24 years</c:v>
                  </c:pt>
                  <c:pt idx="3">
                    <c:v>25 - 44 years</c:v>
                  </c:pt>
                  <c:pt idx="4">
                    <c:v>at least 45 years</c:v>
                  </c:pt>
                  <c:pt idx="5">
                    <c:v>Total</c:v>
                  </c:pt>
                </c:lvl>
                <c:lvl>
                  <c:pt idx="0">
                    <c:v>Long-term unemployed</c:v>
                  </c:pt>
                </c:lvl>
              </c:multiLvlStrCache>
            </c:multiLvlStrRef>
          </c:cat>
          <c:val>
            <c:numRef>
              <c:f>'!'!$C$94:$H$94</c:f>
              <c:numCache>
                <c:formatCode>0%</c:formatCode>
                <c:ptCount val="6"/>
                <c:pt idx="0">
                  <c:v>9.9029126213592361E-2</c:v>
                </c:pt>
                <c:pt idx="1">
                  <c:v>3.9175257731958762E-2</c:v>
                </c:pt>
                <c:pt idx="2">
                  <c:v>9.8765432098765579E-2</c:v>
                </c:pt>
                <c:pt idx="3">
                  <c:v>7.5757575757575774E-2</c:v>
                </c:pt>
                <c:pt idx="4">
                  <c:v>5.0264550264550255E-2</c:v>
                </c:pt>
                <c:pt idx="5">
                  <c:v>6.9908814589665663E-2</c:v>
                </c:pt>
              </c:numCache>
            </c:numRef>
          </c:val>
        </c:ser>
        <c:ser>
          <c:idx val="1"/>
          <c:order val="1"/>
          <c:tx>
            <c:strRef>
              <c:f>'!'!$B$95</c:f>
              <c:strCache>
                <c:ptCount val="1"/>
                <c:pt idx="0">
                  <c:v>Yes, and I intend in future to seek a job abroad</c:v>
                </c:pt>
              </c:strCache>
            </c:strRef>
          </c:tx>
          <c:invertIfNegative val="0"/>
          <c:cat>
            <c:multiLvlStrRef>
              <c:f>'!'!$C$91:$H$93</c:f>
              <c:multiLvlStrCache>
                <c:ptCount val="6"/>
                <c:lvl>
                  <c:pt idx="0">
                    <c:v>N=515</c:v>
                  </c:pt>
                  <c:pt idx="1">
                    <c:v>N=485</c:v>
                  </c:pt>
                  <c:pt idx="2">
                    <c:v>N=162</c:v>
                  </c:pt>
                  <c:pt idx="3">
                    <c:v>N=462</c:v>
                  </c:pt>
                  <c:pt idx="4">
                    <c:v>N=378</c:v>
                  </c:pt>
                  <c:pt idx="5">
                    <c:v>N=1000</c:v>
                  </c:pt>
                </c:lvl>
                <c:lvl>
                  <c:pt idx="0">
                    <c:v>Men</c:v>
                  </c:pt>
                  <c:pt idx="1">
                    <c:v>Women</c:v>
                  </c:pt>
                  <c:pt idx="2">
                    <c:v>up to 24 years</c:v>
                  </c:pt>
                  <c:pt idx="3">
                    <c:v>25 - 44 years</c:v>
                  </c:pt>
                  <c:pt idx="4">
                    <c:v>at least 45 years</c:v>
                  </c:pt>
                  <c:pt idx="5">
                    <c:v>Total</c:v>
                  </c:pt>
                </c:lvl>
                <c:lvl>
                  <c:pt idx="0">
                    <c:v>Long-term unemployed</c:v>
                  </c:pt>
                </c:lvl>
              </c:multiLvlStrCache>
            </c:multiLvlStrRef>
          </c:cat>
          <c:val>
            <c:numRef>
              <c:f>'!'!$C$95:$H$95</c:f>
              <c:numCache>
                <c:formatCode>0%</c:formatCode>
                <c:ptCount val="6"/>
                <c:pt idx="0">
                  <c:v>0.14563106796116504</c:v>
                </c:pt>
                <c:pt idx="1">
                  <c:v>9.690721649484535E-2</c:v>
                </c:pt>
                <c:pt idx="2">
                  <c:v>0.17283950617283966</c:v>
                </c:pt>
                <c:pt idx="3">
                  <c:v>0.14502164502164502</c:v>
                </c:pt>
                <c:pt idx="4">
                  <c:v>7.407407407407407E-2</c:v>
                </c:pt>
                <c:pt idx="5">
                  <c:v>0.12360688956433639</c:v>
                </c:pt>
              </c:numCache>
            </c:numRef>
          </c:val>
        </c:ser>
        <c:ser>
          <c:idx val="2"/>
          <c:order val="2"/>
          <c:tx>
            <c:strRef>
              <c:f>'!'!$B$96</c:f>
              <c:strCache>
                <c:ptCount val="1"/>
                <c:pt idx="0">
                  <c:v>Yes, if I got such proposal, but I'm not seeking for a job abroad</c:v>
                </c:pt>
              </c:strCache>
            </c:strRef>
          </c:tx>
          <c:invertIfNegative val="0"/>
          <c:cat>
            <c:multiLvlStrRef>
              <c:f>'!'!$C$91:$H$93</c:f>
              <c:multiLvlStrCache>
                <c:ptCount val="6"/>
                <c:lvl>
                  <c:pt idx="0">
                    <c:v>N=515</c:v>
                  </c:pt>
                  <c:pt idx="1">
                    <c:v>N=485</c:v>
                  </c:pt>
                  <c:pt idx="2">
                    <c:v>N=162</c:v>
                  </c:pt>
                  <c:pt idx="3">
                    <c:v>N=462</c:v>
                  </c:pt>
                  <c:pt idx="4">
                    <c:v>N=378</c:v>
                  </c:pt>
                  <c:pt idx="5">
                    <c:v>N=1000</c:v>
                  </c:pt>
                </c:lvl>
                <c:lvl>
                  <c:pt idx="0">
                    <c:v>Men</c:v>
                  </c:pt>
                  <c:pt idx="1">
                    <c:v>Women</c:v>
                  </c:pt>
                  <c:pt idx="2">
                    <c:v>up to 24 years</c:v>
                  </c:pt>
                  <c:pt idx="3">
                    <c:v>25 - 44 years</c:v>
                  </c:pt>
                  <c:pt idx="4">
                    <c:v>at least 45 years</c:v>
                  </c:pt>
                  <c:pt idx="5">
                    <c:v>Total</c:v>
                  </c:pt>
                </c:lvl>
                <c:lvl>
                  <c:pt idx="0">
                    <c:v>Long-term unemployed</c:v>
                  </c:pt>
                </c:lvl>
              </c:multiLvlStrCache>
            </c:multiLvlStrRef>
          </c:cat>
          <c:val>
            <c:numRef>
              <c:f>'!'!$C$96:$H$96</c:f>
              <c:numCache>
                <c:formatCode>0%</c:formatCode>
                <c:ptCount val="6"/>
                <c:pt idx="0">
                  <c:v>0.17087378640776699</c:v>
                </c:pt>
                <c:pt idx="1">
                  <c:v>0.13402061855670103</c:v>
                </c:pt>
                <c:pt idx="2">
                  <c:v>0.21604938271604979</c:v>
                </c:pt>
                <c:pt idx="3">
                  <c:v>0.14285714285714307</c:v>
                </c:pt>
                <c:pt idx="4">
                  <c:v>0.1402116402116402</c:v>
                </c:pt>
                <c:pt idx="5">
                  <c:v>0.15501519756838938</c:v>
                </c:pt>
              </c:numCache>
            </c:numRef>
          </c:val>
        </c:ser>
        <c:ser>
          <c:idx val="3"/>
          <c:order val="3"/>
          <c:tx>
            <c:strRef>
              <c:f>'!'!$B$97</c:f>
              <c:strCache>
                <c:ptCount val="1"/>
                <c:pt idx="0">
                  <c:v>No, I'm not interested in working abroad</c:v>
                </c:pt>
              </c:strCache>
            </c:strRef>
          </c:tx>
          <c:invertIfNegative val="0"/>
          <c:cat>
            <c:multiLvlStrRef>
              <c:f>'!'!$C$91:$H$93</c:f>
              <c:multiLvlStrCache>
                <c:ptCount val="6"/>
                <c:lvl>
                  <c:pt idx="0">
                    <c:v>N=515</c:v>
                  </c:pt>
                  <c:pt idx="1">
                    <c:v>N=485</c:v>
                  </c:pt>
                  <c:pt idx="2">
                    <c:v>N=162</c:v>
                  </c:pt>
                  <c:pt idx="3">
                    <c:v>N=462</c:v>
                  </c:pt>
                  <c:pt idx="4">
                    <c:v>N=378</c:v>
                  </c:pt>
                  <c:pt idx="5">
                    <c:v>N=1000</c:v>
                  </c:pt>
                </c:lvl>
                <c:lvl>
                  <c:pt idx="0">
                    <c:v>Men</c:v>
                  </c:pt>
                  <c:pt idx="1">
                    <c:v>Women</c:v>
                  </c:pt>
                  <c:pt idx="2">
                    <c:v>up to 24 years</c:v>
                  </c:pt>
                  <c:pt idx="3">
                    <c:v>25 - 44 years</c:v>
                  </c:pt>
                  <c:pt idx="4">
                    <c:v>at least 45 years</c:v>
                  </c:pt>
                  <c:pt idx="5">
                    <c:v>Total</c:v>
                  </c:pt>
                </c:lvl>
                <c:lvl>
                  <c:pt idx="0">
                    <c:v>Long-term unemployed</c:v>
                  </c:pt>
                </c:lvl>
              </c:multiLvlStrCache>
            </c:multiLvlStrRef>
          </c:cat>
          <c:val>
            <c:numRef>
              <c:f>'!'!$C$97:$H$97</c:f>
              <c:numCache>
                <c:formatCode>0%</c:formatCode>
                <c:ptCount val="6"/>
                <c:pt idx="0">
                  <c:v>0.57669902912621362</c:v>
                </c:pt>
                <c:pt idx="1">
                  <c:v>0.71546391752577365</c:v>
                </c:pt>
                <c:pt idx="2">
                  <c:v>0.5</c:v>
                </c:pt>
                <c:pt idx="3">
                  <c:v>0.6233766233766237</c:v>
                </c:pt>
                <c:pt idx="4">
                  <c:v>0.72751322751322767</c:v>
                </c:pt>
                <c:pt idx="5">
                  <c:v>0.65248226950354615</c:v>
                </c:pt>
              </c:numCache>
            </c:numRef>
          </c:val>
        </c:ser>
        <c:ser>
          <c:idx val="4"/>
          <c:order val="4"/>
          <c:tx>
            <c:strRef>
              <c:f>'!'!$B$98</c:f>
              <c:strCache>
                <c:ptCount val="1"/>
                <c:pt idx="0">
                  <c:v>I am currently working abroad</c:v>
                </c:pt>
              </c:strCache>
            </c:strRef>
          </c:tx>
          <c:invertIfNegative val="0"/>
          <c:dLbls>
            <c:delete val="1"/>
          </c:dLbls>
          <c:cat>
            <c:multiLvlStrRef>
              <c:f>'!'!$C$91:$H$93</c:f>
              <c:multiLvlStrCache>
                <c:ptCount val="6"/>
                <c:lvl>
                  <c:pt idx="0">
                    <c:v>N=515</c:v>
                  </c:pt>
                  <c:pt idx="1">
                    <c:v>N=485</c:v>
                  </c:pt>
                  <c:pt idx="2">
                    <c:v>N=162</c:v>
                  </c:pt>
                  <c:pt idx="3">
                    <c:v>N=462</c:v>
                  </c:pt>
                  <c:pt idx="4">
                    <c:v>N=378</c:v>
                  </c:pt>
                  <c:pt idx="5">
                    <c:v>N=1000</c:v>
                  </c:pt>
                </c:lvl>
                <c:lvl>
                  <c:pt idx="0">
                    <c:v>Men</c:v>
                  </c:pt>
                  <c:pt idx="1">
                    <c:v>Women</c:v>
                  </c:pt>
                  <c:pt idx="2">
                    <c:v>up to 24 years</c:v>
                  </c:pt>
                  <c:pt idx="3">
                    <c:v>25 - 44 years</c:v>
                  </c:pt>
                  <c:pt idx="4">
                    <c:v>at least 45 years</c:v>
                  </c:pt>
                  <c:pt idx="5">
                    <c:v>Total</c:v>
                  </c:pt>
                </c:lvl>
                <c:lvl>
                  <c:pt idx="0">
                    <c:v>Long-term unemployed</c:v>
                  </c:pt>
                </c:lvl>
              </c:multiLvlStrCache>
            </c:multiLvlStrRef>
          </c:cat>
          <c:val>
            <c:numRef>
              <c:f>'!'!$C$98:$H$98</c:f>
              <c:numCache>
                <c:formatCode>0%</c:formatCode>
                <c:ptCount val="6"/>
                <c:pt idx="0">
                  <c:v>0</c:v>
                </c:pt>
                <c:pt idx="1">
                  <c:v>2.0618556701030928E-3</c:v>
                </c:pt>
                <c:pt idx="2">
                  <c:v>0</c:v>
                </c:pt>
                <c:pt idx="3">
                  <c:v>2.1645021645021675E-3</c:v>
                </c:pt>
                <c:pt idx="4">
                  <c:v>0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102247040"/>
        <c:axId val="102261120"/>
      </c:barChart>
      <c:catAx>
        <c:axId val="102247040"/>
        <c:scaling>
          <c:orientation val="minMax"/>
        </c:scaling>
        <c:delete val="0"/>
        <c:axPos val="l"/>
        <c:majorTickMark val="out"/>
        <c:minorTickMark val="none"/>
        <c:tickLblPos val="nextTo"/>
        <c:crossAx val="102261120"/>
        <c:crosses val="autoZero"/>
        <c:auto val="1"/>
        <c:lblAlgn val="ctr"/>
        <c:lblOffset val="100"/>
        <c:noMultiLvlLbl val="0"/>
      </c:catAx>
      <c:valAx>
        <c:axId val="102261120"/>
        <c:scaling>
          <c:orientation val="minMax"/>
        </c:scaling>
        <c:delete val="0"/>
        <c:axPos val="b"/>
        <c:numFmt formatCode="0%" sourceLinked="1"/>
        <c:majorTickMark val="out"/>
        <c:minorTickMark val="none"/>
        <c:tickLblPos val="nextTo"/>
        <c:crossAx val="102247040"/>
        <c:crosses val="autoZero"/>
        <c:crossBetween val="between"/>
      </c:valAx>
    </c:plotArea>
    <c:legend>
      <c:legendPos val="b"/>
      <c:legendEntry>
        <c:idx val="4"/>
        <c:delete val="1"/>
      </c:legendEntry>
      <c:layout>
        <c:manualLayout>
          <c:xMode val="edge"/>
          <c:yMode val="edge"/>
          <c:x val="0.10280206016067456"/>
          <c:y val="0.72130749757027468"/>
          <c:w val="0.86840135608049185"/>
          <c:h val="0.26556184732227661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400"/>
      </a:pPr>
      <a:endParaRPr lang="pl-PL"/>
    </a:p>
  </c:txPr>
  <c:externalData r:id="rId1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8492147856517902"/>
          <c:y val="2.7777777777777922E-2"/>
          <c:w val="0.67428480046190165"/>
          <c:h val="0.4717868649515134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'!'!$B$139</c:f>
              <c:strCache>
                <c:ptCount val="1"/>
                <c:pt idx="0">
                  <c:v>The supply of small services</c:v>
                </c:pt>
              </c:strCache>
            </c:strRef>
          </c:tx>
          <c:invertIfNegative val="0"/>
          <c:cat>
            <c:multiLvlStrRef>
              <c:f>'!'!$C$137:$D$138</c:f>
              <c:multiLvlStrCache>
                <c:ptCount val="2"/>
                <c:lvl>
                  <c:pt idx="0">
                    <c:v>Men</c:v>
                  </c:pt>
                  <c:pt idx="1">
                    <c:v>Women</c:v>
                  </c:pt>
                </c:lvl>
                <c:lvl>
                  <c:pt idx="0">
                    <c:v>Long-term unemployed</c:v>
                  </c:pt>
                </c:lvl>
              </c:multiLvlStrCache>
            </c:multiLvlStrRef>
          </c:cat>
          <c:val>
            <c:numRef>
              <c:f>'!'!$C$139:$D$139</c:f>
              <c:numCache>
                <c:formatCode>0"%"</c:formatCode>
                <c:ptCount val="2"/>
                <c:pt idx="0">
                  <c:v>51.954686197438818</c:v>
                </c:pt>
                <c:pt idx="1">
                  <c:v>22.157940798884095</c:v>
                </c:pt>
              </c:numCache>
            </c:numRef>
          </c:val>
        </c:ser>
        <c:ser>
          <c:idx val="1"/>
          <c:order val="1"/>
          <c:tx>
            <c:strRef>
              <c:f>'!'!$B$140</c:f>
              <c:strCache>
                <c:ptCount val="1"/>
                <c:pt idx="0">
                  <c:v>Helping on the farm</c:v>
                </c:pt>
              </c:strCache>
            </c:strRef>
          </c:tx>
          <c:invertIfNegative val="0"/>
          <c:cat>
            <c:multiLvlStrRef>
              <c:f>'!'!$C$137:$D$138</c:f>
              <c:multiLvlStrCache>
                <c:ptCount val="2"/>
                <c:lvl>
                  <c:pt idx="0">
                    <c:v>Men</c:v>
                  </c:pt>
                  <c:pt idx="1">
                    <c:v>Women</c:v>
                  </c:pt>
                </c:lvl>
                <c:lvl>
                  <c:pt idx="0">
                    <c:v>Long-term unemployed</c:v>
                  </c:pt>
                </c:lvl>
              </c:multiLvlStrCache>
            </c:multiLvlStrRef>
          </c:cat>
          <c:val>
            <c:numRef>
              <c:f>'!'!$C$140:$D$140</c:f>
              <c:numCache>
                <c:formatCode>0"%"</c:formatCode>
                <c:ptCount val="2"/>
                <c:pt idx="0">
                  <c:v>26.98840535995312</c:v>
                </c:pt>
                <c:pt idx="1">
                  <c:v>9.901957652325887</c:v>
                </c:pt>
              </c:numCache>
            </c:numRef>
          </c:val>
        </c:ser>
        <c:ser>
          <c:idx val="2"/>
          <c:order val="2"/>
          <c:tx>
            <c:strRef>
              <c:f>'!'!$B$141</c:f>
              <c:strCache>
                <c:ptCount val="1"/>
                <c:pt idx="0">
                  <c:v>Street trading, in the bazaar</c:v>
                </c:pt>
              </c:strCache>
            </c:strRef>
          </c:tx>
          <c:invertIfNegative val="0"/>
          <c:cat>
            <c:multiLvlStrRef>
              <c:f>'!'!$C$137:$D$138</c:f>
              <c:multiLvlStrCache>
                <c:ptCount val="2"/>
                <c:lvl>
                  <c:pt idx="0">
                    <c:v>Men</c:v>
                  </c:pt>
                  <c:pt idx="1">
                    <c:v>Women</c:v>
                  </c:pt>
                </c:lvl>
                <c:lvl>
                  <c:pt idx="0">
                    <c:v>Long-term unemployed</c:v>
                  </c:pt>
                </c:lvl>
              </c:multiLvlStrCache>
            </c:multiLvlStrRef>
          </c:cat>
          <c:val>
            <c:numRef>
              <c:f>'!'!$C$141:$D$141</c:f>
              <c:numCache>
                <c:formatCode>0"%"</c:formatCode>
                <c:ptCount val="2"/>
                <c:pt idx="0">
                  <c:v>4.184770035102086</c:v>
                </c:pt>
                <c:pt idx="1">
                  <c:v>1.9045732167531735</c:v>
                </c:pt>
              </c:numCache>
            </c:numRef>
          </c:val>
        </c:ser>
        <c:ser>
          <c:idx val="3"/>
          <c:order val="3"/>
          <c:tx>
            <c:strRef>
              <c:f>'!'!$B$142</c:f>
              <c:strCache>
                <c:ptCount val="1"/>
                <c:pt idx="0">
                  <c:v>Donating things under lien</c:v>
                </c:pt>
              </c:strCache>
            </c:strRef>
          </c:tx>
          <c:invertIfNegative val="0"/>
          <c:cat>
            <c:multiLvlStrRef>
              <c:f>'!'!$C$137:$D$138</c:f>
              <c:multiLvlStrCache>
                <c:ptCount val="2"/>
                <c:lvl>
                  <c:pt idx="0">
                    <c:v>Men</c:v>
                  </c:pt>
                  <c:pt idx="1">
                    <c:v>Women</c:v>
                  </c:pt>
                </c:lvl>
                <c:lvl>
                  <c:pt idx="0">
                    <c:v>Long-term unemployed</c:v>
                  </c:pt>
                </c:lvl>
              </c:multiLvlStrCache>
            </c:multiLvlStrRef>
          </c:cat>
          <c:val>
            <c:numRef>
              <c:f>'!'!$C$142:$D$142</c:f>
              <c:numCache>
                <c:formatCode>0"%"</c:formatCode>
                <c:ptCount val="2"/>
                <c:pt idx="0">
                  <c:v>0.74577887919831465</c:v>
                </c:pt>
                <c:pt idx="1">
                  <c:v>1.3170926030367511</c:v>
                </c:pt>
              </c:numCache>
            </c:numRef>
          </c:val>
        </c:ser>
        <c:ser>
          <c:idx val="4"/>
          <c:order val="4"/>
          <c:tx>
            <c:strRef>
              <c:f>'!'!$B$143</c:f>
              <c:strCache>
                <c:ptCount val="1"/>
                <c:pt idx="0">
                  <c:v>Sale of waste paper, scrap</c:v>
                </c:pt>
              </c:strCache>
            </c:strRef>
          </c:tx>
          <c:invertIfNegative val="0"/>
          <c:cat>
            <c:multiLvlStrRef>
              <c:f>'!'!$C$137:$D$138</c:f>
              <c:multiLvlStrCache>
                <c:ptCount val="2"/>
                <c:lvl>
                  <c:pt idx="0">
                    <c:v>Men</c:v>
                  </c:pt>
                  <c:pt idx="1">
                    <c:v>Women</c:v>
                  </c:pt>
                </c:lvl>
                <c:lvl>
                  <c:pt idx="0">
                    <c:v>Long-term unemployed</c:v>
                  </c:pt>
                </c:lvl>
              </c:multiLvlStrCache>
            </c:multiLvlStrRef>
          </c:cat>
          <c:val>
            <c:numRef>
              <c:f>'!'!$C$143:$D$143</c:f>
              <c:numCache>
                <c:formatCode>0"%"</c:formatCode>
                <c:ptCount val="2"/>
                <c:pt idx="0">
                  <c:v>16.85713945192942</c:v>
                </c:pt>
                <c:pt idx="1">
                  <c:v>8.0598144648218994</c:v>
                </c:pt>
              </c:numCache>
            </c:numRef>
          </c:val>
        </c:ser>
        <c:ser>
          <c:idx val="5"/>
          <c:order val="5"/>
          <c:tx>
            <c:strRef>
              <c:f>'!'!$B$144</c:f>
              <c:strCache>
                <c:ptCount val="1"/>
                <c:pt idx="0">
                  <c:v>Gathering mushrooms, berries for sale</c:v>
                </c:pt>
              </c:strCache>
            </c:strRef>
          </c:tx>
          <c:invertIfNegative val="0"/>
          <c:cat>
            <c:multiLvlStrRef>
              <c:f>'!'!$C$137:$D$138</c:f>
              <c:multiLvlStrCache>
                <c:ptCount val="2"/>
                <c:lvl>
                  <c:pt idx="0">
                    <c:v>Men</c:v>
                  </c:pt>
                  <c:pt idx="1">
                    <c:v>Women</c:v>
                  </c:pt>
                </c:lvl>
                <c:lvl>
                  <c:pt idx="0">
                    <c:v>Long-term unemployed</c:v>
                  </c:pt>
                </c:lvl>
              </c:multiLvlStrCache>
            </c:multiLvlStrRef>
          </c:cat>
          <c:val>
            <c:numRef>
              <c:f>'!'!$C$144:$D$144</c:f>
              <c:numCache>
                <c:formatCode>0"%"</c:formatCode>
                <c:ptCount val="2"/>
                <c:pt idx="0">
                  <c:v>12.661995027460646</c:v>
                </c:pt>
                <c:pt idx="1">
                  <c:v>17.608523027297359</c:v>
                </c:pt>
              </c:numCache>
            </c:numRef>
          </c:val>
        </c:ser>
        <c:ser>
          <c:idx val="6"/>
          <c:order val="6"/>
          <c:tx>
            <c:strRef>
              <c:f>'!'!$B$145</c:f>
              <c:strCache>
                <c:ptCount val="1"/>
                <c:pt idx="0">
                  <c:v>Cross-border trade</c:v>
                </c:pt>
              </c:strCache>
            </c:strRef>
          </c:tx>
          <c:invertIfNegative val="0"/>
          <c:dLbls>
            <c:dLbl>
              <c:idx val="1"/>
              <c:delete val="1"/>
            </c:dLbl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multiLvlStrRef>
              <c:f>'!'!$C$137:$D$138</c:f>
              <c:multiLvlStrCache>
                <c:ptCount val="2"/>
                <c:lvl>
                  <c:pt idx="0">
                    <c:v>Men</c:v>
                  </c:pt>
                  <c:pt idx="1">
                    <c:v>Women</c:v>
                  </c:pt>
                </c:lvl>
                <c:lvl>
                  <c:pt idx="0">
                    <c:v>Long-term unemployed</c:v>
                  </c:pt>
                </c:lvl>
              </c:multiLvlStrCache>
            </c:multiLvlStrRef>
          </c:cat>
          <c:val>
            <c:numRef>
              <c:f>'!'!$C$145:$D$145</c:f>
              <c:numCache>
                <c:formatCode>0"%"</c:formatCode>
                <c:ptCount val="2"/>
                <c:pt idx="0">
                  <c:v>1.348606528739914</c:v>
                </c:pt>
                <c:pt idx="1">
                  <c:v>0.24173578481858721</c:v>
                </c:pt>
              </c:numCache>
            </c:numRef>
          </c:val>
        </c:ser>
        <c:ser>
          <c:idx val="7"/>
          <c:order val="7"/>
          <c:tx>
            <c:strRef>
              <c:f>'!'!$B$146</c:f>
              <c:strCache>
                <c:ptCount val="1"/>
                <c:pt idx="0">
                  <c:v>Growing of vegetables, fruits or flowers</c:v>
                </c:pt>
              </c:strCache>
            </c:strRef>
          </c:tx>
          <c:invertIfNegative val="0"/>
          <c:cat>
            <c:multiLvlStrRef>
              <c:f>'!'!$C$137:$D$138</c:f>
              <c:multiLvlStrCache>
                <c:ptCount val="2"/>
                <c:lvl>
                  <c:pt idx="0">
                    <c:v>Men</c:v>
                  </c:pt>
                  <c:pt idx="1">
                    <c:v>Women</c:v>
                  </c:pt>
                </c:lvl>
                <c:lvl>
                  <c:pt idx="0">
                    <c:v>Long-term unemployed</c:v>
                  </c:pt>
                </c:lvl>
              </c:multiLvlStrCache>
            </c:multiLvlStrRef>
          </c:cat>
          <c:val>
            <c:numRef>
              <c:f>'!'!$C$146:$D$146</c:f>
              <c:numCache>
                <c:formatCode>0"%"</c:formatCode>
                <c:ptCount val="2"/>
                <c:pt idx="0">
                  <c:v>4.6173557045103051</c:v>
                </c:pt>
                <c:pt idx="1">
                  <c:v>3.2715839816911676</c:v>
                </c:pt>
              </c:numCache>
            </c:numRef>
          </c:val>
        </c:ser>
        <c:ser>
          <c:idx val="8"/>
          <c:order val="8"/>
          <c:tx>
            <c:strRef>
              <c:f>'!'!$B$147</c:f>
              <c:strCache>
                <c:ptCount val="1"/>
                <c:pt idx="0">
                  <c:v>Sales of meals, confectionery</c:v>
                </c:pt>
              </c:strCache>
            </c:strRef>
          </c:tx>
          <c:invertIfNegative val="0"/>
          <c:cat>
            <c:multiLvlStrRef>
              <c:f>'!'!$C$137:$D$138</c:f>
              <c:multiLvlStrCache>
                <c:ptCount val="2"/>
                <c:lvl>
                  <c:pt idx="0">
                    <c:v>Men</c:v>
                  </c:pt>
                  <c:pt idx="1">
                    <c:v>Women</c:v>
                  </c:pt>
                </c:lvl>
                <c:lvl>
                  <c:pt idx="0">
                    <c:v>Long-term unemployed</c:v>
                  </c:pt>
                </c:lvl>
              </c:multiLvlStrCache>
            </c:multiLvlStrRef>
          </c:cat>
          <c:val>
            <c:numRef>
              <c:f>'!'!$C$147:$D$147</c:f>
              <c:numCache>
                <c:formatCode>0"%"</c:formatCode>
                <c:ptCount val="2"/>
                <c:pt idx="0">
                  <c:v>1.261169962835202</c:v>
                </c:pt>
                <c:pt idx="1">
                  <c:v>1.2235927075763278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104764544"/>
        <c:axId val="104766080"/>
      </c:barChart>
      <c:catAx>
        <c:axId val="104764544"/>
        <c:scaling>
          <c:orientation val="minMax"/>
        </c:scaling>
        <c:delete val="0"/>
        <c:axPos val="l"/>
        <c:majorTickMark val="out"/>
        <c:minorTickMark val="none"/>
        <c:tickLblPos val="nextTo"/>
        <c:crossAx val="104766080"/>
        <c:crosses val="autoZero"/>
        <c:auto val="1"/>
        <c:lblAlgn val="ctr"/>
        <c:lblOffset val="100"/>
        <c:noMultiLvlLbl val="0"/>
      </c:catAx>
      <c:valAx>
        <c:axId val="104766080"/>
        <c:scaling>
          <c:orientation val="minMax"/>
        </c:scaling>
        <c:delete val="0"/>
        <c:axPos val="b"/>
        <c:numFmt formatCode="0&quot;%&quot;" sourceLinked="1"/>
        <c:majorTickMark val="out"/>
        <c:minorTickMark val="none"/>
        <c:tickLblPos val="nextTo"/>
        <c:crossAx val="104764544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.36736197512659435"/>
          <c:y val="0.5835198205490395"/>
          <c:w val="0.60012544224792563"/>
          <c:h val="0.40388237285804307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600"/>
      </a:pPr>
      <a:endParaRPr lang="pl-PL"/>
    </a:p>
  </c:txPr>
  <c:externalData r:id="rId1">
    <c:autoUpdate val="0"/>
  </c:externalData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9890812706378167"/>
          <c:y val="2.7777707035799199E-2"/>
          <c:w val="0.63930380728471958"/>
          <c:h val="0.58188648293962952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zdrowieEN!$A$119</c:f>
              <c:strCache>
                <c:ptCount val="1"/>
                <c:pt idx="0">
                  <c:v>Nobody works</c:v>
                </c:pt>
              </c:strCache>
            </c:strRef>
          </c:tx>
          <c:invertIfNegative val="0"/>
          <c:dLbls>
            <c:numFmt formatCode="0%" sourceLinked="0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multiLvlStrRef>
              <c:f>zdrowieEN!$B$116:$C$118</c:f>
              <c:multiLvlStrCache>
                <c:ptCount val="2"/>
                <c:lvl>
                  <c:pt idx="0">
                    <c:v>N=434</c:v>
                  </c:pt>
                  <c:pt idx="1">
                    <c:v>N=453</c:v>
                  </c:pt>
                </c:lvl>
                <c:lvl>
                  <c:pt idx="0">
                    <c:v>Men</c:v>
                  </c:pt>
                  <c:pt idx="1">
                    <c:v>Women</c:v>
                  </c:pt>
                </c:lvl>
                <c:lvl>
                  <c:pt idx="0">
                    <c:v>Households of long-term unemployed people</c:v>
                  </c:pt>
                </c:lvl>
              </c:multiLvlStrCache>
            </c:multiLvlStrRef>
          </c:cat>
          <c:val>
            <c:numRef>
              <c:f>zdrowieEN!$B$119:$C$119</c:f>
              <c:numCache>
                <c:formatCode>0%</c:formatCode>
                <c:ptCount val="2"/>
                <c:pt idx="0">
                  <c:v>0.43540538601135531</c:v>
                </c:pt>
                <c:pt idx="1">
                  <c:v>0.35243797720524972</c:v>
                </c:pt>
              </c:numCache>
            </c:numRef>
          </c:val>
        </c:ser>
        <c:ser>
          <c:idx val="1"/>
          <c:order val="1"/>
          <c:tx>
            <c:strRef>
              <c:f>zdrowieEN!$A$120</c:f>
              <c:strCache>
                <c:ptCount val="1"/>
                <c:pt idx="0">
                  <c:v>One person works</c:v>
                </c:pt>
              </c:strCache>
            </c:strRef>
          </c:tx>
          <c:invertIfNegative val="0"/>
          <c:dLbls>
            <c:numFmt formatCode="0%" sourceLinked="0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multiLvlStrRef>
              <c:f>zdrowieEN!$B$116:$C$118</c:f>
              <c:multiLvlStrCache>
                <c:ptCount val="2"/>
                <c:lvl>
                  <c:pt idx="0">
                    <c:v>N=434</c:v>
                  </c:pt>
                  <c:pt idx="1">
                    <c:v>N=453</c:v>
                  </c:pt>
                </c:lvl>
                <c:lvl>
                  <c:pt idx="0">
                    <c:v>Men</c:v>
                  </c:pt>
                  <c:pt idx="1">
                    <c:v>Women</c:v>
                  </c:pt>
                </c:lvl>
                <c:lvl>
                  <c:pt idx="0">
                    <c:v>Households of long-term unemployed people</c:v>
                  </c:pt>
                </c:lvl>
              </c:multiLvlStrCache>
            </c:multiLvlStrRef>
          </c:cat>
          <c:val>
            <c:numRef>
              <c:f>zdrowieEN!$B$120:$C$120</c:f>
              <c:numCache>
                <c:formatCode>0%</c:formatCode>
                <c:ptCount val="2"/>
                <c:pt idx="0">
                  <c:v>0.3209629476506054</c:v>
                </c:pt>
                <c:pt idx="1">
                  <c:v>0.50040002561151009</c:v>
                </c:pt>
              </c:numCache>
            </c:numRef>
          </c:val>
        </c:ser>
        <c:ser>
          <c:idx val="2"/>
          <c:order val="2"/>
          <c:tx>
            <c:strRef>
              <c:f>zdrowieEN!$A$121</c:f>
              <c:strCache>
                <c:ptCount val="1"/>
                <c:pt idx="0">
                  <c:v>Two people working</c:v>
                </c:pt>
              </c:strCache>
            </c:strRef>
          </c:tx>
          <c:invertIfNegative val="0"/>
          <c:dLbls>
            <c:numFmt formatCode="0%" sourceLinked="0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multiLvlStrRef>
              <c:f>zdrowieEN!$B$116:$C$118</c:f>
              <c:multiLvlStrCache>
                <c:ptCount val="2"/>
                <c:lvl>
                  <c:pt idx="0">
                    <c:v>N=434</c:v>
                  </c:pt>
                  <c:pt idx="1">
                    <c:v>N=453</c:v>
                  </c:pt>
                </c:lvl>
                <c:lvl>
                  <c:pt idx="0">
                    <c:v>Men</c:v>
                  </c:pt>
                  <c:pt idx="1">
                    <c:v>Women</c:v>
                  </c:pt>
                </c:lvl>
                <c:lvl>
                  <c:pt idx="0">
                    <c:v>Households of long-term unemployed people</c:v>
                  </c:pt>
                </c:lvl>
              </c:multiLvlStrCache>
            </c:multiLvlStrRef>
          </c:cat>
          <c:val>
            <c:numRef>
              <c:f>zdrowieEN!$B$121:$C$121</c:f>
              <c:numCache>
                <c:formatCode>0%</c:formatCode>
                <c:ptCount val="2"/>
                <c:pt idx="0">
                  <c:v>0.16183296032602271</c:v>
                </c:pt>
                <c:pt idx="1">
                  <c:v>0.1084218657909056</c:v>
                </c:pt>
              </c:numCache>
            </c:numRef>
          </c:val>
        </c:ser>
        <c:ser>
          <c:idx val="3"/>
          <c:order val="3"/>
          <c:tx>
            <c:strRef>
              <c:f>zdrowieEN!$A$122</c:f>
              <c:strCache>
                <c:ptCount val="1"/>
                <c:pt idx="0">
                  <c:v>More than 3 people working</c:v>
                </c:pt>
              </c:strCache>
            </c:strRef>
          </c:tx>
          <c:invertIfNegative val="0"/>
          <c:cat>
            <c:multiLvlStrRef>
              <c:f>zdrowieEN!$B$116:$C$118</c:f>
              <c:multiLvlStrCache>
                <c:ptCount val="2"/>
                <c:lvl>
                  <c:pt idx="0">
                    <c:v>N=434</c:v>
                  </c:pt>
                  <c:pt idx="1">
                    <c:v>N=453</c:v>
                  </c:pt>
                </c:lvl>
                <c:lvl>
                  <c:pt idx="0">
                    <c:v>Men</c:v>
                  </c:pt>
                  <c:pt idx="1">
                    <c:v>Women</c:v>
                  </c:pt>
                </c:lvl>
                <c:lvl>
                  <c:pt idx="0">
                    <c:v>Households of long-term unemployed people</c:v>
                  </c:pt>
                </c:lvl>
              </c:multiLvlStrCache>
            </c:multiLvlStrRef>
          </c:cat>
          <c:val>
            <c:numRef>
              <c:f>zdrowieEN!$B$122:$C$122</c:f>
              <c:numCache>
                <c:formatCode>0%</c:formatCode>
                <c:ptCount val="2"/>
                <c:pt idx="0">
                  <c:v>8.1798706012015512E-2</c:v>
                </c:pt>
                <c:pt idx="1">
                  <c:v>3.8740131392334162E-2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104506880"/>
        <c:axId val="104508416"/>
      </c:barChart>
      <c:catAx>
        <c:axId val="104506880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crossAx val="104508416"/>
        <c:crosses val="autoZero"/>
        <c:auto val="1"/>
        <c:lblAlgn val="ctr"/>
        <c:lblOffset val="100"/>
        <c:noMultiLvlLbl val="0"/>
      </c:catAx>
      <c:valAx>
        <c:axId val="104508416"/>
        <c:scaling>
          <c:orientation val="minMax"/>
        </c:scaling>
        <c:delete val="0"/>
        <c:axPos val="b"/>
        <c:numFmt formatCode="0%" sourceLinked="1"/>
        <c:majorTickMark val="out"/>
        <c:minorTickMark val="none"/>
        <c:tickLblPos val="nextTo"/>
        <c:crossAx val="104506880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4.294734958650176E-2"/>
          <c:y val="0.81419867489470865"/>
          <c:w val="0.915058763090004"/>
          <c:h val="0.16017212857399088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600"/>
      </a:pPr>
      <a:endParaRPr lang="pl-PL"/>
    </a:p>
  </c:txPr>
  <c:externalData r:id="rId1">
    <c:autoUpdate val="0"/>
  </c:externalData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32878554380688285"/>
          <c:y val="5.0825079866683304E-2"/>
          <c:w val="0.60961029585756177"/>
          <c:h val="0.55722297793470099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zdrowieEN!$A$61:$B$61</c:f>
              <c:strCache>
                <c:ptCount val="1"/>
                <c:pt idx="0">
                  <c:v>One person household</c:v>
                </c:pt>
              </c:strCache>
            </c:strRef>
          </c:tx>
          <c:invertIfNegative val="0"/>
          <c:dLbls>
            <c:dLbl>
              <c:idx val="0"/>
              <c:delete val="1"/>
            </c:dLbl>
            <c:dLbl>
              <c:idx val="1"/>
              <c:delete val="1"/>
            </c:dLbl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multiLvlStrRef>
              <c:f>zdrowieEN!$C$58:$E$60</c:f>
              <c:multiLvlStrCache>
                <c:ptCount val="3"/>
                <c:lvl>
                  <c:pt idx="0">
                    <c:v>N=86</c:v>
                  </c:pt>
                  <c:pt idx="1">
                    <c:v>N=251</c:v>
                  </c:pt>
                  <c:pt idx="2">
                    <c:v>N=148</c:v>
                  </c:pt>
                </c:lvl>
                <c:lvl>
                  <c:pt idx="0">
                    <c:v>up to 24 years</c:v>
                  </c:pt>
                  <c:pt idx="1">
                    <c:v>25-44 years</c:v>
                  </c:pt>
                  <c:pt idx="2">
                    <c:v>at least 45 years</c:v>
                  </c:pt>
                </c:lvl>
                <c:lvl>
                  <c:pt idx="0">
                    <c:v>Long-term unemployed</c:v>
                  </c:pt>
                </c:lvl>
              </c:multiLvlStrCache>
            </c:multiLvlStrRef>
          </c:cat>
          <c:val>
            <c:numRef>
              <c:f>zdrowieEN!$C$61:$E$61</c:f>
              <c:numCache>
                <c:formatCode>0%</c:formatCode>
                <c:ptCount val="3"/>
                <c:pt idx="0">
                  <c:v>1.627906976744186E-2</c:v>
                </c:pt>
                <c:pt idx="1">
                  <c:v>3.7161033286210086E-2</c:v>
                </c:pt>
                <c:pt idx="2">
                  <c:v>0.13442854619325209</c:v>
                </c:pt>
              </c:numCache>
            </c:numRef>
          </c:val>
        </c:ser>
        <c:ser>
          <c:idx val="1"/>
          <c:order val="1"/>
          <c:tx>
            <c:strRef>
              <c:f>zdrowieEN!$A$62:$B$62</c:f>
              <c:strCache>
                <c:ptCount val="1"/>
                <c:pt idx="0">
                  <c:v>Two people in the household</c:v>
                </c:pt>
              </c:strCache>
            </c:strRef>
          </c:tx>
          <c:invertIfNegative val="0"/>
          <c:cat>
            <c:multiLvlStrRef>
              <c:f>zdrowieEN!$C$58:$E$60</c:f>
              <c:multiLvlStrCache>
                <c:ptCount val="3"/>
                <c:lvl>
                  <c:pt idx="0">
                    <c:v>N=86</c:v>
                  </c:pt>
                  <c:pt idx="1">
                    <c:v>N=251</c:v>
                  </c:pt>
                  <c:pt idx="2">
                    <c:v>N=148</c:v>
                  </c:pt>
                </c:lvl>
                <c:lvl>
                  <c:pt idx="0">
                    <c:v>up to 24 years</c:v>
                  </c:pt>
                  <c:pt idx="1">
                    <c:v>25-44 years</c:v>
                  </c:pt>
                  <c:pt idx="2">
                    <c:v>at least 45 years</c:v>
                  </c:pt>
                </c:lvl>
                <c:lvl>
                  <c:pt idx="0">
                    <c:v>Long-term unemployed</c:v>
                  </c:pt>
                </c:lvl>
              </c:multiLvlStrCache>
            </c:multiLvlStrRef>
          </c:cat>
          <c:val>
            <c:numRef>
              <c:f>zdrowieEN!$C$62:$E$62</c:f>
              <c:numCache>
                <c:formatCode>0%</c:formatCode>
                <c:ptCount val="3"/>
                <c:pt idx="0">
                  <c:v>0.11904761904761912</c:v>
                </c:pt>
                <c:pt idx="1">
                  <c:v>0.15058318416496189</c:v>
                </c:pt>
                <c:pt idx="2">
                  <c:v>0.29412159007747274</c:v>
                </c:pt>
              </c:numCache>
            </c:numRef>
          </c:val>
        </c:ser>
        <c:ser>
          <c:idx val="2"/>
          <c:order val="2"/>
          <c:tx>
            <c:strRef>
              <c:f>zdrowieEN!$A$63:$B$63</c:f>
              <c:strCache>
                <c:ptCount val="1"/>
                <c:pt idx="0">
                  <c:v>From three to four people in the household</c:v>
                </c:pt>
              </c:strCache>
            </c:strRef>
          </c:tx>
          <c:invertIfNegative val="0"/>
          <c:cat>
            <c:multiLvlStrRef>
              <c:f>zdrowieEN!$C$58:$E$60</c:f>
              <c:multiLvlStrCache>
                <c:ptCount val="3"/>
                <c:lvl>
                  <c:pt idx="0">
                    <c:v>N=86</c:v>
                  </c:pt>
                  <c:pt idx="1">
                    <c:v>N=251</c:v>
                  </c:pt>
                  <c:pt idx="2">
                    <c:v>N=148</c:v>
                  </c:pt>
                </c:lvl>
                <c:lvl>
                  <c:pt idx="0">
                    <c:v>up to 24 years</c:v>
                  </c:pt>
                  <c:pt idx="1">
                    <c:v>25-44 years</c:v>
                  </c:pt>
                  <c:pt idx="2">
                    <c:v>at least 45 years</c:v>
                  </c:pt>
                </c:lvl>
                <c:lvl>
                  <c:pt idx="0">
                    <c:v>Long-term unemployed</c:v>
                  </c:pt>
                </c:lvl>
              </c:multiLvlStrCache>
            </c:multiLvlStrRef>
          </c:cat>
          <c:val>
            <c:numRef>
              <c:f>zdrowieEN!$C$63:$E$63</c:f>
              <c:numCache>
                <c:formatCode>0%</c:formatCode>
                <c:ptCount val="3"/>
                <c:pt idx="0">
                  <c:v>0.49590254706533782</c:v>
                </c:pt>
                <c:pt idx="1">
                  <c:v>0.52605213212475666</c:v>
                </c:pt>
                <c:pt idx="2">
                  <c:v>0.31996650011355943</c:v>
                </c:pt>
              </c:numCache>
            </c:numRef>
          </c:val>
        </c:ser>
        <c:ser>
          <c:idx val="3"/>
          <c:order val="3"/>
          <c:tx>
            <c:strRef>
              <c:f>zdrowieEN!$A$64:$B$64</c:f>
              <c:strCache>
                <c:ptCount val="1"/>
                <c:pt idx="0">
                  <c:v>More than 5 persons in the household</c:v>
                </c:pt>
              </c:strCache>
            </c:strRef>
          </c:tx>
          <c:invertIfNegative val="0"/>
          <c:cat>
            <c:multiLvlStrRef>
              <c:f>zdrowieEN!$C$58:$E$60</c:f>
              <c:multiLvlStrCache>
                <c:ptCount val="3"/>
                <c:lvl>
                  <c:pt idx="0">
                    <c:v>N=86</c:v>
                  </c:pt>
                  <c:pt idx="1">
                    <c:v>N=251</c:v>
                  </c:pt>
                  <c:pt idx="2">
                    <c:v>N=148</c:v>
                  </c:pt>
                </c:lvl>
                <c:lvl>
                  <c:pt idx="0">
                    <c:v>up to 24 years</c:v>
                  </c:pt>
                  <c:pt idx="1">
                    <c:v>25-44 years</c:v>
                  </c:pt>
                  <c:pt idx="2">
                    <c:v>at least 45 years</c:v>
                  </c:pt>
                </c:lvl>
                <c:lvl>
                  <c:pt idx="0">
                    <c:v>Long-term unemployed</c:v>
                  </c:pt>
                </c:lvl>
              </c:multiLvlStrCache>
            </c:multiLvlStrRef>
          </c:cat>
          <c:val>
            <c:numRef>
              <c:f>zdrowieEN!$C$64:$E$64</c:f>
              <c:numCache>
                <c:formatCode>0%</c:formatCode>
                <c:ptCount val="3"/>
                <c:pt idx="0">
                  <c:v>0.36877076411960202</c:v>
                </c:pt>
                <c:pt idx="1">
                  <c:v>0.28620365042407403</c:v>
                </c:pt>
                <c:pt idx="2">
                  <c:v>0.25148336361571688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104548992"/>
        <c:axId val="104575360"/>
      </c:barChart>
      <c:catAx>
        <c:axId val="104548992"/>
        <c:scaling>
          <c:orientation val="minMax"/>
        </c:scaling>
        <c:delete val="0"/>
        <c:axPos val="l"/>
        <c:majorTickMark val="out"/>
        <c:minorTickMark val="none"/>
        <c:tickLblPos val="nextTo"/>
        <c:crossAx val="104575360"/>
        <c:crosses val="autoZero"/>
        <c:auto val="1"/>
        <c:lblAlgn val="ctr"/>
        <c:lblOffset val="100"/>
        <c:noMultiLvlLbl val="0"/>
      </c:catAx>
      <c:valAx>
        <c:axId val="104575360"/>
        <c:scaling>
          <c:orientation val="minMax"/>
        </c:scaling>
        <c:delete val="0"/>
        <c:axPos val="b"/>
        <c:numFmt formatCode="0%" sourceLinked="1"/>
        <c:majorTickMark val="out"/>
        <c:minorTickMark val="none"/>
        <c:tickLblPos val="nextTo"/>
        <c:crossAx val="104548992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2.6693814870112666E-2"/>
          <c:y val="0.77676430261136364"/>
          <c:w val="0.95524396219257779"/>
          <c:h val="0.22100432831764588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600"/>
      </a:pPr>
      <a:endParaRPr lang="pl-PL"/>
    </a:p>
  </c:txPr>
  <c:externalData r:id="rId1">
    <c:autoUpdate val="0"/>
  </c:externalData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kapitalspoleczny!$H$278</c:f>
              <c:strCache>
                <c:ptCount val="1"/>
                <c:pt idx="0">
                  <c:v>1 person</c:v>
                </c:pt>
              </c:strCache>
            </c:strRef>
          </c:tx>
          <c:invertIfNegative val="0"/>
          <c:cat>
            <c:multiLvlStrRef>
              <c:f>kapitalspoleczny!$I$275:$J$277</c:f>
              <c:multiLvlStrCache>
                <c:ptCount val="2"/>
                <c:lvl>
                  <c:pt idx="0">
                    <c:v>N=515</c:v>
                  </c:pt>
                  <c:pt idx="1">
                    <c:v>N=485</c:v>
                  </c:pt>
                </c:lvl>
                <c:lvl>
                  <c:pt idx="0">
                    <c:v>men</c:v>
                  </c:pt>
                  <c:pt idx="1">
                    <c:v>women</c:v>
                  </c:pt>
                </c:lvl>
                <c:lvl>
                  <c:pt idx="0">
                    <c:v>Long-term unemployed </c:v>
                  </c:pt>
                </c:lvl>
              </c:multiLvlStrCache>
            </c:multiLvlStrRef>
          </c:cat>
          <c:val>
            <c:numRef>
              <c:f>kapitalspoleczny!$I$278:$J$278</c:f>
              <c:numCache>
                <c:formatCode>####%</c:formatCode>
                <c:ptCount val="2"/>
                <c:pt idx="0">
                  <c:v>0.30385667586567994</c:v>
                </c:pt>
                <c:pt idx="1">
                  <c:v>0.30495894772760407</c:v>
                </c:pt>
              </c:numCache>
            </c:numRef>
          </c:val>
        </c:ser>
        <c:ser>
          <c:idx val="1"/>
          <c:order val="1"/>
          <c:tx>
            <c:strRef>
              <c:f>kapitalspoleczny!$H$279</c:f>
              <c:strCache>
                <c:ptCount val="1"/>
                <c:pt idx="0">
                  <c:v>2 people</c:v>
                </c:pt>
              </c:strCache>
            </c:strRef>
          </c:tx>
          <c:invertIfNegative val="0"/>
          <c:cat>
            <c:multiLvlStrRef>
              <c:f>kapitalspoleczny!$I$275:$J$277</c:f>
              <c:multiLvlStrCache>
                <c:ptCount val="2"/>
                <c:lvl>
                  <c:pt idx="0">
                    <c:v>N=515</c:v>
                  </c:pt>
                  <c:pt idx="1">
                    <c:v>N=485</c:v>
                  </c:pt>
                </c:lvl>
                <c:lvl>
                  <c:pt idx="0">
                    <c:v>men</c:v>
                  </c:pt>
                  <c:pt idx="1">
                    <c:v>women</c:v>
                  </c:pt>
                </c:lvl>
                <c:lvl>
                  <c:pt idx="0">
                    <c:v>Long-term unemployed </c:v>
                  </c:pt>
                </c:lvl>
              </c:multiLvlStrCache>
            </c:multiLvlStrRef>
          </c:cat>
          <c:val>
            <c:numRef>
              <c:f>kapitalspoleczny!$I$279:$J$279</c:f>
              <c:numCache>
                <c:formatCode>####%</c:formatCode>
                <c:ptCount val="2"/>
                <c:pt idx="0">
                  <c:v>0.27743940428324781</c:v>
                </c:pt>
                <c:pt idx="1">
                  <c:v>0.26549818588878882</c:v>
                </c:pt>
              </c:numCache>
            </c:numRef>
          </c:val>
        </c:ser>
        <c:ser>
          <c:idx val="2"/>
          <c:order val="2"/>
          <c:tx>
            <c:strRef>
              <c:f>kapitalspoleczny!$H$280</c:f>
              <c:strCache>
                <c:ptCount val="1"/>
                <c:pt idx="0">
                  <c:v>3 people</c:v>
                </c:pt>
              </c:strCache>
            </c:strRef>
          </c:tx>
          <c:invertIfNegative val="0"/>
          <c:cat>
            <c:multiLvlStrRef>
              <c:f>kapitalspoleczny!$I$275:$J$277</c:f>
              <c:multiLvlStrCache>
                <c:ptCount val="2"/>
                <c:lvl>
                  <c:pt idx="0">
                    <c:v>N=515</c:v>
                  </c:pt>
                  <c:pt idx="1">
                    <c:v>N=485</c:v>
                  </c:pt>
                </c:lvl>
                <c:lvl>
                  <c:pt idx="0">
                    <c:v>men</c:v>
                  </c:pt>
                  <c:pt idx="1">
                    <c:v>women</c:v>
                  </c:pt>
                </c:lvl>
                <c:lvl>
                  <c:pt idx="0">
                    <c:v>Long-term unemployed </c:v>
                  </c:pt>
                </c:lvl>
              </c:multiLvlStrCache>
            </c:multiLvlStrRef>
          </c:cat>
          <c:val>
            <c:numRef>
              <c:f>kapitalspoleczny!$I$280:$J$280</c:f>
              <c:numCache>
                <c:formatCode>####%</c:formatCode>
                <c:ptCount val="2"/>
                <c:pt idx="0">
                  <c:v>0.1906801792380303</c:v>
                </c:pt>
                <c:pt idx="1">
                  <c:v>0.25991097420410247</c:v>
                </c:pt>
              </c:numCache>
            </c:numRef>
          </c:val>
        </c:ser>
        <c:ser>
          <c:idx val="3"/>
          <c:order val="3"/>
          <c:tx>
            <c:strRef>
              <c:f>kapitalspoleczny!$H$281</c:f>
              <c:strCache>
                <c:ptCount val="1"/>
                <c:pt idx="0">
                  <c:v>4 people</c:v>
                </c:pt>
              </c:strCache>
            </c:strRef>
          </c:tx>
          <c:invertIfNegative val="0"/>
          <c:dLbls>
            <c:dLbl>
              <c:idx val="1"/>
              <c:layout>
                <c:manualLayout>
                  <c:x val="-8.3333333333332482E-3"/>
                  <c:y val="-2.7777777777777863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multiLvlStrRef>
              <c:f>kapitalspoleczny!$I$275:$J$277</c:f>
              <c:multiLvlStrCache>
                <c:ptCount val="2"/>
                <c:lvl>
                  <c:pt idx="0">
                    <c:v>N=515</c:v>
                  </c:pt>
                  <c:pt idx="1">
                    <c:v>N=485</c:v>
                  </c:pt>
                </c:lvl>
                <c:lvl>
                  <c:pt idx="0">
                    <c:v>men</c:v>
                  </c:pt>
                  <c:pt idx="1">
                    <c:v>women</c:v>
                  </c:pt>
                </c:lvl>
                <c:lvl>
                  <c:pt idx="0">
                    <c:v>Long-term unemployed </c:v>
                  </c:pt>
                </c:lvl>
              </c:multiLvlStrCache>
            </c:multiLvlStrRef>
          </c:cat>
          <c:val>
            <c:numRef>
              <c:f>kapitalspoleczny!$I$281:$J$281</c:f>
              <c:numCache>
                <c:formatCode>####%</c:formatCode>
                <c:ptCount val="2"/>
                <c:pt idx="0">
                  <c:v>6.2046285761475951E-2</c:v>
                </c:pt>
                <c:pt idx="1">
                  <c:v>4.8936964706477223E-2</c:v>
                </c:pt>
              </c:numCache>
            </c:numRef>
          </c:val>
        </c:ser>
        <c:ser>
          <c:idx val="4"/>
          <c:order val="4"/>
          <c:tx>
            <c:strRef>
              <c:f>kapitalspoleczny!$H$282</c:f>
              <c:strCache>
                <c:ptCount val="1"/>
                <c:pt idx="0">
                  <c:v>5 people</c:v>
                </c:pt>
              </c:strCache>
            </c:strRef>
          </c:tx>
          <c:invertIfNegative val="0"/>
          <c:dLbls>
            <c:dLbl>
              <c:idx val="0"/>
              <c:delete val="1"/>
            </c:dLbl>
            <c:dLbl>
              <c:idx val="1"/>
              <c:layout>
                <c:manualLayout>
                  <c:x val="8.3333333333332482E-3"/>
                  <c:y val="0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multiLvlStrRef>
              <c:f>kapitalspoleczny!$I$275:$J$277</c:f>
              <c:multiLvlStrCache>
                <c:ptCount val="2"/>
                <c:lvl>
                  <c:pt idx="0">
                    <c:v>N=515</c:v>
                  </c:pt>
                  <c:pt idx="1">
                    <c:v>N=485</c:v>
                  </c:pt>
                </c:lvl>
                <c:lvl>
                  <c:pt idx="0">
                    <c:v>men</c:v>
                  </c:pt>
                  <c:pt idx="1">
                    <c:v>women</c:v>
                  </c:pt>
                </c:lvl>
                <c:lvl>
                  <c:pt idx="0">
                    <c:v>Long-term unemployed </c:v>
                  </c:pt>
                </c:lvl>
              </c:multiLvlStrCache>
            </c:multiLvlStrRef>
          </c:cat>
          <c:val>
            <c:numRef>
              <c:f>kapitalspoleczny!$I$282:$J$282</c:f>
              <c:numCache>
                <c:formatCode>####.0%</c:formatCode>
                <c:ptCount val="2"/>
                <c:pt idx="0">
                  <c:v>1.9489841535850341E-2</c:v>
                </c:pt>
                <c:pt idx="1">
                  <c:v>3.7296378396515256E-2</c:v>
                </c:pt>
              </c:numCache>
            </c:numRef>
          </c:val>
        </c:ser>
        <c:ser>
          <c:idx val="5"/>
          <c:order val="5"/>
          <c:tx>
            <c:strRef>
              <c:f>kapitalspoleczny!$H$283</c:f>
              <c:strCache>
                <c:ptCount val="1"/>
                <c:pt idx="0">
                  <c:v>More than 6 people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2.5000000000000001E-2"/>
                  <c:y val="0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2.5000000000000112E-2"/>
                  <c:y val="0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multiLvlStrRef>
              <c:f>kapitalspoleczny!$I$275:$J$277</c:f>
              <c:multiLvlStrCache>
                <c:ptCount val="2"/>
                <c:lvl>
                  <c:pt idx="0">
                    <c:v>N=515</c:v>
                  </c:pt>
                  <c:pt idx="1">
                    <c:v>N=485</c:v>
                  </c:pt>
                </c:lvl>
                <c:lvl>
                  <c:pt idx="0">
                    <c:v>men</c:v>
                  </c:pt>
                  <c:pt idx="1">
                    <c:v>women</c:v>
                  </c:pt>
                </c:lvl>
                <c:lvl>
                  <c:pt idx="0">
                    <c:v>Long-term unemployed </c:v>
                  </c:pt>
                </c:lvl>
              </c:multiLvlStrCache>
            </c:multiLvlStrRef>
          </c:cat>
          <c:val>
            <c:numRef>
              <c:f>kapitalspoleczny!$I$283:$J$283</c:f>
              <c:numCache>
                <c:formatCode>####.0%</c:formatCode>
                <c:ptCount val="2"/>
                <c:pt idx="0">
                  <c:v>0.14648761331571386</c:v>
                </c:pt>
                <c:pt idx="1">
                  <c:v>8.3398549076513048E-2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104715008"/>
        <c:axId val="104716544"/>
      </c:barChart>
      <c:catAx>
        <c:axId val="104715008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txPr>
          <a:bodyPr rot="0" vert="horz"/>
          <a:lstStyle/>
          <a:p>
            <a:pPr>
              <a:defRPr/>
            </a:pPr>
            <a:endParaRPr lang="pl-PL"/>
          </a:p>
        </c:txPr>
        <c:crossAx val="104716544"/>
        <c:crosses val="autoZero"/>
        <c:auto val="1"/>
        <c:lblAlgn val="ctr"/>
        <c:lblOffset val="100"/>
        <c:noMultiLvlLbl val="0"/>
      </c:catAx>
      <c:valAx>
        <c:axId val="104716544"/>
        <c:scaling>
          <c:orientation val="minMax"/>
        </c:scaling>
        <c:delete val="0"/>
        <c:axPos val="b"/>
        <c:majorGridlines/>
        <c:numFmt formatCode="0%" sourceLinked="1"/>
        <c:majorTickMark val="out"/>
        <c:minorTickMark val="none"/>
        <c:tickLblPos val="nextTo"/>
        <c:txPr>
          <a:bodyPr rot="0" vert="horz"/>
          <a:lstStyle/>
          <a:p>
            <a:pPr>
              <a:defRPr/>
            </a:pPr>
            <a:endParaRPr lang="pl-PL"/>
          </a:p>
        </c:txPr>
        <c:crossAx val="104715008"/>
        <c:crosses val="autoZero"/>
        <c:crossBetween val="between"/>
      </c:valAx>
    </c:plotArea>
    <c:legend>
      <c:legendPos val="b"/>
      <c:overlay val="0"/>
    </c:legend>
    <c:plotVisOnly val="1"/>
    <c:dispBlanksAs val="gap"/>
    <c:showDLblsOverMax val="0"/>
  </c:chart>
  <c:txPr>
    <a:bodyPr/>
    <a:lstStyle/>
    <a:p>
      <a:pPr>
        <a:defRPr sz="16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pl-PL"/>
    </a:p>
  </c:txPr>
  <c:externalData r:id="rId1">
    <c:autoUpdate val="0"/>
  </c:externalData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kapitalspoleczny!$H$905</c:f>
              <c:strCache>
                <c:ptCount val="1"/>
                <c:pt idx="0">
                  <c:v>Economically active - unemployed people</c:v>
                </c:pt>
              </c:strCache>
            </c:strRef>
          </c:tx>
          <c:invertIfNegative val="0"/>
          <c:cat>
            <c:multiLvlStrRef>
              <c:f>kapitalspoleczny!$I$903:$K$904</c:f>
              <c:multiLvlStrCache>
                <c:ptCount val="3"/>
                <c:lvl>
                  <c:pt idx="0">
                    <c:v>From big cities</c:v>
                  </c:pt>
                  <c:pt idx="1">
                    <c:v>From small cities</c:v>
                  </c:pt>
                  <c:pt idx="2">
                    <c:v>From rural areas</c:v>
                  </c:pt>
                </c:lvl>
                <c:lvl>
                  <c:pt idx="0">
                    <c:v>Friends networks of long-term unemloyed</c:v>
                  </c:pt>
                </c:lvl>
              </c:multiLvlStrCache>
            </c:multiLvlStrRef>
          </c:cat>
          <c:val>
            <c:numRef>
              <c:f>kapitalspoleczny!$I$905:$K$905</c:f>
              <c:numCache>
                <c:formatCode>0%</c:formatCode>
                <c:ptCount val="3"/>
                <c:pt idx="0">
                  <c:v>0.63372901532325177</c:v>
                </c:pt>
                <c:pt idx="1">
                  <c:v>0.53888780523268254</c:v>
                </c:pt>
                <c:pt idx="2">
                  <c:v>0.57405020113967264</c:v>
                </c:pt>
              </c:numCache>
            </c:numRef>
          </c:val>
        </c:ser>
        <c:ser>
          <c:idx val="1"/>
          <c:order val="1"/>
          <c:tx>
            <c:strRef>
              <c:f>kapitalspoleczny!$H$906</c:f>
              <c:strCache>
                <c:ptCount val="1"/>
                <c:pt idx="0">
                  <c:v>Economically active - working people</c:v>
                </c:pt>
              </c:strCache>
            </c:strRef>
          </c:tx>
          <c:invertIfNegative val="0"/>
          <c:cat>
            <c:multiLvlStrRef>
              <c:f>kapitalspoleczny!$I$903:$K$904</c:f>
              <c:multiLvlStrCache>
                <c:ptCount val="3"/>
                <c:lvl>
                  <c:pt idx="0">
                    <c:v>From big cities</c:v>
                  </c:pt>
                  <c:pt idx="1">
                    <c:v>From small cities</c:v>
                  </c:pt>
                  <c:pt idx="2">
                    <c:v>From rural areas</c:v>
                  </c:pt>
                </c:lvl>
                <c:lvl>
                  <c:pt idx="0">
                    <c:v>Friends networks of long-term unemloyed</c:v>
                  </c:pt>
                </c:lvl>
              </c:multiLvlStrCache>
            </c:multiLvlStrRef>
          </c:cat>
          <c:val>
            <c:numRef>
              <c:f>kapitalspoleczny!$I$906:$K$906</c:f>
              <c:numCache>
                <c:formatCode>0%</c:formatCode>
                <c:ptCount val="3"/>
                <c:pt idx="0">
                  <c:v>0.17816848373600552</c:v>
                </c:pt>
                <c:pt idx="1">
                  <c:v>0.24408806166846841</c:v>
                </c:pt>
                <c:pt idx="2">
                  <c:v>0.19222417607520725</c:v>
                </c:pt>
              </c:numCache>
            </c:numRef>
          </c:val>
        </c:ser>
        <c:ser>
          <c:idx val="2"/>
          <c:order val="2"/>
          <c:tx>
            <c:strRef>
              <c:f>kapitalspoleczny!$H$907</c:f>
              <c:strCache>
                <c:ptCount val="1"/>
                <c:pt idx="0">
                  <c:v>Economically non-active people</c:v>
                </c:pt>
              </c:strCache>
            </c:strRef>
          </c:tx>
          <c:invertIfNegative val="0"/>
          <c:cat>
            <c:multiLvlStrRef>
              <c:f>kapitalspoleczny!$I$903:$K$904</c:f>
              <c:multiLvlStrCache>
                <c:ptCount val="3"/>
                <c:lvl>
                  <c:pt idx="0">
                    <c:v>From big cities</c:v>
                  </c:pt>
                  <c:pt idx="1">
                    <c:v>From small cities</c:v>
                  </c:pt>
                  <c:pt idx="2">
                    <c:v>From rural areas</c:v>
                  </c:pt>
                </c:lvl>
                <c:lvl>
                  <c:pt idx="0">
                    <c:v>Friends networks of long-term unemloyed</c:v>
                  </c:pt>
                </c:lvl>
              </c:multiLvlStrCache>
            </c:multiLvlStrRef>
          </c:cat>
          <c:val>
            <c:numRef>
              <c:f>kapitalspoleczny!$I$907:$K$907</c:f>
              <c:numCache>
                <c:formatCode>0%</c:formatCode>
                <c:ptCount val="3"/>
                <c:pt idx="0">
                  <c:v>0.18810250094074388</c:v>
                </c:pt>
                <c:pt idx="1">
                  <c:v>0.21702413309884971</c:v>
                </c:pt>
                <c:pt idx="2">
                  <c:v>0.23372562278512091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104645376"/>
        <c:axId val="104646912"/>
      </c:barChart>
      <c:catAx>
        <c:axId val="104645376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txPr>
          <a:bodyPr rot="0" vert="horz"/>
          <a:lstStyle/>
          <a:p>
            <a:pPr>
              <a:defRPr/>
            </a:pPr>
            <a:endParaRPr lang="pl-PL"/>
          </a:p>
        </c:txPr>
        <c:crossAx val="104646912"/>
        <c:crosses val="autoZero"/>
        <c:auto val="1"/>
        <c:lblAlgn val="ctr"/>
        <c:lblOffset val="100"/>
        <c:noMultiLvlLbl val="0"/>
      </c:catAx>
      <c:valAx>
        <c:axId val="104646912"/>
        <c:scaling>
          <c:orientation val="minMax"/>
        </c:scaling>
        <c:delete val="0"/>
        <c:axPos val="b"/>
        <c:majorGridlines/>
        <c:numFmt formatCode="0%" sourceLinked="1"/>
        <c:majorTickMark val="out"/>
        <c:minorTickMark val="none"/>
        <c:tickLblPos val="nextTo"/>
        <c:txPr>
          <a:bodyPr rot="0" vert="horz"/>
          <a:lstStyle/>
          <a:p>
            <a:pPr>
              <a:defRPr/>
            </a:pPr>
            <a:endParaRPr lang="pl-PL"/>
          </a:p>
        </c:txPr>
        <c:crossAx val="104645376"/>
        <c:crosses val="autoZero"/>
        <c:crossBetween val="between"/>
      </c:valAx>
    </c:plotArea>
    <c:legend>
      <c:legendPos val="b"/>
      <c:overlay val="0"/>
    </c:legend>
    <c:plotVisOnly val="1"/>
    <c:dispBlanksAs val="gap"/>
    <c:showDLblsOverMax val="0"/>
  </c:chart>
  <c:txPr>
    <a:bodyPr/>
    <a:lstStyle/>
    <a:p>
      <a:pPr>
        <a:defRPr sz="16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pl-PL"/>
    </a:p>
  </c:txPr>
  <c:externalData r:id="rId1">
    <c:autoUpdate val="0"/>
  </c:externalData>
</c:chartSpace>
</file>

<file path=ppt/charts/chart2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55453403712718163"/>
          <c:y val="1.2102839721978576E-4"/>
          <c:w val="0.43594319350530286"/>
          <c:h val="0.88864412345470323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dodatkowe!$J$177</c:f>
              <c:strCache>
                <c:ptCount val="1"/>
                <c:pt idx="0">
                  <c:v>Tak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2000"/>
                </a:pPr>
                <a:endParaRPr lang="pl-PL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dodatkowe!$I$178:$I$183</c:f>
              <c:strCache>
                <c:ptCount val="6"/>
                <c:pt idx="0">
                  <c:v>Prace gospodarskie</c:v>
                </c:pt>
                <c:pt idx="1">
                  <c:v>Gotowanie, robienie zakupów, sprzątanie, inne prace domowe </c:v>
                </c:pt>
                <c:pt idx="2">
                  <c:v>Domowe naprawy i remonty (np. instalacji, sprzętów, domu, samochodu itp.)</c:v>
                </c:pt>
                <c:pt idx="3">
                  <c:v>Opieka nad dzieckiem/dziećmi</c:v>
                </c:pt>
                <c:pt idx="4">
                  <c:v>Opieka nad osobami chorymi lub starszymi</c:v>
                </c:pt>
                <c:pt idx="5">
                  <c:v>Załatwianie spraw w urzędach</c:v>
                </c:pt>
              </c:strCache>
            </c:strRef>
          </c:cat>
          <c:val>
            <c:numRef>
              <c:f>dodatkowe!$J$178:$J$183</c:f>
              <c:numCache>
                <c:formatCode>####%</c:formatCode>
                <c:ptCount val="6"/>
                <c:pt idx="0">
                  <c:v>0.10450092211603602</c:v>
                </c:pt>
                <c:pt idx="1">
                  <c:v>0.11079922985373802</c:v>
                </c:pt>
                <c:pt idx="2">
                  <c:v>0.14039083700545141</c:v>
                </c:pt>
                <c:pt idx="3">
                  <c:v>8.68413679532994E-2</c:v>
                </c:pt>
                <c:pt idx="4">
                  <c:v>2.3016428970059639E-2</c:v>
                </c:pt>
                <c:pt idx="5">
                  <c:v>4.1388345602185746E-2</c:v>
                </c:pt>
              </c:numCache>
            </c:numRef>
          </c:val>
        </c:ser>
        <c:ser>
          <c:idx val="1"/>
          <c:order val="1"/>
          <c:tx>
            <c:strRef>
              <c:f>dodatkowe!$K$177</c:f>
              <c:strCache>
                <c:ptCount val="1"/>
                <c:pt idx="0">
                  <c:v> Nie, choć przydałaby się taka pomoc</c:v>
                </c:pt>
              </c:strCache>
            </c:strRef>
          </c:tx>
          <c:spPr>
            <a:noFill/>
            <a:ln>
              <a:noFill/>
            </a:ln>
          </c:spPr>
          <c:invertIfNegative val="0"/>
          <c:dLbls>
            <c:delete val="1"/>
          </c:dLbls>
          <c:cat>
            <c:strRef>
              <c:f>dodatkowe!$I$178:$I$183</c:f>
              <c:strCache>
                <c:ptCount val="6"/>
                <c:pt idx="0">
                  <c:v>Prace gospodarskie</c:v>
                </c:pt>
                <c:pt idx="1">
                  <c:v>Gotowanie, robienie zakupów, sprzątanie, inne prace domowe </c:v>
                </c:pt>
                <c:pt idx="2">
                  <c:v>Domowe naprawy i remonty (np. instalacji, sprzętów, domu, samochodu itp.)</c:v>
                </c:pt>
                <c:pt idx="3">
                  <c:v>Opieka nad dzieckiem/dziećmi</c:v>
                </c:pt>
                <c:pt idx="4">
                  <c:v>Opieka nad osobami chorymi lub starszymi</c:v>
                </c:pt>
                <c:pt idx="5">
                  <c:v>Załatwianie spraw w urzędach</c:v>
                </c:pt>
              </c:strCache>
            </c:strRef>
          </c:cat>
          <c:val>
            <c:numRef>
              <c:f>dodatkowe!$K$178:$K$183</c:f>
              <c:numCache>
                <c:formatCode>####%</c:formatCode>
                <c:ptCount val="6"/>
                <c:pt idx="0">
                  <c:v>1.4523005543048981E-2</c:v>
                </c:pt>
                <c:pt idx="1">
                  <c:v>1.0748581490576881E-2</c:v>
                </c:pt>
                <c:pt idx="2">
                  <c:v>2.5652222181708192E-2</c:v>
                </c:pt>
                <c:pt idx="3">
                  <c:v>1.0970347623100675E-2</c:v>
                </c:pt>
                <c:pt idx="4">
                  <c:v>7.0843850762015315E-3</c:v>
                </c:pt>
                <c:pt idx="5">
                  <c:v>9.2053449335245535E-3</c:v>
                </c:pt>
              </c:numCache>
            </c:numRef>
          </c:val>
        </c:ser>
        <c:ser>
          <c:idx val="2"/>
          <c:order val="2"/>
          <c:tx>
            <c:strRef>
              <c:f>dodatkowe!$L$177</c:f>
              <c:strCache>
                <c:ptCount val="1"/>
                <c:pt idx="0">
                  <c:v> Nie, bo sam(i) daję(my) sobie z tym dobrze radę</c:v>
                </c:pt>
              </c:strCache>
            </c:strRef>
          </c:tx>
          <c:spPr>
            <a:noFill/>
            <a:ln>
              <a:noFill/>
            </a:ln>
          </c:spPr>
          <c:invertIfNegative val="0"/>
          <c:dLbls>
            <c:delete val="1"/>
          </c:dLbls>
          <c:cat>
            <c:strRef>
              <c:f>dodatkowe!$I$178:$I$183</c:f>
              <c:strCache>
                <c:ptCount val="6"/>
                <c:pt idx="0">
                  <c:v>Prace gospodarskie</c:v>
                </c:pt>
                <c:pt idx="1">
                  <c:v>Gotowanie, robienie zakupów, sprzątanie, inne prace domowe </c:v>
                </c:pt>
                <c:pt idx="2">
                  <c:v>Domowe naprawy i remonty (np. instalacji, sprzętów, domu, samochodu itp.)</c:v>
                </c:pt>
                <c:pt idx="3">
                  <c:v>Opieka nad dzieckiem/dziećmi</c:v>
                </c:pt>
                <c:pt idx="4">
                  <c:v>Opieka nad osobami chorymi lub starszymi</c:v>
                </c:pt>
                <c:pt idx="5">
                  <c:v>Załatwianie spraw w urzędach</c:v>
                </c:pt>
              </c:strCache>
            </c:strRef>
          </c:cat>
          <c:val>
            <c:numRef>
              <c:f>dodatkowe!$L$178:$L$183</c:f>
              <c:numCache>
                <c:formatCode>####%</c:formatCode>
                <c:ptCount val="6"/>
                <c:pt idx="0">
                  <c:v>0.58565022235549302</c:v>
                </c:pt>
                <c:pt idx="1">
                  <c:v>0.84429173971478344</c:v>
                </c:pt>
                <c:pt idx="2">
                  <c:v>0.77507051779640335</c:v>
                </c:pt>
                <c:pt idx="3">
                  <c:v>0.4138183574368815</c:v>
                </c:pt>
                <c:pt idx="4">
                  <c:v>0.30516548365910739</c:v>
                </c:pt>
                <c:pt idx="5">
                  <c:v>0.91052930322361714</c:v>
                </c:pt>
              </c:numCache>
            </c:numRef>
          </c:val>
        </c:ser>
        <c:ser>
          <c:idx val="3"/>
          <c:order val="3"/>
          <c:tx>
            <c:strRef>
              <c:f>dodatkowe!$M$177</c:f>
              <c:strCache>
                <c:ptCount val="1"/>
                <c:pt idx="0">
                  <c:v> Nie, bo w ogóle tego nie robię(imy)</c:v>
                </c:pt>
              </c:strCache>
            </c:strRef>
          </c:tx>
          <c:spPr>
            <a:noFill/>
            <a:ln>
              <a:noFill/>
            </a:ln>
          </c:spPr>
          <c:invertIfNegative val="0"/>
          <c:dLbls>
            <c:delete val="1"/>
          </c:dLbls>
          <c:cat>
            <c:strRef>
              <c:f>dodatkowe!$I$178:$I$183</c:f>
              <c:strCache>
                <c:ptCount val="6"/>
                <c:pt idx="0">
                  <c:v>Prace gospodarskie</c:v>
                </c:pt>
                <c:pt idx="1">
                  <c:v>Gotowanie, robienie zakupów, sprzątanie, inne prace domowe </c:v>
                </c:pt>
                <c:pt idx="2">
                  <c:v>Domowe naprawy i remonty (np. instalacji, sprzętów, domu, samochodu itp.)</c:v>
                </c:pt>
                <c:pt idx="3">
                  <c:v>Opieka nad dzieckiem/dziećmi</c:v>
                </c:pt>
                <c:pt idx="4">
                  <c:v>Opieka nad osobami chorymi lub starszymi</c:v>
                </c:pt>
                <c:pt idx="5">
                  <c:v>Załatwianie spraw w urzędach</c:v>
                </c:pt>
              </c:strCache>
            </c:strRef>
          </c:cat>
          <c:val>
            <c:numRef>
              <c:f>dodatkowe!$M$178:$M$183</c:f>
              <c:numCache>
                <c:formatCode>####.0%</c:formatCode>
                <c:ptCount val="6"/>
                <c:pt idx="0">
                  <c:v>0.29532584998542255</c:v>
                </c:pt>
                <c:pt idx="1">
                  <c:v>3.4160448940902179E-2</c:v>
                </c:pt>
                <c:pt idx="2">
                  <c:v>5.8886423016436804E-2</c:v>
                </c:pt>
                <c:pt idx="3">
                  <c:v>0.48836992698671688</c:v>
                </c:pt>
                <c:pt idx="4">
                  <c:v>0.66473370229463258</c:v>
                </c:pt>
                <c:pt idx="5">
                  <c:v>3.8877006240672182E-2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107204992"/>
        <c:axId val="107206528"/>
      </c:barChart>
      <c:catAx>
        <c:axId val="107204992"/>
        <c:scaling>
          <c:orientation val="minMax"/>
        </c:scaling>
        <c:delete val="1"/>
        <c:axPos val="l"/>
        <c:majorTickMark val="out"/>
        <c:minorTickMark val="none"/>
        <c:tickLblPos val="none"/>
        <c:crossAx val="107206528"/>
        <c:crosses val="autoZero"/>
        <c:auto val="1"/>
        <c:lblAlgn val="ctr"/>
        <c:lblOffset val="100"/>
        <c:noMultiLvlLbl val="0"/>
      </c:catAx>
      <c:valAx>
        <c:axId val="107206528"/>
        <c:scaling>
          <c:orientation val="minMax"/>
        </c:scaling>
        <c:delete val="1"/>
        <c:axPos val="b"/>
        <c:numFmt formatCode="0%" sourceLinked="1"/>
        <c:majorTickMark val="out"/>
        <c:minorTickMark val="none"/>
        <c:tickLblPos val="none"/>
        <c:crossAx val="10720499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600"/>
      </a:pPr>
      <a:endParaRPr lang="pl-PL"/>
    </a:p>
  </c:txPr>
  <c:externalData r:id="rId1">
    <c:autoUpdate val="0"/>
  </c:externalData>
</c:chartSpace>
</file>

<file path=ppt/charts/chart2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dodatkowe!$M$129</c:f>
              <c:strCache>
                <c:ptCount val="1"/>
                <c:pt idx="0">
                  <c:v>Tak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800"/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dodatkowe!$L$130:$L$135</c:f>
              <c:strCache>
                <c:ptCount val="6"/>
                <c:pt idx="0">
                  <c:v>Work at farm</c:v>
                </c:pt>
                <c:pt idx="1">
                  <c:v>Cooking, shopping, cleaning and other housework</c:v>
                </c:pt>
                <c:pt idx="2">
                  <c:v>Home repairs and renovations (eg, installation, appliances, home, car, etc.)</c:v>
                </c:pt>
                <c:pt idx="3">
                  <c:v>Childcare / children</c:v>
                </c:pt>
                <c:pt idx="4">
                  <c:v>Care for the sick or elderly</c:v>
                </c:pt>
                <c:pt idx="5">
                  <c:v>Running errands in the offices</c:v>
                </c:pt>
              </c:strCache>
            </c:strRef>
          </c:cat>
          <c:val>
            <c:numRef>
              <c:f>dodatkowe!$M$130:$M$135</c:f>
              <c:numCache>
                <c:formatCode>####%</c:formatCode>
                <c:ptCount val="6"/>
                <c:pt idx="0">
                  <c:v>0.30683210564300084</c:v>
                </c:pt>
                <c:pt idx="1">
                  <c:v>0.23855533034105877</c:v>
                </c:pt>
                <c:pt idx="2">
                  <c:v>0.23611217649092042</c:v>
                </c:pt>
                <c:pt idx="3">
                  <c:v>0.15745058966108041</c:v>
                </c:pt>
                <c:pt idx="4">
                  <c:v>0.11503571528870983</c:v>
                </c:pt>
                <c:pt idx="5">
                  <c:v>0.10169923500277236</c:v>
                </c:pt>
              </c:numCache>
            </c:numRef>
          </c:val>
        </c:ser>
        <c:ser>
          <c:idx val="1"/>
          <c:order val="1"/>
          <c:tx>
            <c:strRef>
              <c:f>dodatkowe!$N$129</c:f>
              <c:strCache>
                <c:ptCount val="1"/>
                <c:pt idx="0">
                  <c:v> Nie, choć była taka potrzeba</c:v>
                </c:pt>
              </c:strCache>
            </c:strRef>
          </c:tx>
          <c:invertIfNegative val="0"/>
          <c:dLbls>
            <c:delete val="1"/>
          </c:dLbls>
          <c:cat>
            <c:strRef>
              <c:f>dodatkowe!$L$130:$L$135</c:f>
              <c:strCache>
                <c:ptCount val="6"/>
                <c:pt idx="0">
                  <c:v>Work at farm</c:v>
                </c:pt>
                <c:pt idx="1">
                  <c:v>Cooking, shopping, cleaning and other housework</c:v>
                </c:pt>
                <c:pt idx="2">
                  <c:v>Home repairs and renovations (eg, installation, appliances, home, car, etc.)</c:v>
                </c:pt>
                <c:pt idx="3">
                  <c:v>Childcare / children</c:v>
                </c:pt>
                <c:pt idx="4">
                  <c:v>Care for the sick or elderly</c:v>
                </c:pt>
                <c:pt idx="5">
                  <c:v>Running errands in the offices</c:v>
                </c:pt>
              </c:strCache>
            </c:strRef>
          </c:cat>
          <c:val>
            <c:numRef>
              <c:f>dodatkowe!$N$130:$N$135</c:f>
              <c:numCache>
                <c:formatCode>####%</c:formatCode>
                <c:ptCount val="6"/>
                <c:pt idx="0">
                  <c:v>7.8178601476753054E-3</c:v>
                </c:pt>
                <c:pt idx="1">
                  <c:v>1.3070256998440898E-2</c:v>
                </c:pt>
                <c:pt idx="2">
                  <c:v>2.2749107344958684E-2</c:v>
                </c:pt>
                <c:pt idx="3">
                  <c:v>1.5559750303940937E-2</c:v>
                </c:pt>
                <c:pt idx="4">
                  <c:v>1.5369821300655047E-2</c:v>
                </c:pt>
                <c:pt idx="5">
                  <c:v>1.9842625636540708E-2</c:v>
                </c:pt>
              </c:numCache>
            </c:numRef>
          </c:val>
        </c:ser>
        <c:ser>
          <c:idx val="2"/>
          <c:order val="2"/>
          <c:tx>
            <c:strRef>
              <c:f>dodatkowe!$O$129</c:f>
              <c:strCache>
                <c:ptCount val="1"/>
                <c:pt idx="0">
                  <c:v> Nie, bo nie było takiej potrzeby</c:v>
                </c:pt>
              </c:strCache>
            </c:strRef>
          </c:tx>
          <c:spPr>
            <a:noFill/>
          </c:spPr>
          <c:invertIfNegative val="0"/>
          <c:dLbls>
            <c:delete val="1"/>
          </c:dLbls>
          <c:cat>
            <c:strRef>
              <c:f>dodatkowe!$L$130:$L$135</c:f>
              <c:strCache>
                <c:ptCount val="6"/>
                <c:pt idx="0">
                  <c:v>Work at farm</c:v>
                </c:pt>
                <c:pt idx="1">
                  <c:v>Cooking, shopping, cleaning and other housework</c:v>
                </c:pt>
                <c:pt idx="2">
                  <c:v>Home repairs and renovations (eg, installation, appliances, home, car, etc.)</c:v>
                </c:pt>
                <c:pt idx="3">
                  <c:v>Childcare / children</c:v>
                </c:pt>
                <c:pt idx="4">
                  <c:v>Care for the sick or elderly</c:v>
                </c:pt>
                <c:pt idx="5">
                  <c:v>Running errands in the offices</c:v>
                </c:pt>
              </c:strCache>
            </c:strRef>
          </c:cat>
          <c:val>
            <c:numRef>
              <c:f>dodatkowe!$O$130:$O$135</c:f>
              <c:numCache>
                <c:formatCode>####%</c:formatCode>
                <c:ptCount val="6"/>
                <c:pt idx="0">
                  <c:v>0.68535003420932161</c:v>
                </c:pt>
                <c:pt idx="1">
                  <c:v>0.7483744126605002</c:v>
                </c:pt>
                <c:pt idx="2">
                  <c:v>0.74113871616411975</c:v>
                </c:pt>
                <c:pt idx="3">
                  <c:v>0.82698966003497865</c:v>
                </c:pt>
                <c:pt idx="4">
                  <c:v>0.86959446341063495</c:v>
                </c:pt>
                <c:pt idx="5">
                  <c:v>0.87845813936068662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104889344"/>
        <c:axId val="104899328"/>
      </c:barChart>
      <c:catAx>
        <c:axId val="104889344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pl-PL"/>
          </a:p>
        </c:txPr>
        <c:crossAx val="104899328"/>
        <c:crosses val="autoZero"/>
        <c:auto val="1"/>
        <c:lblAlgn val="ctr"/>
        <c:lblOffset val="100"/>
        <c:noMultiLvlLbl val="0"/>
      </c:catAx>
      <c:valAx>
        <c:axId val="104899328"/>
        <c:scaling>
          <c:orientation val="minMax"/>
        </c:scaling>
        <c:delete val="1"/>
        <c:axPos val="b"/>
        <c:numFmt formatCode="0%" sourceLinked="1"/>
        <c:majorTickMark val="out"/>
        <c:minorTickMark val="none"/>
        <c:tickLblPos val="none"/>
        <c:crossAx val="104889344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2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Arkusz4!$C$40</c:f>
              <c:strCache>
                <c:ptCount val="1"/>
                <c:pt idx="0">
                  <c:v>Negative attitude towards to life</c:v>
                </c:pt>
              </c:strCache>
            </c:strRef>
          </c:tx>
          <c:invertIfNegative val="0"/>
          <c:cat>
            <c:strRef>
              <c:f>Arkusz4!$B$41:$B$54</c:f>
              <c:strCache>
                <c:ptCount val="14"/>
                <c:pt idx="0">
                  <c:v>augustowski  </c:v>
                </c:pt>
                <c:pt idx="1">
                  <c:v>białostocki  </c:v>
                </c:pt>
                <c:pt idx="2">
                  <c:v>bielski  </c:v>
                </c:pt>
                <c:pt idx="3">
                  <c:v>grajewski</c:v>
                </c:pt>
                <c:pt idx="4">
                  <c:v>hajnowski</c:v>
                </c:pt>
                <c:pt idx="5">
                  <c:v>koleński  </c:v>
                </c:pt>
                <c:pt idx="6">
                  <c:v>łomyżyński</c:v>
                </c:pt>
                <c:pt idx="7">
                  <c:v>moniecki  </c:v>
                </c:pt>
                <c:pt idx="8">
                  <c:v>sejneński  </c:v>
                </c:pt>
                <c:pt idx="9">
                  <c:v>siemiatycki</c:v>
                </c:pt>
                <c:pt idx="10">
                  <c:v>sokólski  </c:v>
                </c:pt>
                <c:pt idx="11">
                  <c:v>suwalski  </c:v>
                </c:pt>
                <c:pt idx="12">
                  <c:v>wysokomazowiecki</c:v>
                </c:pt>
                <c:pt idx="13">
                  <c:v>zambrowski</c:v>
                </c:pt>
              </c:strCache>
            </c:strRef>
          </c:cat>
          <c:val>
            <c:numRef>
              <c:f>Arkusz4!$C$41:$C$54</c:f>
              <c:numCache>
                <c:formatCode>0%</c:formatCode>
                <c:ptCount val="14"/>
                <c:pt idx="0">
                  <c:v>0.21341903634518844</c:v>
                </c:pt>
                <c:pt idx="1">
                  <c:v>0.22618862342001833</c:v>
                </c:pt>
                <c:pt idx="2">
                  <c:v>0.15253134040501459</c:v>
                </c:pt>
                <c:pt idx="3">
                  <c:v>0.32681159420289907</c:v>
                </c:pt>
                <c:pt idx="4">
                  <c:v>0.29718798151001558</c:v>
                </c:pt>
                <c:pt idx="5">
                  <c:v>0.15720486111111118</c:v>
                </c:pt>
                <c:pt idx="6">
                  <c:v>5.1352644220982756E-2</c:v>
                </c:pt>
                <c:pt idx="7">
                  <c:v>0.18803589232303131</c:v>
                </c:pt>
                <c:pt idx="8">
                  <c:v>0.15729301124838671</c:v>
                </c:pt>
                <c:pt idx="9">
                  <c:v>0.1134715380405036</c:v>
                </c:pt>
                <c:pt idx="10">
                  <c:v>0.18380899431677783</c:v>
                </c:pt>
                <c:pt idx="11">
                  <c:v>0.24134759759759802</c:v>
                </c:pt>
                <c:pt idx="12">
                  <c:v>7.3224043715846981E-2</c:v>
                </c:pt>
                <c:pt idx="13">
                  <c:v>6.6094197241738151E-2</c:v>
                </c:pt>
              </c:numCache>
            </c:numRef>
          </c:val>
        </c:ser>
        <c:ser>
          <c:idx val="1"/>
          <c:order val="1"/>
          <c:tx>
            <c:strRef>
              <c:f>Arkusz4!$D$40</c:f>
              <c:strCache>
                <c:ptCount val="1"/>
                <c:pt idx="0">
                  <c:v>Neutral attitude towards life</c:v>
                </c:pt>
              </c:strCache>
            </c:strRef>
          </c:tx>
          <c:invertIfNegative val="0"/>
          <c:cat>
            <c:strRef>
              <c:f>Arkusz4!$B$41:$B$54</c:f>
              <c:strCache>
                <c:ptCount val="14"/>
                <c:pt idx="0">
                  <c:v>augustowski  </c:v>
                </c:pt>
                <c:pt idx="1">
                  <c:v>białostocki  </c:v>
                </c:pt>
                <c:pt idx="2">
                  <c:v>bielski  </c:v>
                </c:pt>
                <c:pt idx="3">
                  <c:v>grajewski</c:v>
                </c:pt>
                <c:pt idx="4">
                  <c:v>hajnowski</c:v>
                </c:pt>
                <c:pt idx="5">
                  <c:v>koleński  </c:v>
                </c:pt>
                <c:pt idx="6">
                  <c:v>łomyżyński</c:v>
                </c:pt>
                <c:pt idx="7">
                  <c:v>moniecki  </c:v>
                </c:pt>
                <c:pt idx="8">
                  <c:v>sejneński  </c:v>
                </c:pt>
                <c:pt idx="9">
                  <c:v>siemiatycki</c:v>
                </c:pt>
                <c:pt idx="10">
                  <c:v>sokólski  </c:v>
                </c:pt>
                <c:pt idx="11">
                  <c:v>suwalski  </c:v>
                </c:pt>
                <c:pt idx="12">
                  <c:v>wysokomazowiecki</c:v>
                </c:pt>
                <c:pt idx="13">
                  <c:v>zambrowski</c:v>
                </c:pt>
              </c:strCache>
            </c:strRef>
          </c:cat>
          <c:val>
            <c:numRef>
              <c:f>Arkusz4!$D$41:$D$54</c:f>
              <c:numCache>
                <c:formatCode>0%</c:formatCode>
                <c:ptCount val="14"/>
                <c:pt idx="0">
                  <c:v>0.42319477326534377</c:v>
                </c:pt>
                <c:pt idx="1">
                  <c:v>0.50744417247332563</c:v>
                </c:pt>
                <c:pt idx="2">
                  <c:v>0.47306171648987488</c:v>
                </c:pt>
                <c:pt idx="3">
                  <c:v>0.53824476650563569</c:v>
                </c:pt>
                <c:pt idx="4">
                  <c:v>0.31413713405238824</c:v>
                </c:pt>
                <c:pt idx="5">
                  <c:v>0.57404513888888986</c:v>
                </c:pt>
                <c:pt idx="6">
                  <c:v>0.3213636751366265</c:v>
                </c:pt>
                <c:pt idx="7">
                  <c:v>0.42833167165171188</c:v>
                </c:pt>
                <c:pt idx="8">
                  <c:v>0.33437058208863546</c:v>
                </c:pt>
                <c:pt idx="9">
                  <c:v>0.85420087575260017</c:v>
                </c:pt>
                <c:pt idx="10">
                  <c:v>0.6423585371880407</c:v>
                </c:pt>
                <c:pt idx="11">
                  <c:v>0.54565503003003069</c:v>
                </c:pt>
                <c:pt idx="12">
                  <c:v>0.60464480874317006</c:v>
                </c:pt>
                <c:pt idx="13">
                  <c:v>0.23174802381014636</c:v>
                </c:pt>
              </c:numCache>
            </c:numRef>
          </c:val>
        </c:ser>
        <c:ser>
          <c:idx val="2"/>
          <c:order val="2"/>
          <c:tx>
            <c:strRef>
              <c:f>Arkusz4!$E$40</c:f>
              <c:strCache>
                <c:ptCount val="1"/>
                <c:pt idx="0">
                  <c:v>Positive attitude towards life</c:v>
                </c:pt>
              </c:strCache>
            </c:strRef>
          </c:tx>
          <c:invertIfNegative val="0"/>
          <c:cat>
            <c:strRef>
              <c:f>Arkusz4!$B$41:$B$54</c:f>
              <c:strCache>
                <c:ptCount val="14"/>
                <c:pt idx="0">
                  <c:v>augustowski  </c:v>
                </c:pt>
                <c:pt idx="1">
                  <c:v>białostocki  </c:v>
                </c:pt>
                <c:pt idx="2">
                  <c:v>bielski  </c:v>
                </c:pt>
                <c:pt idx="3">
                  <c:v>grajewski</c:v>
                </c:pt>
                <c:pt idx="4">
                  <c:v>hajnowski</c:v>
                </c:pt>
                <c:pt idx="5">
                  <c:v>koleński  </c:v>
                </c:pt>
                <c:pt idx="6">
                  <c:v>łomyżyński</c:v>
                </c:pt>
                <c:pt idx="7">
                  <c:v>moniecki  </c:v>
                </c:pt>
                <c:pt idx="8">
                  <c:v>sejneński  </c:v>
                </c:pt>
                <c:pt idx="9">
                  <c:v>siemiatycki</c:v>
                </c:pt>
                <c:pt idx="10">
                  <c:v>sokólski  </c:v>
                </c:pt>
                <c:pt idx="11">
                  <c:v>suwalski  </c:v>
                </c:pt>
                <c:pt idx="12">
                  <c:v>wysokomazowiecki</c:v>
                </c:pt>
                <c:pt idx="13">
                  <c:v>zambrowski</c:v>
                </c:pt>
              </c:strCache>
            </c:strRef>
          </c:cat>
          <c:val>
            <c:numRef>
              <c:f>Arkusz4!$E$41:$E$54</c:f>
              <c:numCache>
                <c:formatCode>0%</c:formatCode>
                <c:ptCount val="14"/>
                <c:pt idx="0">
                  <c:v>0.36338619038946951</c:v>
                </c:pt>
                <c:pt idx="1">
                  <c:v>0.26636720410665582</c:v>
                </c:pt>
                <c:pt idx="2">
                  <c:v>0.37440694310511113</c:v>
                </c:pt>
                <c:pt idx="3">
                  <c:v>0.13494363929146558</c:v>
                </c:pt>
                <c:pt idx="4">
                  <c:v>0.38867488443759662</c:v>
                </c:pt>
                <c:pt idx="5">
                  <c:v>0.26874999999999988</c:v>
                </c:pt>
                <c:pt idx="6">
                  <c:v>0.62728368064239171</c:v>
                </c:pt>
                <c:pt idx="7">
                  <c:v>0.38363243602525787</c:v>
                </c:pt>
                <c:pt idx="8">
                  <c:v>0.50833640666297852</c:v>
                </c:pt>
                <c:pt idx="9">
                  <c:v>3.2327586206896561E-2</c:v>
                </c:pt>
                <c:pt idx="10">
                  <c:v>0.17383246849518177</c:v>
                </c:pt>
                <c:pt idx="11">
                  <c:v>0.21299737237237282</c:v>
                </c:pt>
                <c:pt idx="12">
                  <c:v>0.32213114754098326</c:v>
                </c:pt>
                <c:pt idx="13">
                  <c:v>0.7021577789481156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104945920"/>
        <c:axId val="104951808"/>
      </c:barChart>
      <c:catAx>
        <c:axId val="104945920"/>
        <c:scaling>
          <c:orientation val="minMax"/>
        </c:scaling>
        <c:delete val="0"/>
        <c:axPos val="l"/>
        <c:majorTickMark val="out"/>
        <c:minorTickMark val="none"/>
        <c:tickLblPos val="nextTo"/>
        <c:crossAx val="104951808"/>
        <c:crosses val="autoZero"/>
        <c:auto val="1"/>
        <c:lblAlgn val="ctr"/>
        <c:lblOffset val="100"/>
        <c:noMultiLvlLbl val="0"/>
      </c:catAx>
      <c:valAx>
        <c:axId val="104951808"/>
        <c:scaling>
          <c:orientation val="minMax"/>
        </c:scaling>
        <c:delete val="0"/>
        <c:axPos val="b"/>
        <c:majorGridlines/>
        <c:numFmt formatCode="0%" sourceLinked="1"/>
        <c:majorTickMark val="out"/>
        <c:minorTickMark val="none"/>
        <c:tickLblPos val="nextTo"/>
        <c:crossAx val="104945920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2.1999922988354837E-2"/>
          <c:y val="0.85019927543172102"/>
          <c:w val="0.9592580640852526"/>
          <c:h val="9.1844201219021634E-2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600"/>
      </a:pPr>
      <a:endParaRPr lang="pl-PL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hart>
    <c:autoTitleDeleted val="0"/>
    <c:plotArea>
      <c:layout>
        <c:manualLayout>
          <c:layoutTarget val="inner"/>
          <c:xMode val="edge"/>
          <c:yMode val="edge"/>
          <c:x val="1.5561996379487261E-2"/>
          <c:y val="7.383518000562353E-2"/>
          <c:w val="0.96195956440569785"/>
          <c:h val="0.65043561170623221"/>
        </c:manualLayout>
      </c:layout>
      <c:lineChart>
        <c:grouping val="standard"/>
        <c:varyColors val="0"/>
        <c:ser>
          <c:idx val="0"/>
          <c:order val="0"/>
          <c:marker>
            <c:symbol val="none"/>
          </c:marker>
          <c:dLbls>
            <c:numFmt formatCode="0%" sourceLinked="0"/>
            <c:spPr>
              <a:solidFill>
                <a:srgbClr val="D34817"/>
              </a:solidFill>
            </c:spPr>
            <c:txPr>
              <a:bodyPr/>
              <a:lstStyle/>
              <a:p>
                <a:pPr>
                  <a:defRPr sz="1400"/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Arkusz1!$B$36:$B$41</c:f>
              <c:strCache>
                <c:ptCount val="6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czerwiec 2011</c:v>
                </c:pt>
              </c:strCache>
            </c:strRef>
          </c:cat>
          <c:val>
            <c:numRef>
              <c:f>Arkusz1!$C$36:$C$41</c:f>
              <c:numCache>
                <c:formatCode>0.0%</c:formatCode>
                <c:ptCount val="6"/>
                <c:pt idx="0">
                  <c:v>0.63600000000001178</c:v>
                </c:pt>
                <c:pt idx="1">
                  <c:v>0.61900000000000865</c:v>
                </c:pt>
                <c:pt idx="2">
                  <c:v>0.50800000000000001</c:v>
                </c:pt>
                <c:pt idx="3">
                  <c:v>0.43200000000000038</c:v>
                </c:pt>
                <c:pt idx="4">
                  <c:v>0.51100000000000001</c:v>
                </c:pt>
                <c:pt idx="5">
                  <c:v>0.54500000000000004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6213120"/>
        <c:axId val="36214656"/>
      </c:lineChart>
      <c:catAx>
        <c:axId val="36213120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pl-PL"/>
          </a:p>
        </c:txPr>
        <c:crossAx val="36214656"/>
        <c:crosses val="autoZero"/>
        <c:auto val="1"/>
        <c:lblAlgn val="ctr"/>
        <c:lblOffset val="100"/>
        <c:noMultiLvlLbl val="0"/>
      </c:catAx>
      <c:valAx>
        <c:axId val="36214656"/>
        <c:scaling>
          <c:orientation val="minMax"/>
          <c:min val="0.4"/>
        </c:scaling>
        <c:delete val="1"/>
        <c:axPos val="l"/>
        <c:numFmt formatCode="0.0%" sourceLinked="1"/>
        <c:majorTickMark val="out"/>
        <c:minorTickMark val="none"/>
        <c:tickLblPos val="none"/>
        <c:crossAx val="36213120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3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2.1953193350831148E-2"/>
          <c:y val="6.0659813356663754E-2"/>
          <c:w val="0.94691207349081363"/>
          <c:h val="0.4171385104315482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Arkusz2!$C$2</c:f>
              <c:strCache>
                <c:ptCount val="1"/>
                <c:pt idx="0">
                  <c:v>General Population(EVS PL 2008)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400"/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Arkusz2!$B$3:$B$21</c:f>
              <c:strCache>
                <c:ptCount val="19"/>
                <c:pt idx="0">
                  <c:v>good pay</c:v>
                </c:pt>
                <c:pt idx="1">
                  <c:v> not too much pressure</c:v>
                </c:pt>
                <c:pt idx="2">
                  <c:v> good job security</c:v>
                </c:pt>
                <c:pt idx="3">
                  <c:v>a respected job</c:v>
                </c:pt>
                <c:pt idx="4">
                  <c:v>good hours</c:v>
                </c:pt>
                <c:pt idx="5">
                  <c:v>an opportunity to use initiative</c:v>
                </c:pt>
                <c:pt idx="6">
                  <c:v>generous holidays</c:v>
                </c:pt>
                <c:pt idx="7">
                  <c:v>that you can achieve something</c:v>
                </c:pt>
                <c:pt idx="8">
                  <c:v>a responsible job</c:v>
                </c:pt>
                <c:pt idx="9">
                  <c:v>a job that is interesting</c:v>
                </c:pt>
                <c:pt idx="10">
                  <c:v>a job that meets one´s abilities</c:v>
                </c:pt>
                <c:pt idx="11">
                  <c:v>pleasant people to work with</c:v>
                </c:pt>
                <c:pt idx="12">
                  <c:v>good chances for promotion</c:v>
                </c:pt>
                <c:pt idx="13">
                  <c:v>a useful job for society</c:v>
                </c:pt>
                <c:pt idx="14">
                  <c:v>meeting people</c:v>
                </c:pt>
                <c:pt idx="15">
                  <c:v>learning new skills</c:v>
                </c:pt>
                <c:pt idx="16">
                  <c:v>family friendly</c:v>
                </c:pt>
                <c:pt idx="17">
                  <c:v>have a say</c:v>
                </c:pt>
                <c:pt idx="18">
                  <c:v>people treated equally</c:v>
                </c:pt>
              </c:strCache>
            </c:strRef>
          </c:cat>
          <c:val>
            <c:numRef>
              <c:f>Arkusz2!$C$3:$C$21</c:f>
              <c:numCache>
                <c:formatCode>0%</c:formatCode>
                <c:ptCount val="19"/>
                <c:pt idx="0">
                  <c:v>0.9400000000000005</c:v>
                </c:pt>
                <c:pt idx="1">
                  <c:v>0.70000000000000051</c:v>
                </c:pt>
                <c:pt idx="2">
                  <c:v>0.79</c:v>
                </c:pt>
                <c:pt idx="3">
                  <c:v>0</c:v>
                </c:pt>
                <c:pt idx="4">
                  <c:v>0.54</c:v>
                </c:pt>
                <c:pt idx="5">
                  <c:v>0.48000000000000026</c:v>
                </c:pt>
                <c:pt idx="6">
                  <c:v>0.41000000000000025</c:v>
                </c:pt>
                <c:pt idx="7">
                  <c:v>0.67000000000000082</c:v>
                </c:pt>
                <c:pt idx="8">
                  <c:v>0.53</c:v>
                </c:pt>
                <c:pt idx="9">
                  <c:v>0.76000000000000056</c:v>
                </c:pt>
                <c:pt idx="10">
                  <c:v>0.64000000000000068</c:v>
                </c:pt>
                <c:pt idx="11">
                  <c:v>0.73000000000000054</c:v>
                </c:pt>
                <c:pt idx="12">
                  <c:v>0</c:v>
                </c:pt>
                <c:pt idx="13">
                  <c:v>0.37000000000000027</c:v>
                </c:pt>
                <c:pt idx="14">
                  <c:v>0.52</c:v>
                </c:pt>
                <c:pt idx="15">
                  <c:v>0.56999999999999995</c:v>
                </c:pt>
                <c:pt idx="16">
                  <c:v>0.56000000000000005</c:v>
                </c:pt>
                <c:pt idx="17">
                  <c:v>0.43000000000000027</c:v>
                </c:pt>
                <c:pt idx="18">
                  <c:v>0.71000000000000052</c:v>
                </c:pt>
              </c:numCache>
            </c:numRef>
          </c:val>
        </c:ser>
        <c:ser>
          <c:idx val="1"/>
          <c:order val="1"/>
          <c:tx>
            <c:strRef>
              <c:f>Arkusz2!$D$2</c:f>
              <c:strCache>
                <c:ptCount val="1"/>
                <c:pt idx="0">
                  <c:v>Long-term unemployed in Podlaskie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2.9274625492251675E-2"/>
                  <c:y val="7.452223618346017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/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Arkusz2!$B$3:$B$21</c:f>
              <c:strCache>
                <c:ptCount val="19"/>
                <c:pt idx="0">
                  <c:v>good pay</c:v>
                </c:pt>
                <c:pt idx="1">
                  <c:v> not too much pressure</c:v>
                </c:pt>
                <c:pt idx="2">
                  <c:v> good job security</c:v>
                </c:pt>
                <c:pt idx="3">
                  <c:v>a respected job</c:v>
                </c:pt>
                <c:pt idx="4">
                  <c:v>good hours</c:v>
                </c:pt>
                <c:pt idx="5">
                  <c:v>an opportunity to use initiative</c:v>
                </c:pt>
                <c:pt idx="6">
                  <c:v>generous holidays</c:v>
                </c:pt>
                <c:pt idx="7">
                  <c:v>that you can achieve something</c:v>
                </c:pt>
                <c:pt idx="8">
                  <c:v>a responsible job</c:v>
                </c:pt>
                <c:pt idx="9">
                  <c:v>a job that is interesting</c:v>
                </c:pt>
                <c:pt idx="10">
                  <c:v>a job that meets one´s abilities</c:v>
                </c:pt>
                <c:pt idx="11">
                  <c:v>pleasant people to work with</c:v>
                </c:pt>
                <c:pt idx="12">
                  <c:v>good chances for promotion</c:v>
                </c:pt>
                <c:pt idx="13">
                  <c:v>a useful job for society</c:v>
                </c:pt>
                <c:pt idx="14">
                  <c:v>meeting people</c:v>
                </c:pt>
                <c:pt idx="15">
                  <c:v>learning new skills</c:v>
                </c:pt>
                <c:pt idx="16">
                  <c:v>family friendly</c:v>
                </c:pt>
                <c:pt idx="17">
                  <c:v>have a say</c:v>
                </c:pt>
                <c:pt idx="18">
                  <c:v>people treated equally</c:v>
                </c:pt>
              </c:strCache>
            </c:strRef>
          </c:cat>
          <c:val>
            <c:numRef>
              <c:f>Arkusz2!$D$3:$D$21</c:f>
              <c:numCache>
                <c:formatCode>0%</c:formatCode>
                <c:ptCount val="19"/>
                <c:pt idx="0">
                  <c:v>0.93</c:v>
                </c:pt>
                <c:pt idx="1">
                  <c:v>0.49000000000000027</c:v>
                </c:pt>
                <c:pt idx="2">
                  <c:v>0.56000000000000005</c:v>
                </c:pt>
                <c:pt idx="3">
                  <c:v>0.34</c:v>
                </c:pt>
                <c:pt idx="4">
                  <c:v>0.31000000000000028</c:v>
                </c:pt>
                <c:pt idx="5">
                  <c:v>0.14000000000000001</c:v>
                </c:pt>
                <c:pt idx="6">
                  <c:v>0.12000000000000002</c:v>
                </c:pt>
                <c:pt idx="7">
                  <c:v>0.29000000000000026</c:v>
                </c:pt>
                <c:pt idx="8">
                  <c:v>0.14000000000000001</c:v>
                </c:pt>
                <c:pt idx="9">
                  <c:v>0.39000000000000035</c:v>
                </c:pt>
                <c:pt idx="10">
                  <c:v>0.2</c:v>
                </c:pt>
                <c:pt idx="11">
                  <c:v>0.49000000000000027</c:v>
                </c:pt>
                <c:pt idx="12">
                  <c:v>0.19</c:v>
                </c:pt>
                <c:pt idx="13">
                  <c:v>8.0000000000000043E-2</c:v>
                </c:pt>
                <c:pt idx="14">
                  <c:v>0.25</c:v>
                </c:pt>
                <c:pt idx="15">
                  <c:v>0.30000000000000027</c:v>
                </c:pt>
                <c:pt idx="16">
                  <c:v>0.13</c:v>
                </c:pt>
                <c:pt idx="17">
                  <c:v>6.0000000000000032E-2</c:v>
                </c:pt>
                <c:pt idx="18">
                  <c:v>0.45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104983936"/>
        <c:axId val="105030784"/>
      </c:barChart>
      <c:catAx>
        <c:axId val="104983936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 rot="-5400000" vert="horz"/>
          <a:lstStyle/>
          <a:p>
            <a:pPr>
              <a:defRPr sz="1600"/>
            </a:pPr>
            <a:endParaRPr lang="pl-PL"/>
          </a:p>
        </c:txPr>
        <c:crossAx val="105030784"/>
        <c:crosses val="autoZero"/>
        <c:auto val="1"/>
        <c:lblAlgn val="ctr"/>
        <c:lblOffset val="100"/>
        <c:noMultiLvlLbl val="0"/>
      </c:catAx>
      <c:valAx>
        <c:axId val="105030784"/>
        <c:scaling>
          <c:orientation val="minMax"/>
        </c:scaling>
        <c:delete val="1"/>
        <c:axPos val="l"/>
        <c:numFmt formatCode="0%" sourceLinked="1"/>
        <c:majorTickMark val="out"/>
        <c:minorTickMark val="none"/>
        <c:tickLblPos val="none"/>
        <c:crossAx val="10498393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"/>
          <c:y val="0.89738043161271508"/>
          <c:w val="1"/>
          <c:h val="8.4868766404199547E-2"/>
        </c:manualLayout>
      </c:layout>
      <c:overlay val="0"/>
      <c:txPr>
        <a:bodyPr/>
        <a:lstStyle/>
        <a:p>
          <a:pPr>
            <a:defRPr sz="1600"/>
          </a:pPr>
          <a:endParaRPr lang="pl-PL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3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2.7167322834645673E-2"/>
          <c:y val="1.8788170074500595E-3"/>
          <c:w val="0.95647855786142499"/>
          <c:h val="0.464042232388551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skills!$C$2</c:f>
              <c:strCache>
                <c:ptCount val="1"/>
                <c:pt idx="0">
                  <c:v>Have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skills!$B$3:$B$14</c:f>
              <c:strCache>
                <c:ptCount val="12"/>
                <c:pt idx="0">
                  <c:v>Driving license category B</c:v>
                </c:pt>
                <c:pt idx="1">
                  <c:v>Current book SANEPID</c:v>
                </c:pt>
                <c:pt idx="2">
                  <c:v>Certificate of computer skills ECD</c:v>
                </c:pt>
                <c:pt idx="3">
                  <c:v>Driving license of higher category</c:v>
                </c:pt>
                <c:pt idx="4">
                  <c:v>Power to carry trucks</c:v>
                </c:pt>
                <c:pt idx="5">
                  <c:v>Qualifications in massage, physiotherapy</c:v>
                </c:pt>
                <c:pt idx="6">
                  <c:v>Qualifications for the cosmetics, makeup</c:v>
                </c:pt>
                <c:pt idx="7">
                  <c:v>Specialized power to transport people or things</c:v>
                </c:pt>
                <c:pt idx="8">
                  <c:v>Bartending qualifications</c:v>
                </c:pt>
                <c:pt idx="9">
                  <c:v>Permission to use other technical devices</c:v>
                </c:pt>
                <c:pt idx="10">
                  <c:v>Welding qualifications</c:v>
                </c:pt>
                <c:pt idx="11">
                  <c:v>Energetic permissions E or D type (SEP)</c:v>
                </c:pt>
              </c:strCache>
            </c:strRef>
          </c:cat>
          <c:val>
            <c:numRef>
              <c:f>skills!$C$3:$C$14</c:f>
              <c:numCache>
                <c:formatCode>0%</c:formatCode>
                <c:ptCount val="12"/>
                <c:pt idx="0">
                  <c:v>0.46</c:v>
                </c:pt>
                <c:pt idx="1">
                  <c:v>0.14000000000000001</c:v>
                </c:pt>
                <c:pt idx="2">
                  <c:v>2.0000000000000011E-2</c:v>
                </c:pt>
                <c:pt idx="3">
                  <c:v>0.05</c:v>
                </c:pt>
                <c:pt idx="4">
                  <c:v>3.0000000000000002E-2</c:v>
                </c:pt>
                <c:pt idx="5">
                  <c:v>2.0000000000000011E-2</c:v>
                </c:pt>
                <c:pt idx="6">
                  <c:v>2.0000000000000011E-2</c:v>
                </c:pt>
                <c:pt idx="7">
                  <c:v>1.0000000000000005E-2</c:v>
                </c:pt>
                <c:pt idx="8">
                  <c:v>1.0000000000000005E-2</c:v>
                </c:pt>
                <c:pt idx="9">
                  <c:v>1.0000000000000005E-2</c:v>
                </c:pt>
                <c:pt idx="10">
                  <c:v>3.0000000000000002E-2</c:v>
                </c:pt>
                <c:pt idx="11">
                  <c:v>1.0000000000000005E-2</c:v>
                </c:pt>
              </c:numCache>
            </c:numRef>
          </c:val>
        </c:ser>
        <c:ser>
          <c:idx val="1"/>
          <c:order val="1"/>
          <c:tx>
            <c:strRef>
              <c:f>skills!$D$2</c:f>
              <c:strCache>
                <c:ptCount val="1"/>
                <c:pt idx="0">
                  <c:v>Don't have, but would like to possess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skills!$B$3:$B$14</c:f>
              <c:strCache>
                <c:ptCount val="12"/>
                <c:pt idx="0">
                  <c:v>Driving license category B</c:v>
                </c:pt>
                <c:pt idx="1">
                  <c:v>Current book SANEPID</c:v>
                </c:pt>
                <c:pt idx="2">
                  <c:v>Certificate of computer skills ECD</c:v>
                </c:pt>
                <c:pt idx="3">
                  <c:v>Driving license of higher category</c:v>
                </c:pt>
                <c:pt idx="4">
                  <c:v>Power to carry trucks</c:v>
                </c:pt>
                <c:pt idx="5">
                  <c:v>Qualifications in massage, physiotherapy</c:v>
                </c:pt>
                <c:pt idx="6">
                  <c:v>Qualifications for the cosmetics, makeup</c:v>
                </c:pt>
                <c:pt idx="7">
                  <c:v>Specialized power to transport people or things</c:v>
                </c:pt>
                <c:pt idx="8">
                  <c:v>Bartending qualifications</c:v>
                </c:pt>
                <c:pt idx="9">
                  <c:v>Permission to use other technical devices</c:v>
                </c:pt>
                <c:pt idx="10">
                  <c:v>Welding qualifications</c:v>
                </c:pt>
                <c:pt idx="11">
                  <c:v>Energetic permissions E or D type (SEP)</c:v>
                </c:pt>
              </c:strCache>
            </c:strRef>
          </c:cat>
          <c:val>
            <c:numRef>
              <c:f>skills!$D$3:$D$14</c:f>
              <c:numCache>
                <c:formatCode>0%</c:formatCode>
                <c:ptCount val="12"/>
                <c:pt idx="0">
                  <c:v>0.25</c:v>
                </c:pt>
                <c:pt idx="1">
                  <c:v>0.25</c:v>
                </c:pt>
                <c:pt idx="2">
                  <c:v>0.32000000000000023</c:v>
                </c:pt>
                <c:pt idx="3">
                  <c:v>0.22</c:v>
                </c:pt>
                <c:pt idx="4">
                  <c:v>0.2100000000000001</c:v>
                </c:pt>
                <c:pt idx="5">
                  <c:v>0.1800000000000001</c:v>
                </c:pt>
                <c:pt idx="6">
                  <c:v>0.1800000000000001</c:v>
                </c:pt>
                <c:pt idx="7">
                  <c:v>0.1800000000000001</c:v>
                </c:pt>
                <c:pt idx="8">
                  <c:v>0.17</c:v>
                </c:pt>
                <c:pt idx="9">
                  <c:v>0.15000000000000011</c:v>
                </c:pt>
                <c:pt idx="10">
                  <c:v>0.13</c:v>
                </c:pt>
                <c:pt idx="11">
                  <c:v>0.1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axId val="107619072"/>
        <c:axId val="107620608"/>
      </c:barChart>
      <c:catAx>
        <c:axId val="107619072"/>
        <c:scaling>
          <c:orientation val="maxMin"/>
        </c:scaling>
        <c:delete val="0"/>
        <c:axPos val="b"/>
        <c:majorTickMark val="out"/>
        <c:minorTickMark val="none"/>
        <c:tickLblPos val="nextTo"/>
        <c:txPr>
          <a:bodyPr rot="-5400000" vert="horz"/>
          <a:lstStyle/>
          <a:p>
            <a:pPr>
              <a:defRPr/>
            </a:pPr>
            <a:endParaRPr lang="pl-PL"/>
          </a:p>
        </c:txPr>
        <c:crossAx val="107620608"/>
        <c:crosses val="autoZero"/>
        <c:auto val="0"/>
        <c:lblAlgn val="ctr"/>
        <c:lblOffset val="100"/>
        <c:noMultiLvlLbl val="0"/>
      </c:catAx>
      <c:valAx>
        <c:axId val="107620608"/>
        <c:scaling>
          <c:orientation val="minMax"/>
        </c:scaling>
        <c:delete val="1"/>
        <c:axPos val="r"/>
        <c:numFmt formatCode="0%" sourceLinked="1"/>
        <c:majorTickMark val="out"/>
        <c:minorTickMark val="none"/>
        <c:tickLblPos val="none"/>
        <c:crossAx val="10761907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13669739720034996"/>
          <c:y val="2.287990545333934E-3"/>
          <c:w val="0.48812346894138231"/>
          <c:h val="0.14144000103048138"/>
        </c:manualLayout>
      </c:layout>
      <c:overlay val="0"/>
      <c:txPr>
        <a:bodyPr/>
        <a:lstStyle/>
        <a:p>
          <a:pPr>
            <a:defRPr sz="2000"/>
          </a:pPr>
          <a:endParaRPr lang="pl-PL"/>
        </a:p>
      </c:txPr>
    </c:legend>
    <c:plotVisOnly val="1"/>
    <c:dispBlanksAs val="gap"/>
    <c:showDLblsOverMax val="0"/>
  </c:chart>
  <c:txPr>
    <a:bodyPr/>
    <a:lstStyle/>
    <a:p>
      <a:pPr>
        <a:defRPr sz="1600"/>
      </a:pPr>
      <a:endParaRPr lang="pl-PL"/>
    </a:p>
  </c:txPr>
  <c:externalData r:id="rId1">
    <c:autoUpdate val="0"/>
  </c:externalData>
  <c:userShapes r:id="rId2"/>
</c:chartSpace>
</file>

<file path=ppt/charts/chart3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szanse!$B$15</c:f>
              <c:strCache>
                <c:ptCount val="1"/>
                <c:pt idx="0">
                  <c:v>big chances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szanse!$C$14:$G$14</c:f>
              <c:strCache>
                <c:ptCount val="5"/>
                <c:pt idx="0">
                  <c:v>14 and less</c:v>
                </c:pt>
                <c:pt idx="1">
                  <c:v>15 - 21 (N=138)</c:v>
                </c:pt>
                <c:pt idx="2">
                  <c:v>22 - 28 (N=165)</c:v>
                </c:pt>
                <c:pt idx="3">
                  <c:v>29 - 60 (N=177)</c:v>
                </c:pt>
                <c:pt idx="4">
                  <c:v>61 and more</c:v>
                </c:pt>
              </c:strCache>
            </c:strRef>
          </c:cat>
          <c:val>
            <c:numRef>
              <c:f>szanse!$C$15:$G$15</c:f>
              <c:numCache>
                <c:formatCode>0%</c:formatCode>
                <c:ptCount val="5"/>
                <c:pt idx="0">
                  <c:v>0.1780000000000001</c:v>
                </c:pt>
                <c:pt idx="1">
                  <c:v>6.5000000000000002E-2</c:v>
                </c:pt>
                <c:pt idx="2">
                  <c:v>0.13300000000000001</c:v>
                </c:pt>
                <c:pt idx="3">
                  <c:v>4.0000000000000022E-2</c:v>
                </c:pt>
                <c:pt idx="4">
                  <c:v>5.9000000000000025E-2</c:v>
                </c:pt>
              </c:numCache>
            </c:numRef>
          </c:val>
        </c:ser>
        <c:ser>
          <c:idx val="1"/>
          <c:order val="1"/>
          <c:tx>
            <c:strRef>
              <c:f>szanse!$B$16</c:f>
              <c:strCache>
                <c:ptCount val="1"/>
                <c:pt idx="0">
                  <c:v>medium chance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szanse!$C$14:$G$14</c:f>
              <c:strCache>
                <c:ptCount val="5"/>
                <c:pt idx="0">
                  <c:v>14 and less</c:v>
                </c:pt>
                <c:pt idx="1">
                  <c:v>15 - 21 (N=138)</c:v>
                </c:pt>
                <c:pt idx="2">
                  <c:v>22 - 28 (N=165)</c:v>
                </c:pt>
                <c:pt idx="3">
                  <c:v>29 - 60 (N=177)</c:v>
                </c:pt>
                <c:pt idx="4">
                  <c:v>61 and more</c:v>
                </c:pt>
              </c:strCache>
            </c:strRef>
          </c:cat>
          <c:val>
            <c:numRef>
              <c:f>szanse!$C$16:$G$16</c:f>
              <c:numCache>
                <c:formatCode>0%</c:formatCode>
                <c:ptCount val="5"/>
                <c:pt idx="0">
                  <c:v>0.36200000000000027</c:v>
                </c:pt>
                <c:pt idx="1">
                  <c:v>0.44900000000000001</c:v>
                </c:pt>
                <c:pt idx="2">
                  <c:v>0.32100000000000023</c:v>
                </c:pt>
                <c:pt idx="3">
                  <c:v>0.32200000000000023</c:v>
                </c:pt>
                <c:pt idx="4">
                  <c:v>0.20300000000000001</c:v>
                </c:pt>
              </c:numCache>
            </c:numRef>
          </c:val>
        </c:ser>
        <c:ser>
          <c:idx val="2"/>
          <c:order val="2"/>
          <c:tx>
            <c:strRef>
              <c:f>szanse!$B$17</c:f>
              <c:strCache>
                <c:ptCount val="1"/>
                <c:pt idx="0">
                  <c:v>little chance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szanse!$C$14:$G$14</c:f>
              <c:strCache>
                <c:ptCount val="5"/>
                <c:pt idx="0">
                  <c:v>14 and less</c:v>
                </c:pt>
                <c:pt idx="1">
                  <c:v>15 - 21 (N=138)</c:v>
                </c:pt>
                <c:pt idx="2">
                  <c:v>22 - 28 (N=165)</c:v>
                </c:pt>
                <c:pt idx="3">
                  <c:v>29 - 60 (N=177)</c:v>
                </c:pt>
                <c:pt idx="4">
                  <c:v>61 and more</c:v>
                </c:pt>
              </c:strCache>
            </c:strRef>
          </c:cat>
          <c:val>
            <c:numRef>
              <c:f>szanse!$C$17:$G$17</c:f>
              <c:numCache>
                <c:formatCode>0%</c:formatCode>
                <c:ptCount val="5"/>
                <c:pt idx="0">
                  <c:v>0.40800000000000008</c:v>
                </c:pt>
                <c:pt idx="1">
                  <c:v>0.45600000000000002</c:v>
                </c:pt>
                <c:pt idx="2">
                  <c:v>0.49700000000000022</c:v>
                </c:pt>
                <c:pt idx="3">
                  <c:v>0.58699999999999997</c:v>
                </c:pt>
                <c:pt idx="4">
                  <c:v>0.69199999999999995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07675008"/>
        <c:axId val="107222144"/>
      </c:barChart>
      <c:catAx>
        <c:axId val="107675008"/>
        <c:scaling>
          <c:orientation val="minMax"/>
        </c:scaling>
        <c:delete val="0"/>
        <c:axPos val="b"/>
        <c:majorTickMark val="out"/>
        <c:minorTickMark val="none"/>
        <c:tickLblPos val="nextTo"/>
        <c:crossAx val="107222144"/>
        <c:crosses val="autoZero"/>
        <c:auto val="1"/>
        <c:lblAlgn val="ctr"/>
        <c:lblOffset val="100"/>
        <c:noMultiLvlLbl val="0"/>
      </c:catAx>
      <c:valAx>
        <c:axId val="107222144"/>
        <c:scaling>
          <c:orientation val="minMax"/>
          <c:max val="1"/>
        </c:scaling>
        <c:delete val="0"/>
        <c:axPos val="l"/>
        <c:numFmt formatCode="0%" sourceLinked="1"/>
        <c:majorTickMark val="out"/>
        <c:minorTickMark val="none"/>
        <c:tickLblPos val="nextTo"/>
        <c:crossAx val="10767500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3532778603626758"/>
          <c:y val="0.20454195565572089"/>
          <c:w val="0.24729472118291751"/>
          <c:h val="0.41958552224356038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pl-PL"/>
    </a:p>
  </c:txPr>
  <c:externalData r:id="rId1">
    <c:autoUpdate val="0"/>
  </c:externalData>
</c:chartSpace>
</file>

<file path=ppt/charts/chart3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1.9572902986869506E-2"/>
          <c:y val="4.7679457289276875E-2"/>
          <c:w val="0.96484580229587402"/>
          <c:h val="0.41747073600393286"/>
        </c:manualLayout>
      </c:layout>
      <c:barChart>
        <c:barDir val="col"/>
        <c:grouping val="clustered"/>
        <c:varyColors val="0"/>
        <c:ser>
          <c:idx val="0"/>
          <c:order val="0"/>
          <c:invertIfNegative val="0"/>
          <c:dLbls>
            <c:txPr>
              <a:bodyPr/>
              <a:lstStyle/>
              <a:p>
                <a:pPr>
                  <a:defRPr sz="1400"/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bariery!$K$17:$K$28</c:f>
              <c:strCache>
                <c:ptCount val="12"/>
                <c:pt idx="0">
                  <c:v>Generally there is no work here</c:v>
                </c:pt>
                <c:pt idx="1">
                  <c:v>Lack of a "good contacts"</c:v>
                </c:pt>
                <c:pt idx="2">
                  <c:v>Health problems</c:v>
                </c:pt>
                <c:pt idx="3">
                  <c:v>No specific skills</c:v>
                </c:pt>
                <c:pt idx="4">
                  <c:v>There is no work worthy of consideration</c:v>
                </c:pt>
                <c:pt idx="5">
                  <c:v>Lack of work offers in accordance with qualifications</c:v>
                </c:pt>
                <c:pt idx="6">
                  <c:v>I have to look after someone</c:v>
                </c:pt>
                <c:pt idx="7">
                  <c:v>My education is too low</c:v>
                </c:pt>
                <c:pt idx="8">
                  <c:v>No possibilities to commute to work</c:v>
                </c:pt>
                <c:pt idx="9">
                  <c:v>There is only seasonal work here</c:v>
                </c:pt>
                <c:pt idx="10">
                  <c:v>Other</c:v>
                </c:pt>
                <c:pt idx="11">
                  <c:v>Trudno powiedzieć</c:v>
                </c:pt>
              </c:strCache>
            </c:strRef>
          </c:cat>
          <c:val>
            <c:numRef>
              <c:f>bariery!$L$17:$L$28</c:f>
              <c:numCache>
                <c:formatCode>0%</c:formatCode>
                <c:ptCount val="12"/>
                <c:pt idx="0">
                  <c:v>0.56999999999999995</c:v>
                </c:pt>
                <c:pt idx="1">
                  <c:v>0.22</c:v>
                </c:pt>
                <c:pt idx="2">
                  <c:v>0.19</c:v>
                </c:pt>
                <c:pt idx="3">
                  <c:v>0.15000000000000011</c:v>
                </c:pt>
                <c:pt idx="4">
                  <c:v>0.13</c:v>
                </c:pt>
                <c:pt idx="5">
                  <c:v>0.11</c:v>
                </c:pt>
                <c:pt idx="6">
                  <c:v>0.1</c:v>
                </c:pt>
                <c:pt idx="7">
                  <c:v>0.1</c:v>
                </c:pt>
                <c:pt idx="8">
                  <c:v>8.0000000000000043E-2</c:v>
                </c:pt>
                <c:pt idx="9">
                  <c:v>0.05</c:v>
                </c:pt>
                <c:pt idx="10">
                  <c:v>0.12000000000000002</c:v>
                </c:pt>
                <c:pt idx="11">
                  <c:v>1.0000000000000005E-2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axId val="107263104"/>
        <c:axId val="107264640"/>
      </c:barChart>
      <c:catAx>
        <c:axId val="107263104"/>
        <c:scaling>
          <c:orientation val="maxMin"/>
        </c:scaling>
        <c:delete val="0"/>
        <c:axPos val="b"/>
        <c:majorTickMark val="out"/>
        <c:minorTickMark val="none"/>
        <c:tickLblPos val="nextTo"/>
        <c:txPr>
          <a:bodyPr rot="-5400000" vert="horz"/>
          <a:lstStyle/>
          <a:p>
            <a:pPr>
              <a:defRPr sz="1400"/>
            </a:pPr>
            <a:endParaRPr lang="pl-PL"/>
          </a:p>
        </c:txPr>
        <c:crossAx val="107264640"/>
        <c:crosses val="autoZero"/>
        <c:auto val="1"/>
        <c:lblAlgn val="ctr"/>
        <c:lblOffset val="100"/>
        <c:noMultiLvlLbl val="0"/>
      </c:catAx>
      <c:valAx>
        <c:axId val="107264640"/>
        <c:scaling>
          <c:orientation val="minMax"/>
        </c:scaling>
        <c:delete val="1"/>
        <c:axPos val="r"/>
        <c:numFmt formatCode="0%" sourceLinked="1"/>
        <c:majorTickMark val="out"/>
        <c:minorTickMark val="none"/>
        <c:tickLblPos val="none"/>
        <c:crossAx val="107263104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3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Arkusz3!$B$25</c:f>
              <c:strCache>
                <c:ptCount val="1"/>
                <c:pt idx="0">
                  <c:v>Relatives and friends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Arkusz3!$C$24:$E$24</c:f>
              <c:strCache>
                <c:ptCount val="3"/>
                <c:pt idx="0">
                  <c:v>up to  24 years</c:v>
                </c:pt>
                <c:pt idx="1">
                  <c:v>25 - 44 years</c:v>
                </c:pt>
                <c:pt idx="2">
                  <c:v>at least 45 years</c:v>
                </c:pt>
              </c:strCache>
            </c:strRef>
          </c:cat>
          <c:val>
            <c:numRef>
              <c:f>Arkusz3!$C$25:$E$25</c:f>
              <c:numCache>
                <c:formatCode>0%</c:formatCode>
                <c:ptCount val="3"/>
                <c:pt idx="0">
                  <c:v>0.32600000000000023</c:v>
                </c:pt>
                <c:pt idx="1">
                  <c:v>0.40400000000000008</c:v>
                </c:pt>
                <c:pt idx="2">
                  <c:v>0.27700000000000002</c:v>
                </c:pt>
              </c:numCache>
            </c:numRef>
          </c:val>
        </c:ser>
        <c:ser>
          <c:idx val="1"/>
          <c:order val="1"/>
          <c:tx>
            <c:strRef>
              <c:f>Arkusz3!$B$26</c:f>
              <c:strCache>
                <c:ptCount val="1"/>
                <c:pt idx="0">
                  <c:v>Direct application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Arkusz3!$C$24:$E$24</c:f>
              <c:strCache>
                <c:ptCount val="3"/>
                <c:pt idx="0">
                  <c:v>up to  24 years</c:v>
                </c:pt>
                <c:pt idx="1">
                  <c:v>25 - 44 years</c:v>
                </c:pt>
                <c:pt idx="2">
                  <c:v>at least 45 years</c:v>
                </c:pt>
              </c:strCache>
            </c:strRef>
          </c:cat>
          <c:val>
            <c:numRef>
              <c:f>Arkusz3!$C$26:$E$26</c:f>
              <c:numCache>
                <c:formatCode>0%</c:formatCode>
                <c:ptCount val="3"/>
                <c:pt idx="0">
                  <c:v>0.15100000000000011</c:v>
                </c:pt>
                <c:pt idx="1">
                  <c:v>0.2410000000000001</c:v>
                </c:pt>
                <c:pt idx="2">
                  <c:v>0.3550000000000002</c:v>
                </c:pt>
              </c:numCache>
            </c:numRef>
          </c:val>
        </c:ser>
        <c:ser>
          <c:idx val="2"/>
          <c:order val="2"/>
          <c:tx>
            <c:strRef>
              <c:f>Arkusz3!$B$27</c:f>
              <c:strCache>
                <c:ptCount val="1"/>
                <c:pt idx="0">
                  <c:v>District Labour Office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Arkusz3!$C$24:$E$24</c:f>
              <c:strCache>
                <c:ptCount val="3"/>
                <c:pt idx="0">
                  <c:v>up to  24 years</c:v>
                </c:pt>
                <c:pt idx="1">
                  <c:v>25 - 44 years</c:v>
                </c:pt>
                <c:pt idx="2">
                  <c:v>at least 45 years</c:v>
                </c:pt>
              </c:strCache>
            </c:strRef>
          </c:cat>
          <c:val>
            <c:numRef>
              <c:f>Arkusz3!$C$27:$E$27</c:f>
              <c:numCache>
                <c:formatCode>0%</c:formatCode>
                <c:ptCount val="3"/>
                <c:pt idx="0">
                  <c:v>0.2910000000000002</c:v>
                </c:pt>
                <c:pt idx="1">
                  <c:v>0.2080000000000001</c:v>
                </c:pt>
                <c:pt idx="2">
                  <c:v>0.23700000000000004</c:v>
                </c:pt>
              </c:numCache>
            </c:numRef>
          </c:val>
        </c:ser>
        <c:ser>
          <c:idx val="3"/>
          <c:order val="3"/>
          <c:tx>
            <c:strRef>
              <c:f>Arkusz3!$B$28</c:f>
              <c:strCache>
                <c:ptCount val="1"/>
                <c:pt idx="0">
                  <c:v>Advertisements in newspapers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Arkusz3!$C$24:$E$24</c:f>
              <c:strCache>
                <c:ptCount val="3"/>
                <c:pt idx="0">
                  <c:v>up to  24 years</c:v>
                </c:pt>
                <c:pt idx="1">
                  <c:v>25 - 44 years</c:v>
                </c:pt>
                <c:pt idx="2">
                  <c:v>at least 45 years</c:v>
                </c:pt>
              </c:strCache>
            </c:strRef>
          </c:cat>
          <c:val>
            <c:numRef>
              <c:f>Arkusz3!$C$28:$E$28</c:f>
              <c:numCache>
                <c:formatCode>0%</c:formatCode>
                <c:ptCount val="3"/>
                <c:pt idx="0">
                  <c:v>8.1000000000000003E-2</c:v>
                </c:pt>
                <c:pt idx="1">
                  <c:v>6.5000000000000002E-2</c:v>
                </c:pt>
                <c:pt idx="2">
                  <c:v>0.05</c:v>
                </c:pt>
              </c:numCache>
            </c:numRef>
          </c:val>
        </c:ser>
        <c:ser>
          <c:idx val="4"/>
          <c:order val="4"/>
          <c:tx>
            <c:strRef>
              <c:f>Arkusz3!$B$29</c:f>
              <c:strCache>
                <c:ptCount val="1"/>
                <c:pt idx="0">
                  <c:v>Internet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Arkusz3!$C$24:$E$24</c:f>
              <c:strCache>
                <c:ptCount val="3"/>
                <c:pt idx="0">
                  <c:v>up to  24 years</c:v>
                </c:pt>
                <c:pt idx="1">
                  <c:v>25 - 44 years</c:v>
                </c:pt>
                <c:pt idx="2">
                  <c:v>at least 45 years</c:v>
                </c:pt>
              </c:strCache>
            </c:strRef>
          </c:cat>
          <c:val>
            <c:numRef>
              <c:f>Arkusz3!$C$29:$E$29</c:f>
              <c:numCache>
                <c:formatCode>0%</c:formatCode>
                <c:ptCount val="3"/>
                <c:pt idx="0">
                  <c:v>7.0000000000000021E-2</c:v>
                </c:pt>
                <c:pt idx="1">
                  <c:v>2.8000000000000001E-2</c:v>
                </c:pt>
                <c:pt idx="2">
                  <c:v>3.0000000000000018E-3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04242176"/>
        <c:axId val="104248064"/>
        <c:axId val="0"/>
      </c:bar3DChart>
      <c:catAx>
        <c:axId val="104242176"/>
        <c:scaling>
          <c:orientation val="minMax"/>
        </c:scaling>
        <c:delete val="0"/>
        <c:axPos val="b"/>
        <c:majorTickMark val="out"/>
        <c:minorTickMark val="none"/>
        <c:tickLblPos val="nextTo"/>
        <c:crossAx val="104248064"/>
        <c:crosses val="autoZero"/>
        <c:auto val="1"/>
        <c:lblAlgn val="ctr"/>
        <c:lblOffset val="100"/>
        <c:noMultiLvlLbl val="0"/>
      </c:catAx>
      <c:valAx>
        <c:axId val="104248064"/>
        <c:scaling>
          <c:orientation val="minMax"/>
        </c:scaling>
        <c:delete val="1"/>
        <c:axPos val="l"/>
        <c:numFmt formatCode="0%" sourceLinked="1"/>
        <c:majorTickMark val="out"/>
        <c:minorTickMark val="none"/>
        <c:tickLblPos val="none"/>
        <c:crossAx val="10424217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6769979632285903"/>
          <c:y val="0.32634868626897223"/>
          <c:w val="0.32561276910342052"/>
          <c:h val="0.67365131373102793"/>
        </c:manualLayout>
      </c:layout>
      <c:overlay val="0"/>
      <c:txPr>
        <a:bodyPr/>
        <a:lstStyle/>
        <a:p>
          <a:pPr>
            <a:defRPr sz="1500"/>
          </a:pPr>
          <a:endParaRPr lang="pl-PL"/>
        </a:p>
      </c:txPr>
    </c:legend>
    <c:plotVisOnly val="1"/>
    <c:dispBlanksAs val="gap"/>
    <c:showDLblsOverMax val="0"/>
  </c:chart>
  <c:txPr>
    <a:bodyPr/>
    <a:lstStyle/>
    <a:p>
      <a:pPr>
        <a:defRPr sz="1400"/>
      </a:pPr>
      <a:endParaRPr lang="pl-PL"/>
    </a:p>
  </c:txPr>
  <c:externalData r:id="rId1">
    <c:autoUpdate val="0"/>
  </c:externalData>
</c:chartSpace>
</file>

<file path=ppt/charts/chart3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1.5583712087070673E-2"/>
          <c:y val="0.10735522140052073"/>
          <c:w val="0.96883257582585858"/>
          <c:h val="0.4372717644899358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szukanie!$B$48</c:f>
              <c:strCache>
                <c:ptCount val="1"/>
                <c:pt idx="0">
                  <c:v>Relatives and friends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szukanie!$C$47:$G$47</c:f>
              <c:strCache>
                <c:ptCount val="5"/>
                <c:pt idx="0">
                  <c:v>Manufacturing and industry</c:v>
                </c:pt>
                <c:pt idx="1">
                  <c:v>Commerce</c:v>
                </c:pt>
                <c:pt idx="2">
                  <c:v>Construction</c:v>
                </c:pt>
                <c:pt idx="3">
                  <c:v>Other services for citizens and businesses</c:v>
                </c:pt>
                <c:pt idx="4">
                  <c:v>Public administration</c:v>
                </c:pt>
              </c:strCache>
            </c:strRef>
          </c:cat>
          <c:val>
            <c:numRef>
              <c:f>szukanie!$C$48:$G$48</c:f>
              <c:numCache>
                <c:formatCode>0%</c:formatCode>
                <c:ptCount val="5"/>
                <c:pt idx="0">
                  <c:v>0.35400000000000015</c:v>
                </c:pt>
                <c:pt idx="1">
                  <c:v>0.37100000000000016</c:v>
                </c:pt>
                <c:pt idx="2">
                  <c:v>0.5</c:v>
                </c:pt>
                <c:pt idx="3">
                  <c:v>0.38100000000000017</c:v>
                </c:pt>
                <c:pt idx="4">
                  <c:v>0.22</c:v>
                </c:pt>
              </c:numCache>
            </c:numRef>
          </c:val>
        </c:ser>
        <c:ser>
          <c:idx val="1"/>
          <c:order val="1"/>
          <c:tx>
            <c:strRef>
              <c:f>szukanie!$B$49</c:f>
              <c:strCache>
                <c:ptCount val="1"/>
                <c:pt idx="0">
                  <c:v>Direct application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8.5002065929476543E-3"/>
                  <c:y val="-3.83411505001859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szukanie!$C$47:$G$47</c:f>
              <c:strCache>
                <c:ptCount val="5"/>
                <c:pt idx="0">
                  <c:v>Manufacturing and industry</c:v>
                </c:pt>
                <c:pt idx="1">
                  <c:v>Commerce</c:v>
                </c:pt>
                <c:pt idx="2">
                  <c:v>Construction</c:v>
                </c:pt>
                <c:pt idx="3">
                  <c:v>Other services for citizens and businesses</c:v>
                </c:pt>
                <c:pt idx="4">
                  <c:v>Public administration</c:v>
                </c:pt>
              </c:strCache>
            </c:strRef>
          </c:cat>
          <c:val>
            <c:numRef>
              <c:f>szukanie!$C$49:$G$49</c:f>
              <c:numCache>
                <c:formatCode>0%</c:formatCode>
                <c:ptCount val="5"/>
                <c:pt idx="0">
                  <c:v>0.33900000000000025</c:v>
                </c:pt>
                <c:pt idx="1">
                  <c:v>0.23800000000000004</c:v>
                </c:pt>
                <c:pt idx="2">
                  <c:v>0.253</c:v>
                </c:pt>
                <c:pt idx="3">
                  <c:v>0.24500000000000008</c:v>
                </c:pt>
                <c:pt idx="4">
                  <c:v>0.20300000000000001</c:v>
                </c:pt>
              </c:numCache>
            </c:numRef>
          </c:val>
        </c:ser>
        <c:ser>
          <c:idx val="2"/>
          <c:order val="2"/>
          <c:tx>
            <c:strRef>
              <c:f>szukanie!$B$50</c:f>
              <c:strCache>
                <c:ptCount val="1"/>
                <c:pt idx="0">
                  <c:v>District Labour Office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szukanie!$C$47:$G$47</c:f>
              <c:strCache>
                <c:ptCount val="5"/>
                <c:pt idx="0">
                  <c:v>Manufacturing and industry</c:v>
                </c:pt>
                <c:pt idx="1">
                  <c:v>Commerce</c:v>
                </c:pt>
                <c:pt idx="2">
                  <c:v>Construction</c:v>
                </c:pt>
                <c:pt idx="3">
                  <c:v>Other services for citizens and businesses</c:v>
                </c:pt>
                <c:pt idx="4">
                  <c:v>Public administration</c:v>
                </c:pt>
              </c:strCache>
            </c:strRef>
          </c:cat>
          <c:val>
            <c:numRef>
              <c:f>szukanie!$C$50:$G$50</c:f>
              <c:numCache>
                <c:formatCode>0%</c:formatCode>
                <c:ptCount val="5"/>
                <c:pt idx="0">
                  <c:v>0.193</c:v>
                </c:pt>
                <c:pt idx="1">
                  <c:v>0.161</c:v>
                </c:pt>
                <c:pt idx="2">
                  <c:v>9.7000000000000003E-2</c:v>
                </c:pt>
                <c:pt idx="3">
                  <c:v>0.26500000000000001</c:v>
                </c:pt>
                <c:pt idx="4">
                  <c:v>0.42400000000000021</c:v>
                </c:pt>
              </c:numCache>
            </c:numRef>
          </c:val>
        </c:ser>
        <c:ser>
          <c:idx val="3"/>
          <c:order val="3"/>
          <c:tx>
            <c:strRef>
              <c:f>szukanie!$B$51</c:f>
              <c:strCache>
                <c:ptCount val="1"/>
                <c:pt idx="0">
                  <c:v>Advertisements in newspapers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szukanie!$C$47:$G$47</c:f>
              <c:strCache>
                <c:ptCount val="5"/>
                <c:pt idx="0">
                  <c:v>Manufacturing and industry</c:v>
                </c:pt>
                <c:pt idx="1">
                  <c:v>Commerce</c:v>
                </c:pt>
                <c:pt idx="2">
                  <c:v>Construction</c:v>
                </c:pt>
                <c:pt idx="3">
                  <c:v>Other services for citizens and businesses</c:v>
                </c:pt>
                <c:pt idx="4">
                  <c:v>Public administration</c:v>
                </c:pt>
              </c:strCache>
            </c:strRef>
          </c:cat>
          <c:val>
            <c:numRef>
              <c:f>szukanie!$C$51:$G$51</c:f>
              <c:numCache>
                <c:formatCode>0%</c:formatCode>
                <c:ptCount val="5"/>
                <c:pt idx="0">
                  <c:v>6.8000000000000019E-2</c:v>
                </c:pt>
                <c:pt idx="1">
                  <c:v>9.8000000000000059E-2</c:v>
                </c:pt>
                <c:pt idx="2">
                  <c:v>9.1000000000000025E-2</c:v>
                </c:pt>
                <c:pt idx="3">
                  <c:v>2.5999999999999999E-2</c:v>
                </c:pt>
                <c:pt idx="4">
                  <c:v>1.7000000000000001E-2</c:v>
                </c:pt>
              </c:numCache>
            </c:numRef>
          </c:val>
        </c:ser>
        <c:ser>
          <c:idx val="4"/>
          <c:order val="4"/>
          <c:tx>
            <c:strRef>
              <c:f>szukanie!$B$52</c:f>
              <c:strCache>
                <c:ptCount val="1"/>
                <c:pt idx="0">
                  <c:v>Internet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szukanie!$C$47:$G$47</c:f>
              <c:strCache>
                <c:ptCount val="5"/>
                <c:pt idx="0">
                  <c:v>Manufacturing and industry</c:v>
                </c:pt>
                <c:pt idx="1">
                  <c:v>Commerce</c:v>
                </c:pt>
                <c:pt idx="2">
                  <c:v>Construction</c:v>
                </c:pt>
                <c:pt idx="3">
                  <c:v>Other services for citizens and businesses</c:v>
                </c:pt>
                <c:pt idx="4">
                  <c:v>Public administration</c:v>
                </c:pt>
              </c:strCache>
            </c:strRef>
          </c:cat>
          <c:val>
            <c:numRef>
              <c:f>szukanie!$C$52:$G$52</c:f>
              <c:numCache>
                <c:formatCode>0%</c:formatCode>
                <c:ptCount val="5"/>
                <c:pt idx="1">
                  <c:v>5.6000000000000001E-2</c:v>
                </c:pt>
                <c:pt idx="2">
                  <c:v>2.5999999999999999E-2</c:v>
                </c:pt>
                <c:pt idx="3">
                  <c:v>1.900000000000001E-2</c:v>
                </c:pt>
                <c:pt idx="4">
                  <c:v>0.10199999999999998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04293888"/>
        <c:axId val="104295424"/>
      </c:barChart>
      <c:catAx>
        <c:axId val="104293888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 rot="0" vert="horz"/>
          <a:lstStyle/>
          <a:p>
            <a:pPr>
              <a:defRPr/>
            </a:pPr>
            <a:endParaRPr lang="pl-PL"/>
          </a:p>
        </c:txPr>
        <c:crossAx val="104295424"/>
        <c:crosses val="autoZero"/>
        <c:auto val="1"/>
        <c:lblAlgn val="ctr"/>
        <c:lblOffset val="100"/>
        <c:noMultiLvlLbl val="0"/>
      </c:catAx>
      <c:valAx>
        <c:axId val="104295424"/>
        <c:scaling>
          <c:orientation val="minMax"/>
        </c:scaling>
        <c:delete val="1"/>
        <c:axPos val="l"/>
        <c:numFmt formatCode="0%" sourceLinked="1"/>
        <c:majorTickMark val="out"/>
        <c:minorTickMark val="none"/>
        <c:tickLblPos val="none"/>
        <c:crossAx val="104293888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"/>
          <c:y val="0.86932218883892121"/>
          <c:w val="0.9551291557305337"/>
          <c:h val="0.12684369611106014"/>
        </c:manualLayout>
      </c:layout>
      <c:overlay val="0"/>
      <c:txPr>
        <a:bodyPr/>
        <a:lstStyle/>
        <a:p>
          <a:pPr>
            <a:defRPr sz="1500"/>
          </a:pPr>
          <a:endParaRPr lang="pl-PL"/>
        </a:p>
      </c:txPr>
    </c:legend>
    <c:plotVisOnly val="1"/>
    <c:dispBlanksAs val="gap"/>
    <c:showDLblsOverMax val="0"/>
  </c:chart>
  <c:txPr>
    <a:bodyPr/>
    <a:lstStyle/>
    <a:p>
      <a:pPr>
        <a:defRPr sz="1600"/>
      </a:pPr>
      <a:endParaRPr lang="pl-PL"/>
    </a:p>
  </c:txPr>
  <c:externalData r:id="rId1">
    <c:autoUpdate val="0"/>
  </c:externalData>
</c:chartSpace>
</file>

<file path=ppt/charts/chart3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7.3626221767983044E-2"/>
          <c:y val="6.0185185185185085E-2"/>
          <c:w val="0.90260778188832358"/>
          <c:h val="0.64562372411782265"/>
        </c:manualLayout>
      </c:layout>
      <c:barChart>
        <c:barDir val="col"/>
        <c:grouping val="clustered"/>
        <c:varyColors val="0"/>
        <c:ser>
          <c:idx val="0"/>
          <c:order val="0"/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Arkusz10!$D$143:$J$143</c:f>
              <c:strCache>
                <c:ptCount val="7"/>
                <c:pt idx="0">
                  <c:v>18-24 (N=75)</c:v>
                </c:pt>
                <c:pt idx="1">
                  <c:v>25-44 (N=210)</c:v>
                </c:pt>
                <c:pt idx="2">
                  <c:v>45+ (N=230)</c:v>
                </c:pt>
                <c:pt idx="4">
                  <c:v>18-24 (N=86)</c:v>
                </c:pt>
                <c:pt idx="5">
                  <c:v>25-44 (N=251)</c:v>
                </c:pt>
                <c:pt idx="6">
                  <c:v>45+ (N=148)</c:v>
                </c:pt>
              </c:strCache>
            </c:strRef>
          </c:cat>
          <c:val>
            <c:numRef>
              <c:f>Arkusz10!$D$144:$J$144</c:f>
              <c:numCache>
                <c:formatCode>0%</c:formatCode>
                <c:ptCount val="7"/>
                <c:pt idx="0">
                  <c:v>0.78700000000000003</c:v>
                </c:pt>
                <c:pt idx="1">
                  <c:v>0.40800000000000008</c:v>
                </c:pt>
                <c:pt idx="2">
                  <c:v>0.113</c:v>
                </c:pt>
                <c:pt idx="4">
                  <c:v>0.89500000000000002</c:v>
                </c:pt>
                <c:pt idx="5">
                  <c:v>0.66500000000001336</c:v>
                </c:pt>
                <c:pt idx="6">
                  <c:v>0.18900000000000144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axId val="104340480"/>
        <c:axId val="104342272"/>
      </c:barChart>
      <c:catAx>
        <c:axId val="104340480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pl-PL"/>
          </a:p>
        </c:txPr>
        <c:crossAx val="104342272"/>
        <c:crosses val="autoZero"/>
        <c:auto val="0"/>
        <c:lblAlgn val="ctr"/>
        <c:lblOffset val="100"/>
        <c:noMultiLvlLbl val="0"/>
      </c:catAx>
      <c:valAx>
        <c:axId val="104342272"/>
        <c:scaling>
          <c:orientation val="minMax"/>
        </c:scaling>
        <c:delete val="1"/>
        <c:axPos val="l"/>
        <c:numFmt formatCode="0%" sourceLinked="1"/>
        <c:majorTickMark val="out"/>
        <c:minorTickMark val="none"/>
        <c:tickLblPos val="none"/>
        <c:crossAx val="104340480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pl-PL"/>
    </a:p>
  </c:txPr>
  <c:externalData r:id="rId1">
    <c:autoUpdate val="0"/>
  </c:externalData>
  <c:userShapes r:id="rId2"/>
</c:chartSpace>
</file>

<file path=ppt/charts/chart3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2.1998377892535E-2"/>
          <c:y val="1.42881949642226E-2"/>
          <c:w val="0.96541496923130887"/>
          <c:h val="0.9604604652555309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umiejetnosci!$C$18</c:f>
              <c:strCache>
                <c:ptCount val="1"/>
                <c:pt idx="0">
                  <c:v>Have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umiejetnosci!$B$19:$B$33</c:f>
              <c:strCache>
                <c:ptCount val="15"/>
                <c:pt idx="0">
                  <c:v>Computer skills</c:v>
                </c:pt>
                <c:pt idx="1">
                  <c:v>English language</c:v>
                </c:pt>
                <c:pt idx="2">
                  <c:v>Russian language</c:v>
                </c:pt>
                <c:pt idx="3">
                  <c:v>Cooking and pastry skills</c:v>
                </c:pt>
                <c:pt idx="4">
                  <c:v>Operation of cash registers and invoicing</c:v>
                </c:pt>
                <c:pt idx="5">
                  <c:v>Knowledge of another language</c:v>
                </c:pt>
                <c:pt idx="6">
                  <c:v>Trading skills</c:v>
                </c:pt>
                <c:pt idx="7">
                  <c:v>Administrative and office skills</c:v>
                </c:pt>
                <c:pt idx="8">
                  <c:v>Small construction and renovations</c:v>
                </c:pt>
                <c:pt idx="9">
                  <c:v>Hydraulics</c:v>
                </c:pt>
                <c:pt idx="10">
                  <c:v>Sewing, tailoring treatment</c:v>
                </c:pt>
                <c:pt idx="11">
                  <c:v>Car mechanics</c:v>
                </c:pt>
                <c:pt idx="12">
                  <c:v>Hairdressing skills</c:v>
                </c:pt>
                <c:pt idx="13">
                  <c:v>Construction works</c:v>
                </c:pt>
                <c:pt idx="14">
                  <c:v>Maintenance of agricultural machinery</c:v>
                </c:pt>
              </c:strCache>
            </c:strRef>
          </c:cat>
          <c:val>
            <c:numRef>
              <c:f>umiejetnosci!$C$19:$C$33</c:f>
              <c:numCache>
                <c:formatCode>0%</c:formatCode>
                <c:ptCount val="15"/>
                <c:pt idx="0">
                  <c:v>0.49000000000000021</c:v>
                </c:pt>
                <c:pt idx="1">
                  <c:v>0.2900000000000002</c:v>
                </c:pt>
                <c:pt idx="2">
                  <c:v>0.52</c:v>
                </c:pt>
                <c:pt idx="3">
                  <c:v>0.30000000000000021</c:v>
                </c:pt>
                <c:pt idx="4">
                  <c:v>0.12000000000000002</c:v>
                </c:pt>
                <c:pt idx="5">
                  <c:v>0.15000000000000011</c:v>
                </c:pt>
                <c:pt idx="6">
                  <c:v>0.12000000000000002</c:v>
                </c:pt>
                <c:pt idx="7">
                  <c:v>0.11</c:v>
                </c:pt>
                <c:pt idx="8">
                  <c:v>0.17</c:v>
                </c:pt>
                <c:pt idx="9">
                  <c:v>0.12000000000000002</c:v>
                </c:pt>
                <c:pt idx="10">
                  <c:v>0.13</c:v>
                </c:pt>
                <c:pt idx="11">
                  <c:v>0.12000000000000002</c:v>
                </c:pt>
                <c:pt idx="12">
                  <c:v>0.05</c:v>
                </c:pt>
                <c:pt idx="13">
                  <c:v>0.12000000000000002</c:v>
                </c:pt>
                <c:pt idx="14">
                  <c:v>0.14000000000000001</c:v>
                </c:pt>
              </c:numCache>
            </c:numRef>
          </c:val>
        </c:ser>
        <c:ser>
          <c:idx val="1"/>
          <c:order val="1"/>
          <c:tx>
            <c:strRef>
              <c:f>umiejetnosci!$D$18</c:f>
              <c:strCache>
                <c:ptCount val="1"/>
                <c:pt idx="0">
                  <c:v>Don't have, but would like to learn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umiejetnosci!$B$19:$B$33</c:f>
              <c:strCache>
                <c:ptCount val="15"/>
                <c:pt idx="0">
                  <c:v>Computer skills</c:v>
                </c:pt>
                <c:pt idx="1">
                  <c:v>English language</c:v>
                </c:pt>
                <c:pt idx="2">
                  <c:v>Russian language</c:v>
                </c:pt>
                <c:pt idx="3">
                  <c:v>Cooking and pastry skills</c:v>
                </c:pt>
                <c:pt idx="4">
                  <c:v>Operation of cash registers and invoicing</c:v>
                </c:pt>
                <c:pt idx="5">
                  <c:v>Knowledge of another language</c:v>
                </c:pt>
                <c:pt idx="6">
                  <c:v>Trading skills</c:v>
                </c:pt>
                <c:pt idx="7">
                  <c:v>Administrative and office skills</c:v>
                </c:pt>
                <c:pt idx="8">
                  <c:v>Small construction and renovations</c:v>
                </c:pt>
                <c:pt idx="9">
                  <c:v>Hydraulics</c:v>
                </c:pt>
                <c:pt idx="10">
                  <c:v>Sewing, tailoring treatment</c:v>
                </c:pt>
                <c:pt idx="11">
                  <c:v>Car mechanics</c:v>
                </c:pt>
                <c:pt idx="12">
                  <c:v>Hairdressing skills</c:v>
                </c:pt>
                <c:pt idx="13">
                  <c:v>Construction works</c:v>
                </c:pt>
                <c:pt idx="14">
                  <c:v>Maintenance of agricultural machinery</c:v>
                </c:pt>
              </c:strCache>
            </c:strRef>
          </c:cat>
          <c:val>
            <c:numRef>
              <c:f>umiejetnosci!$D$19:$D$33</c:f>
              <c:numCache>
                <c:formatCode>0%</c:formatCode>
                <c:ptCount val="15"/>
                <c:pt idx="0">
                  <c:v>0.2900000000000002</c:v>
                </c:pt>
                <c:pt idx="1">
                  <c:v>0.39000000000000024</c:v>
                </c:pt>
                <c:pt idx="2">
                  <c:v>0.14000000000000001</c:v>
                </c:pt>
                <c:pt idx="3">
                  <c:v>0.2100000000000001</c:v>
                </c:pt>
                <c:pt idx="4">
                  <c:v>0.38000000000000023</c:v>
                </c:pt>
                <c:pt idx="5">
                  <c:v>0.33000000000000035</c:v>
                </c:pt>
                <c:pt idx="6">
                  <c:v>0.33000000000000035</c:v>
                </c:pt>
                <c:pt idx="7">
                  <c:v>0.30000000000000021</c:v>
                </c:pt>
                <c:pt idx="8">
                  <c:v>0.11</c:v>
                </c:pt>
                <c:pt idx="9">
                  <c:v>0.15000000000000011</c:v>
                </c:pt>
                <c:pt idx="10">
                  <c:v>0.14000000000000001</c:v>
                </c:pt>
                <c:pt idx="11">
                  <c:v>0.14000000000000001</c:v>
                </c:pt>
                <c:pt idx="12">
                  <c:v>0.19</c:v>
                </c:pt>
                <c:pt idx="13">
                  <c:v>0.11</c:v>
                </c:pt>
                <c:pt idx="14">
                  <c:v>7.0000000000000021E-2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04412288"/>
        <c:axId val="104413824"/>
      </c:barChart>
      <c:catAx>
        <c:axId val="104412288"/>
        <c:scaling>
          <c:orientation val="maxMin"/>
        </c:scaling>
        <c:delete val="0"/>
        <c:axPos val="b"/>
        <c:majorTickMark val="out"/>
        <c:minorTickMark val="none"/>
        <c:tickLblPos val="nextTo"/>
        <c:txPr>
          <a:bodyPr rot="-5400000" vert="horz"/>
          <a:lstStyle/>
          <a:p>
            <a:pPr>
              <a:defRPr/>
            </a:pPr>
            <a:endParaRPr lang="pl-PL"/>
          </a:p>
        </c:txPr>
        <c:crossAx val="104413824"/>
        <c:crosses val="autoZero"/>
        <c:auto val="1"/>
        <c:lblAlgn val="ctr"/>
        <c:lblOffset val="100"/>
        <c:noMultiLvlLbl val="0"/>
      </c:catAx>
      <c:valAx>
        <c:axId val="104413824"/>
        <c:scaling>
          <c:orientation val="minMax"/>
          <c:max val="0.8"/>
        </c:scaling>
        <c:delete val="1"/>
        <c:axPos val="r"/>
        <c:numFmt formatCode="0%" sourceLinked="1"/>
        <c:majorTickMark val="out"/>
        <c:minorTickMark val="none"/>
        <c:tickLblPos val="none"/>
        <c:crossAx val="10441228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3.7990666423112121E-2"/>
          <c:y val="1.4537260649561755E-2"/>
          <c:w val="0.46157765057473571"/>
          <c:h val="0.16460198817535934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600"/>
      </a:pPr>
      <a:endParaRPr lang="pl-PL"/>
    </a:p>
  </c:txPr>
  <c:externalData r:id="rId1">
    <c:autoUpdate val="0"/>
  </c:externalData>
</c:chartSpace>
</file>

<file path=ppt/charts/chart3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7.362622176798285E-2"/>
          <c:y val="6.0185185185185168E-2"/>
          <c:w val="0.90260778188832358"/>
          <c:h val="0.4743274278215223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Arkusz12!$B$3</c:f>
              <c:strCache>
                <c:ptCount val="1"/>
                <c:pt idx="0">
                  <c:v>I do not see any obstacles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Arkusz12!$C$2:$I$2</c:f>
              <c:strCache>
                <c:ptCount val="7"/>
                <c:pt idx="0">
                  <c:v>18-24 (N=69)</c:v>
                </c:pt>
                <c:pt idx="1">
                  <c:v>25-44 (N=182)</c:v>
                </c:pt>
                <c:pt idx="2">
                  <c:v>45 + (N=124)</c:v>
                </c:pt>
                <c:pt idx="4">
                  <c:v>18-24 (N=78)</c:v>
                </c:pt>
                <c:pt idx="5">
                  <c:v>25-44 (N=230)</c:v>
                </c:pt>
                <c:pt idx="6">
                  <c:v>45 + (N=92)</c:v>
                </c:pt>
              </c:strCache>
            </c:strRef>
          </c:cat>
          <c:val>
            <c:numRef>
              <c:f>Arkusz12!$C$3:$I$3</c:f>
              <c:numCache>
                <c:formatCode>0%</c:formatCode>
                <c:ptCount val="7"/>
                <c:pt idx="0">
                  <c:v>0.55000000000000004</c:v>
                </c:pt>
                <c:pt idx="1">
                  <c:v>0.48000000000000015</c:v>
                </c:pt>
                <c:pt idx="2">
                  <c:v>0.42000000000000015</c:v>
                </c:pt>
                <c:pt idx="4">
                  <c:v>0.43000000000000016</c:v>
                </c:pt>
                <c:pt idx="5">
                  <c:v>0.44</c:v>
                </c:pt>
                <c:pt idx="6">
                  <c:v>0.46</c:v>
                </c:pt>
              </c:numCache>
            </c:numRef>
          </c:val>
        </c:ser>
        <c:ser>
          <c:idx val="1"/>
          <c:order val="1"/>
          <c:tx>
            <c:strRef>
              <c:f>Arkusz12!$B$4</c:f>
              <c:strCache>
                <c:ptCount val="1"/>
                <c:pt idx="0">
                  <c:v>  Such courses, training is too expensive for me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Arkusz12!$C$2:$I$2</c:f>
              <c:strCache>
                <c:ptCount val="7"/>
                <c:pt idx="0">
                  <c:v>18-24 (N=69)</c:v>
                </c:pt>
                <c:pt idx="1">
                  <c:v>25-44 (N=182)</c:v>
                </c:pt>
                <c:pt idx="2">
                  <c:v>45 + (N=124)</c:v>
                </c:pt>
                <c:pt idx="4">
                  <c:v>18-24 (N=78)</c:v>
                </c:pt>
                <c:pt idx="5">
                  <c:v>25-44 (N=230)</c:v>
                </c:pt>
                <c:pt idx="6">
                  <c:v>45 + (N=92)</c:v>
                </c:pt>
              </c:strCache>
            </c:strRef>
          </c:cat>
          <c:val>
            <c:numRef>
              <c:f>Arkusz12!$C$4:$I$4</c:f>
              <c:numCache>
                <c:formatCode>0%</c:formatCode>
                <c:ptCount val="7"/>
                <c:pt idx="0">
                  <c:v>0.33000000000000024</c:v>
                </c:pt>
                <c:pt idx="1">
                  <c:v>0.31000000000000016</c:v>
                </c:pt>
                <c:pt idx="2">
                  <c:v>0.36000000000000015</c:v>
                </c:pt>
                <c:pt idx="4">
                  <c:v>0.42000000000000015</c:v>
                </c:pt>
                <c:pt idx="5">
                  <c:v>0.36000000000000015</c:v>
                </c:pt>
                <c:pt idx="6">
                  <c:v>0.24000000000000007</c:v>
                </c:pt>
              </c:numCache>
            </c:numRef>
          </c:val>
        </c:ser>
        <c:ser>
          <c:idx val="2"/>
          <c:order val="2"/>
          <c:tx>
            <c:strRef>
              <c:f>Arkusz12!$B$5</c:f>
              <c:strCache>
                <c:ptCount val="1"/>
                <c:pt idx="0">
                  <c:v>  I have too little time for courses and training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Arkusz12!$C$2:$I$2</c:f>
              <c:strCache>
                <c:ptCount val="7"/>
                <c:pt idx="0">
                  <c:v>18-24 (N=69)</c:v>
                </c:pt>
                <c:pt idx="1">
                  <c:v>25-44 (N=182)</c:v>
                </c:pt>
                <c:pt idx="2">
                  <c:v>45 + (N=124)</c:v>
                </c:pt>
                <c:pt idx="4">
                  <c:v>18-24 (N=78)</c:v>
                </c:pt>
                <c:pt idx="5">
                  <c:v>25-44 (N=230)</c:v>
                </c:pt>
                <c:pt idx="6">
                  <c:v>45 + (N=92)</c:v>
                </c:pt>
              </c:strCache>
            </c:strRef>
          </c:cat>
          <c:val>
            <c:numRef>
              <c:f>Arkusz12!$C$5:$I$5</c:f>
              <c:numCache>
                <c:formatCode>0%</c:formatCode>
                <c:ptCount val="7"/>
                <c:pt idx="0">
                  <c:v>6.0000000000000026E-2</c:v>
                </c:pt>
                <c:pt idx="1">
                  <c:v>0.05</c:v>
                </c:pt>
                <c:pt idx="2">
                  <c:v>2.0000000000000011E-2</c:v>
                </c:pt>
                <c:pt idx="4">
                  <c:v>0.1</c:v>
                </c:pt>
                <c:pt idx="5">
                  <c:v>0.1</c:v>
                </c:pt>
                <c:pt idx="6">
                  <c:v>0.05</c:v>
                </c:pt>
              </c:numCache>
            </c:numRef>
          </c:val>
        </c:ser>
        <c:ser>
          <c:idx val="3"/>
          <c:order val="3"/>
          <c:tx>
            <c:strRef>
              <c:f>Arkusz12!$B$6</c:f>
              <c:strCache>
                <c:ptCount val="1"/>
                <c:pt idx="0">
                  <c:v>  I do not know where to look for such courses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Arkusz12!$C$2:$I$2</c:f>
              <c:strCache>
                <c:ptCount val="7"/>
                <c:pt idx="0">
                  <c:v>18-24 (N=69)</c:v>
                </c:pt>
                <c:pt idx="1">
                  <c:v>25-44 (N=182)</c:v>
                </c:pt>
                <c:pt idx="2">
                  <c:v>45 + (N=124)</c:v>
                </c:pt>
                <c:pt idx="4">
                  <c:v>18-24 (N=78)</c:v>
                </c:pt>
                <c:pt idx="5">
                  <c:v>25-44 (N=230)</c:v>
                </c:pt>
                <c:pt idx="6">
                  <c:v>45 + (N=92)</c:v>
                </c:pt>
              </c:strCache>
            </c:strRef>
          </c:cat>
          <c:val>
            <c:numRef>
              <c:f>Arkusz12!$C$6:$I$6</c:f>
              <c:numCache>
                <c:formatCode>0%</c:formatCode>
                <c:ptCount val="7"/>
                <c:pt idx="0">
                  <c:v>0.1</c:v>
                </c:pt>
                <c:pt idx="1">
                  <c:v>7.0000000000000021E-2</c:v>
                </c:pt>
                <c:pt idx="2">
                  <c:v>4.0000000000000022E-2</c:v>
                </c:pt>
                <c:pt idx="4">
                  <c:v>4.0000000000000022E-2</c:v>
                </c:pt>
                <c:pt idx="5">
                  <c:v>0.05</c:v>
                </c:pt>
                <c:pt idx="6">
                  <c:v>0.05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axId val="109148416"/>
        <c:axId val="109154304"/>
      </c:barChart>
      <c:catAx>
        <c:axId val="109148416"/>
        <c:scaling>
          <c:orientation val="minMax"/>
        </c:scaling>
        <c:delete val="0"/>
        <c:axPos val="b"/>
        <c:majorTickMark val="out"/>
        <c:minorTickMark val="none"/>
        <c:tickLblPos val="nextTo"/>
        <c:crossAx val="109154304"/>
        <c:crosses val="autoZero"/>
        <c:auto val="0"/>
        <c:lblAlgn val="ctr"/>
        <c:lblOffset val="100"/>
        <c:noMultiLvlLbl val="0"/>
      </c:catAx>
      <c:valAx>
        <c:axId val="109154304"/>
        <c:scaling>
          <c:orientation val="minMax"/>
        </c:scaling>
        <c:delete val="1"/>
        <c:axPos val="l"/>
        <c:numFmt formatCode="0%" sourceLinked="1"/>
        <c:majorTickMark val="out"/>
        <c:minorTickMark val="none"/>
        <c:tickLblPos val="none"/>
        <c:crossAx val="109148416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.12759733158355213"/>
          <c:y val="0.79596863369347925"/>
          <c:w val="0.87022229100969262"/>
          <c:h val="0.19880787656590346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600"/>
      </a:pPr>
      <a:endParaRPr lang="pl-PL"/>
    </a:p>
  </c:txPr>
  <c:externalData r:id="rId1">
    <c:autoUpdate val="0"/>
  </c:externalData>
</c:chartSpace>
</file>

<file path=ppt/charts/chart3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3.4120734908136503E-2"/>
          <c:y val="6.0185185185185168E-2"/>
          <c:w val="0.70554177775022198"/>
          <c:h val="0.66043234179060806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szanse!$B$66</c:f>
              <c:strCache>
                <c:ptCount val="1"/>
                <c:pt idx="0">
                  <c:v>Big chances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szanse!$C$65:$I$65</c:f>
              <c:strCache>
                <c:ptCount val="7"/>
                <c:pt idx="0">
                  <c:v>18-24 (N=65)</c:v>
                </c:pt>
                <c:pt idx="1">
                  <c:v>25-44 (N=184)</c:v>
                </c:pt>
                <c:pt idx="2">
                  <c:v>45+ (N=186)</c:v>
                </c:pt>
                <c:pt idx="4">
                  <c:v>18-24 (N=72)</c:v>
                </c:pt>
                <c:pt idx="5">
                  <c:v>25-44 (N=208)</c:v>
                </c:pt>
                <c:pt idx="6">
                  <c:v>45+ (N=124)</c:v>
                </c:pt>
              </c:strCache>
            </c:strRef>
          </c:cat>
          <c:val>
            <c:numRef>
              <c:f>szanse!$C$66:$I$66</c:f>
              <c:numCache>
                <c:formatCode>0%</c:formatCode>
                <c:ptCount val="7"/>
                <c:pt idx="0">
                  <c:v>0.21500000000000008</c:v>
                </c:pt>
                <c:pt idx="1">
                  <c:v>0.17900000000000008</c:v>
                </c:pt>
                <c:pt idx="2">
                  <c:v>7.5000000000000011E-2</c:v>
                </c:pt>
                <c:pt idx="4">
                  <c:v>0.111</c:v>
                </c:pt>
                <c:pt idx="5">
                  <c:v>7.1999999999999995E-2</c:v>
                </c:pt>
                <c:pt idx="6">
                  <c:v>2.4E-2</c:v>
                </c:pt>
              </c:numCache>
            </c:numRef>
          </c:val>
        </c:ser>
        <c:ser>
          <c:idx val="1"/>
          <c:order val="1"/>
          <c:tx>
            <c:strRef>
              <c:f>szanse!$B$67</c:f>
              <c:strCache>
                <c:ptCount val="1"/>
                <c:pt idx="0">
                  <c:v>Medium chances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szanse!$C$65:$I$65</c:f>
              <c:strCache>
                <c:ptCount val="7"/>
                <c:pt idx="0">
                  <c:v>18-24 (N=65)</c:v>
                </c:pt>
                <c:pt idx="1">
                  <c:v>25-44 (N=184)</c:v>
                </c:pt>
                <c:pt idx="2">
                  <c:v>45+ (N=186)</c:v>
                </c:pt>
                <c:pt idx="4">
                  <c:v>18-24 (N=72)</c:v>
                </c:pt>
                <c:pt idx="5">
                  <c:v>25-44 (N=208)</c:v>
                </c:pt>
                <c:pt idx="6">
                  <c:v>45+ (N=124)</c:v>
                </c:pt>
              </c:strCache>
            </c:strRef>
          </c:cat>
          <c:val>
            <c:numRef>
              <c:f>szanse!$C$67:$I$67</c:f>
              <c:numCache>
                <c:formatCode>0%</c:formatCode>
                <c:ptCount val="7"/>
                <c:pt idx="0">
                  <c:v>0.58499999999999996</c:v>
                </c:pt>
                <c:pt idx="1">
                  <c:v>0.42400000000000021</c:v>
                </c:pt>
                <c:pt idx="2">
                  <c:v>0.18800000000000008</c:v>
                </c:pt>
                <c:pt idx="4">
                  <c:v>0.47200000000000014</c:v>
                </c:pt>
                <c:pt idx="5">
                  <c:v>0.39400000000000024</c:v>
                </c:pt>
                <c:pt idx="6">
                  <c:v>0.129</c:v>
                </c:pt>
              </c:numCache>
            </c:numRef>
          </c:val>
        </c:ser>
        <c:ser>
          <c:idx val="2"/>
          <c:order val="2"/>
          <c:tx>
            <c:strRef>
              <c:f>szanse!$B$68</c:f>
              <c:strCache>
                <c:ptCount val="1"/>
                <c:pt idx="0">
                  <c:v>Low chances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szanse!$C$65:$I$65</c:f>
              <c:strCache>
                <c:ptCount val="7"/>
                <c:pt idx="0">
                  <c:v>18-24 (N=65)</c:v>
                </c:pt>
                <c:pt idx="1">
                  <c:v>25-44 (N=184)</c:v>
                </c:pt>
                <c:pt idx="2">
                  <c:v>45+ (N=186)</c:v>
                </c:pt>
                <c:pt idx="4">
                  <c:v>18-24 (N=72)</c:v>
                </c:pt>
                <c:pt idx="5">
                  <c:v>25-44 (N=208)</c:v>
                </c:pt>
                <c:pt idx="6">
                  <c:v>45+ (N=124)</c:v>
                </c:pt>
              </c:strCache>
            </c:strRef>
          </c:cat>
          <c:val>
            <c:numRef>
              <c:f>szanse!$C$68:$I$68</c:f>
              <c:numCache>
                <c:formatCode>0%</c:formatCode>
                <c:ptCount val="7"/>
                <c:pt idx="0">
                  <c:v>0.18500000000000008</c:v>
                </c:pt>
                <c:pt idx="1">
                  <c:v>0.38000000000000017</c:v>
                </c:pt>
                <c:pt idx="2">
                  <c:v>0.70400000000000029</c:v>
                </c:pt>
                <c:pt idx="4">
                  <c:v>0.38900000000000018</c:v>
                </c:pt>
                <c:pt idx="5">
                  <c:v>0.48600000000000021</c:v>
                </c:pt>
                <c:pt idx="6">
                  <c:v>0.82299999999999995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100"/>
        <c:axId val="109213568"/>
        <c:axId val="109215104"/>
      </c:barChart>
      <c:catAx>
        <c:axId val="109213568"/>
        <c:scaling>
          <c:orientation val="minMax"/>
        </c:scaling>
        <c:delete val="0"/>
        <c:axPos val="b"/>
        <c:majorTickMark val="out"/>
        <c:minorTickMark val="none"/>
        <c:tickLblPos val="nextTo"/>
        <c:crossAx val="109215104"/>
        <c:crosses val="autoZero"/>
        <c:auto val="1"/>
        <c:lblAlgn val="ctr"/>
        <c:lblOffset val="100"/>
        <c:noMultiLvlLbl val="0"/>
      </c:catAx>
      <c:valAx>
        <c:axId val="109215104"/>
        <c:scaling>
          <c:orientation val="minMax"/>
          <c:max val="1"/>
        </c:scaling>
        <c:delete val="1"/>
        <c:axPos val="l"/>
        <c:numFmt formatCode="0%" sourceLinked="1"/>
        <c:majorTickMark val="out"/>
        <c:minorTickMark val="none"/>
        <c:tickLblPos val="none"/>
        <c:crossAx val="109213568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pl-PL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0323248121382268"/>
          <c:y val="8.1672951800564983E-2"/>
          <c:w val="0.67165336353504113"/>
          <c:h val="0.664555263925342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Arkusz1!$B$4</c:f>
              <c:strCache>
                <c:ptCount val="1"/>
                <c:pt idx="0">
                  <c:v>kobiety</c:v>
                </c:pt>
              </c:strCache>
            </c:strRef>
          </c:tx>
          <c:invertIfNegative val="0"/>
          <c:dLbls>
            <c:dLbl>
              <c:idx val="4"/>
              <c:layout>
                <c:manualLayout>
                  <c:x val="0"/>
                  <c:y val="-5.619412515964242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0%" sourceLinked="0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Arkusz1!$A$5:$A$9</c:f>
              <c:numCache>
                <c:formatCode>General</c:formatCode>
                <c:ptCount val="5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</c:numCache>
            </c:numRef>
          </c:cat>
          <c:val>
            <c:numRef>
              <c:f>Arkusz1!$B$5:$B$9</c:f>
              <c:numCache>
                <c:formatCode>0.0%</c:formatCode>
                <c:ptCount val="5"/>
                <c:pt idx="0">
                  <c:v>0.55200000000000005</c:v>
                </c:pt>
                <c:pt idx="1">
                  <c:v>0.56200000000000105</c:v>
                </c:pt>
                <c:pt idx="2">
                  <c:v>0.54700000000000004</c:v>
                </c:pt>
                <c:pt idx="3">
                  <c:v>0.51100000000000001</c:v>
                </c:pt>
                <c:pt idx="4">
                  <c:v>0.48600711918498257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00"/>
        <c:axId val="36272384"/>
        <c:axId val="36282368"/>
      </c:barChart>
      <c:catAx>
        <c:axId val="362723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36282368"/>
        <c:crosses val="autoZero"/>
        <c:auto val="1"/>
        <c:lblAlgn val="ctr"/>
        <c:lblOffset val="100"/>
        <c:noMultiLvlLbl val="0"/>
      </c:catAx>
      <c:valAx>
        <c:axId val="36282368"/>
        <c:scaling>
          <c:orientation val="minMax"/>
        </c:scaling>
        <c:delete val="0"/>
        <c:axPos val="l"/>
        <c:numFmt formatCode="0%" sourceLinked="0"/>
        <c:majorTickMark val="out"/>
        <c:minorTickMark val="none"/>
        <c:tickLblPos val="nextTo"/>
        <c:spPr>
          <a:ln>
            <a:solidFill>
              <a:schemeClr val="accent1"/>
            </a:solidFill>
          </a:ln>
        </c:spPr>
        <c:crossAx val="36272384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pl-PL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0"/>
    <c:plotArea>
      <c:layout>
        <c:manualLayout>
          <c:layoutTarget val="inner"/>
          <c:xMode val="edge"/>
          <c:yMode val="edge"/>
          <c:x val="5.9032215811217342E-2"/>
          <c:y val="1.3672430884386201E-2"/>
          <c:w val="0.94703005754777081"/>
          <c:h val="0.63513438446779191"/>
        </c:manualLayout>
      </c:layout>
      <c:barChart>
        <c:barDir val="col"/>
        <c:grouping val="clustered"/>
        <c:varyColors val="0"/>
        <c:ser>
          <c:idx val="1"/>
          <c:order val="0"/>
          <c:tx>
            <c:strRef>
              <c:f>Arkusz1!$H$23</c:f>
              <c:strCache>
                <c:ptCount val="1"/>
                <c:pt idx="0">
                  <c:v>Men</c:v>
                </c:pt>
              </c:strCache>
            </c:strRef>
          </c:tx>
          <c:invertIfNegative val="0"/>
          <c:dLbls>
            <c:dLbl>
              <c:idx val="6"/>
              <c:layout>
                <c:manualLayout>
                  <c:x val="-1.428173018100698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Arkusz1!$G$24:$G$30</c:f>
              <c:strCache>
                <c:ptCount val="7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More than 6</c:v>
                </c:pt>
              </c:strCache>
            </c:strRef>
          </c:cat>
          <c:val>
            <c:numRef>
              <c:f>Arkusz1!$H$24:$H$30</c:f>
              <c:numCache>
                <c:formatCode>0.0%</c:formatCode>
                <c:ptCount val="7"/>
                <c:pt idx="0">
                  <c:v>0.84392614188532533</c:v>
                </c:pt>
                <c:pt idx="1">
                  <c:v>6.5759637188208653E-2</c:v>
                </c:pt>
                <c:pt idx="2">
                  <c:v>5.0599287333981231E-2</c:v>
                </c:pt>
                <c:pt idx="3">
                  <c:v>2.5008098477486244E-2</c:v>
                </c:pt>
                <c:pt idx="4">
                  <c:v>8.8111435050210567E-3</c:v>
                </c:pt>
                <c:pt idx="5">
                  <c:v>3.8224813735017816E-3</c:v>
                </c:pt>
                <c:pt idx="6">
                  <c:v>2.0732102364755434E-3</c:v>
                </c:pt>
              </c:numCache>
            </c:numRef>
          </c:val>
        </c:ser>
        <c:ser>
          <c:idx val="0"/>
          <c:order val="1"/>
          <c:tx>
            <c:strRef>
              <c:f>Arkusz1!$I$23</c:f>
              <c:strCache>
                <c:ptCount val="1"/>
                <c:pt idx="0">
                  <c:v>Women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2.4649683495445426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1.1425384144805505E-2"/>
                  <c:y val="-5.243411392728138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1.285355716290619E-2"/>
                  <c:y val="-4.766737629752852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2.4278941307711684E-2"/>
                  <c:y val="-1.906695051901140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Arkusz1!$G$24:$G$30</c:f>
              <c:strCache>
                <c:ptCount val="7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More than 6</c:v>
                </c:pt>
              </c:strCache>
            </c:strRef>
          </c:cat>
          <c:val>
            <c:numRef>
              <c:f>Arkusz1!$I$24:$I$30</c:f>
              <c:numCache>
                <c:formatCode>0.0%</c:formatCode>
                <c:ptCount val="7"/>
                <c:pt idx="0">
                  <c:v>0.46872018536186477</c:v>
                </c:pt>
                <c:pt idx="1">
                  <c:v>0.20696469946844767</c:v>
                </c:pt>
                <c:pt idx="2">
                  <c:v>0.17643451001771843</c:v>
                </c:pt>
                <c:pt idx="3">
                  <c:v>8.8115033392394751E-2</c:v>
                </c:pt>
                <c:pt idx="4">
                  <c:v>3.3460542456044712E-2</c:v>
                </c:pt>
                <c:pt idx="5">
                  <c:v>1.5128799236745271E-2</c:v>
                </c:pt>
                <c:pt idx="6">
                  <c:v>1.117623006678479E-2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6336768"/>
        <c:axId val="36338304"/>
      </c:barChart>
      <c:catAx>
        <c:axId val="3633676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36338304"/>
        <c:crosses val="autoZero"/>
        <c:auto val="1"/>
        <c:lblAlgn val="ctr"/>
        <c:lblOffset val="100"/>
        <c:noMultiLvlLbl val="0"/>
      </c:catAx>
      <c:valAx>
        <c:axId val="36338304"/>
        <c:scaling>
          <c:orientation val="minMax"/>
        </c:scaling>
        <c:delete val="1"/>
        <c:axPos val="l"/>
        <c:numFmt formatCode="0%" sourceLinked="0"/>
        <c:majorTickMark val="out"/>
        <c:minorTickMark val="none"/>
        <c:tickLblPos val="none"/>
        <c:crossAx val="3633676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39942040915470184"/>
          <c:y val="0.86313983131003491"/>
          <c:w val="0.2660935981863326"/>
          <c:h val="0.13590156649261192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pl-PL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Arkusz1!$G$14</c:f>
              <c:strCache>
                <c:ptCount val="1"/>
                <c:pt idx="0">
                  <c:v>Married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Arkusz1!$H$13:$I$13</c:f>
              <c:strCache>
                <c:ptCount val="2"/>
                <c:pt idx="0">
                  <c:v>Women</c:v>
                </c:pt>
                <c:pt idx="1">
                  <c:v>Men</c:v>
                </c:pt>
              </c:strCache>
            </c:strRef>
          </c:cat>
          <c:val>
            <c:numRef>
              <c:f>Arkusz1!$H$14:$I$14</c:f>
              <c:numCache>
                <c:formatCode>0.0%</c:formatCode>
                <c:ptCount val="2"/>
                <c:pt idx="0">
                  <c:v>0.5693191140278917</c:v>
                </c:pt>
                <c:pt idx="1">
                  <c:v>0.35943832410525728</c:v>
                </c:pt>
              </c:numCache>
            </c:numRef>
          </c:val>
        </c:ser>
        <c:ser>
          <c:idx val="1"/>
          <c:order val="1"/>
          <c:tx>
            <c:strRef>
              <c:f>Arkusz1!$G$15</c:f>
              <c:strCache>
                <c:ptCount val="1"/>
                <c:pt idx="0">
                  <c:v>Miss / bachelor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Arkusz1!$H$13:$I$13</c:f>
              <c:strCache>
                <c:ptCount val="2"/>
                <c:pt idx="0">
                  <c:v>Women</c:v>
                </c:pt>
                <c:pt idx="1">
                  <c:v>Men</c:v>
                </c:pt>
              </c:strCache>
            </c:strRef>
          </c:cat>
          <c:val>
            <c:numRef>
              <c:f>Arkusz1!$H$15:$I$15</c:f>
              <c:numCache>
                <c:formatCode>0.0%</c:formatCode>
                <c:ptCount val="2"/>
                <c:pt idx="0">
                  <c:v>0.25606469002695431</c:v>
                </c:pt>
                <c:pt idx="1">
                  <c:v>0.422569781380216</c:v>
                </c:pt>
              </c:numCache>
            </c:numRef>
          </c:val>
        </c:ser>
        <c:ser>
          <c:idx val="2"/>
          <c:order val="2"/>
          <c:tx>
            <c:strRef>
              <c:f>Arkusz1!$G$16</c:f>
              <c:strCache>
                <c:ptCount val="1"/>
                <c:pt idx="0">
                  <c:v>Single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Arkusz1!$H$13:$I$13</c:f>
              <c:strCache>
                <c:ptCount val="2"/>
                <c:pt idx="0">
                  <c:v>Women</c:v>
                </c:pt>
                <c:pt idx="1">
                  <c:v>Men</c:v>
                </c:pt>
              </c:strCache>
            </c:strRef>
          </c:cat>
          <c:val>
            <c:numRef>
              <c:f>Arkusz1!$H$16:$I$16</c:f>
              <c:numCache>
                <c:formatCode>0.0%</c:formatCode>
                <c:ptCount val="2"/>
                <c:pt idx="0">
                  <c:v>4.0489862885268957E-2</c:v>
                </c:pt>
                <c:pt idx="1">
                  <c:v>0.10314515668702552</c:v>
                </c:pt>
              </c:numCache>
            </c:numRef>
          </c:val>
        </c:ser>
        <c:ser>
          <c:idx val="3"/>
          <c:order val="3"/>
          <c:tx>
            <c:strRef>
              <c:f>Arkusz1!$G$17</c:f>
              <c:strCache>
                <c:ptCount val="1"/>
                <c:pt idx="0">
                  <c:v>Divorced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9.552573161266684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Arkusz1!$H$13:$I$13</c:f>
              <c:strCache>
                <c:ptCount val="2"/>
                <c:pt idx="0">
                  <c:v>Women</c:v>
                </c:pt>
                <c:pt idx="1">
                  <c:v>Men</c:v>
                </c:pt>
              </c:strCache>
            </c:strRef>
          </c:cat>
          <c:val>
            <c:numRef>
              <c:f>Arkusz1!$H$17:$I$17</c:f>
              <c:numCache>
                <c:formatCode>0.0%</c:formatCode>
                <c:ptCount val="2"/>
                <c:pt idx="0">
                  <c:v>0.10154693542716513</c:v>
                </c:pt>
                <c:pt idx="1">
                  <c:v>9.9434899252240513E-2</c:v>
                </c:pt>
              </c:numCache>
            </c:numRef>
          </c:val>
        </c:ser>
        <c:ser>
          <c:idx val="4"/>
          <c:order val="4"/>
          <c:tx>
            <c:strRef>
              <c:f>Arkusz1!$G$18</c:f>
              <c:strCache>
                <c:ptCount val="1"/>
                <c:pt idx="0">
                  <c:v>Separated</c:v>
                </c:pt>
              </c:strCache>
            </c:strRef>
          </c:tx>
          <c:invertIfNegative val="0"/>
          <c:cat>
            <c:strRef>
              <c:f>Arkusz1!$H$13:$I$13</c:f>
              <c:strCache>
                <c:ptCount val="2"/>
                <c:pt idx="0">
                  <c:v>Women</c:v>
                </c:pt>
                <c:pt idx="1">
                  <c:v>Men</c:v>
                </c:pt>
              </c:strCache>
            </c:strRef>
          </c:cat>
          <c:val>
            <c:numRef>
              <c:f>Arkusz1!$H$18:$I$18</c:f>
              <c:numCache>
                <c:formatCode>0.0%</c:formatCode>
                <c:ptCount val="2"/>
                <c:pt idx="0">
                  <c:v>5.1564514238837469E-3</c:v>
                </c:pt>
                <c:pt idx="1">
                  <c:v>5.1943604086991304E-3</c:v>
                </c:pt>
              </c:numCache>
            </c:numRef>
          </c:val>
        </c:ser>
        <c:ser>
          <c:idx val="5"/>
          <c:order val="5"/>
          <c:tx>
            <c:strRef>
              <c:f>Arkusz1!$G$19</c:f>
              <c:strCache>
                <c:ptCount val="1"/>
                <c:pt idx="0">
                  <c:v>Widowed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6375839705028601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0"/>
            <c:showCatName val="0"/>
            <c:showSerName val="0"/>
            <c:showPercent val="0"/>
            <c:showBubbleSize val="0"/>
          </c:dLbls>
          <c:cat>
            <c:strRef>
              <c:f>Arkusz1!$H$13:$I$13</c:f>
              <c:strCache>
                <c:ptCount val="2"/>
                <c:pt idx="0">
                  <c:v>Women</c:v>
                </c:pt>
                <c:pt idx="1">
                  <c:v>Men</c:v>
                </c:pt>
              </c:strCache>
            </c:strRef>
          </c:cat>
          <c:val>
            <c:numRef>
              <c:f>Arkusz1!$H$19:$I$19</c:f>
              <c:numCache>
                <c:formatCode>0.0%</c:formatCode>
                <c:ptCount val="2"/>
                <c:pt idx="0">
                  <c:v>2.7422946208836282E-2</c:v>
                </c:pt>
                <c:pt idx="1">
                  <c:v>1.0217478166562025E-2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36475264"/>
        <c:axId val="36476800"/>
      </c:barChart>
      <c:catAx>
        <c:axId val="36475264"/>
        <c:scaling>
          <c:orientation val="minMax"/>
        </c:scaling>
        <c:delete val="0"/>
        <c:axPos val="l"/>
        <c:majorTickMark val="out"/>
        <c:minorTickMark val="none"/>
        <c:tickLblPos val="nextTo"/>
        <c:crossAx val="36476800"/>
        <c:crosses val="autoZero"/>
        <c:auto val="1"/>
        <c:lblAlgn val="ctr"/>
        <c:lblOffset val="100"/>
        <c:noMultiLvlLbl val="0"/>
      </c:catAx>
      <c:valAx>
        <c:axId val="36476800"/>
        <c:scaling>
          <c:orientation val="minMax"/>
        </c:scaling>
        <c:delete val="0"/>
        <c:axPos val="b"/>
        <c:numFmt formatCode="0%" sourceLinked="1"/>
        <c:majorTickMark val="out"/>
        <c:minorTickMark val="none"/>
        <c:tickLblPos val="nextTo"/>
        <c:crossAx val="36475264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pl-PL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zdrowieEN!$B$138</c:f>
              <c:strCache>
                <c:ptCount val="1"/>
                <c:pt idx="0">
                  <c:v>Very good</c:v>
                </c:pt>
              </c:strCache>
            </c:strRef>
          </c:tx>
          <c:invertIfNegative val="0"/>
          <c:cat>
            <c:multiLvlStrRef>
              <c:f>zdrowieEN!$C$135:$I$137</c:f>
              <c:multiLvlStrCache>
                <c:ptCount val="7"/>
                <c:lvl>
                  <c:pt idx="0">
                    <c:v>N=75</c:v>
                  </c:pt>
                  <c:pt idx="1">
                    <c:v>N=210</c:v>
                  </c:pt>
                  <c:pt idx="2">
                    <c:v>N=230</c:v>
                  </c:pt>
                  <c:pt idx="3">
                    <c:v>N=160</c:v>
                  </c:pt>
                  <c:pt idx="4">
                    <c:v>N=460</c:v>
                  </c:pt>
                  <c:pt idx="5">
                    <c:v>N=375</c:v>
                  </c:pt>
                  <c:pt idx="6">
                    <c:v>N=1000</c:v>
                  </c:pt>
                </c:lvl>
                <c:lvl>
                  <c:pt idx="0">
                    <c:v>up to 24 years</c:v>
                  </c:pt>
                  <c:pt idx="1">
                    <c:v>25-44 years</c:v>
                  </c:pt>
                  <c:pt idx="2">
                    <c:v>at least 45 years</c:v>
                  </c:pt>
                  <c:pt idx="3">
                    <c:v>up to 24 years</c:v>
                  </c:pt>
                  <c:pt idx="4">
                    <c:v>25-44 years</c:v>
                  </c:pt>
                  <c:pt idx="5">
                    <c:v>at least 45 years</c:v>
                  </c:pt>
                </c:lvl>
                <c:lvl>
                  <c:pt idx="0">
                    <c:v>Long-term unemployed men</c:v>
                  </c:pt>
                  <c:pt idx="3">
                    <c:v>Long-term unemployed women</c:v>
                  </c:pt>
                  <c:pt idx="6">
                    <c:v>Ogółem</c:v>
                  </c:pt>
                </c:lvl>
              </c:multiLvlStrCache>
            </c:multiLvlStrRef>
          </c:cat>
          <c:val>
            <c:numRef>
              <c:f>zdrowieEN!$C$138:$I$138</c:f>
              <c:numCache>
                <c:formatCode>0%</c:formatCode>
                <c:ptCount val="7"/>
                <c:pt idx="0">
                  <c:v>0.38244444444444498</c:v>
                </c:pt>
                <c:pt idx="1">
                  <c:v>0.25507726604521247</c:v>
                </c:pt>
                <c:pt idx="2">
                  <c:v>6.0853273265615494E-2</c:v>
                </c:pt>
                <c:pt idx="3">
                  <c:v>0.34659468438538232</c:v>
                </c:pt>
                <c:pt idx="4">
                  <c:v>0.23573791974660271</c:v>
                </c:pt>
                <c:pt idx="5">
                  <c:v>7.6239054180230678E-2</c:v>
                </c:pt>
                <c:pt idx="6">
                  <c:v>0.2</c:v>
                </c:pt>
              </c:numCache>
            </c:numRef>
          </c:val>
        </c:ser>
        <c:ser>
          <c:idx val="1"/>
          <c:order val="1"/>
          <c:tx>
            <c:strRef>
              <c:f>zdrowieEN!$B$139</c:f>
              <c:strCache>
                <c:ptCount val="1"/>
                <c:pt idx="0">
                  <c:v>Good</c:v>
                </c:pt>
              </c:strCache>
            </c:strRef>
          </c:tx>
          <c:invertIfNegative val="0"/>
          <c:cat>
            <c:multiLvlStrRef>
              <c:f>zdrowieEN!$C$135:$I$137</c:f>
              <c:multiLvlStrCache>
                <c:ptCount val="7"/>
                <c:lvl>
                  <c:pt idx="0">
                    <c:v>N=75</c:v>
                  </c:pt>
                  <c:pt idx="1">
                    <c:v>N=210</c:v>
                  </c:pt>
                  <c:pt idx="2">
                    <c:v>N=230</c:v>
                  </c:pt>
                  <c:pt idx="3">
                    <c:v>N=160</c:v>
                  </c:pt>
                  <c:pt idx="4">
                    <c:v>N=460</c:v>
                  </c:pt>
                  <c:pt idx="5">
                    <c:v>N=375</c:v>
                  </c:pt>
                  <c:pt idx="6">
                    <c:v>N=1000</c:v>
                  </c:pt>
                </c:lvl>
                <c:lvl>
                  <c:pt idx="0">
                    <c:v>up to 24 years</c:v>
                  </c:pt>
                  <c:pt idx="1">
                    <c:v>25-44 years</c:v>
                  </c:pt>
                  <c:pt idx="2">
                    <c:v>at least 45 years</c:v>
                  </c:pt>
                  <c:pt idx="3">
                    <c:v>up to 24 years</c:v>
                  </c:pt>
                  <c:pt idx="4">
                    <c:v>25-44 years</c:v>
                  </c:pt>
                  <c:pt idx="5">
                    <c:v>at least 45 years</c:v>
                  </c:pt>
                </c:lvl>
                <c:lvl>
                  <c:pt idx="0">
                    <c:v>Long-term unemployed men</c:v>
                  </c:pt>
                  <c:pt idx="3">
                    <c:v>Long-term unemployed women</c:v>
                  </c:pt>
                  <c:pt idx="6">
                    <c:v>Ogółem</c:v>
                  </c:pt>
                </c:lvl>
              </c:multiLvlStrCache>
            </c:multiLvlStrRef>
          </c:cat>
          <c:val>
            <c:numRef>
              <c:f>zdrowieEN!$C$139:$I$139</c:f>
              <c:numCache>
                <c:formatCode>0%</c:formatCode>
                <c:ptCount val="7"/>
                <c:pt idx="0">
                  <c:v>0.51555555555555566</c:v>
                </c:pt>
                <c:pt idx="1">
                  <c:v>0.52302995301092814</c:v>
                </c:pt>
                <c:pt idx="2">
                  <c:v>0.31126280840867132</c:v>
                </c:pt>
                <c:pt idx="3">
                  <c:v>0.52001661129568089</c:v>
                </c:pt>
                <c:pt idx="4">
                  <c:v>0.56554457045564233</c:v>
                </c:pt>
                <c:pt idx="5">
                  <c:v>0.34418925227748781</c:v>
                </c:pt>
                <c:pt idx="6">
                  <c:v>0.46</c:v>
                </c:pt>
              </c:numCache>
            </c:numRef>
          </c:val>
        </c:ser>
        <c:ser>
          <c:idx val="2"/>
          <c:order val="2"/>
          <c:tx>
            <c:strRef>
              <c:f>zdrowieEN!$B$140</c:f>
              <c:strCache>
                <c:ptCount val="1"/>
                <c:pt idx="0">
                  <c:v>Satisfying</c:v>
                </c:pt>
              </c:strCache>
            </c:strRef>
          </c:tx>
          <c:invertIfNegative val="0"/>
          <c:cat>
            <c:multiLvlStrRef>
              <c:f>zdrowieEN!$C$135:$I$137</c:f>
              <c:multiLvlStrCache>
                <c:ptCount val="7"/>
                <c:lvl>
                  <c:pt idx="0">
                    <c:v>N=75</c:v>
                  </c:pt>
                  <c:pt idx="1">
                    <c:v>N=210</c:v>
                  </c:pt>
                  <c:pt idx="2">
                    <c:v>N=230</c:v>
                  </c:pt>
                  <c:pt idx="3">
                    <c:v>N=160</c:v>
                  </c:pt>
                  <c:pt idx="4">
                    <c:v>N=460</c:v>
                  </c:pt>
                  <c:pt idx="5">
                    <c:v>N=375</c:v>
                  </c:pt>
                  <c:pt idx="6">
                    <c:v>N=1000</c:v>
                  </c:pt>
                </c:lvl>
                <c:lvl>
                  <c:pt idx="0">
                    <c:v>up to 24 years</c:v>
                  </c:pt>
                  <c:pt idx="1">
                    <c:v>25-44 years</c:v>
                  </c:pt>
                  <c:pt idx="2">
                    <c:v>at least 45 years</c:v>
                  </c:pt>
                  <c:pt idx="3">
                    <c:v>up to 24 years</c:v>
                  </c:pt>
                  <c:pt idx="4">
                    <c:v>25-44 years</c:v>
                  </c:pt>
                  <c:pt idx="5">
                    <c:v>at least 45 years</c:v>
                  </c:pt>
                </c:lvl>
                <c:lvl>
                  <c:pt idx="0">
                    <c:v>Long-term unemployed men</c:v>
                  </c:pt>
                  <c:pt idx="3">
                    <c:v>Long-term unemployed women</c:v>
                  </c:pt>
                  <c:pt idx="6">
                    <c:v>Ogółem</c:v>
                  </c:pt>
                </c:lvl>
              </c:multiLvlStrCache>
            </c:multiLvlStrRef>
          </c:cat>
          <c:val>
            <c:numRef>
              <c:f>zdrowieEN!$C$140:$I$140</c:f>
              <c:numCache>
                <c:formatCode>0%</c:formatCode>
                <c:ptCount val="7"/>
                <c:pt idx="0">
                  <c:v>5.5999999999999994E-2</c:v>
                </c:pt>
                <c:pt idx="1">
                  <c:v>0.16022390854281923</c:v>
                </c:pt>
                <c:pt idx="2">
                  <c:v>0.33898102442983308</c:v>
                </c:pt>
                <c:pt idx="3">
                  <c:v>0.11400885935769649</c:v>
                </c:pt>
                <c:pt idx="4">
                  <c:v>0.15312287662747051</c:v>
                </c:pt>
                <c:pt idx="5">
                  <c:v>0.34910304211774806</c:v>
                </c:pt>
                <c:pt idx="6">
                  <c:v>0.22</c:v>
                </c:pt>
              </c:numCache>
            </c:numRef>
          </c:val>
        </c:ser>
        <c:ser>
          <c:idx val="3"/>
          <c:order val="3"/>
          <c:tx>
            <c:strRef>
              <c:f>zdrowieEN!$B$141</c:f>
              <c:strCache>
                <c:ptCount val="1"/>
                <c:pt idx="0">
                  <c:v>Bad</c:v>
                </c:pt>
              </c:strCache>
            </c:strRef>
          </c:tx>
          <c:invertIfNegative val="0"/>
          <c:cat>
            <c:multiLvlStrRef>
              <c:f>zdrowieEN!$C$135:$I$137</c:f>
              <c:multiLvlStrCache>
                <c:ptCount val="7"/>
                <c:lvl>
                  <c:pt idx="0">
                    <c:v>N=75</c:v>
                  </c:pt>
                  <c:pt idx="1">
                    <c:v>N=210</c:v>
                  </c:pt>
                  <c:pt idx="2">
                    <c:v>N=230</c:v>
                  </c:pt>
                  <c:pt idx="3">
                    <c:v>N=160</c:v>
                  </c:pt>
                  <c:pt idx="4">
                    <c:v>N=460</c:v>
                  </c:pt>
                  <c:pt idx="5">
                    <c:v>N=375</c:v>
                  </c:pt>
                  <c:pt idx="6">
                    <c:v>N=1000</c:v>
                  </c:pt>
                </c:lvl>
                <c:lvl>
                  <c:pt idx="0">
                    <c:v>up to 24 years</c:v>
                  </c:pt>
                  <c:pt idx="1">
                    <c:v>25-44 years</c:v>
                  </c:pt>
                  <c:pt idx="2">
                    <c:v>at least 45 years</c:v>
                  </c:pt>
                  <c:pt idx="3">
                    <c:v>up to 24 years</c:v>
                  </c:pt>
                  <c:pt idx="4">
                    <c:v>25-44 years</c:v>
                  </c:pt>
                  <c:pt idx="5">
                    <c:v>at least 45 years</c:v>
                  </c:pt>
                </c:lvl>
                <c:lvl>
                  <c:pt idx="0">
                    <c:v>Long-term unemployed men</c:v>
                  </c:pt>
                  <c:pt idx="3">
                    <c:v>Long-term unemployed women</c:v>
                  </c:pt>
                  <c:pt idx="6">
                    <c:v>Ogółem</c:v>
                  </c:pt>
                </c:lvl>
              </c:multiLvlStrCache>
            </c:multiLvlStrRef>
          </c:cat>
          <c:val>
            <c:numRef>
              <c:f>zdrowieEN!$C$141:$I$141</c:f>
              <c:numCache>
                <c:formatCode>0%</c:formatCode>
                <c:ptCount val="7"/>
                <c:pt idx="0">
                  <c:v>2.9999999999999995E-2</c:v>
                </c:pt>
                <c:pt idx="1">
                  <c:v>5.9383158115328523E-2</c:v>
                </c:pt>
                <c:pt idx="2">
                  <c:v>0.23694742961573295</c:v>
                </c:pt>
                <c:pt idx="3">
                  <c:v>1.9379844961240303E-2</c:v>
                </c:pt>
                <c:pt idx="4">
                  <c:v>4.2141777924602997E-2</c:v>
                </c:pt>
                <c:pt idx="5">
                  <c:v>0.20944763040351291</c:v>
                </c:pt>
                <c:pt idx="6">
                  <c:v>0.11</c:v>
                </c:pt>
              </c:numCache>
            </c:numRef>
          </c:val>
        </c:ser>
        <c:ser>
          <c:idx val="4"/>
          <c:order val="4"/>
          <c:tx>
            <c:strRef>
              <c:f>zdrowieEN!$B$142</c:f>
              <c:strCache>
                <c:ptCount val="1"/>
                <c:pt idx="0">
                  <c:v>Very bad</c:v>
                </c:pt>
              </c:strCache>
            </c:strRef>
          </c:tx>
          <c:invertIfNegative val="0"/>
          <c:cat>
            <c:multiLvlStrRef>
              <c:f>zdrowieEN!$C$135:$I$137</c:f>
              <c:multiLvlStrCache>
                <c:ptCount val="7"/>
                <c:lvl>
                  <c:pt idx="0">
                    <c:v>N=75</c:v>
                  </c:pt>
                  <c:pt idx="1">
                    <c:v>N=210</c:v>
                  </c:pt>
                  <c:pt idx="2">
                    <c:v>N=230</c:v>
                  </c:pt>
                  <c:pt idx="3">
                    <c:v>N=160</c:v>
                  </c:pt>
                  <c:pt idx="4">
                    <c:v>N=460</c:v>
                  </c:pt>
                  <c:pt idx="5">
                    <c:v>N=375</c:v>
                  </c:pt>
                  <c:pt idx="6">
                    <c:v>N=1000</c:v>
                  </c:pt>
                </c:lvl>
                <c:lvl>
                  <c:pt idx="0">
                    <c:v>up to 24 years</c:v>
                  </c:pt>
                  <c:pt idx="1">
                    <c:v>25-44 years</c:v>
                  </c:pt>
                  <c:pt idx="2">
                    <c:v>at least 45 years</c:v>
                  </c:pt>
                  <c:pt idx="3">
                    <c:v>up to 24 years</c:v>
                  </c:pt>
                  <c:pt idx="4">
                    <c:v>25-44 years</c:v>
                  </c:pt>
                  <c:pt idx="5">
                    <c:v>at least 45 years</c:v>
                  </c:pt>
                </c:lvl>
                <c:lvl>
                  <c:pt idx="0">
                    <c:v>Long-term unemployed men</c:v>
                  </c:pt>
                  <c:pt idx="3">
                    <c:v>Long-term unemployed women</c:v>
                  </c:pt>
                  <c:pt idx="6">
                    <c:v>Ogółem</c:v>
                  </c:pt>
                </c:lvl>
              </c:multiLvlStrCache>
            </c:multiLvlStrRef>
          </c:cat>
          <c:val>
            <c:numRef>
              <c:f>zdrowieEN!$C$142:$I$142</c:f>
              <c:numCache>
                <c:formatCode>0%</c:formatCode>
                <c:ptCount val="7"/>
                <c:pt idx="0">
                  <c:v>0</c:v>
                </c:pt>
                <c:pt idx="1">
                  <c:v>2.2857142857142993E-3</c:v>
                </c:pt>
                <c:pt idx="2">
                  <c:v>3.7852300808121388E-2</c:v>
                </c:pt>
                <c:pt idx="3">
                  <c:v>0</c:v>
                </c:pt>
                <c:pt idx="4">
                  <c:v>0</c:v>
                </c:pt>
                <c:pt idx="5">
                  <c:v>2.1021021021021012E-2</c:v>
                </c:pt>
                <c:pt idx="6">
                  <c:v>1.0000000000000005E-2</c:v>
                </c:pt>
              </c:numCache>
            </c:numRef>
          </c:val>
        </c:ser>
        <c:ser>
          <c:idx val="5"/>
          <c:order val="5"/>
          <c:tx>
            <c:strRef>
              <c:f>zdrowieEN!$B$143</c:f>
              <c:strCache>
                <c:ptCount val="1"/>
                <c:pt idx="0">
                  <c:v>Difficult to say</c:v>
                </c:pt>
              </c:strCache>
            </c:strRef>
          </c:tx>
          <c:invertIfNegative val="0"/>
          <c:cat>
            <c:multiLvlStrRef>
              <c:f>zdrowieEN!$C$135:$I$137</c:f>
              <c:multiLvlStrCache>
                <c:ptCount val="7"/>
                <c:lvl>
                  <c:pt idx="0">
                    <c:v>N=75</c:v>
                  </c:pt>
                  <c:pt idx="1">
                    <c:v>N=210</c:v>
                  </c:pt>
                  <c:pt idx="2">
                    <c:v>N=230</c:v>
                  </c:pt>
                  <c:pt idx="3">
                    <c:v>N=160</c:v>
                  </c:pt>
                  <c:pt idx="4">
                    <c:v>N=460</c:v>
                  </c:pt>
                  <c:pt idx="5">
                    <c:v>N=375</c:v>
                  </c:pt>
                  <c:pt idx="6">
                    <c:v>N=1000</c:v>
                  </c:pt>
                </c:lvl>
                <c:lvl>
                  <c:pt idx="0">
                    <c:v>up to 24 years</c:v>
                  </c:pt>
                  <c:pt idx="1">
                    <c:v>25-44 years</c:v>
                  </c:pt>
                  <c:pt idx="2">
                    <c:v>at least 45 years</c:v>
                  </c:pt>
                  <c:pt idx="3">
                    <c:v>up to 24 years</c:v>
                  </c:pt>
                  <c:pt idx="4">
                    <c:v>25-44 years</c:v>
                  </c:pt>
                  <c:pt idx="5">
                    <c:v>at least 45 years</c:v>
                  </c:pt>
                </c:lvl>
                <c:lvl>
                  <c:pt idx="0">
                    <c:v>Long-term unemployed men</c:v>
                  </c:pt>
                  <c:pt idx="3">
                    <c:v>Long-term unemployed women</c:v>
                  </c:pt>
                  <c:pt idx="6">
                    <c:v>Ogółem</c:v>
                  </c:pt>
                </c:lvl>
              </c:multiLvlStrCache>
            </c:multiLvlStrRef>
          </c:cat>
          <c:val>
            <c:numRef>
              <c:f>zdrowieEN!$C$143:$I$143</c:f>
              <c:numCache>
                <c:formatCode>0%</c:formatCode>
                <c:ptCount val="7"/>
                <c:pt idx="0">
                  <c:v>0</c:v>
                </c:pt>
                <c:pt idx="1">
                  <c:v>0</c:v>
                </c:pt>
                <c:pt idx="2">
                  <c:v>1.4103163472027449E-2</c:v>
                </c:pt>
                <c:pt idx="3">
                  <c:v>0</c:v>
                </c:pt>
                <c:pt idx="4">
                  <c:v>3.4528552456839436E-3</c:v>
                </c:pt>
                <c:pt idx="5">
                  <c:v>0</c:v>
                </c:pt>
                <c:pt idx="6">
                  <c:v>0</c:v>
                </c:pt>
              </c:numCache>
            </c:numRef>
          </c:val>
        </c:ser>
        <c:ser>
          <c:idx val="6"/>
          <c:order val="6"/>
          <c:tx>
            <c:strRef>
              <c:f>zdrowieEN!$B$144</c:f>
              <c:strCache>
                <c:ptCount val="1"/>
                <c:pt idx="0">
                  <c:v>Refused</c:v>
                </c:pt>
              </c:strCache>
            </c:strRef>
          </c:tx>
          <c:invertIfNegative val="0"/>
          <c:cat>
            <c:multiLvlStrRef>
              <c:f>zdrowieEN!$C$135:$I$137</c:f>
              <c:multiLvlStrCache>
                <c:ptCount val="7"/>
                <c:lvl>
                  <c:pt idx="0">
                    <c:v>N=75</c:v>
                  </c:pt>
                  <c:pt idx="1">
                    <c:v>N=210</c:v>
                  </c:pt>
                  <c:pt idx="2">
                    <c:v>N=230</c:v>
                  </c:pt>
                  <c:pt idx="3">
                    <c:v>N=160</c:v>
                  </c:pt>
                  <c:pt idx="4">
                    <c:v>N=460</c:v>
                  </c:pt>
                  <c:pt idx="5">
                    <c:v>N=375</c:v>
                  </c:pt>
                  <c:pt idx="6">
                    <c:v>N=1000</c:v>
                  </c:pt>
                </c:lvl>
                <c:lvl>
                  <c:pt idx="0">
                    <c:v>up to 24 years</c:v>
                  </c:pt>
                  <c:pt idx="1">
                    <c:v>25-44 years</c:v>
                  </c:pt>
                  <c:pt idx="2">
                    <c:v>at least 45 years</c:v>
                  </c:pt>
                  <c:pt idx="3">
                    <c:v>up to 24 years</c:v>
                  </c:pt>
                  <c:pt idx="4">
                    <c:v>25-44 years</c:v>
                  </c:pt>
                  <c:pt idx="5">
                    <c:v>at least 45 years</c:v>
                  </c:pt>
                </c:lvl>
                <c:lvl>
                  <c:pt idx="0">
                    <c:v>Long-term unemployed men</c:v>
                  </c:pt>
                  <c:pt idx="3">
                    <c:v>Long-term unemployed women</c:v>
                  </c:pt>
                  <c:pt idx="6">
                    <c:v>Ogółem</c:v>
                  </c:pt>
                </c:lvl>
              </c:multiLvlStrCache>
            </c:multiLvlStrRef>
          </c:cat>
          <c:val>
            <c:numRef>
              <c:f>zdrowieEN!$C$144:$I$144</c:f>
              <c:numCache>
                <c:formatCode>0%</c:formatCode>
                <c:ptCount val="7"/>
                <c:pt idx="0">
                  <c:v>1.5999999999999997E-2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36556800"/>
        <c:axId val="36558336"/>
      </c:barChart>
      <c:catAx>
        <c:axId val="36556800"/>
        <c:scaling>
          <c:orientation val="minMax"/>
        </c:scaling>
        <c:delete val="0"/>
        <c:axPos val="l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pl-PL"/>
          </a:p>
        </c:txPr>
        <c:crossAx val="36558336"/>
        <c:crosses val="autoZero"/>
        <c:auto val="1"/>
        <c:lblAlgn val="ctr"/>
        <c:lblOffset val="100"/>
        <c:noMultiLvlLbl val="0"/>
      </c:catAx>
      <c:valAx>
        <c:axId val="36558336"/>
        <c:scaling>
          <c:orientation val="minMax"/>
        </c:scaling>
        <c:delete val="0"/>
        <c:axPos val="b"/>
        <c:majorGridlines/>
        <c:numFmt formatCode="0%" sourceLinked="1"/>
        <c:majorTickMark val="out"/>
        <c:minorTickMark val="none"/>
        <c:tickLblPos val="nextTo"/>
        <c:crossAx val="36556800"/>
        <c:crosses val="autoZero"/>
        <c:crossBetween val="between"/>
      </c:valAx>
    </c:plotArea>
    <c:legend>
      <c:legendPos val="b"/>
      <c:overlay val="0"/>
      <c:txPr>
        <a:bodyPr/>
        <a:lstStyle/>
        <a:p>
          <a:pPr>
            <a:defRPr sz="1600"/>
          </a:pPr>
          <a:endParaRPr lang="pl-PL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1.9189523184601921E-2"/>
          <c:y val="3.0202623498895027E-2"/>
          <c:w val="0.96580118110236202"/>
          <c:h val="0.6196960027697184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Arkusz1!$B$30</c:f>
              <c:strCache>
                <c:ptCount val="1"/>
                <c:pt idx="0">
                  <c:v>Long-term unemployed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Arkusz1!$A$31:$A$35</c:f>
              <c:strCache>
                <c:ptCount val="5"/>
                <c:pt idx="0">
                  <c:v>Primary education or lower</c:v>
                </c:pt>
                <c:pt idx="1">
                  <c:v>Vocational education</c:v>
                </c:pt>
                <c:pt idx="2">
                  <c:v>Secondary schools</c:v>
                </c:pt>
                <c:pt idx="3">
                  <c:v>Post-secondary education</c:v>
                </c:pt>
                <c:pt idx="4">
                  <c:v>Higher education</c:v>
                </c:pt>
              </c:strCache>
            </c:strRef>
          </c:cat>
          <c:val>
            <c:numRef>
              <c:f>Arkusz1!$B$31:$B$35</c:f>
              <c:numCache>
                <c:formatCode>0.0%</c:formatCode>
                <c:ptCount val="5"/>
                <c:pt idx="0">
                  <c:v>0.33007501704932951</c:v>
                </c:pt>
                <c:pt idx="1">
                  <c:v>0.26625369402136839</c:v>
                </c:pt>
                <c:pt idx="2">
                  <c:v>0.10616049102068655</c:v>
                </c:pt>
                <c:pt idx="3">
                  <c:v>0.21297453966810639</c:v>
                </c:pt>
                <c:pt idx="4">
                  <c:v>8.4536258240509227E-2</c:v>
                </c:pt>
              </c:numCache>
            </c:numRef>
          </c:val>
        </c:ser>
        <c:ser>
          <c:idx val="1"/>
          <c:order val="1"/>
          <c:tx>
            <c:strRef>
              <c:f>Arkusz1!$C$30</c:f>
              <c:strCache>
                <c:ptCount val="1"/>
                <c:pt idx="0">
                  <c:v>Other unemployed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2084590228514545E-2"/>
                  <c:y val="-2.59403372243839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1.61127869713527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1.0070491857095439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1.0070491857095439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1.4098688599933615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Arkusz1!$A$31:$A$35</c:f>
              <c:strCache>
                <c:ptCount val="5"/>
                <c:pt idx="0">
                  <c:v>Primary education or lower</c:v>
                </c:pt>
                <c:pt idx="1">
                  <c:v>Vocational education</c:v>
                </c:pt>
                <c:pt idx="2">
                  <c:v>Secondary schools</c:v>
                </c:pt>
                <c:pt idx="3">
                  <c:v>Post-secondary education</c:v>
                </c:pt>
                <c:pt idx="4">
                  <c:v>Higher education</c:v>
                </c:pt>
              </c:strCache>
            </c:strRef>
          </c:cat>
          <c:val>
            <c:numRef>
              <c:f>Arkusz1!$C$31:$C$35</c:f>
              <c:numCache>
                <c:formatCode>0.0%</c:formatCode>
                <c:ptCount val="5"/>
                <c:pt idx="0">
                  <c:v>0.22927737248191185</c:v>
                </c:pt>
                <c:pt idx="1">
                  <c:v>0.21855954847038345</c:v>
                </c:pt>
                <c:pt idx="2">
                  <c:v>0.14863850610945992</c:v>
                </c:pt>
                <c:pt idx="3">
                  <c:v>0.24143624846137696</c:v>
                </c:pt>
                <c:pt idx="4">
                  <c:v>0.16208832447686816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6607104"/>
        <c:axId val="36608640"/>
      </c:barChart>
      <c:catAx>
        <c:axId val="3660710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 rot="0" vert="horz"/>
          <a:lstStyle/>
          <a:p>
            <a:pPr>
              <a:defRPr sz="1400"/>
            </a:pPr>
            <a:endParaRPr lang="pl-PL"/>
          </a:p>
        </c:txPr>
        <c:crossAx val="36608640"/>
        <c:crosses val="autoZero"/>
        <c:auto val="1"/>
        <c:lblAlgn val="ctr"/>
        <c:lblOffset val="100"/>
        <c:noMultiLvlLbl val="0"/>
      </c:catAx>
      <c:valAx>
        <c:axId val="36608640"/>
        <c:scaling>
          <c:orientation val="minMax"/>
        </c:scaling>
        <c:delete val="1"/>
        <c:axPos val="l"/>
        <c:numFmt formatCode="0%" sourceLinked="0"/>
        <c:majorTickMark val="out"/>
        <c:minorTickMark val="none"/>
        <c:tickLblPos val="none"/>
        <c:crossAx val="36607104"/>
        <c:crosses val="autoZero"/>
        <c:crossBetween val="between"/>
      </c:valAx>
    </c:plotArea>
    <c:legend>
      <c:legendPos val="b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pl-PL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l.pracodawców!$B$3:$B$13</c:f>
              <c:strCache>
                <c:ptCount val="11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 and more</c:v>
                </c:pt>
                <c:pt idx="10">
                  <c:v>Difficult to say</c:v>
                </c:pt>
              </c:strCache>
            </c:strRef>
          </c:cat>
          <c:val>
            <c:numRef>
              <c:f>l.pracodawców!$C$3:$C$13</c:f>
              <c:numCache>
                <c:formatCode>0%</c:formatCode>
                <c:ptCount val="11"/>
                <c:pt idx="0">
                  <c:v>0.14000000000000001</c:v>
                </c:pt>
                <c:pt idx="1">
                  <c:v>0.17100000000000001</c:v>
                </c:pt>
                <c:pt idx="2">
                  <c:v>0.14900000000000019</c:v>
                </c:pt>
                <c:pt idx="3">
                  <c:v>0.14700000000000019</c:v>
                </c:pt>
                <c:pt idx="4">
                  <c:v>0.1240000000000001</c:v>
                </c:pt>
                <c:pt idx="5">
                  <c:v>8.9000000000000065E-2</c:v>
                </c:pt>
                <c:pt idx="6">
                  <c:v>5.3000000000000012E-2</c:v>
                </c:pt>
                <c:pt idx="7">
                  <c:v>2.3E-2</c:v>
                </c:pt>
                <c:pt idx="8">
                  <c:v>3.500000000000001E-2</c:v>
                </c:pt>
                <c:pt idx="9">
                  <c:v>6.0000000000000032E-2</c:v>
                </c:pt>
                <c:pt idx="10">
                  <c:v>1.0000000000000005E-2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axId val="78472320"/>
        <c:axId val="78473856"/>
      </c:barChart>
      <c:catAx>
        <c:axId val="78472320"/>
        <c:scaling>
          <c:orientation val="minMax"/>
        </c:scaling>
        <c:delete val="0"/>
        <c:axPos val="b"/>
        <c:majorTickMark val="out"/>
        <c:minorTickMark val="none"/>
        <c:tickLblPos val="nextTo"/>
        <c:crossAx val="78473856"/>
        <c:crosses val="autoZero"/>
        <c:auto val="1"/>
        <c:lblAlgn val="ctr"/>
        <c:lblOffset val="100"/>
        <c:noMultiLvlLbl val="0"/>
      </c:catAx>
      <c:valAx>
        <c:axId val="78473856"/>
        <c:scaling>
          <c:orientation val="minMax"/>
        </c:scaling>
        <c:delete val="1"/>
        <c:axPos val="l"/>
        <c:numFmt formatCode="0%" sourceLinked="1"/>
        <c:majorTickMark val="out"/>
        <c:minorTickMark val="none"/>
        <c:tickLblPos val="none"/>
        <c:crossAx val="78472320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pl-PL"/>
    </a:p>
  </c:txPr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692B93B-5D57-4896-91DE-A0816CB38AA1}" type="doc">
      <dgm:prSet loTypeId="urn:microsoft.com/office/officeart/2005/8/layout/cycle1" loCatId="cycle" qsTypeId="urn:microsoft.com/office/officeart/2005/8/quickstyle/simple2" qsCatId="simple" csTypeId="urn:microsoft.com/office/officeart/2005/8/colors/accent2_1" csCatId="accent2" phldr="1"/>
      <dgm:spPr/>
      <dgm:t>
        <a:bodyPr/>
        <a:lstStyle/>
        <a:p>
          <a:endParaRPr lang="en-US"/>
        </a:p>
      </dgm:t>
    </dgm:pt>
    <dgm:pt modelId="{B313EF6D-A799-4ED3-AFB2-9127B809406E}">
      <dgm:prSet phldrT="[Tekst]"/>
      <dgm:spPr/>
      <dgm:t>
        <a:bodyPr/>
        <a:lstStyle/>
        <a:p>
          <a:r>
            <a:rPr lang="pl-PL" dirty="0" smtClean="0"/>
            <a:t>LONGER UNEMPLOYMENT </a:t>
          </a:r>
          <a:endParaRPr lang="en-US" dirty="0"/>
        </a:p>
      </dgm:t>
    </dgm:pt>
    <dgm:pt modelId="{D96BFF9A-FA7E-41D4-AC76-2A5D62DB5142}" type="parTrans" cxnId="{11FAEC60-5934-44CD-8ADE-43026C32256E}">
      <dgm:prSet/>
      <dgm:spPr/>
      <dgm:t>
        <a:bodyPr/>
        <a:lstStyle/>
        <a:p>
          <a:endParaRPr lang="en-US"/>
        </a:p>
      </dgm:t>
    </dgm:pt>
    <dgm:pt modelId="{AEF86773-F67A-4BD5-A5A7-BD9A10746C2D}" type="sibTrans" cxnId="{11FAEC60-5934-44CD-8ADE-43026C32256E}">
      <dgm:prSet/>
      <dgm:spPr/>
      <dgm:t>
        <a:bodyPr/>
        <a:lstStyle/>
        <a:p>
          <a:endParaRPr lang="en-US"/>
        </a:p>
      </dgm:t>
    </dgm:pt>
    <dgm:pt modelId="{A5ACE3A8-FD46-4C50-83F6-D97EABC04467}">
      <dgm:prSet phldrT="[Tekst]"/>
      <dgm:spPr/>
      <dgm:t>
        <a:bodyPr/>
        <a:lstStyle/>
        <a:p>
          <a:r>
            <a:rPr lang="pl-PL" dirty="0" smtClean="0"/>
            <a:t>DECREASE IN SOCIAL AND ECONOMIC CAPITAL</a:t>
          </a:r>
        </a:p>
      </dgm:t>
    </dgm:pt>
    <dgm:pt modelId="{4F749FED-23E7-4871-987B-C34E05414469}" type="parTrans" cxnId="{75457A33-8721-4FF9-9867-A321C38CE9E2}">
      <dgm:prSet/>
      <dgm:spPr/>
      <dgm:t>
        <a:bodyPr/>
        <a:lstStyle/>
        <a:p>
          <a:endParaRPr lang="en-US"/>
        </a:p>
      </dgm:t>
    </dgm:pt>
    <dgm:pt modelId="{9C26DEE6-33DC-487A-A452-DE195F361499}" type="sibTrans" cxnId="{75457A33-8721-4FF9-9867-A321C38CE9E2}">
      <dgm:prSet/>
      <dgm:spPr/>
      <dgm:t>
        <a:bodyPr/>
        <a:lstStyle/>
        <a:p>
          <a:endParaRPr lang="en-US"/>
        </a:p>
      </dgm:t>
    </dgm:pt>
    <dgm:pt modelId="{EDF93CDF-DA6F-46A3-B35E-6C6F6939B075}">
      <dgm:prSet phldrT="[Tekst]"/>
      <dgm:spPr/>
      <dgm:t>
        <a:bodyPr/>
        <a:lstStyle/>
        <a:p>
          <a:r>
            <a:rPr lang="pl-PL" dirty="0" smtClean="0"/>
            <a:t>PROFESSIONAL SKILLS BEING OUTDATED</a:t>
          </a:r>
          <a:endParaRPr lang="en-US" dirty="0"/>
        </a:p>
      </dgm:t>
    </dgm:pt>
    <dgm:pt modelId="{DF2F1408-C2F7-42A4-BCFE-D3B289883C65}" type="parTrans" cxnId="{09F4EDE5-A450-4159-BB76-D929FF30F8BB}">
      <dgm:prSet/>
      <dgm:spPr/>
      <dgm:t>
        <a:bodyPr/>
        <a:lstStyle/>
        <a:p>
          <a:endParaRPr lang="en-US"/>
        </a:p>
      </dgm:t>
    </dgm:pt>
    <dgm:pt modelId="{4AB42F03-895D-4988-98A0-CAB29C08B2B5}" type="sibTrans" cxnId="{09F4EDE5-A450-4159-BB76-D929FF30F8BB}">
      <dgm:prSet/>
      <dgm:spPr/>
      <dgm:t>
        <a:bodyPr/>
        <a:lstStyle/>
        <a:p>
          <a:endParaRPr lang="en-US"/>
        </a:p>
      </dgm:t>
    </dgm:pt>
    <dgm:pt modelId="{7DE33072-2897-4DC2-9D37-2E939E999EAB}">
      <dgm:prSet phldrT="[Tekst]"/>
      <dgm:spPr/>
      <dgm:t>
        <a:bodyPr/>
        <a:lstStyle/>
        <a:p>
          <a:r>
            <a:rPr lang="pl-PL" dirty="0" smtClean="0"/>
            <a:t>LOWER MOTIVATION FOR JOB SEEKING. WORSENING MENTAL CONDITION   </a:t>
          </a:r>
          <a:endParaRPr lang="en-US" dirty="0"/>
        </a:p>
      </dgm:t>
    </dgm:pt>
    <dgm:pt modelId="{B4CEF83E-2445-4A42-AF80-35319923576D}" type="parTrans" cxnId="{F8DF271B-43F8-4F6E-A557-5A380E1C4D29}">
      <dgm:prSet/>
      <dgm:spPr/>
      <dgm:t>
        <a:bodyPr/>
        <a:lstStyle/>
        <a:p>
          <a:endParaRPr lang="en-US"/>
        </a:p>
      </dgm:t>
    </dgm:pt>
    <dgm:pt modelId="{5F81DF2A-1F77-4B66-A02A-8FD08BBEB0D8}" type="sibTrans" cxnId="{F8DF271B-43F8-4F6E-A557-5A380E1C4D29}">
      <dgm:prSet/>
      <dgm:spPr/>
      <dgm:t>
        <a:bodyPr/>
        <a:lstStyle/>
        <a:p>
          <a:endParaRPr lang="en-US"/>
        </a:p>
      </dgm:t>
    </dgm:pt>
    <dgm:pt modelId="{5EB7B4A1-DBDD-471A-95D0-7CAB9562F8BF}">
      <dgm:prSet phldrT="[Tekst]"/>
      <dgm:spPr/>
      <dgm:t>
        <a:bodyPr/>
        <a:lstStyle/>
        <a:p>
          <a:r>
            <a:rPr lang="pl-PL" dirty="0" smtClean="0"/>
            <a:t>LOWER CHANCES FOR FINDING A JOB</a:t>
          </a:r>
          <a:endParaRPr lang="en-US" dirty="0"/>
        </a:p>
      </dgm:t>
    </dgm:pt>
    <dgm:pt modelId="{84E117CA-E9E7-4D93-8903-F49FF6B6E493}" type="parTrans" cxnId="{85FAFE62-A040-4508-8A49-6A43CD048551}">
      <dgm:prSet/>
      <dgm:spPr/>
      <dgm:t>
        <a:bodyPr/>
        <a:lstStyle/>
        <a:p>
          <a:endParaRPr lang="en-US"/>
        </a:p>
      </dgm:t>
    </dgm:pt>
    <dgm:pt modelId="{692CEFA4-AB8C-4F46-AFD9-F150CE207817}" type="sibTrans" cxnId="{85FAFE62-A040-4508-8A49-6A43CD048551}">
      <dgm:prSet/>
      <dgm:spPr/>
      <dgm:t>
        <a:bodyPr/>
        <a:lstStyle/>
        <a:p>
          <a:endParaRPr lang="en-US"/>
        </a:p>
      </dgm:t>
    </dgm:pt>
    <dgm:pt modelId="{7ADAB384-D7F2-430B-A0F9-6333001CBD14}" type="pres">
      <dgm:prSet presAssocID="{D692B93B-5D57-4896-91DE-A0816CB38AA1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E151A408-A617-4BA9-9DAE-DD37EF25D44A}" type="pres">
      <dgm:prSet presAssocID="{B313EF6D-A799-4ED3-AFB2-9127B809406E}" presName="dummy" presStyleCnt="0"/>
      <dgm:spPr/>
    </dgm:pt>
    <dgm:pt modelId="{8C623559-8659-4DA7-B338-A97C2B236D90}" type="pres">
      <dgm:prSet presAssocID="{B313EF6D-A799-4ED3-AFB2-9127B809406E}" presName="node" presStyleLbl="revTx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69EE7D8-F20A-42EF-AE5D-22453D847DD3}" type="pres">
      <dgm:prSet presAssocID="{AEF86773-F67A-4BD5-A5A7-BD9A10746C2D}" presName="sibTrans" presStyleLbl="node1" presStyleIdx="0" presStyleCnt="5"/>
      <dgm:spPr/>
      <dgm:t>
        <a:bodyPr/>
        <a:lstStyle/>
        <a:p>
          <a:endParaRPr lang="en-US"/>
        </a:p>
      </dgm:t>
    </dgm:pt>
    <dgm:pt modelId="{94AEBC9F-BC1B-4C0E-96AB-EDCCB5F5037A}" type="pres">
      <dgm:prSet presAssocID="{A5ACE3A8-FD46-4C50-83F6-D97EABC04467}" presName="dummy" presStyleCnt="0"/>
      <dgm:spPr/>
    </dgm:pt>
    <dgm:pt modelId="{95960FD3-844D-4F46-93D5-57FAAF24B0D2}" type="pres">
      <dgm:prSet presAssocID="{A5ACE3A8-FD46-4C50-83F6-D97EABC04467}" presName="node" presStyleLbl="revTx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7C92881-5B15-462F-A0A3-3895232CE2A3}" type="pres">
      <dgm:prSet presAssocID="{9C26DEE6-33DC-487A-A452-DE195F361499}" presName="sibTrans" presStyleLbl="node1" presStyleIdx="1" presStyleCnt="5"/>
      <dgm:spPr/>
      <dgm:t>
        <a:bodyPr/>
        <a:lstStyle/>
        <a:p>
          <a:endParaRPr lang="en-US"/>
        </a:p>
      </dgm:t>
    </dgm:pt>
    <dgm:pt modelId="{399D88B2-15B3-4B9A-9761-631FA8DEBD83}" type="pres">
      <dgm:prSet presAssocID="{EDF93CDF-DA6F-46A3-B35E-6C6F6939B075}" presName="dummy" presStyleCnt="0"/>
      <dgm:spPr/>
    </dgm:pt>
    <dgm:pt modelId="{B4A25C5F-4659-456D-90B6-D4A9680E519E}" type="pres">
      <dgm:prSet presAssocID="{EDF93CDF-DA6F-46A3-B35E-6C6F6939B075}" presName="node" presStyleLbl="revTx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A295407-AD52-4C53-8BDC-3F0A13F0F6E6}" type="pres">
      <dgm:prSet presAssocID="{4AB42F03-895D-4988-98A0-CAB29C08B2B5}" presName="sibTrans" presStyleLbl="node1" presStyleIdx="2" presStyleCnt="5"/>
      <dgm:spPr/>
      <dgm:t>
        <a:bodyPr/>
        <a:lstStyle/>
        <a:p>
          <a:endParaRPr lang="en-US"/>
        </a:p>
      </dgm:t>
    </dgm:pt>
    <dgm:pt modelId="{B6FDA0AB-A517-4512-BA2E-FF2C454FB1C6}" type="pres">
      <dgm:prSet presAssocID="{7DE33072-2897-4DC2-9D37-2E939E999EAB}" presName="dummy" presStyleCnt="0"/>
      <dgm:spPr/>
    </dgm:pt>
    <dgm:pt modelId="{B593E571-E011-46DB-9D12-EA14DDEB5C4B}" type="pres">
      <dgm:prSet presAssocID="{7DE33072-2897-4DC2-9D37-2E939E999EAB}" presName="node" presStyleLbl="revTx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3F1A0A8-C958-4B02-883E-D001A3972AE4}" type="pres">
      <dgm:prSet presAssocID="{5F81DF2A-1F77-4B66-A02A-8FD08BBEB0D8}" presName="sibTrans" presStyleLbl="node1" presStyleIdx="3" presStyleCnt="5" custLinFactNeighborX="2253" custLinFactNeighborY="-4837"/>
      <dgm:spPr/>
      <dgm:t>
        <a:bodyPr/>
        <a:lstStyle/>
        <a:p>
          <a:endParaRPr lang="en-US"/>
        </a:p>
      </dgm:t>
    </dgm:pt>
    <dgm:pt modelId="{EA901ED8-1EFE-4307-887F-8089ED5F5507}" type="pres">
      <dgm:prSet presAssocID="{5EB7B4A1-DBDD-471A-95D0-7CAB9562F8BF}" presName="dummy" presStyleCnt="0"/>
      <dgm:spPr/>
    </dgm:pt>
    <dgm:pt modelId="{C6AD0095-0060-477D-B2F7-AF3804D0BDCF}" type="pres">
      <dgm:prSet presAssocID="{5EB7B4A1-DBDD-471A-95D0-7CAB9562F8BF}" presName="node" presStyleLbl="revTx" presStyleIdx="4" presStyleCnt="5" custScaleX="15073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A7E2734-5C24-4E2D-B064-94ED0751334E}" type="pres">
      <dgm:prSet presAssocID="{692CEFA4-AB8C-4F46-AFD9-F150CE207817}" presName="sibTrans" presStyleLbl="node1" presStyleIdx="4" presStyleCnt="5" custLinFactNeighborX="688" custLinFactNeighborY="1425"/>
      <dgm:spPr/>
      <dgm:t>
        <a:bodyPr/>
        <a:lstStyle/>
        <a:p>
          <a:endParaRPr lang="en-US"/>
        </a:p>
      </dgm:t>
    </dgm:pt>
  </dgm:ptLst>
  <dgm:cxnLst>
    <dgm:cxn modelId="{CE428E22-50DE-4A5B-885E-CBBB1B198B05}" type="presOf" srcId="{B313EF6D-A799-4ED3-AFB2-9127B809406E}" destId="{8C623559-8659-4DA7-B338-A97C2B236D90}" srcOrd="0" destOrd="0" presId="urn:microsoft.com/office/officeart/2005/8/layout/cycle1"/>
    <dgm:cxn modelId="{ADFE034A-505F-4587-A275-C474F0CFFBE8}" type="presOf" srcId="{EDF93CDF-DA6F-46A3-B35E-6C6F6939B075}" destId="{B4A25C5F-4659-456D-90B6-D4A9680E519E}" srcOrd="0" destOrd="0" presId="urn:microsoft.com/office/officeart/2005/8/layout/cycle1"/>
    <dgm:cxn modelId="{F0AC378C-314F-4920-B8AF-1426CE6692F6}" type="presOf" srcId="{AEF86773-F67A-4BD5-A5A7-BD9A10746C2D}" destId="{169EE7D8-F20A-42EF-AE5D-22453D847DD3}" srcOrd="0" destOrd="0" presId="urn:microsoft.com/office/officeart/2005/8/layout/cycle1"/>
    <dgm:cxn modelId="{75457A33-8721-4FF9-9867-A321C38CE9E2}" srcId="{D692B93B-5D57-4896-91DE-A0816CB38AA1}" destId="{A5ACE3A8-FD46-4C50-83F6-D97EABC04467}" srcOrd="1" destOrd="0" parTransId="{4F749FED-23E7-4871-987B-C34E05414469}" sibTransId="{9C26DEE6-33DC-487A-A452-DE195F361499}"/>
    <dgm:cxn modelId="{3B6B0595-C4B6-4CB8-B0F7-D3CF0EBB2516}" type="presOf" srcId="{692CEFA4-AB8C-4F46-AFD9-F150CE207817}" destId="{7A7E2734-5C24-4E2D-B064-94ED0751334E}" srcOrd="0" destOrd="0" presId="urn:microsoft.com/office/officeart/2005/8/layout/cycle1"/>
    <dgm:cxn modelId="{A34D2200-DE86-4647-9917-0D002418EC3B}" type="presOf" srcId="{A5ACE3A8-FD46-4C50-83F6-D97EABC04467}" destId="{95960FD3-844D-4F46-93D5-57FAAF24B0D2}" srcOrd="0" destOrd="0" presId="urn:microsoft.com/office/officeart/2005/8/layout/cycle1"/>
    <dgm:cxn modelId="{27917EFE-A773-45FA-AADD-266AB7548266}" type="presOf" srcId="{4AB42F03-895D-4988-98A0-CAB29C08B2B5}" destId="{9A295407-AD52-4C53-8BDC-3F0A13F0F6E6}" srcOrd="0" destOrd="0" presId="urn:microsoft.com/office/officeart/2005/8/layout/cycle1"/>
    <dgm:cxn modelId="{A665A596-64A3-4B91-A769-1CBB69FED5E5}" type="presOf" srcId="{D692B93B-5D57-4896-91DE-A0816CB38AA1}" destId="{7ADAB384-D7F2-430B-A0F9-6333001CBD14}" srcOrd="0" destOrd="0" presId="urn:microsoft.com/office/officeart/2005/8/layout/cycle1"/>
    <dgm:cxn modelId="{09F4EDE5-A450-4159-BB76-D929FF30F8BB}" srcId="{D692B93B-5D57-4896-91DE-A0816CB38AA1}" destId="{EDF93CDF-DA6F-46A3-B35E-6C6F6939B075}" srcOrd="2" destOrd="0" parTransId="{DF2F1408-C2F7-42A4-BCFE-D3B289883C65}" sibTransId="{4AB42F03-895D-4988-98A0-CAB29C08B2B5}"/>
    <dgm:cxn modelId="{11FAEC60-5934-44CD-8ADE-43026C32256E}" srcId="{D692B93B-5D57-4896-91DE-A0816CB38AA1}" destId="{B313EF6D-A799-4ED3-AFB2-9127B809406E}" srcOrd="0" destOrd="0" parTransId="{D96BFF9A-FA7E-41D4-AC76-2A5D62DB5142}" sibTransId="{AEF86773-F67A-4BD5-A5A7-BD9A10746C2D}"/>
    <dgm:cxn modelId="{9B36E82B-85AC-4977-B22C-DE1582EC7FC6}" type="presOf" srcId="{5EB7B4A1-DBDD-471A-95D0-7CAB9562F8BF}" destId="{C6AD0095-0060-477D-B2F7-AF3804D0BDCF}" srcOrd="0" destOrd="0" presId="urn:microsoft.com/office/officeart/2005/8/layout/cycle1"/>
    <dgm:cxn modelId="{F8DF271B-43F8-4F6E-A557-5A380E1C4D29}" srcId="{D692B93B-5D57-4896-91DE-A0816CB38AA1}" destId="{7DE33072-2897-4DC2-9D37-2E939E999EAB}" srcOrd="3" destOrd="0" parTransId="{B4CEF83E-2445-4A42-AF80-35319923576D}" sibTransId="{5F81DF2A-1F77-4B66-A02A-8FD08BBEB0D8}"/>
    <dgm:cxn modelId="{58270A9D-2627-47F6-A4A6-04635A3284F5}" type="presOf" srcId="{5F81DF2A-1F77-4B66-A02A-8FD08BBEB0D8}" destId="{33F1A0A8-C958-4B02-883E-D001A3972AE4}" srcOrd="0" destOrd="0" presId="urn:microsoft.com/office/officeart/2005/8/layout/cycle1"/>
    <dgm:cxn modelId="{41458DFD-6008-499D-A569-8F357B358842}" type="presOf" srcId="{9C26DEE6-33DC-487A-A452-DE195F361499}" destId="{77C92881-5B15-462F-A0A3-3895232CE2A3}" srcOrd="0" destOrd="0" presId="urn:microsoft.com/office/officeart/2005/8/layout/cycle1"/>
    <dgm:cxn modelId="{1F9C088F-6451-4CD7-8137-3C2D6DB36CBA}" type="presOf" srcId="{7DE33072-2897-4DC2-9D37-2E939E999EAB}" destId="{B593E571-E011-46DB-9D12-EA14DDEB5C4B}" srcOrd="0" destOrd="0" presId="urn:microsoft.com/office/officeart/2005/8/layout/cycle1"/>
    <dgm:cxn modelId="{85FAFE62-A040-4508-8A49-6A43CD048551}" srcId="{D692B93B-5D57-4896-91DE-A0816CB38AA1}" destId="{5EB7B4A1-DBDD-471A-95D0-7CAB9562F8BF}" srcOrd="4" destOrd="0" parTransId="{84E117CA-E9E7-4D93-8903-F49FF6B6E493}" sibTransId="{692CEFA4-AB8C-4F46-AFD9-F150CE207817}"/>
    <dgm:cxn modelId="{A0D01495-55CA-43F2-8734-5166D23A7DA4}" type="presParOf" srcId="{7ADAB384-D7F2-430B-A0F9-6333001CBD14}" destId="{E151A408-A617-4BA9-9DAE-DD37EF25D44A}" srcOrd="0" destOrd="0" presId="urn:microsoft.com/office/officeart/2005/8/layout/cycle1"/>
    <dgm:cxn modelId="{7176D320-CE40-4628-AB82-AFDF9A617E44}" type="presParOf" srcId="{7ADAB384-D7F2-430B-A0F9-6333001CBD14}" destId="{8C623559-8659-4DA7-B338-A97C2B236D90}" srcOrd="1" destOrd="0" presId="urn:microsoft.com/office/officeart/2005/8/layout/cycle1"/>
    <dgm:cxn modelId="{367B7F3D-9764-4036-B61F-C24B4562ECE9}" type="presParOf" srcId="{7ADAB384-D7F2-430B-A0F9-6333001CBD14}" destId="{169EE7D8-F20A-42EF-AE5D-22453D847DD3}" srcOrd="2" destOrd="0" presId="urn:microsoft.com/office/officeart/2005/8/layout/cycle1"/>
    <dgm:cxn modelId="{4B4CF8E7-A0CE-4A3E-A5A2-F8C8BE467F07}" type="presParOf" srcId="{7ADAB384-D7F2-430B-A0F9-6333001CBD14}" destId="{94AEBC9F-BC1B-4C0E-96AB-EDCCB5F5037A}" srcOrd="3" destOrd="0" presId="urn:microsoft.com/office/officeart/2005/8/layout/cycle1"/>
    <dgm:cxn modelId="{CF46F830-EF8B-4587-A190-DB6BC86F9DA8}" type="presParOf" srcId="{7ADAB384-D7F2-430B-A0F9-6333001CBD14}" destId="{95960FD3-844D-4F46-93D5-57FAAF24B0D2}" srcOrd="4" destOrd="0" presId="urn:microsoft.com/office/officeart/2005/8/layout/cycle1"/>
    <dgm:cxn modelId="{AE04C7F9-5899-4310-B05E-A1DB7777D6C9}" type="presParOf" srcId="{7ADAB384-D7F2-430B-A0F9-6333001CBD14}" destId="{77C92881-5B15-462F-A0A3-3895232CE2A3}" srcOrd="5" destOrd="0" presId="urn:microsoft.com/office/officeart/2005/8/layout/cycle1"/>
    <dgm:cxn modelId="{276593DE-C595-4195-ABC5-86E35E6F1A66}" type="presParOf" srcId="{7ADAB384-D7F2-430B-A0F9-6333001CBD14}" destId="{399D88B2-15B3-4B9A-9761-631FA8DEBD83}" srcOrd="6" destOrd="0" presId="urn:microsoft.com/office/officeart/2005/8/layout/cycle1"/>
    <dgm:cxn modelId="{3E2A1A26-D562-478C-A234-89FDCD1AA6E9}" type="presParOf" srcId="{7ADAB384-D7F2-430B-A0F9-6333001CBD14}" destId="{B4A25C5F-4659-456D-90B6-D4A9680E519E}" srcOrd="7" destOrd="0" presId="urn:microsoft.com/office/officeart/2005/8/layout/cycle1"/>
    <dgm:cxn modelId="{5ADA1C48-35E6-41AA-8EAB-86C9351317DE}" type="presParOf" srcId="{7ADAB384-D7F2-430B-A0F9-6333001CBD14}" destId="{9A295407-AD52-4C53-8BDC-3F0A13F0F6E6}" srcOrd="8" destOrd="0" presId="urn:microsoft.com/office/officeart/2005/8/layout/cycle1"/>
    <dgm:cxn modelId="{CD449EE4-7FD2-4A4C-92A0-F44C5162A892}" type="presParOf" srcId="{7ADAB384-D7F2-430B-A0F9-6333001CBD14}" destId="{B6FDA0AB-A517-4512-BA2E-FF2C454FB1C6}" srcOrd="9" destOrd="0" presId="urn:microsoft.com/office/officeart/2005/8/layout/cycle1"/>
    <dgm:cxn modelId="{38CAAB77-B55B-420A-AA9F-5F2ECA9FA140}" type="presParOf" srcId="{7ADAB384-D7F2-430B-A0F9-6333001CBD14}" destId="{B593E571-E011-46DB-9D12-EA14DDEB5C4B}" srcOrd="10" destOrd="0" presId="urn:microsoft.com/office/officeart/2005/8/layout/cycle1"/>
    <dgm:cxn modelId="{277B24E2-6DDB-4AFB-92B7-B8C1B50FC1C1}" type="presParOf" srcId="{7ADAB384-D7F2-430B-A0F9-6333001CBD14}" destId="{33F1A0A8-C958-4B02-883E-D001A3972AE4}" srcOrd="11" destOrd="0" presId="urn:microsoft.com/office/officeart/2005/8/layout/cycle1"/>
    <dgm:cxn modelId="{8CAFAE9C-896C-4B42-BCE7-E1871EA669C1}" type="presParOf" srcId="{7ADAB384-D7F2-430B-A0F9-6333001CBD14}" destId="{EA901ED8-1EFE-4307-887F-8089ED5F5507}" srcOrd="12" destOrd="0" presId="urn:microsoft.com/office/officeart/2005/8/layout/cycle1"/>
    <dgm:cxn modelId="{7F8E02A6-C1D6-44F2-8CE4-AF5FB32A63EE}" type="presParOf" srcId="{7ADAB384-D7F2-430B-A0F9-6333001CBD14}" destId="{C6AD0095-0060-477D-B2F7-AF3804D0BDCF}" srcOrd="13" destOrd="0" presId="urn:microsoft.com/office/officeart/2005/8/layout/cycle1"/>
    <dgm:cxn modelId="{BB14C952-A254-45C4-A05D-05A81F4D607F}" type="presParOf" srcId="{7ADAB384-D7F2-430B-A0F9-6333001CBD14}" destId="{7A7E2734-5C24-4E2D-B064-94ED0751334E}" srcOrd="14" destOrd="0" presId="urn:microsoft.com/office/officeart/2005/8/layout/cycle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1">
  <dgm:title val=""/>
  <dgm:desc val=""/>
  <dgm:catLst>
    <dgm:cat type="cycle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alg type="cycle">
          <dgm:param type="stAng" val="0"/>
          <dgm:param type="spanAng" val="360"/>
        </dgm:alg>
      </dgm:if>
      <dgm:else name="Name2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hoose name="Name3">
      <dgm:if name="Name4" func="var" arg="dir" op="equ" val="norm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if>
      <dgm:else name="Name5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 fact="-1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else>
    </dgm:choose>
    <dgm:ruleLst>
      <dgm:rule type="diam" val="INF" fact="NaN" max="NaN"/>
    </dgm:ruleLst>
    <dgm:forEach name="nodesForEach" axis="ch" ptType="node">
      <dgm:choose name="Name6">
        <dgm:if name="Name7" axis="par ch" ptType="doc node" func="cnt" op="gt" val="1">
          <dgm:layoutNode name="dummy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</dgm:if>
        <dgm:else name="Name8"/>
      </dgm:choose>
      <dgm:layoutNode name="node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Name11" axis="followSib" ptType="sibTrans" hideLastTrans="0" cnt="1">
            <dgm:layoutNode name="sibTrans" styleLbl="node1">
              <dgm:alg type="conn"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begPad"/>
                <dgm:constr type="endPad"/>
              </dgm:constrLst>
              <dgm:ruleLst/>
            </dgm:layoutNode>
          </dgm:forEach>
        </dgm:if>
        <dgm:else name="Name12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0.73515</cdr:x>
      <cdr:y>0.69705</cdr:y>
    </cdr:from>
    <cdr:to>
      <cdr:x>0.90591</cdr:x>
      <cdr:y>0.78418</cdr:y>
    </cdr:to>
    <cdr:sp macro="" textlink="">
      <cdr:nvSpPr>
        <cdr:cNvPr id="2" name="Pole tekstowe 1"/>
        <cdr:cNvSpPr txBox="1"/>
      </cdr:nvSpPr>
      <cdr:spPr>
        <a:xfrm xmlns:a="http://schemas.openxmlformats.org/drawingml/2006/main">
          <a:off x="5022954" y="2686755"/>
          <a:ext cx="1166734" cy="33584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r"/>
          <a:r>
            <a:rPr lang="pl-PL" sz="1100"/>
            <a:t>N=839</a:t>
          </a: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0.90162</cdr:x>
      <cdr:y>0.81664</cdr:y>
    </cdr:from>
    <cdr:to>
      <cdr:x>1</cdr:x>
      <cdr:y>0.9458</cdr:y>
    </cdr:to>
    <cdr:sp macro="" textlink="">
      <cdr:nvSpPr>
        <cdr:cNvPr id="2" name="Pole tekstowe 1"/>
        <cdr:cNvSpPr txBox="1"/>
      </cdr:nvSpPr>
      <cdr:spPr>
        <a:xfrm xmlns:a="http://schemas.openxmlformats.org/drawingml/2006/main">
          <a:off x="8244413" y="3096344"/>
          <a:ext cx="899587" cy="48972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pl-PL" sz="1100" dirty="0" smtClean="0"/>
        </a:p>
        <a:p xmlns:a="http://schemas.openxmlformats.org/drawingml/2006/main">
          <a:r>
            <a:rPr lang="pl-PL" sz="1100" dirty="0" smtClean="0"/>
            <a:t>N=1000</a:t>
          </a:r>
          <a:endParaRPr lang="pl-PL" sz="1100" dirty="0"/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0.05901</cdr:x>
      <cdr:y>0.24522</cdr:y>
    </cdr:from>
    <cdr:to>
      <cdr:x>0.97249</cdr:x>
      <cdr:y>0.24522</cdr:y>
    </cdr:to>
    <cdr:sp macro="" textlink="">
      <cdr:nvSpPr>
        <cdr:cNvPr id="3" name="Łącznik prosty 2"/>
        <cdr:cNvSpPr/>
      </cdr:nvSpPr>
      <cdr:spPr>
        <a:xfrm xmlns:a="http://schemas.openxmlformats.org/drawingml/2006/main" rot="10800000">
          <a:off x="539551" y="648072"/>
          <a:ext cx="8352928" cy="0"/>
        </a:xfrm>
        <a:prstGeom xmlns:a="http://schemas.openxmlformats.org/drawingml/2006/main" prst="line">
          <a:avLst/>
        </a:prstGeom>
        <a:ln xmlns:a="http://schemas.openxmlformats.org/drawingml/2006/main" w="38100">
          <a:prstDash val="sysDash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pl-PL"/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0.91375</cdr:x>
      <cdr:y>0.95703</cdr:y>
    </cdr:from>
    <cdr:to>
      <cdr:x>1</cdr:x>
      <cdr:y>1</cdr:y>
    </cdr:to>
    <cdr:sp macro="" textlink="">
      <cdr:nvSpPr>
        <cdr:cNvPr id="2" name="Pole tekstowe 1"/>
        <cdr:cNvSpPr txBox="1"/>
      </cdr:nvSpPr>
      <cdr:spPr>
        <a:xfrm xmlns:a="http://schemas.openxmlformats.org/drawingml/2006/main">
          <a:off x="8355330" y="4680520"/>
          <a:ext cx="788670" cy="21013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pl-PL" sz="1100" dirty="0"/>
            <a:t>N=1000</a:t>
          </a:r>
        </a:p>
      </cdr:txBody>
    </cdr: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0.53545</cdr:x>
      <cdr:y>0.04209</cdr:y>
    </cdr:from>
    <cdr:to>
      <cdr:x>0.53545</cdr:x>
      <cdr:y>0.95646</cdr:y>
    </cdr:to>
    <cdr:cxnSp macro="">
      <cdr:nvCxnSpPr>
        <cdr:cNvPr id="3" name="Łącznik prosty 2"/>
        <cdr:cNvCxnSpPr/>
      </cdr:nvCxnSpPr>
      <cdr:spPr>
        <a:xfrm xmlns:a="http://schemas.openxmlformats.org/drawingml/2006/main">
          <a:off x="2810510" y="110490"/>
          <a:ext cx="0" cy="240030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2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1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0.22438</cdr:x>
      <cdr:y>0.85714</cdr:y>
    </cdr:from>
    <cdr:to>
      <cdr:x>0.29525</cdr:x>
      <cdr:y>0.98776</cdr:y>
    </cdr:to>
    <cdr:sp macro="" textlink="">
      <cdr:nvSpPr>
        <cdr:cNvPr id="4" name="Pole tekstowe 3"/>
        <cdr:cNvSpPr txBox="1"/>
      </cdr:nvSpPr>
      <cdr:spPr>
        <a:xfrm xmlns:a="http://schemas.openxmlformats.org/drawingml/2006/main">
          <a:off x="2051720" y="3456384"/>
          <a:ext cx="648072" cy="52671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pl-PL" sz="2000" b="1" dirty="0" smtClean="0"/>
            <a:t>MEN</a:t>
          </a:r>
          <a:endParaRPr lang="pl-PL" sz="2000" b="1" dirty="0"/>
        </a:p>
      </cdr:txBody>
    </cdr:sp>
  </cdr:relSizeAnchor>
  <cdr:relSizeAnchor xmlns:cdr="http://schemas.openxmlformats.org/drawingml/2006/chartDrawing">
    <cdr:from>
      <cdr:x>0.66537</cdr:x>
      <cdr:y>0.85714</cdr:y>
    </cdr:from>
    <cdr:to>
      <cdr:x>0.83958</cdr:x>
      <cdr:y>0.94422</cdr:y>
    </cdr:to>
    <cdr:sp macro="" textlink="">
      <cdr:nvSpPr>
        <cdr:cNvPr id="5" name="Pole tekstowe 4"/>
        <cdr:cNvSpPr txBox="1"/>
      </cdr:nvSpPr>
      <cdr:spPr>
        <a:xfrm xmlns:a="http://schemas.openxmlformats.org/drawingml/2006/main">
          <a:off x="6084168" y="3456384"/>
          <a:ext cx="1592977" cy="35114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pl-PL" sz="2000" b="1" dirty="0" smtClean="0"/>
            <a:t>WOMEN</a:t>
          </a:r>
          <a:endParaRPr lang="pl-PL" sz="2000" b="1" dirty="0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DADC3D-5CA6-4C1C-845A-21A83300E1B9}" type="datetimeFigureOut">
              <a:rPr lang="pl-PL" smtClean="0"/>
              <a:pPr/>
              <a:t>2012-12-02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2C2CD2-F6D8-4A14-A0AA-02C1A1C06ADA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618103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2C2CD2-F6D8-4A14-A0AA-02C1A1C06ADA}" type="slidenum">
              <a:rPr lang="pl-PL" smtClean="0"/>
              <a:pPr/>
              <a:t>1</a:t>
            </a:fld>
            <a:endParaRPr lang="pl-PL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2C2CD2-F6D8-4A14-A0AA-02C1A1C06ADA}" type="slidenum">
              <a:rPr lang="pl-PL" smtClean="0"/>
              <a:pPr/>
              <a:t>13</a:t>
            </a:fld>
            <a:endParaRPr lang="pl-PL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2C2CD2-F6D8-4A14-A0AA-02C1A1C06ADA}" type="slidenum">
              <a:rPr lang="pl-PL" smtClean="0"/>
              <a:pPr/>
              <a:t>14</a:t>
            </a:fld>
            <a:endParaRPr lang="pl-PL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2C2CD2-F6D8-4A14-A0AA-02C1A1C06ADA}" type="slidenum">
              <a:rPr lang="pl-PL" smtClean="0"/>
              <a:pPr/>
              <a:t>15</a:t>
            </a:fld>
            <a:endParaRPr lang="pl-PL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 dirty="0" smtClean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2C2CD2-F6D8-4A14-A0AA-02C1A1C06ADA}" type="slidenum">
              <a:rPr lang="pl-PL" smtClean="0"/>
              <a:pPr/>
              <a:t>16</a:t>
            </a:fld>
            <a:endParaRPr lang="pl-PL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1"/>
            <a:endParaRPr lang="en-US" sz="1600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2C2CD2-F6D8-4A14-A0AA-02C1A1C06ADA}" type="slidenum">
              <a:rPr lang="pl-PL" smtClean="0"/>
              <a:pPr/>
              <a:t>17</a:t>
            </a:fld>
            <a:endParaRPr lang="pl-PL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2C2CD2-F6D8-4A14-A0AA-02C1A1C06ADA}" type="slidenum">
              <a:rPr lang="pl-PL" smtClean="0"/>
              <a:pPr/>
              <a:t>18</a:t>
            </a:fld>
            <a:endParaRPr lang="pl-PL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endParaRPr lang="en-US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2C2CD2-F6D8-4A14-A0AA-02C1A1C06ADA}" type="slidenum">
              <a:rPr lang="pl-PL" smtClean="0"/>
              <a:pPr/>
              <a:t>20</a:t>
            </a:fld>
            <a:endParaRPr lang="pl-PL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2C2CD2-F6D8-4A14-A0AA-02C1A1C06ADA}" type="slidenum">
              <a:rPr lang="pl-PL" smtClean="0"/>
              <a:pPr/>
              <a:t>21</a:t>
            </a:fld>
            <a:endParaRPr lang="pl-PL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2C2CD2-F6D8-4A14-A0AA-02C1A1C06ADA}" type="slidenum">
              <a:rPr lang="pl-PL" smtClean="0"/>
              <a:pPr/>
              <a:t>22</a:t>
            </a:fld>
            <a:endParaRPr lang="pl-PL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2C2CD2-F6D8-4A14-A0AA-02C1A1C06ADA}" type="slidenum">
              <a:rPr lang="pl-PL" smtClean="0"/>
              <a:pPr/>
              <a:t>23</a:t>
            </a:fld>
            <a:endParaRPr lang="pl-PL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2C2CD2-F6D8-4A14-A0AA-02C1A1C06ADA}" type="slidenum">
              <a:rPr lang="pl-PL" smtClean="0"/>
              <a:pPr/>
              <a:t>2</a:t>
            </a:fld>
            <a:endParaRPr lang="pl-PL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l-PL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&gt;&gt;&gt;Najwięcej spośród badanych świadczy drobne odpłatne usługi: tę strategię poprawy własnej sytuacji finansowej stosował co drugi mężczyzna i ponad jedna piąta bezrobotnych kobiet. Te ostatnie nieco częściej niż mężczyźni zbierają na sprzedaż jagody, grzyby lub zioła (18%). Z kolei mężczyźni częściej pomagają w gospodarstwach rolnych i otrzymują z tego tytułu drobne wynagrodzenie. Popularną, i raczej męską, strategią „dorabiania na bezrobociu” jest także zbieranie makulatury lub złomu </a:t>
            </a:r>
            <a:endParaRPr lang="en-US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2C2CD2-F6D8-4A14-A0AA-02C1A1C06ADA}" type="slidenum">
              <a:rPr lang="pl-PL" smtClean="0"/>
              <a:pPr/>
              <a:t>24</a:t>
            </a:fld>
            <a:endParaRPr lang="pl-PL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2C2CD2-F6D8-4A14-A0AA-02C1A1C06ADA}" type="slidenum">
              <a:rPr lang="pl-PL" smtClean="0"/>
              <a:pPr/>
              <a:t>26</a:t>
            </a:fld>
            <a:endParaRPr lang="pl-PL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2C2CD2-F6D8-4A14-A0AA-02C1A1C06ADA}" type="slidenum">
              <a:rPr lang="pl-PL" smtClean="0"/>
              <a:pPr/>
              <a:t>27</a:t>
            </a:fld>
            <a:endParaRPr lang="pl-PL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2C2CD2-F6D8-4A14-A0AA-02C1A1C06ADA}" type="slidenum">
              <a:rPr lang="pl-PL" smtClean="0"/>
              <a:pPr/>
              <a:t>28</a:t>
            </a:fld>
            <a:endParaRPr lang="pl-PL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2C2CD2-F6D8-4A14-A0AA-02C1A1C06ADA}" type="slidenum">
              <a:rPr lang="pl-PL" smtClean="0"/>
              <a:pPr/>
              <a:t>30</a:t>
            </a:fld>
            <a:endParaRPr lang="pl-PL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2C2CD2-F6D8-4A14-A0AA-02C1A1C06ADA}" type="slidenum">
              <a:rPr lang="pl-PL" smtClean="0"/>
              <a:pPr/>
              <a:t>31</a:t>
            </a:fld>
            <a:endParaRPr lang="pl-PL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2C2CD2-F6D8-4A14-A0AA-02C1A1C06ADA}" type="slidenum">
              <a:rPr lang="pl-PL" smtClean="0"/>
              <a:pPr/>
              <a:t>32</a:t>
            </a:fld>
            <a:endParaRPr lang="pl-PL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2C2CD2-F6D8-4A14-A0AA-02C1A1C06ADA}" type="slidenum">
              <a:rPr lang="pl-PL" smtClean="0"/>
              <a:pPr/>
              <a:t>33</a:t>
            </a:fld>
            <a:endParaRPr lang="pl-PL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2C2CD2-F6D8-4A14-A0AA-02C1A1C06ADA}" type="slidenum">
              <a:rPr lang="pl-PL" smtClean="0"/>
              <a:pPr/>
              <a:t>34</a:t>
            </a:fld>
            <a:endParaRPr lang="pl-PL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2C2CD2-F6D8-4A14-A0AA-02C1A1C06ADA}" type="slidenum">
              <a:rPr lang="pl-PL" smtClean="0"/>
              <a:pPr/>
              <a:t>35</a:t>
            </a:fld>
            <a:endParaRPr lang="pl-PL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70000" lnSpcReduction="20000"/>
          </a:bodyPr>
          <a:lstStyle/>
          <a:p>
            <a:endParaRPr lang="en-US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2C2CD2-F6D8-4A14-A0AA-02C1A1C06ADA}" type="slidenum">
              <a:rPr lang="pl-PL" smtClean="0"/>
              <a:pPr/>
              <a:t>4</a:t>
            </a:fld>
            <a:endParaRPr lang="pl-PL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2C2CD2-F6D8-4A14-A0AA-02C1A1C06ADA}" type="slidenum">
              <a:rPr lang="pl-PL" smtClean="0"/>
              <a:pPr/>
              <a:t>36</a:t>
            </a:fld>
            <a:endParaRPr lang="pl-PL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2C2CD2-F6D8-4A14-A0AA-02C1A1C06ADA}" type="slidenum">
              <a:rPr lang="pl-PL" smtClean="0"/>
              <a:pPr/>
              <a:t>37</a:t>
            </a:fld>
            <a:endParaRPr lang="pl-PL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2C2CD2-F6D8-4A14-A0AA-02C1A1C06ADA}" type="slidenum">
              <a:rPr lang="pl-PL" smtClean="0"/>
              <a:pPr/>
              <a:t>38</a:t>
            </a:fld>
            <a:endParaRPr lang="pl-PL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2C2CD2-F6D8-4A14-A0AA-02C1A1C06ADA}" type="slidenum">
              <a:rPr lang="pl-PL" smtClean="0"/>
              <a:pPr/>
              <a:t>39</a:t>
            </a:fld>
            <a:endParaRPr lang="pl-PL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2C2CD2-F6D8-4A14-A0AA-02C1A1C06ADA}" type="slidenum">
              <a:rPr lang="pl-PL" smtClean="0"/>
              <a:pPr/>
              <a:t>40</a:t>
            </a:fld>
            <a:endParaRPr lang="pl-PL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2C2CD2-F6D8-4A14-A0AA-02C1A1C06ADA}" type="slidenum">
              <a:rPr lang="pl-PL" smtClean="0"/>
              <a:pPr/>
              <a:t>41</a:t>
            </a:fld>
            <a:endParaRPr lang="pl-PL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endParaRPr lang="en-US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2C2CD2-F6D8-4A14-A0AA-02C1A1C06ADA}" type="slidenum">
              <a:rPr lang="pl-PL" smtClean="0"/>
              <a:pPr/>
              <a:t>6</a:t>
            </a:fld>
            <a:endParaRPr lang="pl-PL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2C2CD2-F6D8-4A14-A0AA-02C1A1C06ADA}" type="slidenum">
              <a:rPr lang="pl-PL" smtClean="0"/>
              <a:pPr/>
              <a:t>7</a:t>
            </a:fld>
            <a:endParaRPr lang="pl-PL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2C2CD2-F6D8-4A14-A0AA-02C1A1C06ADA}" type="slidenum">
              <a:rPr lang="pl-PL" smtClean="0"/>
              <a:pPr/>
              <a:t>9</a:t>
            </a:fld>
            <a:endParaRPr lang="pl-PL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 dirty="0" smtClean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2C2CD2-F6D8-4A14-A0AA-02C1A1C06ADA}" type="slidenum">
              <a:rPr lang="pl-PL" smtClean="0"/>
              <a:pPr/>
              <a:t>10</a:t>
            </a:fld>
            <a:endParaRPr lang="pl-PL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2C2CD2-F6D8-4A14-A0AA-02C1A1C06ADA}" type="slidenum">
              <a:rPr lang="pl-PL" smtClean="0"/>
              <a:pPr/>
              <a:t>11</a:t>
            </a:fld>
            <a:endParaRPr lang="pl-PL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2C2CD2-F6D8-4A14-A0AA-02C1A1C06ADA}" type="slidenum">
              <a:rPr lang="pl-PL" smtClean="0"/>
              <a:pPr/>
              <a:t>12</a:t>
            </a:fld>
            <a:endParaRPr lang="pl-P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435D3CC-DF42-494C-9D0E-9593AAB1E4F1}" type="slidenum">
              <a:rPr lang="pl-PL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bg>
      <p:bgPr>
        <a:blipFill dpi="0" rotWithShape="1">
          <a:blip r:embed="rId2" cstate="print">
            <a:alphaModFix amt="50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F64B374-1BAF-4553-A44B-E3485244D3B3}" type="slidenum">
              <a:rPr lang="pl-PL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bg>
      <p:bgPr>
        <a:blipFill dpi="0" rotWithShape="1">
          <a:blip r:embed="rId2" cstate="print">
            <a:alphaModFix amt="50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53BF055-3A43-4174-8D08-FF21F5D9F4CD}" type="slidenum">
              <a:rPr lang="pl-PL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bg>
      <p:bgPr>
        <a:blipFill dpi="0" rotWithShape="1">
          <a:blip r:embed="rId2" cstate="print">
            <a:alphaModFix amt="50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A107DDE-452F-40EC-BF8D-144C185C14EE}" type="slidenum">
              <a:rPr lang="pl-PL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AE0B31D-57EB-49F6-9414-8532AEC62521}" type="slidenum">
              <a:rPr lang="pl-PL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bg>
      <p:bgPr>
        <a:blipFill dpi="0" rotWithShape="1">
          <a:blip r:embed="rId2" cstate="print">
            <a:alphaModFix amt="50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0CB4AF6-660F-4D84-B2D6-0B5003E46073}" type="slidenum">
              <a:rPr lang="pl-PL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bg>
      <p:bgPr>
        <a:blipFill dpi="0" rotWithShape="1">
          <a:blip r:embed="rId2" cstate="print">
            <a:alphaModFix amt="50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80339C8-44A5-4C90-9FE4-99B1DFB0B2F9}" type="slidenum">
              <a:rPr lang="pl-PL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bg>
      <p:bgPr>
        <a:blipFill dpi="0" rotWithShape="1">
          <a:blip r:embed="rId2" cstate="print">
            <a:alphaModFix amt="50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00E320D-0868-40C3-9D33-C532722427FB}" type="slidenum">
              <a:rPr lang="pl-PL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BF3A163-9EF2-406F-AE56-14ADF07BE9ED}" type="slidenum">
              <a:rPr lang="pl-PL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bg>
      <p:bgPr>
        <a:blipFill dpi="0" rotWithShape="1">
          <a:blip r:embed="rId2" cstate="print">
            <a:alphaModFix amt="50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6A61F3-2847-4182-BA8D-0090A0C4973E}" type="slidenum">
              <a:rPr lang="pl-PL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bg>
      <p:bgPr>
        <a:blipFill dpi="0" rotWithShape="1">
          <a:blip r:embed="rId2" cstate="print">
            <a:alphaModFix amt="50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 smtClean="0"/>
              <a:t>Kliknij ikonę, aby dodać obraz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2ACE34D-D732-46FB-97E9-7342D18E306B}" type="slidenum">
              <a:rPr lang="pl-PL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l-PL" dirty="0" smtClean="0"/>
              <a:t>Kliknij, aby edytować styl wzorca tytułu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pl-PL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pl-PL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3786F2AA-A0F1-4821-A035-0F9595860FFB}" type="slidenum">
              <a:rPr lang="pl-PL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Relationship Id="rId4" Type="http://schemas.openxmlformats.org/officeDocument/2006/relationships/chart" Target="../charts/char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Relationship Id="rId4" Type="http://schemas.openxmlformats.org/officeDocument/2006/relationships/chart" Target="../charts/chart10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3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Relationship Id="rId4" Type="http://schemas.openxmlformats.org/officeDocument/2006/relationships/chart" Target="../charts/chart1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5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4.xml"/><Relationship Id="rId4" Type="http://schemas.openxmlformats.org/officeDocument/2006/relationships/chart" Target="../charts/chart16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7.xm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4.xml"/><Relationship Id="rId4" Type="http://schemas.openxmlformats.org/officeDocument/2006/relationships/chart" Target="../charts/chart18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9.xm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4.xml"/><Relationship Id="rId4" Type="http://schemas.openxmlformats.org/officeDocument/2006/relationships/chart" Target="../charts/chart20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1.xm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2.xm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3.xm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4.xml"/><Relationship Id="rId4" Type="http://schemas.openxmlformats.org/officeDocument/2006/relationships/chart" Target="../charts/chart24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5.xm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4.xml"/><Relationship Id="rId4" Type="http://schemas.openxmlformats.org/officeDocument/2006/relationships/chart" Target="../charts/chart26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7.xm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4.xml"/><Relationship Id="rId4" Type="http://schemas.openxmlformats.org/officeDocument/2006/relationships/chart" Target="../charts/chart28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4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4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9.xml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4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0.xml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4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1.xml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4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2.xml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4.xml"/><Relationship Id="rId4" Type="http://schemas.openxmlformats.org/officeDocument/2006/relationships/chart" Target="../charts/chart33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3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4.xml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3.xml"/><Relationship Id="rId4" Type="http://schemas.openxmlformats.org/officeDocument/2006/relationships/chart" Target="../charts/chart35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6.xml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4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7.xml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8.xml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4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9.xml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4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Relationship Id="rId4" Type="http://schemas.openxmlformats.org/officeDocument/2006/relationships/chart" Target="../charts/char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Long-term unemployment in the </a:t>
            </a:r>
            <a:r>
              <a:rPr lang="en-US" dirty="0" err="1" smtClean="0"/>
              <a:t>Podlaskie</a:t>
            </a:r>
            <a:r>
              <a:rPr lang="pl-PL" dirty="0" smtClean="0"/>
              <a:t> </a:t>
            </a:r>
            <a:r>
              <a:rPr lang="pl-PL" dirty="0" err="1" smtClean="0"/>
              <a:t>voivodeship</a:t>
            </a:r>
            <a:endParaRPr lang="en-US" dirty="0"/>
          </a:p>
        </p:txBody>
      </p:sp>
      <p:sp>
        <p:nvSpPr>
          <p:cNvPr id="5" name="Podtytuł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dirty="0" err="1" smtClean="0"/>
              <a:t>Main</a:t>
            </a:r>
            <a:r>
              <a:rPr lang="pl-PL" dirty="0" smtClean="0"/>
              <a:t> </a:t>
            </a:r>
            <a:r>
              <a:rPr lang="pl-PL" dirty="0" err="1" smtClean="0"/>
              <a:t>results</a:t>
            </a:r>
            <a:r>
              <a:rPr lang="pl-PL" dirty="0" smtClean="0"/>
              <a:t>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ole tekstowe 5"/>
          <p:cNvSpPr txBox="1"/>
          <p:nvPr/>
        </p:nvSpPr>
        <p:spPr>
          <a:xfrm>
            <a:off x="0" y="2996952"/>
            <a:ext cx="745232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latin typeface="+mj-lt"/>
              </a:rPr>
              <a:t>Number of children in </a:t>
            </a:r>
            <a:r>
              <a:rPr lang="pl-PL" sz="2000" b="1" dirty="0" err="1" smtClean="0">
                <a:latin typeface="+mj-lt"/>
              </a:rPr>
              <a:t>the</a:t>
            </a:r>
            <a:r>
              <a:rPr lang="pl-PL" sz="2000" b="1" dirty="0" smtClean="0">
                <a:latin typeface="+mj-lt"/>
              </a:rPr>
              <a:t> </a:t>
            </a:r>
            <a:r>
              <a:rPr lang="en-US" sz="2000" b="1" dirty="0" smtClean="0">
                <a:latin typeface="+mj-lt"/>
              </a:rPr>
              <a:t>households</a:t>
            </a:r>
            <a:r>
              <a:rPr lang="pl-PL" sz="2000" b="1" dirty="0" smtClean="0">
                <a:latin typeface="+mj-lt"/>
              </a:rPr>
              <a:t> of</a:t>
            </a:r>
            <a:r>
              <a:rPr lang="en-US" sz="2000" b="1" dirty="0" smtClean="0">
                <a:latin typeface="+mj-lt"/>
              </a:rPr>
              <a:t> long-term unemployed by</a:t>
            </a:r>
            <a:r>
              <a:rPr lang="pl-PL" sz="2000" b="1" dirty="0" smtClean="0">
                <a:latin typeface="+mj-lt"/>
              </a:rPr>
              <a:t> </a:t>
            </a:r>
            <a:r>
              <a:rPr lang="pl-PL" sz="2000" b="1" dirty="0" err="1" smtClean="0">
                <a:latin typeface="+mj-lt"/>
              </a:rPr>
              <a:t>respondents</a:t>
            </a:r>
            <a:r>
              <a:rPr lang="pl-PL" sz="2000" b="1" dirty="0" smtClean="0">
                <a:latin typeface="+mj-lt"/>
              </a:rPr>
              <a:t>’ </a:t>
            </a:r>
            <a:r>
              <a:rPr lang="pl-PL" sz="2000" b="1" dirty="0" err="1" smtClean="0">
                <a:latin typeface="+mj-lt"/>
              </a:rPr>
              <a:t>gender</a:t>
            </a:r>
            <a:r>
              <a:rPr lang="pl-PL" sz="2000" b="1" dirty="0" smtClean="0">
                <a:latin typeface="+mj-lt"/>
              </a:rPr>
              <a:t> </a:t>
            </a:r>
            <a:r>
              <a:rPr lang="pl-PL" sz="2000" b="1" dirty="0" err="1" smtClean="0">
                <a:latin typeface="+mj-lt"/>
              </a:rPr>
              <a:t>in</a:t>
            </a:r>
            <a:r>
              <a:rPr lang="pl-PL" sz="2000" b="1" dirty="0" smtClean="0">
                <a:latin typeface="+mj-lt"/>
              </a:rPr>
              <a:t> </a:t>
            </a:r>
            <a:r>
              <a:rPr lang="en-US" sz="2000" b="1" dirty="0" smtClean="0">
                <a:latin typeface="+mj-lt"/>
              </a:rPr>
              <a:t> 2011</a:t>
            </a:r>
            <a:r>
              <a:rPr lang="pl-PL" sz="2000" b="1" dirty="0" smtClean="0">
                <a:latin typeface="+mj-lt"/>
              </a:rPr>
              <a:t> </a:t>
            </a:r>
            <a:r>
              <a:rPr lang="en-US" sz="2000" b="1" dirty="0" smtClean="0">
                <a:latin typeface="+mj-lt"/>
              </a:rPr>
              <a:t>(</a:t>
            </a:r>
            <a:r>
              <a:rPr lang="en-US" sz="2000" b="1" dirty="0" err="1" smtClean="0">
                <a:latin typeface="+mj-lt"/>
              </a:rPr>
              <a:t>Podlaskie</a:t>
            </a:r>
            <a:r>
              <a:rPr lang="en-US" sz="2000" b="1" dirty="0" smtClean="0">
                <a:latin typeface="+mj-lt"/>
              </a:rPr>
              <a:t> province):</a:t>
            </a:r>
            <a:endParaRPr lang="en-US" sz="2000" b="1" dirty="0">
              <a:latin typeface="+mj-lt"/>
            </a:endParaRPr>
          </a:p>
        </p:txBody>
      </p:sp>
      <p:sp>
        <p:nvSpPr>
          <p:cNvPr id="7" name="pole tekstowe 6"/>
          <p:cNvSpPr txBox="1"/>
          <p:nvPr/>
        </p:nvSpPr>
        <p:spPr>
          <a:xfrm>
            <a:off x="7847856" y="6457890"/>
            <a:ext cx="12961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000" dirty="0" err="1" smtClean="0"/>
              <a:t>Source</a:t>
            </a:r>
            <a:r>
              <a:rPr lang="pl-PL" sz="1000" dirty="0" smtClean="0"/>
              <a:t>: Powiatowe Urzędy Pracy, 2011</a:t>
            </a:r>
            <a:endParaRPr lang="en-US" sz="1000" dirty="0"/>
          </a:p>
        </p:txBody>
      </p:sp>
      <p:sp>
        <p:nvSpPr>
          <p:cNvPr id="9" name="pole tekstowe 8"/>
          <p:cNvSpPr txBox="1"/>
          <p:nvPr/>
        </p:nvSpPr>
        <p:spPr>
          <a:xfrm>
            <a:off x="0" y="0"/>
            <a:ext cx="615617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latin typeface="+mj-lt"/>
              </a:rPr>
              <a:t>Marital status of long-term unemployed by</a:t>
            </a:r>
            <a:r>
              <a:rPr lang="pl-PL" sz="2000" b="1" dirty="0" smtClean="0">
                <a:latin typeface="+mj-lt"/>
              </a:rPr>
              <a:t> </a:t>
            </a:r>
            <a:r>
              <a:rPr lang="pl-PL" sz="2000" b="1" dirty="0" err="1" smtClean="0">
                <a:latin typeface="+mj-lt"/>
              </a:rPr>
              <a:t>gender</a:t>
            </a:r>
            <a:r>
              <a:rPr lang="pl-PL" sz="2000" b="1" dirty="0" smtClean="0">
                <a:latin typeface="+mj-lt"/>
              </a:rPr>
              <a:t> </a:t>
            </a:r>
            <a:r>
              <a:rPr lang="pl-PL" sz="2000" b="1" dirty="0" err="1" smtClean="0">
                <a:latin typeface="+mj-lt"/>
              </a:rPr>
              <a:t>in</a:t>
            </a:r>
            <a:r>
              <a:rPr lang="pl-PL" sz="2000" b="1" dirty="0" smtClean="0">
                <a:latin typeface="+mj-lt"/>
              </a:rPr>
              <a:t> </a:t>
            </a:r>
            <a:r>
              <a:rPr lang="en-US" sz="2000" b="1" dirty="0" smtClean="0">
                <a:latin typeface="+mj-lt"/>
              </a:rPr>
              <a:t> 2011</a:t>
            </a:r>
            <a:r>
              <a:rPr lang="pl-PL" sz="2000" b="1" dirty="0" smtClean="0">
                <a:latin typeface="+mj-lt"/>
              </a:rPr>
              <a:t> </a:t>
            </a:r>
            <a:r>
              <a:rPr lang="en-US" sz="2000" b="1" dirty="0" smtClean="0">
                <a:latin typeface="+mj-lt"/>
              </a:rPr>
              <a:t>(</a:t>
            </a:r>
            <a:r>
              <a:rPr lang="pl-PL" sz="2000" b="1" dirty="0" err="1" smtClean="0">
                <a:latin typeface="+mj-lt"/>
              </a:rPr>
              <a:t>p</a:t>
            </a:r>
            <a:r>
              <a:rPr lang="en-US" sz="2000" b="1" dirty="0" err="1" smtClean="0">
                <a:latin typeface="+mj-lt"/>
              </a:rPr>
              <a:t>odlaskie</a:t>
            </a:r>
            <a:r>
              <a:rPr lang="en-US" sz="2000" b="1" dirty="0" smtClean="0">
                <a:latin typeface="+mj-lt"/>
              </a:rPr>
              <a:t> province):</a:t>
            </a:r>
            <a:endParaRPr lang="en-US" sz="2000" b="1" dirty="0">
              <a:latin typeface="+mj-lt"/>
            </a:endParaRPr>
          </a:p>
        </p:txBody>
      </p:sp>
      <p:graphicFrame>
        <p:nvGraphicFramePr>
          <p:cNvPr id="12" name="Wykres 11"/>
          <p:cNvGraphicFramePr>
            <a:graphicFrameLocks noGrp="1"/>
          </p:cNvGraphicFramePr>
          <p:nvPr/>
        </p:nvGraphicFramePr>
        <p:xfrm>
          <a:off x="0" y="3573016"/>
          <a:ext cx="8892480" cy="26642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3" name="Wykres 12"/>
          <p:cNvGraphicFramePr>
            <a:graphicFrameLocks noGrp="1"/>
          </p:cNvGraphicFramePr>
          <p:nvPr/>
        </p:nvGraphicFramePr>
        <p:xfrm>
          <a:off x="0" y="764704"/>
          <a:ext cx="9144000" cy="24649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ole tekstowe 7"/>
          <p:cNvSpPr txBox="1"/>
          <p:nvPr/>
        </p:nvSpPr>
        <p:spPr>
          <a:xfrm>
            <a:off x="0" y="0"/>
            <a:ext cx="615617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latin typeface="+mj-lt"/>
              </a:rPr>
              <a:t>The health status of long-term unemployed in the </a:t>
            </a:r>
            <a:r>
              <a:rPr lang="en-US" sz="2000" b="1" dirty="0" err="1" smtClean="0">
                <a:latin typeface="+mj-lt"/>
              </a:rPr>
              <a:t>Podlaskie</a:t>
            </a:r>
            <a:r>
              <a:rPr lang="pl-PL" sz="2000" b="1" dirty="0" smtClean="0">
                <a:latin typeface="+mj-lt"/>
              </a:rPr>
              <a:t> </a:t>
            </a:r>
            <a:r>
              <a:rPr lang="en-US" sz="2000" b="1" dirty="0" smtClean="0">
                <a:latin typeface="+mj-lt"/>
              </a:rPr>
              <a:t>province</a:t>
            </a:r>
            <a:r>
              <a:rPr lang="pl-PL" sz="2000" b="1" dirty="0" smtClean="0">
                <a:latin typeface="+mj-lt"/>
              </a:rPr>
              <a:t>:</a:t>
            </a:r>
            <a:endParaRPr lang="en-US" sz="2000" b="1" dirty="0">
              <a:latin typeface="+mj-lt"/>
            </a:endParaRPr>
          </a:p>
        </p:txBody>
      </p:sp>
      <p:sp>
        <p:nvSpPr>
          <p:cNvPr id="9" name="pole tekstowe 8"/>
          <p:cNvSpPr txBox="1"/>
          <p:nvPr/>
        </p:nvSpPr>
        <p:spPr>
          <a:xfrm>
            <a:off x="7847856" y="6165304"/>
            <a:ext cx="12961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000" dirty="0" err="1" smtClean="0"/>
              <a:t>Source</a:t>
            </a:r>
            <a:r>
              <a:rPr lang="pl-PL" sz="1000" dirty="0" smtClean="0"/>
              <a:t>: Gallup </a:t>
            </a:r>
            <a:r>
              <a:rPr lang="pl-PL" sz="1000" dirty="0" err="1" smtClean="0"/>
              <a:t>survey</a:t>
            </a:r>
            <a:r>
              <a:rPr lang="pl-PL" sz="1000" dirty="0" smtClean="0"/>
              <a:t>, 2011</a:t>
            </a:r>
            <a:endParaRPr lang="en-US" sz="1000" dirty="0"/>
          </a:p>
        </p:txBody>
      </p:sp>
      <p:graphicFrame>
        <p:nvGraphicFramePr>
          <p:cNvPr id="5" name="Wykres 4"/>
          <p:cNvGraphicFramePr/>
          <p:nvPr/>
        </p:nvGraphicFramePr>
        <p:xfrm>
          <a:off x="0" y="908720"/>
          <a:ext cx="8244408" cy="51125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ole tekstowe 5"/>
          <p:cNvSpPr txBox="1"/>
          <p:nvPr/>
        </p:nvSpPr>
        <p:spPr>
          <a:xfrm>
            <a:off x="0" y="260648"/>
            <a:ext cx="615617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latin typeface="+mj-lt"/>
              </a:rPr>
              <a:t>The education level of </a:t>
            </a:r>
            <a:r>
              <a:rPr lang="pl-PL" sz="2000" b="1" dirty="0" err="1" smtClean="0">
                <a:latin typeface="+mj-lt"/>
              </a:rPr>
              <a:t>unemployed</a:t>
            </a:r>
            <a:r>
              <a:rPr lang="pl-PL" sz="2000" b="1" dirty="0" smtClean="0">
                <a:latin typeface="+mj-lt"/>
              </a:rPr>
              <a:t> and long-term </a:t>
            </a:r>
            <a:r>
              <a:rPr lang="pl-PL" sz="2000" b="1" dirty="0" err="1" smtClean="0">
                <a:latin typeface="+mj-lt"/>
              </a:rPr>
              <a:t>unemployed</a:t>
            </a:r>
            <a:r>
              <a:rPr lang="pl-PL" sz="2000" b="1" dirty="0" smtClean="0">
                <a:latin typeface="+mj-lt"/>
              </a:rPr>
              <a:t> </a:t>
            </a:r>
            <a:r>
              <a:rPr lang="en-US" sz="2000" b="1" dirty="0" smtClean="0">
                <a:latin typeface="+mj-lt"/>
              </a:rPr>
              <a:t>in 2011</a:t>
            </a:r>
            <a:r>
              <a:rPr lang="pl-PL" sz="2000" b="1" dirty="0" smtClean="0">
                <a:latin typeface="+mj-lt"/>
              </a:rPr>
              <a:t> </a:t>
            </a:r>
            <a:r>
              <a:rPr lang="en-US" sz="2000" b="1" dirty="0" smtClean="0">
                <a:latin typeface="+mj-lt"/>
              </a:rPr>
              <a:t>(</a:t>
            </a:r>
            <a:r>
              <a:rPr lang="en-US" sz="2000" b="1" dirty="0" err="1" smtClean="0">
                <a:latin typeface="+mj-lt"/>
              </a:rPr>
              <a:t>Podlaskie</a:t>
            </a:r>
            <a:r>
              <a:rPr lang="en-US" sz="2000" b="1" dirty="0" smtClean="0">
                <a:latin typeface="+mj-lt"/>
              </a:rPr>
              <a:t> province):</a:t>
            </a:r>
            <a:endParaRPr lang="en-US" sz="2000" b="1" dirty="0">
              <a:latin typeface="+mj-lt"/>
            </a:endParaRPr>
          </a:p>
        </p:txBody>
      </p:sp>
      <p:sp>
        <p:nvSpPr>
          <p:cNvPr id="7" name="pole tekstowe 6"/>
          <p:cNvSpPr txBox="1"/>
          <p:nvPr/>
        </p:nvSpPr>
        <p:spPr>
          <a:xfrm>
            <a:off x="7847856" y="6457890"/>
            <a:ext cx="12961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000" dirty="0" err="1" smtClean="0"/>
              <a:t>Source</a:t>
            </a:r>
            <a:r>
              <a:rPr lang="pl-PL" sz="1000" dirty="0" smtClean="0"/>
              <a:t>: Powiatowe Urzędy Pracy, 2011</a:t>
            </a:r>
            <a:endParaRPr lang="en-US" sz="1000" dirty="0"/>
          </a:p>
        </p:txBody>
      </p:sp>
      <p:graphicFrame>
        <p:nvGraphicFramePr>
          <p:cNvPr id="8" name="Wykres 7"/>
          <p:cNvGraphicFramePr>
            <a:graphicFrameLocks noGrp="1"/>
          </p:cNvGraphicFramePr>
          <p:nvPr/>
        </p:nvGraphicFramePr>
        <p:xfrm>
          <a:off x="0" y="1484784"/>
          <a:ext cx="9144000" cy="30963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/>
          <p:cNvSpPr>
            <a:spLocks noGrp="1"/>
          </p:cNvSpPr>
          <p:nvPr>
            <p:ph type="title"/>
          </p:nvPr>
        </p:nvSpPr>
        <p:spPr>
          <a:xfrm>
            <a:off x="467544" y="2204864"/>
            <a:ext cx="7772400" cy="1362075"/>
          </a:xfrm>
        </p:spPr>
        <p:txBody>
          <a:bodyPr/>
          <a:lstStyle/>
          <a:p>
            <a:r>
              <a:rPr lang="pl-PL" dirty="0" smtClean="0"/>
              <a:t>Long-term </a:t>
            </a:r>
            <a:r>
              <a:rPr lang="pl-PL" dirty="0" err="1" smtClean="0"/>
              <a:t>unemployed</a:t>
            </a:r>
            <a:r>
              <a:rPr lang="pl-PL" dirty="0" smtClean="0"/>
              <a:t> </a:t>
            </a:r>
            <a:r>
              <a:rPr lang="pl-PL" dirty="0" err="1" smtClean="0"/>
              <a:t>in</a:t>
            </a:r>
            <a:r>
              <a:rPr lang="pl-PL" dirty="0" smtClean="0"/>
              <a:t> podlaskie </a:t>
            </a:r>
            <a:endParaRPr lang="en-US" dirty="0"/>
          </a:p>
        </p:txBody>
      </p:sp>
      <p:sp>
        <p:nvSpPr>
          <p:cNvPr id="6" name="Symbol zastępczy tekstu 5"/>
          <p:cNvSpPr>
            <a:spLocks noGrp="1"/>
          </p:cNvSpPr>
          <p:nvPr>
            <p:ph type="body" idx="1"/>
          </p:nvPr>
        </p:nvSpPr>
        <p:spPr>
          <a:xfrm>
            <a:off x="539552" y="3501008"/>
            <a:ext cx="7772400" cy="420067"/>
          </a:xfrm>
        </p:spPr>
        <p:txBody>
          <a:bodyPr/>
          <a:lstStyle/>
          <a:p>
            <a:r>
              <a:rPr lang="en-US" dirty="0" smtClean="0"/>
              <a:t>LONG-TERM UNEMPLOYMENT: THE ESSENCE OF THE PROBLEM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ole tekstowe 4"/>
          <p:cNvSpPr txBox="1"/>
          <p:nvPr/>
        </p:nvSpPr>
        <p:spPr>
          <a:xfrm>
            <a:off x="0" y="0"/>
            <a:ext cx="565212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latin typeface="+mj-lt"/>
              </a:rPr>
              <a:t>The number of former employers of  long-term unemployed:</a:t>
            </a:r>
            <a:endParaRPr lang="en-US" sz="2000" b="1" dirty="0">
              <a:latin typeface="+mj-lt"/>
            </a:endParaRPr>
          </a:p>
        </p:txBody>
      </p:sp>
      <p:sp>
        <p:nvSpPr>
          <p:cNvPr id="7" name="pole tekstowe 6"/>
          <p:cNvSpPr txBox="1"/>
          <p:nvPr/>
        </p:nvSpPr>
        <p:spPr>
          <a:xfrm>
            <a:off x="0" y="3429000"/>
            <a:ext cx="1619672" cy="13681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latin typeface="+mj-lt"/>
              </a:rPr>
              <a:t>Form of employment with last employer:</a:t>
            </a:r>
            <a:endParaRPr lang="en-US" sz="2000" b="1" dirty="0">
              <a:latin typeface="+mj-lt"/>
            </a:endParaRPr>
          </a:p>
        </p:txBody>
      </p:sp>
      <p:cxnSp>
        <p:nvCxnSpPr>
          <p:cNvPr id="10" name="Łącznik łamany 9"/>
          <p:cNvCxnSpPr/>
          <p:nvPr/>
        </p:nvCxnSpPr>
        <p:spPr>
          <a:xfrm>
            <a:off x="1763688" y="3645024"/>
            <a:ext cx="1368152" cy="144016"/>
          </a:xfrm>
          <a:prstGeom prst="bentConnector3">
            <a:avLst>
              <a:gd name="adj1" fmla="val 50000"/>
            </a:avLst>
          </a:prstGeom>
          <a:ln w="38100">
            <a:solidFill>
              <a:schemeClr val="accent1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pole tekstowe 10"/>
          <p:cNvSpPr txBox="1"/>
          <p:nvPr/>
        </p:nvSpPr>
        <p:spPr>
          <a:xfrm>
            <a:off x="1763688" y="3717032"/>
            <a:ext cx="6480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800" dirty="0" err="1" smtClean="0"/>
              <a:t>gray</a:t>
            </a:r>
            <a:r>
              <a:rPr lang="pl-PL" sz="1800" dirty="0" smtClean="0"/>
              <a:t> </a:t>
            </a:r>
            <a:r>
              <a:rPr lang="pl-PL" sz="1800" dirty="0" err="1" smtClean="0"/>
              <a:t>zone</a:t>
            </a:r>
            <a:endParaRPr lang="en-US" sz="1800" dirty="0"/>
          </a:p>
        </p:txBody>
      </p:sp>
      <p:graphicFrame>
        <p:nvGraphicFramePr>
          <p:cNvPr id="8" name="Wykres 7"/>
          <p:cNvGraphicFramePr/>
          <p:nvPr/>
        </p:nvGraphicFramePr>
        <p:xfrm>
          <a:off x="0" y="908720"/>
          <a:ext cx="9144000" cy="23042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9" name="Wykres 8"/>
          <p:cNvGraphicFramePr/>
          <p:nvPr/>
        </p:nvGraphicFramePr>
        <p:xfrm>
          <a:off x="2267744" y="3140968"/>
          <a:ext cx="6553200" cy="34563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2" name="pole tekstowe 11"/>
          <p:cNvSpPr txBox="1"/>
          <p:nvPr/>
        </p:nvSpPr>
        <p:spPr>
          <a:xfrm>
            <a:off x="8171384" y="6457890"/>
            <a:ext cx="97261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000" dirty="0" err="1" smtClean="0"/>
              <a:t>Source</a:t>
            </a:r>
            <a:r>
              <a:rPr lang="pl-PL" sz="1000" dirty="0" smtClean="0"/>
              <a:t>: Gallup </a:t>
            </a:r>
            <a:r>
              <a:rPr lang="pl-PL" sz="1000" dirty="0" err="1" smtClean="0"/>
              <a:t>survey</a:t>
            </a:r>
            <a:r>
              <a:rPr lang="pl-PL" sz="1000" dirty="0" smtClean="0"/>
              <a:t> 2011</a:t>
            </a:r>
            <a:endParaRPr lang="en-US" sz="1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Wykres 8"/>
          <p:cNvGraphicFramePr/>
          <p:nvPr/>
        </p:nvGraphicFramePr>
        <p:xfrm>
          <a:off x="0" y="836712"/>
          <a:ext cx="8964488" cy="52565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Prostokąt 4"/>
          <p:cNvSpPr/>
          <p:nvPr/>
        </p:nvSpPr>
        <p:spPr>
          <a:xfrm>
            <a:off x="0" y="0"/>
            <a:ext cx="4968552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 smtClean="0">
                <a:latin typeface="+mj-lt"/>
              </a:rPr>
              <a:t>Common causes of cessation of work - in the age groups</a:t>
            </a:r>
            <a:r>
              <a:rPr lang="pl-PL" sz="2000" b="1" dirty="0" smtClean="0">
                <a:latin typeface="+mj-lt"/>
              </a:rPr>
              <a:t> of long – term </a:t>
            </a:r>
            <a:r>
              <a:rPr lang="pl-PL" sz="2000" b="1" dirty="0" err="1" smtClean="0">
                <a:latin typeface="+mj-lt"/>
              </a:rPr>
              <a:t>unemployed</a:t>
            </a:r>
            <a:r>
              <a:rPr lang="pl-PL" sz="2000" b="1" dirty="0" smtClean="0">
                <a:latin typeface="+mj-lt"/>
              </a:rPr>
              <a:t> (Podlaskie)</a:t>
            </a:r>
            <a:r>
              <a:rPr lang="en-US" sz="2000" b="1" dirty="0" smtClean="0">
                <a:latin typeface="+mj-lt"/>
              </a:rPr>
              <a:t>:</a:t>
            </a:r>
            <a:endParaRPr lang="en-US" sz="2000" b="1" dirty="0">
              <a:latin typeface="+mj-lt"/>
            </a:endParaRPr>
          </a:p>
        </p:txBody>
      </p:sp>
      <p:sp>
        <p:nvSpPr>
          <p:cNvPr id="6" name="Strzałka w dół 5"/>
          <p:cNvSpPr/>
          <p:nvPr/>
        </p:nvSpPr>
        <p:spPr>
          <a:xfrm>
            <a:off x="611560" y="1052736"/>
            <a:ext cx="216024" cy="28803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Strzałka w dół 7"/>
          <p:cNvSpPr/>
          <p:nvPr/>
        </p:nvSpPr>
        <p:spPr>
          <a:xfrm>
            <a:off x="5076056" y="4149080"/>
            <a:ext cx="216024" cy="28803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Strzałka w dół 9"/>
          <p:cNvSpPr/>
          <p:nvPr/>
        </p:nvSpPr>
        <p:spPr>
          <a:xfrm>
            <a:off x="2699792" y="3284984"/>
            <a:ext cx="216024" cy="28803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pole tekstowe 6"/>
          <p:cNvSpPr txBox="1"/>
          <p:nvPr/>
        </p:nvSpPr>
        <p:spPr>
          <a:xfrm>
            <a:off x="7847856" y="6457890"/>
            <a:ext cx="12961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000" dirty="0" err="1" smtClean="0"/>
              <a:t>Source</a:t>
            </a:r>
            <a:r>
              <a:rPr lang="pl-PL" sz="1000" dirty="0" smtClean="0"/>
              <a:t>: Gallup </a:t>
            </a:r>
            <a:r>
              <a:rPr lang="pl-PL" sz="1000" dirty="0" err="1" smtClean="0"/>
              <a:t>survey</a:t>
            </a:r>
            <a:r>
              <a:rPr lang="pl-PL" sz="1000" dirty="0" smtClean="0"/>
              <a:t> 2011</a:t>
            </a:r>
            <a:endParaRPr lang="en-US" sz="1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rostokąt 4"/>
          <p:cNvSpPr/>
          <p:nvPr/>
        </p:nvSpPr>
        <p:spPr>
          <a:xfrm>
            <a:off x="395536" y="548680"/>
            <a:ext cx="45720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smtClean="0"/>
              <a:t>Industries for the last place of work - by </a:t>
            </a:r>
            <a:r>
              <a:rPr lang="pl-PL" dirty="0" err="1" smtClean="0"/>
              <a:t>gender</a:t>
            </a:r>
            <a:r>
              <a:rPr lang="pl-PL" dirty="0" smtClean="0"/>
              <a:t> of</a:t>
            </a:r>
            <a:r>
              <a:rPr lang="en-US" dirty="0" smtClean="0"/>
              <a:t> workers:</a:t>
            </a:r>
            <a:endParaRPr lang="en-US" dirty="0"/>
          </a:p>
        </p:txBody>
      </p:sp>
      <p:sp>
        <p:nvSpPr>
          <p:cNvPr id="7" name="Strzałka w dół 6"/>
          <p:cNvSpPr/>
          <p:nvPr/>
        </p:nvSpPr>
        <p:spPr>
          <a:xfrm>
            <a:off x="5724128" y="1484784"/>
            <a:ext cx="144016" cy="21602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Strzałka w dół 7"/>
          <p:cNvSpPr/>
          <p:nvPr/>
        </p:nvSpPr>
        <p:spPr>
          <a:xfrm>
            <a:off x="3923928" y="1484784"/>
            <a:ext cx="144016" cy="21602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Strzałka w dół 8"/>
          <p:cNvSpPr/>
          <p:nvPr/>
        </p:nvSpPr>
        <p:spPr>
          <a:xfrm>
            <a:off x="5220072" y="2492896"/>
            <a:ext cx="144016" cy="21602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0" name="Wykres 9"/>
          <p:cNvGraphicFramePr/>
          <p:nvPr/>
        </p:nvGraphicFramePr>
        <p:xfrm>
          <a:off x="1409700" y="1321253"/>
          <a:ext cx="6324600" cy="421549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1" name="pole tekstowe 10"/>
          <p:cNvSpPr txBox="1"/>
          <p:nvPr/>
        </p:nvSpPr>
        <p:spPr>
          <a:xfrm>
            <a:off x="8099376" y="6457890"/>
            <a:ext cx="104462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000" dirty="0" err="1" smtClean="0"/>
              <a:t>Source</a:t>
            </a:r>
            <a:r>
              <a:rPr lang="pl-PL" sz="1000" dirty="0" smtClean="0"/>
              <a:t>: Gallup </a:t>
            </a:r>
            <a:r>
              <a:rPr lang="pl-PL" sz="1000" dirty="0" err="1" smtClean="0"/>
              <a:t>survey</a:t>
            </a:r>
            <a:r>
              <a:rPr lang="pl-PL" sz="1000" dirty="0" smtClean="0"/>
              <a:t> 2011</a:t>
            </a:r>
            <a:endParaRPr lang="en-US" sz="1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Symbol zastępczy zawartości 5"/>
          <p:cNvGraphicFramePr>
            <a:graphicFrameLocks noGrp="1"/>
          </p:cNvGraphicFramePr>
          <p:nvPr>
            <p:ph idx="1"/>
          </p:nvPr>
        </p:nvGraphicFramePr>
        <p:xfrm>
          <a:off x="395536" y="1196752"/>
          <a:ext cx="8352928" cy="439248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18067"/>
                <a:gridCol w="1160796"/>
                <a:gridCol w="2859346"/>
                <a:gridCol w="1314719"/>
              </a:tblGrid>
              <a:tr h="998293">
                <a:tc>
                  <a:txBody>
                    <a:bodyPr/>
                    <a:lstStyle/>
                    <a:p>
                      <a:r>
                        <a:rPr lang="pl-PL" sz="1800" b="0" i="0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Factors</a:t>
                      </a:r>
                      <a:r>
                        <a:rPr lang="pl-PL" sz="1800" b="0" i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pl-PL" sz="1800" b="0" i="0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prolonging</a:t>
                      </a:r>
                      <a:r>
                        <a:rPr lang="pl-PL" sz="1800" b="0" i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pl-PL" sz="1800" b="0" i="0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the</a:t>
                      </a:r>
                      <a:r>
                        <a:rPr lang="pl-PL" sz="1800" b="0" i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period</a:t>
                      </a:r>
                      <a:r>
                        <a:rPr lang="pl-PL" sz="1800" b="0" i="0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of</a:t>
                      </a:r>
                      <a:r>
                        <a:rPr lang="pl-PL" sz="1800" b="0" i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pl-PL" sz="1800" b="0" i="0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unemployment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err="1" smtClean="0"/>
                        <a:t>Months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Factors shortening the period of unemployment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dirty="0" err="1" smtClean="0"/>
                        <a:t>Months</a:t>
                      </a:r>
                      <a:endParaRPr lang="en-US" dirty="0" smtClean="0"/>
                    </a:p>
                    <a:p>
                      <a:endParaRPr lang="en-US" dirty="0"/>
                    </a:p>
                  </a:txBody>
                  <a:tcPr/>
                </a:tc>
              </a:tr>
              <a:tr h="998293">
                <a:tc>
                  <a:txBody>
                    <a:bodyPr/>
                    <a:lstStyle/>
                    <a:p>
                      <a:r>
                        <a:rPr lang="pl-PL" sz="1800" b="0" i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Assisting</a:t>
                      </a:r>
                      <a:r>
                        <a:rPr lang="pl-PL" sz="18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pl-PL" sz="1800" b="0" i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neighbors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b="1" dirty="0" smtClean="0">
                          <a:solidFill>
                            <a:srgbClr val="FF0000"/>
                          </a:solidFill>
                        </a:rPr>
                        <a:t>+10</a:t>
                      </a:r>
                      <a:endParaRPr lang="en-US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800" b="0" i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Use</a:t>
                      </a:r>
                      <a:endParaRPr lang="pl-PL" sz="1800" b="0" i="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8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of </a:t>
                      </a:r>
                      <a:r>
                        <a:rPr lang="pl-PL" sz="1800" b="0" i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neighborhood</a:t>
                      </a:r>
                      <a:r>
                        <a:rPr lang="pl-PL" sz="18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pl-PL" sz="1800" b="0" i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support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b="1" dirty="0" smtClean="0">
                          <a:solidFill>
                            <a:srgbClr val="002060"/>
                          </a:solidFill>
                        </a:rPr>
                        <a:t>-13</a:t>
                      </a:r>
                      <a:endParaRPr lang="en-US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</a:tr>
              <a:tr h="998293">
                <a:tc>
                  <a:txBody>
                    <a:bodyPr/>
                    <a:lstStyle/>
                    <a:p>
                      <a:r>
                        <a:rPr lang="pl-PL" dirty="0" smtClean="0"/>
                        <a:t>Basic </a:t>
                      </a:r>
                      <a:r>
                        <a:rPr lang="pl-PL" dirty="0" err="1" smtClean="0"/>
                        <a:t>educational</a:t>
                      </a:r>
                      <a:r>
                        <a:rPr lang="pl-PL" baseline="0" dirty="0" smtClean="0"/>
                        <a:t> </a:t>
                      </a:r>
                      <a:r>
                        <a:rPr lang="pl-PL" baseline="0" dirty="0" err="1" smtClean="0"/>
                        <a:t>level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b="1" dirty="0" smtClean="0">
                          <a:solidFill>
                            <a:srgbClr val="FF0000"/>
                          </a:solidFill>
                        </a:rPr>
                        <a:t>+13</a:t>
                      </a:r>
                      <a:endParaRPr lang="en-US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Sharing a household with people who are</a:t>
                      </a:r>
                      <a:r>
                        <a:rPr lang="pl-PL" sz="18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pl-PL" sz="1800" b="0" i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working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b="1" dirty="0" smtClean="0">
                          <a:solidFill>
                            <a:srgbClr val="002060"/>
                          </a:solidFill>
                        </a:rPr>
                        <a:t>-7</a:t>
                      </a:r>
                      <a:endParaRPr lang="en-US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</a:tr>
              <a:tr h="698805">
                <a:tc>
                  <a:txBody>
                    <a:bodyPr/>
                    <a:lstStyle/>
                    <a:p>
                      <a:r>
                        <a:rPr lang="pl-PL" dirty="0" err="1" smtClean="0"/>
                        <a:t>Age</a:t>
                      </a:r>
                      <a:r>
                        <a:rPr lang="pl-PL" dirty="0" smtClean="0"/>
                        <a:t> 44 +</a:t>
                      </a:r>
                      <a:r>
                        <a:rPr lang="pl-PL" baseline="0" dirty="0" smtClean="0"/>
                        <a:t> (men)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b="1" dirty="0" smtClean="0">
                          <a:solidFill>
                            <a:srgbClr val="FF0000"/>
                          </a:solidFill>
                        </a:rPr>
                        <a:t>+11</a:t>
                      </a:r>
                      <a:endParaRPr lang="en-US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err="1" smtClean="0"/>
                        <a:t>Active</a:t>
                      </a:r>
                      <a:r>
                        <a:rPr lang="pl-PL" dirty="0" smtClean="0"/>
                        <a:t> </a:t>
                      </a:r>
                      <a:r>
                        <a:rPr lang="pl-PL" dirty="0" err="1" smtClean="0"/>
                        <a:t>seeking</a:t>
                      </a:r>
                      <a:r>
                        <a:rPr lang="pl-PL" dirty="0" smtClean="0"/>
                        <a:t> for a </a:t>
                      </a:r>
                      <a:r>
                        <a:rPr lang="pl-PL" dirty="0" err="1" smtClean="0"/>
                        <a:t>job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b="1" dirty="0" smtClean="0">
                          <a:solidFill>
                            <a:srgbClr val="002060"/>
                          </a:solidFill>
                        </a:rPr>
                        <a:t>-7</a:t>
                      </a:r>
                      <a:endParaRPr lang="en-US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</a:tr>
              <a:tr h="698805">
                <a:tc>
                  <a:txBody>
                    <a:bodyPr/>
                    <a:lstStyle/>
                    <a:p>
                      <a:r>
                        <a:rPr lang="pl-PL" dirty="0" err="1" smtClean="0"/>
                        <a:t>Age</a:t>
                      </a:r>
                      <a:r>
                        <a:rPr lang="pl-PL" dirty="0" smtClean="0"/>
                        <a:t> 44 +</a:t>
                      </a:r>
                      <a:r>
                        <a:rPr lang="pl-PL" baseline="0" dirty="0" smtClean="0"/>
                        <a:t> (</a:t>
                      </a:r>
                      <a:r>
                        <a:rPr lang="pl-PL" baseline="0" dirty="0" err="1" smtClean="0"/>
                        <a:t>women</a:t>
                      </a:r>
                      <a:r>
                        <a:rPr lang="pl-PL" baseline="0" dirty="0" smtClean="0"/>
                        <a:t>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b="1" dirty="0" smtClean="0">
                          <a:solidFill>
                            <a:srgbClr val="FF0000"/>
                          </a:solidFill>
                        </a:rPr>
                        <a:t>+13</a:t>
                      </a:r>
                      <a:endParaRPr lang="en-US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err="1" smtClean="0"/>
                        <a:t>Higher</a:t>
                      </a:r>
                      <a:r>
                        <a:rPr lang="pl-PL" dirty="0" smtClean="0"/>
                        <a:t> </a:t>
                      </a:r>
                      <a:r>
                        <a:rPr lang="pl-PL" dirty="0" err="1" smtClean="0"/>
                        <a:t>education</a:t>
                      </a:r>
                      <a:r>
                        <a:rPr lang="pl-PL" baseline="0" dirty="0" smtClean="0"/>
                        <a:t> 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b="1" dirty="0" smtClean="0">
                          <a:solidFill>
                            <a:srgbClr val="002060"/>
                          </a:solidFill>
                        </a:rPr>
                        <a:t>-10</a:t>
                      </a:r>
                      <a:endParaRPr lang="en-US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rostokąt 4"/>
          <p:cNvSpPr/>
          <p:nvPr/>
        </p:nvSpPr>
        <p:spPr>
          <a:xfrm>
            <a:off x="0" y="0"/>
            <a:ext cx="651621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 smtClean="0">
                <a:latin typeface="+mj-lt"/>
              </a:rPr>
              <a:t>The reasons for the resignation of job search given by respondents:</a:t>
            </a:r>
            <a:endParaRPr lang="en-US" sz="2000" b="1" dirty="0">
              <a:latin typeface="+mj-lt"/>
            </a:endParaRPr>
          </a:p>
        </p:txBody>
      </p:sp>
      <p:sp>
        <p:nvSpPr>
          <p:cNvPr id="10" name="Prostokąt 9"/>
          <p:cNvSpPr/>
          <p:nvPr/>
        </p:nvSpPr>
        <p:spPr>
          <a:xfrm>
            <a:off x="1475656" y="2636912"/>
            <a:ext cx="615617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 smtClean="0">
                <a:latin typeface="+mj-lt"/>
              </a:rPr>
              <a:t>Perceived causes of difficulties in finding a job:</a:t>
            </a:r>
            <a:endParaRPr lang="en-US" sz="2000" b="1" dirty="0">
              <a:latin typeface="+mj-lt"/>
            </a:endParaRPr>
          </a:p>
        </p:txBody>
      </p:sp>
      <p:graphicFrame>
        <p:nvGraphicFramePr>
          <p:cNvPr id="7" name="Wykres 6"/>
          <p:cNvGraphicFramePr/>
          <p:nvPr/>
        </p:nvGraphicFramePr>
        <p:xfrm>
          <a:off x="0" y="2492896"/>
          <a:ext cx="9144000" cy="379157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8" name="Wykres 7"/>
          <p:cNvGraphicFramePr/>
          <p:nvPr/>
        </p:nvGraphicFramePr>
        <p:xfrm>
          <a:off x="0" y="620688"/>
          <a:ext cx="8892480" cy="21602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6" name="pole tekstowe 5"/>
          <p:cNvSpPr txBox="1"/>
          <p:nvPr/>
        </p:nvSpPr>
        <p:spPr>
          <a:xfrm>
            <a:off x="8171384" y="6457890"/>
            <a:ext cx="97261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000" dirty="0" err="1" smtClean="0"/>
              <a:t>Source</a:t>
            </a:r>
            <a:r>
              <a:rPr lang="pl-PL" sz="1000" dirty="0" smtClean="0"/>
              <a:t>: Gallup </a:t>
            </a:r>
            <a:r>
              <a:rPr lang="pl-PL" sz="1000" dirty="0" err="1" smtClean="0"/>
              <a:t>survey</a:t>
            </a:r>
            <a:r>
              <a:rPr lang="pl-PL" sz="1000" dirty="0" smtClean="0"/>
              <a:t> 2011</a:t>
            </a:r>
            <a:endParaRPr lang="en-US" sz="1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/>
          <p:cNvSpPr>
            <a:spLocks noGrp="1"/>
          </p:cNvSpPr>
          <p:nvPr>
            <p:ph type="title"/>
          </p:nvPr>
        </p:nvSpPr>
        <p:spPr>
          <a:xfrm>
            <a:off x="467544" y="2204864"/>
            <a:ext cx="7772400" cy="1362075"/>
          </a:xfrm>
        </p:spPr>
        <p:txBody>
          <a:bodyPr/>
          <a:lstStyle/>
          <a:p>
            <a:r>
              <a:rPr lang="pl-PL" dirty="0" smtClean="0"/>
              <a:t>Long-term </a:t>
            </a:r>
            <a:r>
              <a:rPr lang="pl-PL" dirty="0" err="1" smtClean="0"/>
              <a:t>unemployed</a:t>
            </a:r>
            <a:r>
              <a:rPr lang="pl-PL" dirty="0" smtClean="0"/>
              <a:t> </a:t>
            </a:r>
            <a:r>
              <a:rPr lang="pl-PL" dirty="0" err="1" smtClean="0"/>
              <a:t>in</a:t>
            </a:r>
            <a:r>
              <a:rPr lang="pl-PL" dirty="0" smtClean="0"/>
              <a:t> podlaskie </a:t>
            </a:r>
            <a:endParaRPr lang="en-US" dirty="0"/>
          </a:p>
        </p:txBody>
      </p:sp>
      <p:sp>
        <p:nvSpPr>
          <p:cNvPr id="6" name="Symbol zastępczy tekstu 5"/>
          <p:cNvSpPr>
            <a:spLocks noGrp="1"/>
          </p:cNvSpPr>
          <p:nvPr>
            <p:ph type="body" idx="1"/>
          </p:nvPr>
        </p:nvSpPr>
        <p:spPr>
          <a:xfrm>
            <a:off x="539552" y="3501008"/>
            <a:ext cx="8424936" cy="420067"/>
          </a:xfrm>
        </p:spPr>
        <p:txBody>
          <a:bodyPr/>
          <a:lstStyle/>
          <a:p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THE FINANCIAL SITUATION AND ECONOMIC STRATEGIES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Project </a:t>
            </a:r>
            <a:r>
              <a:rPr lang="pl-PL" dirty="0" err="1" smtClean="0"/>
              <a:t>aims</a:t>
            </a:r>
            <a:r>
              <a:rPr lang="pl-PL" dirty="0" smtClean="0"/>
              <a:t> and </a:t>
            </a:r>
            <a:r>
              <a:rPr lang="pl-PL" dirty="0" err="1" smtClean="0"/>
              <a:t>assumptions</a:t>
            </a:r>
            <a:endParaRPr lang="en-US" dirty="0"/>
          </a:p>
        </p:txBody>
      </p:sp>
      <p:sp>
        <p:nvSpPr>
          <p:cNvPr id="6" name="Symbol zastępczy zawartości 5"/>
          <p:cNvSpPr>
            <a:spLocks noGrp="1"/>
          </p:cNvSpPr>
          <p:nvPr>
            <p:ph idx="1"/>
          </p:nvPr>
        </p:nvSpPr>
        <p:spPr>
          <a:xfrm>
            <a:off x="683568" y="3212976"/>
            <a:ext cx="7772400" cy="2671936"/>
          </a:xfrm>
        </p:spPr>
        <p:txBody>
          <a:bodyPr/>
          <a:lstStyle/>
          <a:p>
            <a:r>
              <a:rPr lang="en-US" sz="2000" dirty="0" smtClean="0"/>
              <a:t>Analysis</a:t>
            </a:r>
            <a:r>
              <a:rPr lang="pl-PL" sz="2000" dirty="0" smtClean="0"/>
              <a:t> of </a:t>
            </a:r>
            <a:r>
              <a:rPr lang="en-US" sz="2000" dirty="0" smtClean="0"/>
              <a:t>the situation </a:t>
            </a:r>
            <a:r>
              <a:rPr lang="pl-PL" sz="2000" dirty="0" smtClean="0"/>
              <a:t>of </a:t>
            </a:r>
            <a:r>
              <a:rPr lang="pl-PL" sz="2000" dirty="0" err="1" smtClean="0"/>
              <a:t>the</a:t>
            </a:r>
            <a:r>
              <a:rPr lang="pl-PL" sz="2000" dirty="0" smtClean="0"/>
              <a:t> </a:t>
            </a:r>
            <a:r>
              <a:rPr lang="en-US" sz="2000" dirty="0" smtClean="0"/>
              <a:t>long-term unemployed</a:t>
            </a:r>
            <a:r>
              <a:rPr lang="pl-PL" sz="2000" dirty="0" smtClean="0"/>
              <a:t> </a:t>
            </a:r>
            <a:r>
              <a:rPr lang="pl-PL" sz="2000" dirty="0" err="1" smtClean="0"/>
              <a:t>people</a:t>
            </a:r>
            <a:r>
              <a:rPr lang="pl-PL" sz="2000" dirty="0" smtClean="0"/>
              <a:t> </a:t>
            </a:r>
            <a:r>
              <a:rPr lang="en-US" sz="2000" dirty="0" smtClean="0"/>
              <a:t> in the </a:t>
            </a:r>
            <a:r>
              <a:rPr lang="en-US" sz="2000" dirty="0" err="1" smtClean="0"/>
              <a:t>Podlaskie</a:t>
            </a:r>
            <a:r>
              <a:rPr lang="pl-PL" sz="2000" dirty="0" smtClean="0"/>
              <a:t>,</a:t>
            </a:r>
          </a:p>
          <a:p>
            <a:r>
              <a:rPr lang="en-US" sz="2000" dirty="0" smtClean="0"/>
              <a:t>Determining </a:t>
            </a:r>
            <a:r>
              <a:rPr lang="pl-PL" sz="2000" dirty="0" err="1" smtClean="0"/>
              <a:t>main</a:t>
            </a:r>
            <a:r>
              <a:rPr lang="en-US" sz="2000" dirty="0" smtClean="0"/>
              <a:t> barriers faced by long-term unemployed</a:t>
            </a:r>
            <a:r>
              <a:rPr lang="pl-PL" sz="2000" dirty="0" smtClean="0"/>
              <a:t> </a:t>
            </a:r>
            <a:r>
              <a:rPr lang="pl-PL" sz="2000" dirty="0" err="1" smtClean="0"/>
              <a:t>people</a:t>
            </a:r>
            <a:r>
              <a:rPr lang="pl-PL" sz="2000" dirty="0" smtClean="0"/>
              <a:t> on </a:t>
            </a:r>
            <a:r>
              <a:rPr lang="pl-PL" sz="2000" dirty="0" err="1" smtClean="0"/>
              <a:t>their</a:t>
            </a:r>
            <a:r>
              <a:rPr lang="pl-PL" sz="2000" dirty="0" smtClean="0"/>
              <a:t> </a:t>
            </a:r>
            <a:r>
              <a:rPr lang="pl-PL" sz="2000" dirty="0" err="1" smtClean="0"/>
              <a:t>way</a:t>
            </a:r>
            <a:r>
              <a:rPr lang="pl-PL" sz="2000" dirty="0" smtClean="0"/>
              <a:t> back</a:t>
            </a:r>
            <a:r>
              <a:rPr lang="en-US" sz="2000" dirty="0" smtClean="0"/>
              <a:t> into the labor market in the </a:t>
            </a:r>
            <a:r>
              <a:rPr lang="en-US" sz="2000" dirty="0" err="1" smtClean="0"/>
              <a:t>Podlaskie</a:t>
            </a:r>
            <a:r>
              <a:rPr lang="pl-PL" sz="2000" dirty="0" smtClean="0"/>
              <a:t>,</a:t>
            </a:r>
          </a:p>
          <a:p>
            <a:r>
              <a:rPr lang="en-US" sz="2000" dirty="0" smtClean="0"/>
              <a:t>Analysis of </a:t>
            </a:r>
            <a:r>
              <a:rPr lang="pl-PL" sz="2000" dirty="0" err="1" smtClean="0"/>
              <a:t>pubic</a:t>
            </a:r>
            <a:r>
              <a:rPr lang="pl-PL" sz="2000" dirty="0" smtClean="0"/>
              <a:t> </a:t>
            </a:r>
            <a:r>
              <a:rPr lang="pl-PL" sz="2000" dirty="0" err="1" smtClean="0"/>
              <a:t>policies</a:t>
            </a:r>
            <a:r>
              <a:rPr lang="en-US" sz="2000" dirty="0" smtClean="0"/>
              <a:t> taken to activate long-term unemployed</a:t>
            </a:r>
            <a:r>
              <a:rPr lang="pl-PL" sz="2000" dirty="0" smtClean="0"/>
              <a:t> </a:t>
            </a:r>
            <a:r>
              <a:rPr lang="pl-PL" sz="2000" dirty="0" err="1" smtClean="0"/>
              <a:t>people</a:t>
            </a:r>
            <a:r>
              <a:rPr lang="en-US" sz="2000" dirty="0" smtClean="0"/>
              <a:t> in the </a:t>
            </a:r>
            <a:r>
              <a:rPr lang="en-US" sz="2000" dirty="0" err="1" smtClean="0"/>
              <a:t>Podlaskie</a:t>
            </a:r>
            <a:r>
              <a:rPr lang="en-US" sz="2000" dirty="0" smtClean="0"/>
              <a:t>,</a:t>
            </a:r>
            <a:endParaRPr lang="pl-PL" sz="2000" dirty="0" smtClean="0"/>
          </a:p>
          <a:p>
            <a:r>
              <a:rPr lang="en-US" sz="2000" dirty="0" smtClean="0"/>
              <a:t>Determining the </a:t>
            </a:r>
            <a:r>
              <a:rPr lang="en-US" sz="2000" dirty="0" err="1" smtClean="0"/>
              <a:t>possibilit</a:t>
            </a:r>
            <a:r>
              <a:rPr lang="pl-PL" sz="2000" dirty="0" err="1" smtClean="0"/>
              <a:t>ies</a:t>
            </a:r>
            <a:r>
              <a:rPr lang="en-US" sz="2000" dirty="0" smtClean="0"/>
              <a:t> of activation of long-term unemployed </a:t>
            </a:r>
            <a:r>
              <a:rPr lang="pl-PL" sz="2000" dirty="0" err="1" smtClean="0"/>
              <a:t>people</a:t>
            </a:r>
            <a:r>
              <a:rPr lang="pl-PL" sz="2000" dirty="0" smtClean="0"/>
              <a:t> </a:t>
            </a:r>
            <a:r>
              <a:rPr lang="en-US" sz="2000" dirty="0" smtClean="0"/>
              <a:t>in the </a:t>
            </a:r>
            <a:r>
              <a:rPr lang="en-US" sz="2000" dirty="0" err="1" smtClean="0"/>
              <a:t>Podlaskie</a:t>
            </a:r>
            <a:r>
              <a:rPr lang="pl-PL" sz="2000" dirty="0" smtClean="0"/>
              <a:t>.</a:t>
            </a:r>
            <a:endParaRPr lang="en-US" sz="2000" dirty="0"/>
          </a:p>
        </p:txBody>
      </p:sp>
      <p:sp>
        <p:nvSpPr>
          <p:cNvPr id="7" name="Symbol zastępczy zawartości 5"/>
          <p:cNvSpPr txBox="1">
            <a:spLocks/>
          </p:cNvSpPr>
          <p:nvPr/>
        </p:nvSpPr>
        <p:spPr bwMode="auto">
          <a:xfrm>
            <a:off x="251520" y="1628800"/>
            <a:ext cx="8640960" cy="8640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</a:pPr>
            <a:r>
              <a:rPr lang="pl-PL" sz="2000" b="1" dirty="0" err="1" smtClean="0">
                <a:latin typeface="+mj-lt"/>
              </a:rPr>
              <a:t>This</a:t>
            </a:r>
            <a:r>
              <a:rPr lang="pl-PL" sz="2000" b="1" dirty="0" smtClean="0">
                <a:latin typeface="+mj-lt"/>
              </a:rPr>
              <a:t> </a:t>
            </a:r>
            <a:r>
              <a:rPr lang="pl-PL" sz="2000" b="1" dirty="0" err="1" smtClean="0">
                <a:latin typeface="+mj-lt"/>
              </a:rPr>
              <a:t>study</a:t>
            </a:r>
            <a:r>
              <a:rPr lang="pl-PL" sz="2000" b="1" dirty="0" smtClean="0">
                <a:latin typeface="+mj-lt"/>
              </a:rPr>
              <a:t> was </a:t>
            </a:r>
            <a:r>
              <a:rPr lang="en-US" sz="2000" b="1" dirty="0" smtClean="0">
                <a:latin typeface="+mj-lt"/>
              </a:rPr>
              <a:t> conducted for </a:t>
            </a:r>
            <a:r>
              <a:rPr lang="en-US" sz="2000" b="1" dirty="0" err="1" smtClean="0">
                <a:latin typeface="+mj-lt"/>
              </a:rPr>
              <a:t>th</a:t>
            </a:r>
            <a:r>
              <a:rPr lang="pl-PL" sz="2000" b="1" dirty="0" smtClean="0">
                <a:latin typeface="+mj-lt"/>
              </a:rPr>
              <a:t>e </a:t>
            </a:r>
            <a:r>
              <a:rPr lang="en-US" sz="2000" b="1" dirty="0" smtClean="0">
                <a:latin typeface="+mj-lt"/>
              </a:rPr>
              <a:t>project "</a:t>
            </a:r>
            <a:r>
              <a:rPr lang="en-US" sz="2000" b="1" dirty="0" err="1" smtClean="0">
                <a:latin typeface="+mj-lt"/>
              </a:rPr>
              <a:t>Socia</a:t>
            </a:r>
            <a:r>
              <a:rPr lang="pl-PL" sz="2000" b="1" dirty="0" smtClean="0">
                <a:latin typeface="+mj-lt"/>
              </a:rPr>
              <a:t>l </a:t>
            </a:r>
            <a:r>
              <a:rPr lang="en-US" sz="2000" b="1" dirty="0" smtClean="0">
                <a:latin typeface="+mj-lt"/>
              </a:rPr>
              <a:t>Policy Observatory </a:t>
            </a:r>
            <a:r>
              <a:rPr lang="en-US" sz="2000" b="1" dirty="0" err="1" smtClean="0">
                <a:latin typeface="+mj-lt"/>
              </a:rPr>
              <a:t>Podlasie</a:t>
            </a:r>
            <a:r>
              <a:rPr lang="en-US" sz="2000" b="1" dirty="0" smtClean="0">
                <a:latin typeface="+mj-lt"/>
              </a:rPr>
              <a:t>", </a:t>
            </a:r>
            <a:endParaRPr lang="pl-PL" sz="2000" b="1" dirty="0" smtClean="0">
              <a:latin typeface="+mj-lt"/>
            </a:endParaRPr>
          </a:p>
          <a:p>
            <a:pPr marL="342900" indent="-342900">
              <a:spcBef>
                <a:spcPct val="20000"/>
              </a:spcBef>
            </a:pPr>
            <a:r>
              <a:rPr lang="en-US" sz="2000" b="1" dirty="0" err="1" smtClean="0">
                <a:latin typeface="+mj-lt"/>
              </a:rPr>
              <a:t>cofinanced</a:t>
            </a:r>
            <a:r>
              <a:rPr lang="en-US" sz="2000" b="1" dirty="0" smtClean="0">
                <a:latin typeface="+mj-lt"/>
              </a:rPr>
              <a:t> under the Operational </a:t>
            </a:r>
            <a:r>
              <a:rPr lang="en-US" sz="2000" b="1" dirty="0" err="1" smtClean="0">
                <a:latin typeface="+mj-lt"/>
              </a:rPr>
              <a:t>Programme</a:t>
            </a:r>
            <a:r>
              <a:rPr lang="en-US" sz="2000" b="1" dirty="0" smtClean="0">
                <a:latin typeface="+mj-lt"/>
              </a:rPr>
              <a:t> Human Capital 2007-2013.</a:t>
            </a:r>
          </a:p>
          <a:p>
            <a:pPr marL="342900" indent="-342900">
              <a:spcBef>
                <a:spcPct val="20000"/>
              </a:spcBef>
            </a:pPr>
            <a:endParaRPr lang="pl-PL" sz="2000" dirty="0" smtClean="0">
              <a:latin typeface="+mj-lt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  <p:sp>
        <p:nvSpPr>
          <p:cNvPr id="9" name="pole tekstowe 8"/>
          <p:cNvSpPr txBox="1"/>
          <p:nvPr/>
        </p:nvSpPr>
        <p:spPr>
          <a:xfrm>
            <a:off x="755576" y="2812866"/>
            <a:ext cx="23042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000" u="sng" dirty="0" err="1" smtClean="0">
                <a:latin typeface="+mn-lt"/>
              </a:rPr>
              <a:t>project</a:t>
            </a:r>
            <a:r>
              <a:rPr lang="pl-PL" sz="2000" u="sng" dirty="0" smtClean="0">
                <a:latin typeface="+mn-lt"/>
              </a:rPr>
              <a:t> </a:t>
            </a:r>
            <a:r>
              <a:rPr lang="pl-PL" sz="2000" u="sng" dirty="0" err="1" smtClean="0">
                <a:latin typeface="+mn-lt"/>
              </a:rPr>
              <a:t>aims</a:t>
            </a:r>
            <a:r>
              <a:rPr lang="pl-PL" sz="2000" u="sng" dirty="0" smtClean="0">
                <a:latin typeface="+mn-lt"/>
              </a:rPr>
              <a:t> </a:t>
            </a:r>
            <a:endParaRPr lang="en-US" sz="2000" u="sng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upa 17"/>
          <p:cNvGrpSpPr/>
          <p:nvPr/>
        </p:nvGrpSpPr>
        <p:grpSpPr>
          <a:xfrm>
            <a:off x="0" y="620688"/>
            <a:ext cx="6444208" cy="864096"/>
            <a:chOff x="0" y="476672"/>
            <a:chExt cx="6444208" cy="864096"/>
          </a:xfrm>
        </p:grpSpPr>
        <p:sp>
          <p:nvSpPr>
            <p:cNvPr id="6" name="pole tekstowe 5"/>
            <p:cNvSpPr txBox="1"/>
            <p:nvPr/>
          </p:nvSpPr>
          <p:spPr>
            <a:xfrm>
              <a:off x="827584" y="476672"/>
              <a:ext cx="1368152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l-PL" sz="1600" b="1" dirty="0" smtClean="0">
                  <a:latin typeface="+mj-lt"/>
                </a:rPr>
                <a:t>233 PLN per person</a:t>
              </a:r>
              <a:endParaRPr lang="en-US" sz="1600" b="1" dirty="0">
                <a:latin typeface="+mj-lt"/>
              </a:endParaRPr>
            </a:p>
          </p:txBody>
        </p:sp>
        <p:sp>
          <p:nvSpPr>
            <p:cNvPr id="7" name="pole tekstowe 6"/>
            <p:cNvSpPr txBox="1"/>
            <p:nvPr/>
          </p:nvSpPr>
          <p:spPr>
            <a:xfrm>
              <a:off x="2051720" y="476672"/>
              <a:ext cx="1296144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l-PL" sz="1600" b="1" dirty="0" smtClean="0">
                  <a:latin typeface="+mj-lt"/>
                </a:rPr>
                <a:t>378 PLN per person</a:t>
              </a:r>
              <a:endParaRPr lang="en-US" sz="1600" b="1" dirty="0">
                <a:latin typeface="+mj-lt"/>
              </a:endParaRPr>
            </a:p>
          </p:txBody>
        </p:sp>
        <p:sp>
          <p:nvSpPr>
            <p:cNvPr id="8" name="pole tekstowe 7"/>
            <p:cNvSpPr txBox="1"/>
            <p:nvPr/>
          </p:nvSpPr>
          <p:spPr>
            <a:xfrm>
              <a:off x="4067944" y="476672"/>
              <a:ext cx="1512168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l-PL" sz="1600" b="1" dirty="0" smtClean="0">
                  <a:latin typeface="+mj-lt"/>
                </a:rPr>
                <a:t>612 PLN per person</a:t>
              </a:r>
              <a:endParaRPr lang="en-US" sz="1600" b="1" dirty="0">
                <a:latin typeface="+mj-lt"/>
              </a:endParaRPr>
            </a:p>
          </p:txBody>
        </p:sp>
        <p:sp>
          <p:nvSpPr>
            <p:cNvPr id="9" name="pole tekstowe 8"/>
            <p:cNvSpPr txBox="1"/>
            <p:nvPr/>
          </p:nvSpPr>
          <p:spPr>
            <a:xfrm>
              <a:off x="5292080" y="476672"/>
              <a:ext cx="1152128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l-PL" sz="1600" b="1" dirty="0" smtClean="0">
                  <a:latin typeface="+mj-lt"/>
                </a:rPr>
                <a:t>806 PLN per person</a:t>
              </a:r>
              <a:endParaRPr lang="en-US" sz="1600" b="1" dirty="0">
                <a:latin typeface="+mj-lt"/>
              </a:endParaRPr>
            </a:p>
          </p:txBody>
        </p:sp>
        <p:sp>
          <p:nvSpPr>
            <p:cNvPr id="11" name="pole tekstowe 10"/>
            <p:cNvSpPr txBox="1"/>
            <p:nvPr/>
          </p:nvSpPr>
          <p:spPr>
            <a:xfrm>
              <a:off x="0" y="620688"/>
              <a:ext cx="108012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l-PL" sz="1600" b="1" dirty="0" err="1" smtClean="0">
                  <a:latin typeface="+mj-lt"/>
                </a:rPr>
                <a:t>Average</a:t>
              </a:r>
              <a:endParaRPr lang="pl-PL" sz="1600" b="1" dirty="0" smtClean="0">
                <a:latin typeface="+mj-lt"/>
              </a:endParaRPr>
            </a:p>
            <a:p>
              <a:r>
                <a:rPr lang="pl-PL" sz="1600" b="1" dirty="0" err="1" smtClean="0">
                  <a:latin typeface="+mj-lt"/>
                </a:rPr>
                <a:t>income</a:t>
              </a:r>
              <a:endParaRPr lang="en-US" sz="1600" b="1" dirty="0">
                <a:latin typeface="+mj-lt"/>
              </a:endParaRPr>
            </a:p>
          </p:txBody>
        </p:sp>
        <p:sp>
          <p:nvSpPr>
            <p:cNvPr id="12" name="Strzałka w dół 11"/>
            <p:cNvSpPr/>
            <p:nvPr/>
          </p:nvSpPr>
          <p:spPr>
            <a:xfrm>
              <a:off x="1187624" y="1124744"/>
              <a:ext cx="72008" cy="216024"/>
            </a:xfrm>
            <a:prstGeom prst="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+mj-lt"/>
              </a:endParaRPr>
            </a:p>
          </p:txBody>
        </p:sp>
        <p:sp>
          <p:nvSpPr>
            <p:cNvPr id="13" name="Strzałka w dół 12"/>
            <p:cNvSpPr/>
            <p:nvPr/>
          </p:nvSpPr>
          <p:spPr>
            <a:xfrm>
              <a:off x="2483768" y="1124744"/>
              <a:ext cx="72008" cy="216024"/>
            </a:xfrm>
            <a:prstGeom prst="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+mj-lt"/>
              </a:endParaRPr>
            </a:p>
          </p:txBody>
        </p:sp>
        <p:sp>
          <p:nvSpPr>
            <p:cNvPr id="14" name="Strzałka w dół 13"/>
            <p:cNvSpPr/>
            <p:nvPr/>
          </p:nvSpPr>
          <p:spPr>
            <a:xfrm>
              <a:off x="4716016" y="1124744"/>
              <a:ext cx="72008" cy="216024"/>
            </a:xfrm>
            <a:prstGeom prst="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+mj-lt"/>
              </a:endParaRPr>
            </a:p>
          </p:txBody>
        </p:sp>
        <p:sp>
          <p:nvSpPr>
            <p:cNvPr id="15" name="Strzałka w dół 14"/>
            <p:cNvSpPr/>
            <p:nvPr/>
          </p:nvSpPr>
          <p:spPr>
            <a:xfrm>
              <a:off x="6084168" y="1124744"/>
              <a:ext cx="72008" cy="216024"/>
            </a:xfrm>
            <a:prstGeom prst="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+mj-lt"/>
              </a:endParaRPr>
            </a:p>
          </p:txBody>
        </p:sp>
        <p:sp>
          <p:nvSpPr>
            <p:cNvPr id="16" name="Nawias klamrowy zamykający 15"/>
            <p:cNvSpPr/>
            <p:nvPr/>
          </p:nvSpPr>
          <p:spPr>
            <a:xfrm>
              <a:off x="827584" y="548680"/>
              <a:ext cx="72008" cy="720080"/>
            </a:xfrm>
            <a:prstGeom prst="rightBrac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latin typeface="+mj-lt"/>
              </a:endParaRPr>
            </a:p>
          </p:txBody>
        </p:sp>
      </p:grpSp>
      <p:sp>
        <p:nvSpPr>
          <p:cNvPr id="17" name="pole tekstowe 16"/>
          <p:cNvSpPr txBox="1"/>
          <p:nvPr/>
        </p:nvSpPr>
        <p:spPr>
          <a:xfrm>
            <a:off x="0" y="0"/>
            <a:ext cx="608416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latin typeface="+mj-lt"/>
              </a:rPr>
              <a:t>The financial situation of long-term unemployed </a:t>
            </a:r>
            <a:r>
              <a:rPr lang="pl-PL" sz="2000" b="1" dirty="0" smtClean="0">
                <a:latin typeface="+mj-lt"/>
              </a:rPr>
              <a:t>(</a:t>
            </a:r>
            <a:r>
              <a:rPr lang="en-US" sz="2000" b="1" dirty="0" err="1" smtClean="0">
                <a:latin typeface="+mj-lt"/>
              </a:rPr>
              <a:t>Podlaskie</a:t>
            </a:r>
            <a:r>
              <a:rPr lang="pl-PL" sz="2000" b="1" dirty="0" smtClean="0">
                <a:latin typeface="+mj-lt"/>
              </a:rPr>
              <a:t>)</a:t>
            </a:r>
            <a:r>
              <a:rPr lang="en-US" sz="2000" b="1" dirty="0" smtClean="0">
                <a:latin typeface="+mj-lt"/>
              </a:rPr>
              <a:t>:</a:t>
            </a:r>
            <a:endParaRPr lang="en-US" sz="2000" b="1" dirty="0">
              <a:latin typeface="+mj-lt"/>
            </a:endParaRPr>
          </a:p>
        </p:txBody>
      </p:sp>
      <p:sp>
        <p:nvSpPr>
          <p:cNvPr id="21" name="Strzałka w prawo 20"/>
          <p:cNvSpPr/>
          <p:nvPr/>
        </p:nvSpPr>
        <p:spPr>
          <a:xfrm rot="10800000">
            <a:off x="755575" y="2204864"/>
            <a:ext cx="2880321" cy="144016"/>
          </a:xfrm>
          <a:prstGeom prst="rightArrow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+mj-lt"/>
            </a:endParaRPr>
          </a:p>
        </p:txBody>
      </p:sp>
      <p:sp>
        <p:nvSpPr>
          <p:cNvPr id="22" name="pole tekstowe 21"/>
          <p:cNvSpPr txBox="1"/>
          <p:nvPr/>
        </p:nvSpPr>
        <p:spPr>
          <a:xfrm>
            <a:off x="0" y="2348880"/>
            <a:ext cx="40679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800" b="1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below</a:t>
            </a:r>
            <a:r>
              <a:rPr lang="pl-PL" sz="18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 </a:t>
            </a:r>
            <a:r>
              <a:rPr lang="pl-PL" sz="1800" b="1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the</a:t>
            </a:r>
            <a:r>
              <a:rPr lang="pl-PL" sz="18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 </a:t>
            </a:r>
            <a:r>
              <a:rPr lang="pl-PL" sz="1800" b="1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subsistence</a:t>
            </a:r>
            <a:r>
              <a:rPr lang="pl-PL" sz="18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 minimum– 52% </a:t>
            </a:r>
            <a:endParaRPr lang="en-US" sz="1800" b="1" dirty="0">
              <a:solidFill>
                <a:schemeClr val="tx1">
                  <a:lumMod val="65000"/>
                  <a:lumOff val="35000"/>
                </a:schemeClr>
              </a:solidFill>
              <a:latin typeface="+mj-lt"/>
            </a:endParaRPr>
          </a:p>
        </p:txBody>
      </p:sp>
      <p:sp>
        <p:nvSpPr>
          <p:cNvPr id="23" name="pole tekstowe 22"/>
          <p:cNvSpPr txBox="1"/>
          <p:nvPr/>
        </p:nvSpPr>
        <p:spPr>
          <a:xfrm>
            <a:off x="0" y="2852936"/>
            <a:ext cx="50760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latin typeface="+mj-lt"/>
              </a:rPr>
              <a:t>Equipment of </a:t>
            </a:r>
            <a:r>
              <a:rPr lang="pl-PL" sz="2000" b="1" dirty="0" smtClean="0">
                <a:latin typeface="+mj-lt"/>
              </a:rPr>
              <a:t> </a:t>
            </a:r>
            <a:r>
              <a:rPr lang="pl-PL" sz="2000" b="1" dirty="0" err="1" smtClean="0">
                <a:latin typeface="+mj-lt"/>
              </a:rPr>
              <a:t>the</a:t>
            </a:r>
            <a:r>
              <a:rPr lang="pl-PL" sz="2000" b="1" dirty="0" smtClean="0">
                <a:latin typeface="+mj-lt"/>
              </a:rPr>
              <a:t> </a:t>
            </a:r>
            <a:r>
              <a:rPr lang="en-US" sz="2000" b="1" dirty="0" smtClean="0">
                <a:latin typeface="+mj-lt"/>
              </a:rPr>
              <a:t>households</a:t>
            </a:r>
            <a:r>
              <a:rPr lang="pl-PL" sz="2000" b="1" dirty="0" smtClean="0">
                <a:latin typeface="+mj-lt"/>
              </a:rPr>
              <a:t> of </a:t>
            </a:r>
            <a:r>
              <a:rPr lang="en-US" sz="2000" b="1" dirty="0" smtClean="0">
                <a:latin typeface="+mj-lt"/>
              </a:rPr>
              <a:t>long-term unemployed </a:t>
            </a:r>
            <a:r>
              <a:rPr lang="pl-PL" sz="2000" b="1" dirty="0" smtClean="0">
                <a:latin typeface="+mj-lt"/>
              </a:rPr>
              <a:t>(</a:t>
            </a:r>
            <a:r>
              <a:rPr lang="en-US" sz="2000" b="1" dirty="0" err="1" smtClean="0">
                <a:latin typeface="+mj-lt"/>
              </a:rPr>
              <a:t>Podlaskie</a:t>
            </a:r>
            <a:r>
              <a:rPr lang="pl-PL" sz="2000" b="1" dirty="0" smtClean="0">
                <a:latin typeface="+mj-lt"/>
              </a:rPr>
              <a:t>)</a:t>
            </a:r>
            <a:r>
              <a:rPr lang="en-US" sz="2000" b="1" dirty="0" smtClean="0">
                <a:latin typeface="+mj-lt"/>
              </a:rPr>
              <a:t>:</a:t>
            </a:r>
            <a:endParaRPr lang="en-US" sz="2000" b="1" dirty="0">
              <a:latin typeface="+mj-lt"/>
            </a:endParaRPr>
          </a:p>
        </p:txBody>
      </p:sp>
      <p:graphicFrame>
        <p:nvGraphicFramePr>
          <p:cNvPr id="24" name="Tabela 23"/>
          <p:cNvGraphicFramePr>
            <a:graphicFrameLocks noGrp="1"/>
          </p:cNvGraphicFramePr>
          <p:nvPr/>
        </p:nvGraphicFramePr>
        <p:xfrm>
          <a:off x="5580112" y="2564904"/>
          <a:ext cx="3563888" cy="4293097"/>
        </p:xfrm>
        <a:graphic>
          <a:graphicData uri="http://schemas.openxmlformats.org/drawingml/2006/table">
            <a:tbl>
              <a:tblPr/>
              <a:tblGrid>
                <a:gridCol w="2336442"/>
                <a:gridCol w="1227446"/>
              </a:tblGrid>
              <a:tr h="706436">
                <a:tc>
                  <a:txBody>
                    <a:bodyPr/>
                    <a:lstStyle/>
                    <a:p>
                      <a:pPr algn="l"/>
                      <a:r>
                        <a:rPr lang="pl-PL" sz="1400" b="1" dirty="0" smtClean="0">
                          <a:solidFill>
                            <a:schemeClr val="accent1"/>
                          </a:solidFill>
                          <a:latin typeface="Calibri"/>
                          <a:cs typeface="Times New Roman"/>
                        </a:rPr>
                        <a:t>Dependent </a:t>
                      </a:r>
                      <a:r>
                        <a:rPr lang="pl-PL" sz="1400" b="1" dirty="0" err="1" smtClean="0">
                          <a:solidFill>
                            <a:schemeClr val="accent1"/>
                          </a:solidFill>
                          <a:latin typeface="Calibri"/>
                          <a:cs typeface="Times New Roman"/>
                        </a:rPr>
                        <a:t>variable</a:t>
                      </a:r>
                      <a:r>
                        <a:rPr lang="pl-PL" sz="1400" b="1" baseline="0" dirty="0" smtClean="0">
                          <a:solidFill>
                            <a:schemeClr val="accent1"/>
                          </a:solidFill>
                          <a:latin typeface="Calibri"/>
                          <a:cs typeface="Times New Roman"/>
                        </a:rPr>
                        <a:t>: </a:t>
                      </a:r>
                      <a:r>
                        <a:rPr lang="pl-PL" sz="1400" b="1" baseline="0" dirty="0" err="1" smtClean="0">
                          <a:solidFill>
                            <a:schemeClr val="accent1"/>
                          </a:solidFill>
                          <a:latin typeface="Calibri"/>
                          <a:cs typeface="Times New Roman"/>
                        </a:rPr>
                        <a:t>household</a:t>
                      </a:r>
                      <a:r>
                        <a:rPr lang="pl-PL" sz="1400" b="1" baseline="0" dirty="0" smtClean="0">
                          <a:solidFill>
                            <a:schemeClr val="accent1"/>
                          </a:solidFill>
                          <a:latin typeface="Calibri"/>
                          <a:cs typeface="Times New Roman"/>
                        </a:rPr>
                        <a:t> </a:t>
                      </a:r>
                      <a:r>
                        <a:rPr lang="pl-PL" sz="1400" b="1" baseline="0" dirty="0" err="1" smtClean="0">
                          <a:solidFill>
                            <a:schemeClr val="accent1"/>
                          </a:solidFill>
                          <a:latin typeface="Calibri"/>
                          <a:cs typeface="Times New Roman"/>
                        </a:rPr>
                        <a:t>income</a:t>
                      </a:r>
                      <a:r>
                        <a:rPr lang="pl-PL" sz="1400" b="1" baseline="0" dirty="0" smtClean="0">
                          <a:solidFill>
                            <a:schemeClr val="accent1"/>
                          </a:solidFill>
                          <a:latin typeface="Calibri"/>
                          <a:cs typeface="Times New Roman"/>
                        </a:rPr>
                        <a:t> per person (PLN)</a:t>
                      </a:r>
                      <a:endParaRPr lang="pl-PL" sz="1400" b="1" dirty="0">
                        <a:solidFill>
                          <a:schemeClr val="accent1"/>
                        </a:solidFill>
                        <a:latin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6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B</a:t>
                      </a:r>
                      <a:endParaRPr lang="pl-PL" sz="1600" dirty="0">
                        <a:solidFill>
                          <a:srgbClr val="B1A25A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403678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 err="1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Age</a:t>
                      </a:r>
                      <a:endParaRPr lang="pl-PL" sz="1400" dirty="0">
                        <a:solidFill>
                          <a:srgbClr val="B1A25A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310515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6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-5,093*</a:t>
                      </a:r>
                      <a:endParaRPr lang="pl-PL" sz="1600" dirty="0">
                        <a:solidFill>
                          <a:srgbClr val="B1A25A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807355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 err="1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Number</a:t>
                      </a:r>
                      <a:r>
                        <a:rPr lang="pl-PL" sz="1400" b="1" baseline="0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 of </a:t>
                      </a:r>
                      <a:r>
                        <a:rPr lang="pl-PL" sz="1400" b="1" baseline="0" dirty="0" err="1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people</a:t>
                      </a:r>
                      <a:r>
                        <a:rPr lang="pl-PL" sz="1400" b="1" baseline="0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 </a:t>
                      </a:r>
                      <a:r>
                        <a:rPr lang="pl-PL" sz="1400" b="1" baseline="0" dirty="0" err="1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in</a:t>
                      </a:r>
                      <a:r>
                        <a:rPr lang="pl-PL" sz="1400" b="1" baseline="0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 </a:t>
                      </a:r>
                      <a:r>
                        <a:rPr lang="pl-PL" sz="1400" b="1" baseline="0" dirty="0" err="1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the</a:t>
                      </a:r>
                      <a:r>
                        <a:rPr lang="pl-PL" sz="1400" b="1" baseline="0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 </a:t>
                      </a:r>
                      <a:r>
                        <a:rPr lang="pl-PL" sz="1400" b="1" baseline="0" dirty="0" err="1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househod</a:t>
                      </a:r>
                      <a:endParaRPr lang="pl-PL" sz="1400" dirty="0">
                        <a:solidFill>
                          <a:srgbClr val="B1A25A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310515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6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-64,440*</a:t>
                      </a:r>
                      <a:endParaRPr lang="pl-PL" sz="1600" dirty="0">
                        <a:solidFill>
                          <a:srgbClr val="B1A25A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807355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Calibri"/>
                        </a:rPr>
                        <a:t>Number</a:t>
                      </a:r>
                      <a:r>
                        <a:rPr lang="pl-PL" sz="1400" b="1" baseline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Calibri"/>
                        </a:rPr>
                        <a:t> of </a:t>
                      </a:r>
                      <a:r>
                        <a:rPr lang="pl-PL" sz="1400" b="1" baseline="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Calibri"/>
                        </a:rPr>
                        <a:t>working</a:t>
                      </a:r>
                      <a:r>
                        <a:rPr lang="pl-PL" sz="1400" b="1" baseline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Calibri"/>
                        </a:rPr>
                        <a:t> </a:t>
                      </a:r>
                      <a:r>
                        <a:rPr lang="pl-PL" sz="1400" b="1" baseline="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Calibri"/>
                        </a:rPr>
                        <a:t>people</a:t>
                      </a:r>
                      <a:r>
                        <a:rPr lang="pl-PL" sz="1400" b="1" baseline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Calibri"/>
                        </a:rPr>
                        <a:t> </a:t>
                      </a:r>
                      <a:r>
                        <a:rPr lang="pl-PL" sz="1400" b="1" baseline="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Calibri"/>
                        </a:rPr>
                        <a:t>in</a:t>
                      </a:r>
                      <a:r>
                        <a:rPr lang="pl-PL" sz="1400" b="1" baseline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Calibri"/>
                        </a:rPr>
                        <a:t> </a:t>
                      </a:r>
                      <a:r>
                        <a:rPr lang="pl-PL" sz="1400" b="1" baseline="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Calibri"/>
                        </a:rPr>
                        <a:t>the</a:t>
                      </a:r>
                      <a:r>
                        <a:rPr lang="pl-PL" sz="1400" b="1" baseline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Calibri"/>
                        </a:rPr>
                        <a:t> </a:t>
                      </a:r>
                      <a:r>
                        <a:rPr lang="pl-PL" sz="1400" b="1" baseline="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Calibri"/>
                        </a:rPr>
                        <a:t>househod</a:t>
                      </a:r>
                      <a:endParaRPr lang="pl-PL" sz="1400" dirty="0">
                        <a:solidFill>
                          <a:srgbClr val="B1A25A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310515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6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130,852*</a:t>
                      </a:r>
                      <a:endParaRPr lang="pl-PL" sz="1600" dirty="0">
                        <a:solidFill>
                          <a:srgbClr val="B1A25A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1059654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Calibri"/>
                        </a:rPr>
                        <a:t>Number</a:t>
                      </a:r>
                      <a:r>
                        <a:rPr lang="pl-PL" sz="1400" b="1" baseline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Calibri"/>
                        </a:rPr>
                        <a:t> of  </a:t>
                      </a:r>
                      <a:r>
                        <a:rPr lang="pl-PL" sz="1400" b="1" baseline="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Calibri"/>
                        </a:rPr>
                        <a:t>unemployed</a:t>
                      </a:r>
                      <a:r>
                        <a:rPr lang="pl-PL" sz="1400" b="1" baseline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Calibri"/>
                        </a:rPr>
                        <a:t> </a:t>
                      </a:r>
                      <a:r>
                        <a:rPr lang="pl-PL" sz="1400" b="1" baseline="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Calibri"/>
                        </a:rPr>
                        <a:t>people</a:t>
                      </a:r>
                      <a:r>
                        <a:rPr lang="pl-PL" sz="1400" b="1" baseline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Calibri"/>
                        </a:rPr>
                        <a:t> </a:t>
                      </a:r>
                      <a:r>
                        <a:rPr lang="pl-PL" sz="1400" b="1" baseline="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Calibri"/>
                        </a:rPr>
                        <a:t>in</a:t>
                      </a:r>
                      <a:r>
                        <a:rPr lang="pl-PL" sz="1400" b="1" baseline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Calibri"/>
                        </a:rPr>
                        <a:t> </a:t>
                      </a:r>
                      <a:r>
                        <a:rPr lang="pl-PL" sz="1400" b="1" baseline="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Calibri"/>
                        </a:rPr>
                        <a:t>the</a:t>
                      </a:r>
                      <a:r>
                        <a:rPr lang="pl-PL" sz="1400" b="1" baseline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Calibri"/>
                        </a:rPr>
                        <a:t> </a:t>
                      </a:r>
                      <a:r>
                        <a:rPr lang="pl-PL" sz="1400" b="1" baseline="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Calibri"/>
                        </a:rPr>
                        <a:t>househod</a:t>
                      </a:r>
                      <a:r>
                        <a:rPr lang="pl-PL" sz="1400" b="1" baseline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Calibri"/>
                        </a:rPr>
                        <a:t> (not </a:t>
                      </a:r>
                      <a:r>
                        <a:rPr lang="pl-PL" sz="1400" b="1" baseline="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Calibri"/>
                        </a:rPr>
                        <a:t>counting</a:t>
                      </a:r>
                      <a:r>
                        <a:rPr lang="pl-PL" sz="1400" b="1" baseline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Calibri"/>
                        </a:rPr>
                        <a:t> respondent)</a:t>
                      </a:r>
                      <a:endParaRPr lang="pl-PL" sz="1400" dirty="0">
                        <a:solidFill>
                          <a:srgbClr val="B1A25A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310515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6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-56,615*</a:t>
                      </a:r>
                      <a:endParaRPr lang="pl-PL" sz="1600" dirty="0">
                        <a:solidFill>
                          <a:srgbClr val="B1A25A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508619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 err="1" smtClean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Farmer’s</a:t>
                      </a:r>
                      <a:r>
                        <a:rPr lang="pl-PL" sz="1400" b="1" dirty="0" smtClean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 </a:t>
                      </a:r>
                      <a:r>
                        <a:rPr lang="pl-PL" sz="1400" b="1" dirty="0" err="1" smtClean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household</a:t>
                      </a:r>
                      <a:endParaRPr lang="pl-PL" sz="1400" dirty="0">
                        <a:solidFill>
                          <a:srgbClr val="B1A25A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CEC59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310515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6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77,689*</a:t>
                      </a:r>
                      <a:endParaRPr lang="pl-PL" sz="1600" dirty="0">
                        <a:solidFill>
                          <a:srgbClr val="B1A25A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CEC59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25" name="pole tekstowe 24"/>
          <p:cNvSpPr txBox="1"/>
          <p:nvPr/>
        </p:nvSpPr>
        <p:spPr>
          <a:xfrm>
            <a:off x="4355976" y="2276872"/>
            <a:ext cx="18002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000" dirty="0" err="1" smtClean="0">
                <a:latin typeface="+mj-lt"/>
              </a:rPr>
              <a:t>Source</a:t>
            </a:r>
            <a:r>
              <a:rPr lang="pl-PL" sz="1000" dirty="0" smtClean="0">
                <a:latin typeface="+mj-lt"/>
              </a:rPr>
              <a:t>: Gallup </a:t>
            </a:r>
            <a:r>
              <a:rPr lang="pl-PL" sz="1000" dirty="0" err="1" smtClean="0">
                <a:latin typeface="+mj-lt"/>
              </a:rPr>
              <a:t>survey</a:t>
            </a:r>
            <a:r>
              <a:rPr lang="pl-PL" sz="1000" dirty="0" smtClean="0">
                <a:latin typeface="+mj-lt"/>
              </a:rPr>
              <a:t>, 2011</a:t>
            </a:r>
            <a:endParaRPr lang="en-US" sz="1000" dirty="0">
              <a:latin typeface="+mj-lt"/>
            </a:endParaRPr>
          </a:p>
        </p:txBody>
      </p:sp>
      <p:graphicFrame>
        <p:nvGraphicFramePr>
          <p:cNvPr id="26" name="Wykres 25"/>
          <p:cNvGraphicFramePr/>
          <p:nvPr/>
        </p:nvGraphicFramePr>
        <p:xfrm>
          <a:off x="179512" y="3573016"/>
          <a:ext cx="5040560" cy="2592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27" name="Wykres 26"/>
          <p:cNvGraphicFramePr/>
          <p:nvPr/>
        </p:nvGraphicFramePr>
        <p:xfrm>
          <a:off x="611560" y="836712"/>
          <a:ext cx="8532440" cy="17281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Wykres 4"/>
          <p:cNvGraphicFramePr/>
          <p:nvPr/>
        </p:nvGraphicFramePr>
        <p:xfrm>
          <a:off x="1" y="980728"/>
          <a:ext cx="9143999" cy="264287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Prostokąt 5"/>
          <p:cNvSpPr/>
          <p:nvPr/>
        </p:nvSpPr>
        <p:spPr>
          <a:xfrm>
            <a:off x="0" y="0"/>
            <a:ext cx="6084168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2000" b="1" dirty="0" smtClean="0">
                <a:latin typeface="+mj-lt"/>
              </a:rPr>
              <a:t>%</a:t>
            </a:r>
            <a:r>
              <a:rPr lang="en-US" sz="2000" b="1" dirty="0" smtClean="0">
                <a:latin typeface="+mj-lt"/>
              </a:rPr>
              <a:t> on long-term unemployed replies: "Yes, it happens very often to the unemployed to work in</a:t>
            </a:r>
            <a:r>
              <a:rPr lang="pl-PL" sz="2000" b="1" dirty="0" smtClean="0">
                <a:latin typeface="+mj-lt"/>
              </a:rPr>
              <a:t>, so </a:t>
            </a:r>
            <a:r>
              <a:rPr lang="pl-PL" sz="2000" b="1" dirty="0" err="1" smtClean="0">
                <a:latin typeface="+mj-lt"/>
              </a:rPr>
              <a:t>called</a:t>
            </a:r>
            <a:r>
              <a:rPr lang="pl-PL" sz="2000" b="1" dirty="0" smtClean="0">
                <a:latin typeface="+mj-lt"/>
              </a:rPr>
              <a:t>,</a:t>
            </a:r>
            <a:r>
              <a:rPr lang="en-US" sz="2000" b="1" dirty="0" smtClean="0">
                <a:latin typeface="+mj-lt"/>
              </a:rPr>
              <a:t> </a:t>
            </a:r>
            <a:r>
              <a:rPr lang="pl-PL" sz="2000" b="1" dirty="0" err="1" smtClean="0">
                <a:latin typeface="+mj-lt"/>
              </a:rPr>
              <a:t>grey</a:t>
            </a:r>
            <a:r>
              <a:rPr lang="pl-PL" sz="2000" b="1" dirty="0" smtClean="0">
                <a:latin typeface="+mj-lt"/>
              </a:rPr>
              <a:t> </a:t>
            </a:r>
            <a:r>
              <a:rPr lang="pl-PL" sz="2000" b="1" dirty="0" err="1" smtClean="0">
                <a:latin typeface="+mj-lt"/>
              </a:rPr>
              <a:t>zone</a:t>
            </a:r>
            <a:r>
              <a:rPr lang="en-US" sz="2000" b="1" dirty="0" smtClean="0">
                <a:latin typeface="+mj-lt"/>
              </a:rPr>
              <a:t>" (</a:t>
            </a:r>
            <a:r>
              <a:rPr lang="en-US" sz="2000" b="1" dirty="0" err="1" smtClean="0">
                <a:latin typeface="+mj-lt"/>
              </a:rPr>
              <a:t>Podlaskie</a:t>
            </a:r>
            <a:r>
              <a:rPr lang="en-US" sz="2000" b="1" dirty="0" smtClean="0">
                <a:latin typeface="+mj-lt"/>
              </a:rPr>
              <a:t> province, 2011)</a:t>
            </a:r>
          </a:p>
        </p:txBody>
      </p:sp>
      <p:graphicFrame>
        <p:nvGraphicFramePr>
          <p:cNvPr id="8" name="Wykres 7"/>
          <p:cNvGraphicFramePr/>
          <p:nvPr/>
        </p:nvGraphicFramePr>
        <p:xfrm>
          <a:off x="2267744" y="3501008"/>
          <a:ext cx="6696744" cy="274027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9" name="Prostokąt 8"/>
          <p:cNvSpPr/>
          <p:nvPr/>
        </p:nvSpPr>
        <p:spPr>
          <a:xfrm>
            <a:off x="467544" y="3645024"/>
            <a:ext cx="2267744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2000" b="1" dirty="0" err="1" smtClean="0">
                <a:latin typeface="+mj-lt"/>
              </a:rPr>
              <a:t>Why</a:t>
            </a:r>
            <a:r>
              <a:rPr lang="pl-PL" sz="2000" b="1" dirty="0" smtClean="0">
                <a:latin typeface="+mj-lt"/>
              </a:rPr>
              <a:t> do </a:t>
            </a:r>
            <a:r>
              <a:rPr lang="pl-PL" sz="2000" b="1" dirty="0" err="1" smtClean="0">
                <a:latin typeface="+mj-lt"/>
              </a:rPr>
              <a:t>the</a:t>
            </a:r>
            <a:r>
              <a:rPr lang="pl-PL" sz="2000" b="1" dirty="0" smtClean="0">
                <a:latin typeface="+mj-lt"/>
              </a:rPr>
              <a:t> </a:t>
            </a:r>
            <a:r>
              <a:rPr lang="pl-PL" sz="2000" b="1" dirty="0" err="1" smtClean="0">
                <a:latin typeface="+mj-lt"/>
              </a:rPr>
              <a:t>people</a:t>
            </a:r>
            <a:r>
              <a:rPr lang="pl-PL" sz="2000" b="1" dirty="0" smtClean="0">
                <a:latin typeface="+mj-lt"/>
              </a:rPr>
              <a:t> </a:t>
            </a:r>
            <a:r>
              <a:rPr lang="en-US" sz="2000" b="1" dirty="0" smtClean="0">
                <a:latin typeface="+mj-lt"/>
              </a:rPr>
              <a:t>work in</a:t>
            </a:r>
            <a:r>
              <a:rPr lang="pl-PL" sz="2000" b="1" dirty="0" smtClean="0">
                <a:latin typeface="+mj-lt"/>
              </a:rPr>
              <a:t>, so </a:t>
            </a:r>
            <a:r>
              <a:rPr lang="pl-PL" sz="2000" b="1" dirty="0" err="1" smtClean="0">
                <a:latin typeface="+mj-lt"/>
              </a:rPr>
              <a:t>called</a:t>
            </a:r>
            <a:r>
              <a:rPr lang="pl-PL" sz="2000" b="1" dirty="0" smtClean="0">
                <a:latin typeface="+mj-lt"/>
              </a:rPr>
              <a:t>,</a:t>
            </a:r>
            <a:r>
              <a:rPr lang="en-US" sz="2000" b="1" dirty="0" smtClean="0">
                <a:latin typeface="+mj-lt"/>
              </a:rPr>
              <a:t> </a:t>
            </a:r>
            <a:endParaRPr lang="pl-PL" sz="2000" b="1" dirty="0" smtClean="0">
              <a:latin typeface="+mj-lt"/>
            </a:endParaRPr>
          </a:p>
          <a:p>
            <a:r>
              <a:rPr lang="pl-PL" sz="2000" b="1" dirty="0" err="1" smtClean="0">
                <a:latin typeface="+mj-lt"/>
              </a:rPr>
              <a:t>grey</a:t>
            </a:r>
            <a:r>
              <a:rPr lang="pl-PL" sz="2000" b="1" dirty="0" smtClean="0">
                <a:latin typeface="+mj-lt"/>
              </a:rPr>
              <a:t> </a:t>
            </a:r>
            <a:r>
              <a:rPr lang="pl-PL" sz="2000" b="1" dirty="0" err="1" smtClean="0">
                <a:latin typeface="+mj-lt"/>
              </a:rPr>
              <a:t>zone</a:t>
            </a:r>
            <a:r>
              <a:rPr lang="pl-PL" sz="2000" b="1" dirty="0" smtClean="0">
                <a:latin typeface="+mj-lt"/>
              </a:rPr>
              <a:t>?</a:t>
            </a:r>
            <a:endParaRPr lang="en-US" sz="2000" b="1" dirty="0" smtClean="0">
              <a:latin typeface="+mj-lt"/>
            </a:endParaRPr>
          </a:p>
        </p:txBody>
      </p:sp>
      <p:sp>
        <p:nvSpPr>
          <p:cNvPr id="10" name="pole tekstowe 9"/>
          <p:cNvSpPr txBox="1"/>
          <p:nvPr/>
        </p:nvSpPr>
        <p:spPr>
          <a:xfrm>
            <a:off x="7847856" y="6237312"/>
            <a:ext cx="12961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000" dirty="0" err="1" smtClean="0"/>
              <a:t>Source</a:t>
            </a:r>
            <a:r>
              <a:rPr lang="pl-PL" sz="1000" dirty="0" smtClean="0"/>
              <a:t>: Gallup </a:t>
            </a:r>
            <a:r>
              <a:rPr lang="pl-PL" sz="1000" dirty="0" err="1" smtClean="0"/>
              <a:t>survey</a:t>
            </a:r>
            <a:r>
              <a:rPr lang="pl-PL" sz="1000" dirty="0" smtClean="0"/>
              <a:t> 2011</a:t>
            </a:r>
            <a:endParaRPr lang="en-US" sz="1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rostokąt 6"/>
          <p:cNvSpPr/>
          <p:nvPr/>
        </p:nvSpPr>
        <p:spPr>
          <a:xfrm>
            <a:off x="4716016" y="1772816"/>
            <a:ext cx="223224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b="1" dirty="0" err="1" smtClean="0"/>
              <a:t>Emigration</a:t>
            </a:r>
            <a:r>
              <a:rPr lang="pl-PL" b="1" dirty="0" smtClean="0"/>
              <a:t> </a:t>
            </a:r>
            <a:r>
              <a:rPr lang="pl-PL" b="1" dirty="0" err="1" smtClean="0"/>
              <a:t>experience</a:t>
            </a:r>
            <a:endParaRPr lang="en-US" b="1" dirty="0" smtClean="0"/>
          </a:p>
        </p:txBody>
      </p:sp>
      <p:graphicFrame>
        <p:nvGraphicFramePr>
          <p:cNvPr id="8" name="Wykres 7"/>
          <p:cNvGraphicFramePr/>
          <p:nvPr/>
        </p:nvGraphicFramePr>
        <p:xfrm>
          <a:off x="0" y="3573016"/>
          <a:ext cx="9144000" cy="30243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9" name="Wykres 8"/>
          <p:cNvGraphicFramePr/>
          <p:nvPr/>
        </p:nvGraphicFramePr>
        <p:xfrm>
          <a:off x="0" y="0"/>
          <a:ext cx="3923928" cy="35730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6" name="pole tekstowe 5"/>
          <p:cNvSpPr txBox="1"/>
          <p:nvPr/>
        </p:nvSpPr>
        <p:spPr>
          <a:xfrm>
            <a:off x="7847856" y="6457890"/>
            <a:ext cx="12961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000" dirty="0" err="1" smtClean="0"/>
              <a:t>Source</a:t>
            </a:r>
            <a:r>
              <a:rPr lang="pl-PL" sz="1000" dirty="0" smtClean="0"/>
              <a:t>: Gallup </a:t>
            </a:r>
            <a:r>
              <a:rPr lang="pl-PL" sz="1000" dirty="0" err="1" smtClean="0"/>
              <a:t>survey</a:t>
            </a:r>
            <a:r>
              <a:rPr lang="pl-PL" sz="1000" dirty="0" smtClean="0"/>
              <a:t> 2011</a:t>
            </a:r>
            <a:endParaRPr lang="en-US" sz="1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rostokąt 5"/>
          <p:cNvSpPr/>
          <p:nvPr/>
        </p:nvSpPr>
        <p:spPr>
          <a:xfrm>
            <a:off x="6300192" y="4293096"/>
            <a:ext cx="2376264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b="1" dirty="0" err="1" smtClean="0"/>
              <a:t>Emigration</a:t>
            </a:r>
            <a:r>
              <a:rPr lang="pl-PL" b="1" dirty="0" smtClean="0"/>
              <a:t> </a:t>
            </a:r>
            <a:r>
              <a:rPr lang="pl-PL" b="1" dirty="0" err="1" smtClean="0"/>
              <a:t>plans</a:t>
            </a:r>
            <a:r>
              <a:rPr lang="pl-PL" b="1" dirty="0" smtClean="0"/>
              <a:t> of long-term </a:t>
            </a:r>
            <a:r>
              <a:rPr lang="pl-PL" b="1" dirty="0" err="1" smtClean="0"/>
              <a:t>unemployed</a:t>
            </a:r>
            <a:r>
              <a:rPr lang="pl-PL" b="1" dirty="0" smtClean="0"/>
              <a:t> </a:t>
            </a:r>
            <a:r>
              <a:rPr lang="pl-PL" b="1" dirty="0" err="1" smtClean="0"/>
              <a:t>people</a:t>
            </a:r>
            <a:endParaRPr lang="en-US" b="1" dirty="0" smtClean="0"/>
          </a:p>
        </p:txBody>
      </p:sp>
      <p:sp>
        <p:nvSpPr>
          <p:cNvPr id="7" name="pole tekstowe 6"/>
          <p:cNvSpPr txBox="1"/>
          <p:nvPr/>
        </p:nvSpPr>
        <p:spPr>
          <a:xfrm>
            <a:off x="7847856" y="6237312"/>
            <a:ext cx="12961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000" dirty="0" err="1" smtClean="0"/>
              <a:t>Source</a:t>
            </a:r>
            <a:r>
              <a:rPr lang="pl-PL" sz="1000" dirty="0" smtClean="0"/>
              <a:t>: Gallup </a:t>
            </a:r>
            <a:r>
              <a:rPr lang="pl-PL" sz="1000" dirty="0" err="1" smtClean="0"/>
              <a:t>survey</a:t>
            </a:r>
            <a:r>
              <a:rPr lang="pl-PL" sz="1000" dirty="0" smtClean="0"/>
              <a:t> 2011</a:t>
            </a:r>
            <a:endParaRPr lang="en-US" sz="1000" dirty="0"/>
          </a:p>
        </p:txBody>
      </p:sp>
      <p:sp>
        <p:nvSpPr>
          <p:cNvPr id="8" name="Nawias klamrowy zamykający 7"/>
          <p:cNvSpPr/>
          <p:nvPr/>
        </p:nvSpPr>
        <p:spPr>
          <a:xfrm>
            <a:off x="5868144" y="4581128"/>
            <a:ext cx="288032" cy="1512168"/>
          </a:xfrm>
          <a:prstGeom prst="rightBrac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9" name="Wykres 8"/>
          <p:cNvGraphicFramePr/>
          <p:nvPr/>
        </p:nvGraphicFramePr>
        <p:xfrm>
          <a:off x="0" y="0"/>
          <a:ext cx="6588224" cy="61653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Wykres 7"/>
          <p:cNvGraphicFramePr/>
          <p:nvPr/>
        </p:nvGraphicFramePr>
        <p:xfrm>
          <a:off x="179512" y="188640"/>
          <a:ext cx="7812360" cy="60486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Prostokąt 5"/>
          <p:cNvSpPr/>
          <p:nvPr/>
        </p:nvSpPr>
        <p:spPr>
          <a:xfrm>
            <a:off x="179512" y="4077072"/>
            <a:ext cx="273630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/>
              <a:t>Alternative sources of income </a:t>
            </a:r>
            <a:r>
              <a:rPr lang="pl-PL" b="1" dirty="0" smtClean="0"/>
              <a:t>for </a:t>
            </a:r>
            <a:r>
              <a:rPr lang="en-US" b="1" dirty="0" smtClean="0"/>
              <a:t>long-term unemployed</a:t>
            </a:r>
            <a:r>
              <a:rPr lang="pl-PL" b="1" dirty="0" smtClean="0"/>
              <a:t> </a:t>
            </a:r>
            <a:r>
              <a:rPr lang="pl-PL" b="1" dirty="0" err="1" smtClean="0"/>
              <a:t>people</a:t>
            </a:r>
            <a:endParaRPr lang="en-US" b="1" dirty="0" smtClean="0"/>
          </a:p>
        </p:txBody>
      </p:sp>
      <p:sp>
        <p:nvSpPr>
          <p:cNvPr id="4" name="pole tekstowe 3"/>
          <p:cNvSpPr txBox="1"/>
          <p:nvPr/>
        </p:nvSpPr>
        <p:spPr>
          <a:xfrm>
            <a:off x="7847856" y="6457890"/>
            <a:ext cx="12961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000" dirty="0" err="1" smtClean="0"/>
              <a:t>Source</a:t>
            </a:r>
            <a:r>
              <a:rPr lang="pl-PL" sz="1000" dirty="0" smtClean="0"/>
              <a:t>: Gallup </a:t>
            </a:r>
            <a:r>
              <a:rPr lang="pl-PL" sz="1000" dirty="0" err="1" smtClean="0"/>
              <a:t>survey</a:t>
            </a:r>
            <a:r>
              <a:rPr lang="pl-PL" sz="1000" dirty="0" smtClean="0"/>
              <a:t>, 2011</a:t>
            </a:r>
            <a:endParaRPr lang="en-US" sz="1000" dirty="0"/>
          </a:p>
        </p:txBody>
      </p:sp>
      <p:sp>
        <p:nvSpPr>
          <p:cNvPr id="7" name="Nawias klamrowy otwierający 6"/>
          <p:cNvSpPr/>
          <p:nvPr/>
        </p:nvSpPr>
        <p:spPr>
          <a:xfrm>
            <a:off x="2987824" y="3789040"/>
            <a:ext cx="360040" cy="2304256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/>
          <p:cNvSpPr>
            <a:spLocks noGrp="1"/>
          </p:cNvSpPr>
          <p:nvPr>
            <p:ph type="title"/>
          </p:nvPr>
        </p:nvSpPr>
        <p:spPr>
          <a:xfrm>
            <a:off x="467544" y="2204864"/>
            <a:ext cx="7772400" cy="1362075"/>
          </a:xfrm>
        </p:spPr>
        <p:txBody>
          <a:bodyPr/>
          <a:lstStyle/>
          <a:p>
            <a:r>
              <a:rPr lang="pl-PL" dirty="0" smtClean="0"/>
              <a:t>Long-term </a:t>
            </a:r>
            <a:r>
              <a:rPr lang="pl-PL" dirty="0" err="1" smtClean="0"/>
              <a:t>unemployed</a:t>
            </a:r>
            <a:r>
              <a:rPr lang="pl-PL" dirty="0" smtClean="0"/>
              <a:t> </a:t>
            </a:r>
            <a:r>
              <a:rPr lang="pl-PL" dirty="0" err="1" smtClean="0"/>
              <a:t>in</a:t>
            </a:r>
            <a:r>
              <a:rPr lang="pl-PL" dirty="0" smtClean="0"/>
              <a:t> podlaskie </a:t>
            </a:r>
            <a:endParaRPr lang="en-US" dirty="0"/>
          </a:p>
        </p:txBody>
      </p:sp>
      <p:sp>
        <p:nvSpPr>
          <p:cNvPr id="6" name="Symbol zastępczy tekstu 5"/>
          <p:cNvSpPr>
            <a:spLocks noGrp="1"/>
          </p:cNvSpPr>
          <p:nvPr>
            <p:ph type="body" idx="1"/>
          </p:nvPr>
        </p:nvSpPr>
        <p:spPr>
          <a:xfrm>
            <a:off x="539552" y="3501008"/>
            <a:ext cx="8424936" cy="420067"/>
          </a:xfrm>
        </p:spPr>
        <p:txBody>
          <a:bodyPr/>
          <a:lstStyle/>
          <a:p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SOCIAL ENVIRONMENT AND SOCIAL CAPITAL OF RESPONDENTS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ole tekstowe 5"/>
          <p:cNvSpPr txBox="1"/>
          <p:nvPr/>
        </p:nvSpPr>
        <p:spPr>
          <a:xfrm>
            <a:off x="0" y="0"/>
            <a:ext cx="608416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latin typeface="+mj-lt"/>
              </a:rPr>
              <a:t>The composition of the long-term unemployed</a:t>
            </a:r>
            <a:r>
              <a:rPr lang="pl-PL" sz="2000" b="1" dirty="0" smtClean="0">
                <a:latin typeface="+mj-lt"/>
              </a:rPr>
              <a:t> </a:t>
            </a:r>
            <a:r>
              <a:rPr lang="en-US" sz="2000" b="1" dirty="0" smtClean="0">
                <a:latin typeface="+mj-lt"/>
              </a:rPr>
              <a:t>household </a:t>
            </a:r>
            <a:r>
              <a:rPr lang="pl-PL" sz="2000" b="1" dirty="0" smtClean="0">
                <a:latin typeface="+mj-lt"/>
              </a:rPr>
              <a:t>: </a:t>
            </a:r>
            <a:endParaRPr lang="en-US" sz="2000" b="1" dirty="0">
              <a:latin typeface="+mj-lt"/>
            </a:endParaRPr>
          </a:p>
        </p:txBody>
      </p:sp>
      <p:sp>
        <p:nvSpPr>
          <p:cNvPr id="7" name="pole tekstowe 6"/>
          <p:cNvSpPr txBox="1"/>
          <p:nvPr/>
        </p:nvSpPr>
        <p:spPr>
          <a:xfrm>
            <a:off x="7847856" y="6457890"/>
            <a:ext cx="12961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000" dirty="0" err="1" smtClean="0"/>
              <a:t>Source</a:t>
            </a:r>
            <a:r>
              <a:rPr lang="pl-PL" sz="1000" dirty="0" smtClean="0"/>
              <a:t>: Gallup </a:t>
            </a:r>
            <a:r>
              <a:rPr lang="pl-PL" sz="1000" dirty="0" err="1" smtClean="0"/>
              <a:t>survey</a:t>
            </a:r>
            <a:r>
              <a:rPr lang="pl-PL" sz="1000" dirty="0" smtClean="0"/>
              <a:t>, 2011</a:t>
            </a:r>
            <a:endParaRPr lang="en-US" sz="1000" dirty="0"/>
          </a:p>
        </p:txBody>
      </p:sp>
      <p:graphicFrame>
        <p:nvGraphicFramePr>
          <p:cNvPr id="10" name="Chart 1"/>
          <p:cNvGraphicFramePr>
            <a:graphicFrameLocks/>
          </p:cNvGraphicFramePr>
          <p:nvPr/>
        </p:nvGraphicFramePr>
        <p:xfrm>
          <a:off x="0" y="692696"/>
          <a:ext cx="8964488" cy="23762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2" name="Wykres 11"/>
          <p:cNvGraphicFramePr/>
          <p:nvPr/>
        </p:nvGraphicFramePr>
        <p:xfrm>
          <a:off x="0" y="3068960"/>
          <a:ext cx="8604448" cy="29523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ole tekstowe 7"/>
          <p:cNvSpPr txBox="1"/>
          <p:nvPr/>
        </p:nvSpPr>
        <p:spPr>
          <a:xfrm>
            <a:off x="7847856" y="6457890"/>
            <a:ext cx="12961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000" dirty="0" err="1" smtClean="0"/>
              <a:t>Source</a:t>
            </a:r>
            <a:r>
              <a:rPr lang="pl-PL" sz="1000" dirty="0" smtClean="0"/>
              <a:t>: Gallup </a:t>
            </a:r>
            <a:r>
              <a:rPr lang="pl-PL" sz="1000" dirty="0" err="1" smtClean="0"/>
              <a:t>survey</a:t>
            </a:r>
            <a:r>
              <a:rPr lang="pl-PL" sz="1000" dirty="0" smtClean="0"/>
              <a:t>, 2011</a:t>
            </a:r>
            <a:endParaRPr lang="en-US" sz="1000" dirty="0"/>
          </a:p>
        </p:txBody>
      </p:sp>
      <p:sp>
        <p:nvSpPr>
          <p:cNvPr id="9" name="Symbol zastępczy zawartości 2"/>
          <p:cNvSpPr>
            <a:spLocks noGrp="1"/>
          </p:cNvSpPr>
          <p:nvPr>
            <p:ph sz="half" idx="1"/>
          </p:nvPr>
        </p:nvSpPr>
        <p:spPr>
          <a:xfrm>
            <a:off x="6228184" y="980728"/>
            <a:ext cx="2448272" cy="2304256"/>
          </a:xfrm>
        </p:spPr>
        <p:txBody>
          <a:bodyPr/>
          <a:lstStyle/>
          <a:p>
            <a:pPr algn="just">
              <a:buNone/>
            </a:pPr>
            <a:r>
              <a:rPr lang="pl-PL" sz="1800" dirty="0" smtClean="0"/>
              <a:t>	</a:t>
            </a:r>
            <a:r>
              <a:rPr lang="en-US" sz="1800" dirty="0" smtClean="0"/>
              <a:t> the longer a person remains unemployed, the smaller</a:t>
            </a:r>
            <a:r>
              <a:rPr lang="pl-PL" sz="1800" dirty="0" smtClean="0"/>
              <a:t> </a:t>
            </a:r>
            <a:r>
              <a:rPr lang="en-US" sz="1800" dirty="0" smtClean="0"/>
              <a:t>the share of people working</a:t>
            </a:r>
            <a:r>
              <a:rPr lang="pl-PL" sz="1800" dirty="0" smtClean="0"/>
              <a:t> </a:t>
            </a:r>
            <a:r>
              <a:rPr lang="en-US" sz="1800" dirty="0" smtClean="0"/>
              <a:t>in the network of her friends</a:t>
            </a:r>
            <a:endParaRPr lang="pl-PL" sz="1800" dirty="0" smtClean="0"/>
          </a:p>
          <a:p>
            <a:pPr algn="just">
              <a:buNone/>
            </a:pPr>
            <a:r>
              <a:rPr lang="pl-PL" sz="1800" dirty="0" smtClean="0">
                <a:solidFill>
                  <a:srgbClr val="FFC000"/>
                </a:solidFill>
              </a:rPr>
              <a:t>(r=-.109; p&lt;.005) </a:t>
            </a:r>
            <a:endParaRPr lang="en-US" sz="1800" dirty="0">
              <a:solidFill>
                <a:srgbClr val="FFC000"/>
              </a:solidFill>
            </a:endParaRPr>
          </a:p>
        </p:txBody>
      </p:sp>
      <p:graphicFrame>
        <p:nvGraphicFramePr>
          <p:cNvPr id="10" name="Wykres 9"/>
          <p:cNvGraphicFramePr>
            <a:graphicFrameLocks/>
          </p:cNvGraphicFramePr>
          <p:nvPr/>
        </p:nvGraphicFramePr>
        <p:xfrm>
          <a:off x="0" y="404664"/>
          <a:ext cx="6335688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1" name="Wykres 10"/>
          <p:cNvGraphicFramePr>
            <a:graphicFrameLocks/>
          </p:cNvGraphicFramePr>
          <p:nvPr/>
        </p:nvGraphicFramePr>
        <p:xfrm>
          <a:off x="0" y="3284984"/>
          <a:ext cx="6588224" cy="29279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7" name="Nawias klamrowy zamykający 6"/>
          <p:cNvSpPr/>
          <p:nvPr/>
        </p:nvSpPr>
        <p:spPr>
          <a:xfrm>
            <a:off x="6588224" y="3573016"/>
            <a:ext cx="576064" cy="144016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pole tekstowe 11"/>
          <p:cNvSpPr txBox="1"/>
          <p:nvPr/>
        </p:nvSpPr>
        <p:spPr>
          <a:xfrm>
            <a:off x="0" y="0"/>
            <a:ext cx="50040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000" b="1" dirty="0" err="1" smtClean="0">
                <a:latin typeface="+mj-lt"/>
              </a:rPr>
              <a:t>Friends</a:t>
            </a:r>
            <a:r>
              <a:rPr lang="pl-PL" sz="2000" b="1" dirty="0" smtClean="0">
                <a:latin typeface="+mj-lt"/>
              </a:rPr>
              <a:t> of long-term </a:t>
            </a:r>
            <a:r>
              <a:rPr lang="pl-PL" sz="2000" b="1" dirty="0" err="1" smtClean="0">
                <a:latin typeface="+mj-lt"/>
              </a:rPr>
              <a:t>unemployed</a:t>
            </a:r>
            <a:r>
              <a:rPr lang="pl-PL" sz="2000" b="1" dirty="0" smtClean="0">
                <a:latin typeface="+mj-lt"/>
              </a:rPr>
              <a:t> </a:t>
            </a:r>
            <a:r>
              <a:rPr lang="pl-PL" sz="2000" b="1" dirty="0" err="1" smtClean="0">
                <a:latin typeface="+mj-lt"/>
              </a:rPr>
              <a:t>people</a:t>
            </a:r>
            <a:r>
              <a:rPr lang="pl-PL" sz="2000" b="1" dirty="0" smtClean="0">
                <a:latin typeface="+mj-lt"/>
              </a:rPr>
              <a:t>: </a:t>
            </a:r>
            <a:endParaRPr lang="en-US" sz="2000" b="1" dirty="0">
              <a:latin typeface="+mj-lt"/>
            </a:endParaRPr>
          </a:p>
        </p:txBody>
      </p:sp>
      <p:sp>
        <p:nvSpPr>
          <p:cNvPr id="13" name="pole tekstowe 12"/>
          <p:cNvSpPr txBox="1"/>
          <p:nvPr/>
        </p:nvSpPr>
        <p:spPr>
          <a:xfrm>
            <a:off x="7271792" y="3501008"/>
            <a:ext cx="1872208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l-PL" sz="2000" b="1" dirty="0" err="1" smtClean="0">
                <a:latin typeface="+mj-lt"/>
              </a:rPr>
              <a:t>Economical</a:t>
            </a:r>
            <a:r>
              <a:rPr lang="pl-PL" sz="2000" b="1" dirty="0" smtClean="0">
                <a:latin typeface="+mj-lt"/>
              </a:rPr>
              <a:t> status of </a:t>
            </a:r>
            <a:r>
              <a:rPr lang="pl-PL" sz="2000" b="1" dirty="0" err="1" smtClean="0">
                <a:latin typeface="+mj-lt"/>
              </a:rPr>
              <a:t>friends</a:t>
            </a:r>
            <a:r>
              <a:rPr lang="pl-PL" sz="2000" b="1" dirty="0" smtClean="0">
                <a:latin typeface="+mj-lt"/>
              </a:rPr>
              <a:t> of </a:t>
            </a:r>
            <a:r>
              <a:rPr lang="pl-PL" sz="2000" b="1" dirty="0" err="1" smtClean="0">
                <a:latin typeface="+mj-lt"/>
              </a:rPr>
              <a:t>long-employed</a:t>
            </a:r>
            <a:r>
              <a:rPr lang="pl-PL" sz="2000" b="1" dirty="0" smtClean="0">
                <a:latin typeface="+mj-lt"/>
              </a:rPr>
              <a:t>  </a:t>
            </a:r>
            <a:r>
              <a:rPr lang="pl-PL" sz="2000" b="1" dirty="0" err="1" smtClean="0">
                <a:latin typeface="+mj-lt"/>
              </a:rPr>
              <a:t>people</a:t>
            </a:r>
            <a:endParaRPr lang="en-US" sz="2000" b="1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Wykres 3"/>
          <p:cNvGraphicFramePr/>
          <p:nvPr/>
        </p:nvGraphicFramePr>
        <p:xfrm>
          <a:off x="2555776" y="1628800"/>
          <a:ext cx="6588224" cy="348678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cxnSp>
        <p:nvCxnSpPr>
          <p:cNvPr id="8" name="Łącznik prosty 7"/>
          <p:cNvCxnSpPr>
            <a:stCxn id="10" idx="1"/>
          </p:cNvCxnSpPr>
          <p:nvPr/>
        </p:nvCxnSpPr>
        <p:spPr>
          <a:xfrm rot="10800000" flipH="1" flipV="1">
            <a:off x="5831632" y="1438037"/>
            <a:ext cx="36512" cy="3287106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pole tekstowe 8"/>
          <p:cNvSpPr txBox="1"/>
          <p:nvPr/>
        </p:nvSpPr>
        <p:spPr>
          <a:xfrm>
            <a:off x="3851920" y="1268760"/>
            <a:ext cx="194421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600" b="1" dirty="0" err="1" smtClean="0"/>
              <a:t>Helping</a:t>
            </a:r>
            <a:endParaRPr lang="en-US" sz="1600" b="1" dirty="0"/>
          </a:p>
        </p:txBody>
      </p:sp>
      <p:sp>
        <p:nvSpPr>
          <p:cNvPr id="10" name="pole tekstowe 9"/>
          <p:cNvSpPr txBox="1"/>
          <p:nvPr/>
        </p:nvSpPr>
        <p:spPr>
          <a:xfrm>
            <a:off x="5831632" y="1268760"/>
            <a:ext cx="212474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600" b="1" dirty="0" err="1" smtClean="0"/>
              <a:t>Using</a:t>
            </a:r>
            <a:r>
              <a:rPr lang="pl-PL" sz="1600" b="1" dirty="0" smtClean="0"/>
              <a:t> help</a:t>
            </a:r>
            <a:endParaRPr lang="en-US" sz="1600" b="1" dirty="0"/>
          </a:p>
        </p:txBody>
      </p:sp>
      <p:sp>
        <p:nvSpPr>
          <p:cNvPr id="11" name="pole tekstowe 10"/>
          <p:cNvSpPr txBox="1"/>
          <p:nvPr/>
        </p:nvSpPr>
        <p:spPr>
          <a:xfrm>
            <a:off x="0" y="404664"/>
            <a:ext cx="594015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latin typeface="+mj-lt"/>
              </a:rPr>
              <a:t>Use and provision of assistance by the long-term unemployed in the </a:t>
            </a:r>
            <a:r>
              <a:rPr lang="en-US" sz="2000" b="1" dirty="0" err="1" smtClean="0">
                <a:latin typeface="+mj-lt"/>
              </a:rPr>
              <a:t>Podlaskie</a:t>
            </a:r>
            <a:r>
              <a:rPr lang="pl-PL" sz="2000" b="1" dirty="0" smtClean="0">
                <a:latin typeface="+mj-lt"/>
              </a:rPr>
              <a:t> </a:t>
            </a:r>
            <a:r>
              <a:rPr lang="en-US" sz="2000" b="1" dirty="0" smtClean="0">
                <a:latin typeface="+mj-lt"/>
              </a:rPr>
              <a:t>province</a:t>
            </a:r>
            <a:r>
              <a:rPr lang="pl-PL" sz="2000" b="1" dirty="0" smtClean="0">
                <a:latin typeface="+mj-lt"/>
              </a:rPr>
              <a:t>:</a:t>
            </a:r>
          </a:p>
        </p:txBody>
      </p:sp>
      <p:graphicFrame>
        <p:nvGraphicFramePr>
          <p:cNvPr id="12" name="Wykres 11"/>
          <p:cNvGraphicFramePr>
            <a:graphicFrameLocks/>
          </p:cNvGraphicFramePr>
          <p:nvPr/>
        </p:nvGraphicFramePr>
        <p:xfrm>
          <a:off x="1691680" y="1484784"/>
          <a:ext cx="5747108" cy="33843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3" name="pole tekstowe 12"/>
          <p:cNvSpPr txBox="1"/>
          <p:nvPr/>
        </p:nvSpPr>
        <p:spPr>
          <a:xfrm>
            <a:off x="7847856" y="6457890"/>
            <a:ext cx="12961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000" dirty="0" err="1" smtClean="0"/>
              <a:t>Source</a:t>
            </a:r>
            <a:r>
              <a:rPr lang="pl-PL" sz="1000" dirty="0" smtClean="0"/>
              <a:t>: Gallup </a:t>
            </a:r>
            <a:r>
              <a:rPr lang="pl-PL" sz="1000" dirty="0" err="1" smtClean="0"/>
              <a:t>survey</a:t>
            </a:r>
            <a:r>
              <a:rPr lang="pl-PL" sz="1000" dirty="0" smtClean="0"/>
              <a:t>, 2011</a:t>
            </a:r>
            <a:endParaRPr lang="en-US" sz="1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/>
          <p:cNvSpPr>
            <a:spLocks noGrp="1"/>
          </p:cNvSpPr>
          <p:nvPr>
            <p:ph type="title"/>
          </p:nvPr>
        </p:nvSpPr>
        <p:spPr>
          <a:xfrm>
            <a:off x="467544" y="2204864"/>
            <a:ext cx="7772400" cy="1362075"/>
          </a:xfrm>
        </p:spPr>
        <p:txBody>
          <a:bodyPr/>
          <a:lstStyle/>
          <a:p>
            <a:r>
              <a:rPr lang="pl-PL" dirty="0" smtClean="0"/>
              <a:t>Long-term </a:t>
            </a:r>
            <a:r>
              <a:rPr lang="pl-PL" dirty="0" err="1" smtClean="0"/>
              <a:t>unemployed</a:t>
            </a:r>
            <a:r>
              <a:rPr lang="pl-PL" dirty="0" smtClean="0"/>
              <a:t> </a:t>
            </a:r>
            <a:r>
              <a:rPr lang="pl-PL" dirty="0" err="1" smtClean="0"/>
              <a:t>in</a:t>
            </a:r>
            <a:r>
              <a:rPr lang="pl-PL" dirty="0" smtClean="0"/>
              <a:t> podlaskie </a:t>
            </a:r>
            <a:endParaRPr lang="en-US" dirty="0"/>
          </a:p>
        </p:txBody>
      </p:sp>
      <p:sp>
        <p:nvSpPr>
          <p:cNvPr id="6" name="Symbol zastępczy tekstu 5"/>
          <p:cNvSpPr>
            <a:spLocks noGrp="1"/>
          </p:cNvSpPr>
          <p:nvPr>
            <p:ph type="body" idx="1"/>
          </p:nvPr>
        </p:nvSpPr>
        <p:spPr>
          <a:xfrm>
            <a:off x="539552" y="3501008"/>
            <a:ext cx="8424936" cy="420067"/>
          </a:xfrm>
        </p:spPr>
        <p:txBody>
          <a:bodyPr/>
          <a:lstStyle/>
          <a:p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PSYCHOLOGICAL CONSEQUENCES OF LONG-TERM UNEMPLOYMENT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/>
          <p:cNvSpPr>
            <a:spLocks noGrp="1"/>
          </p:cNvSpPr>
          <p:nvPr>
            <p:ph type="title"/>
          </p:nvPr>
        </p:nvSpPr>
        <p:spPr>
          <a:xfrm>
            <a:off x="0" y="0"/>
            <a:ext cx="6372200" cy="1268760"/>
          </a:xfrm>
        </p:spPr>
        <p:txBody>
          <a:bodyPr/>
          <a:lstStyle/>
          <a:p>
            <a:r>
              <a:rPr lang="pl-PL" dirty="0" err="1" smtClean="0"/>
              <a:t>Research</a:t>
            </a:r>
            <a:r>
              <a:rPr lang="pl-PL" dirty="0" smtClean="0"/>
              <a:t> </a:t>
            </a:r>
            <a:r>
              <a:rPr lang="pl-PL" dirty="0" err="1" smtClean="0"/>
              <a:t>methodology</a:t>
            </a:r>
            <a:r>
              <a:rPr lang="pl-PL" dirty="0" smtClean="0"/>
              <a:t> </a:t>
            </a:r>
            <a:endParaRPr lang="en-US" dirty="0"/>
          </a:p>
        </p:txBody>
      </p:sp>
      <p:sp>
        <p:nvSpPr>
          <p:cNvPr id="7" name="Symbol zastępczy zawartości 6"/>
          <p:cNvSpPr>
            <a:spLocks noGrp="1"/>
          </p:cNvSpPr>
          <p:nvPr>
            <p:ph sz="half" idx="2"/>
          </p:nvPr>
        </p:nvSpPr>
        <p:spPr>
          <a:xfrm>
            <a:off x="3203848" y="1556792"/>
            <a:ext cx="5544616" cy="1015752"/>
          </a:xfrm>
        </p:spPr>
        <p:txBody>
          <a:bodyPr/>
          <a:lstStyle/>
          <a:p>
            <a:pPr algn="just"/>
            <a:r>
              <a:rPr lang="en-US" sz="1200" dirty="0" smtClean="0"/>
              <a:t>Review of available literature</a:t>
            </a:r>
          </a:p>
          <a:p>
            <a:pPr algn="just"/>
            <a:r>
              <a:rPr lang="en-US" sz="1200" dirty="0" smtClean="0"/>
              <a:t>Definition</a:t>
            </a:r>
            <a:r>
              <a:rPr lang="pl-PL" sz="1200" dirty="0" smtClean="0"/>
              <a:t>s, </a:t>
            </a:r>
            <a:r>
              <a:rPr lang="pl-PL" sz="1200" dirty="0" err="1" smtClean="0"/>
              <a:t>measurement</a:t>
            </a:r>
            <a:r>
              <a:rPr lang="pl-PL" sz="1200" dirty="0" smtClean="0"/>
              <a:t> </a:t>
            </a:r>
            <a:r>
              <a:rPr lang="en-US" sz="1200" dirty="0" smtClean="0"/>
              <a:t>methods </a:t>
            </a:r>
            <a:r>
              <a:rPr lang="pl-PL" sz="1200" dirty="0" smtClean="0"/>
              <a:t> for </a:t>
            </a:r>
            <a:r>
              <a:rPr lang="en-US" sz="1200" dirty="0" smtClean="0"/>
              <a:t>unemployment</a:t>
            </a:r>
          </a:p>
          <a:p>
            <a:pPr algn="just"/>
            <a:r>
              <a:rPr lang="en-US" sz="1200" dirty="0" smtClean="0"/>
              <a:t>Long-term unemployment in </a:t>
            </a:r>
            <a:r>
              <a:rPr lang="pl-PL" sz="1200" dirty="0" smtClean="0"/>
              <a:t> </a:t>
            </a:r>
            <a:r>
              <a:rPr lang="pl-PL" sz="1200" dirty="0" err="1" smtClean="0"/>
              <a:t>the</a:t>
            </a:r>
            <a:r>
              <a:rPr lang="pl-PL" sz="1200" dirty="0" smtClean="0"/>
              <a:t> </a:t>
            </a:r>
            <a:r>
              <a:rPr lang="pl-PL" sz="1200" dirty="0" err="1" smtClean="0"/>
              <a:t>other</a:t>
            </a:r>
            <a:r>
              <a:rPr lang="pl-PL" sz="1200" dirty="0" smtClean="0"/>
              <a:t>  </a:t>
            </a:r>
            <a:r>
              <a:rPr lang="pl-PL" sz="1200" dirty="0" err="1" smtClean="0"/>
              <a:t>researches</a:t>
            </a:r>
            <a:endParaRPr lang="en-US" sz="1200" dirty="0" smtClean="0"/>
          </a:p>
          <a:p>
            <a:pPr algn="just"/>
            <a:r>
              <a:rPr lang="en-US" sz="1200" dirty="0" smtClean="0"/>
              <a:t>The legal situation of long-term unemployed</a:t>
            </a:r>
            <a:r>
              <a:rPr lang="pl-PL" sz="1200" dirty="0" smtClean="0"/>
              <a:t> </a:t>
            </a:r>
            <a:r>
              <a:rPr lang="pl-PL" sz="1200" dirty="0" err="1" smtClean="0"/>
              <a:t>people</a:t>
            </a:r>
            <a:endParaRPr lang="en-US" sz="1200" dirty="0"/>
          </a:p>
        </p:txBody>
      </p:sp>
      <p:sp>
        <p:nvSpPr>
          <p:cNvPr id="9" name="Symbol zastępczy zawartości 6"/>
          <p:cNvSpPr txBox="1">
            <a:spLocks/>
          </p:cNvSpPr>
          <p:nvPr/>
        </p:nvSpPr>
        <p:spPr bwMode="auto">
          <a:xfrm>
            <a:off x="3203848" y="2636912"/>
            <a:ext cx="5646712" cy="8640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lvl="0" indent="-342900" algn="just">
              <a:spcBef>
                <a:spcPct val="20000"/>
              </a:spcBef>
              <a:buFontTx/>
              <a:buChar char="•"/>
            </a:pPr>
            <a:r>
              <a:rPr lang="en-US" sz="1200" kern="0" dirty="0" err="1" smtClean="0">
                <a:latin typeface="+mn-lt"/>
              </a:rPr>
              <a:t>Podlaskie</a:t>
            </a:r>
            <a:r>
              <a:rPr lang="en-US" sz="1200" kern="0" dirty="0" smtClean="0">
                <a:latin typeface="+mn-lt"/>
              </a:rPr>
              <a:t> </a:t>
            </a:r>
            <a:r>
              <a:rPr lang="en-US" sz="1200" kern="0" dirty="0" err="1" smtClean="0">
                <a:latin typeface="+mn-lt"/>
              </a:rPr>
              <a:t>voivodship</a:t>
            </a:r>
            <a:r>
              <a:rPr lang="en-US" sz="1200" kern="0" dirty="0" smtClean="0">
                <a:latin typeface="+mn-lt"/>
              </a:rPr>
              <a:t> labor market  in the public statistics </a:t>
            </a:r>
          </a:p>
          <a:p>
            <a:pPr marL="342900" lvl="0" indent="-342900" algn="just">
              <a:spcBef>
                <a:spcPct val="20000"/>
              </a:spcBef>
              <a:buFontTx/>
              <a:buChar char="•"/>
            </a:pPr>
            <a:r>
              <a:rPr lang="en-US" sz="1200" kern="0" dirty="0" smtClean="0">
                <a:latin typeface="+mn-lt"/>
              </a:rPr>
              <a:t>Supply and demand in the </a:t>
            </a:r>
            <a:r>
              <a:rPr lang="pl-PL" sz="1200" kern="0" dirty="0" err="1" smtClean="0">
                <a:latin typeface="+mn-lt"/>
              </a:rPr>
              <a:t>regional</a:t>
            </a:r>
            <a:r>
              <a:rPr lang="pl-PL" sz="1200" kern="0" dirty="0" smtClean="0">
                <a:latin typeface="+mn-lt"/>
              </a:rPr>
              <a:t> </a:t>
            </a:r>
            <a:r>
              <a:rPr lang="en-US" sz="1200" kern="0" dirty="0" smtClean="0">
                <a:latin typeface="+mn-lt"/>
              </a:rPr>
              <a:t>labor market</a:t>
            </a:r>
          </a:p>
          <a:p>
            <a:pPr marL="342900" lvl="0" indent="-342900" algn="just">
              <a:spcBef>
                <a:spcPct val="20000"/>
              </a:spcBef>
              <a:buFontTx/>
              <a:buChar char="•"/>
            </a:pPr>
            <a:r>
              <a:rPr lang="en-US" sz="1200" kern="0" dirty="0" smtClean="0">
                <a:latin typeface="+mn-lt"/>
              </a:rPr>
              <a:t>Long-term unemployment in the </a:t>
            </a:r>
            <a:r>
              <a:rPr lang="en-US" sz="1200" kern="0" dirty="0" smtClean="0"/>
              <a:t>PUP</a:t>
            </a:r>
            <a:r>
              <a:rPr lang="pl-PL" sz="1200" kern="0" dirty="0" smtClean="0"/>
              <a:t>s’ </a:t>
            </a:r>
            <a:r>
              <a:rPr lang="en-US" sz="1200" kern="0" dirty="0" smtClean="0">
                <a:latin typeface="+mn-lt"/>
              </a:rPr>
              <a:t>statistics</a:t>
            </a:r>
            <a:r>
              <a:rPr lang="pl-PL" sz="1200" kern="0" dirty="0" smtClean="0">
                <a:latin typeface="+mn-lt"/>
              </a:rPr>
              <a:t> -</a:t>
            </a:r>
            <a:r>
              <a:rPr lang="en-US" sz="1200" kern="0" dirty="0" smtClean="0">
                <a:latin typeface="+mn-lt"/>
              </a:rPr>
              <a:t> broken down by gender</a:t>
            </a:r>
            <a:r>
              <a:rPr lang="pl-PL" sz="1200" kern="0" dirty="0" smtClean="0">
                <a:latin typeface="+mn-lt"/>
              </a:rPr>
              <a:t>, </a:t>
            </a:r>
            <a:r>
              <a:rPr lang="en-US" sz="1200" kern="0" dirty="0" smtClean="0">
                <a:latin typeface="+mn-lt"/>
              </a:rPr>
              <a:t>age, </a:t>
            </a:r>
            <a:r>
              <a:rPr lang="pl-PL" sz="1200" kern="0" dirty="0" smtClean="0">
                <a:latin typeface="+mn-lt"/>
              </a:rPr>
              <a:t> </a:t>
            </a:r>
            <a:r>
              <a:rPr lang="pl-PL" sz="1200" kern="0" dirty="0" err="1" smtClean="0">
                <a:latin typeface="+mn-lt"/>
              </a:rPr>
              <a:t>education</a:t>
            </a:r>
            <a:r>
              <a:rPr lang="pl-PL" sz="1200" kern="0" dirty="0" smtClean="0">
                <a:latin typeface="+mn-lt"/>
              </a:rPr>
              <a:t> and  </a:t>
            </a:r>
            <a:r>
              <a:rPr lang="pl-PL" sz="1200" kern="0" dirty="0" err="1" smtClean="0">
                <a:latin typeface="+mn-lt"/>
              </a:rPr>
              <a:t>seniority</a:t>
            </a:r>
            <a:endParaRPr kumimoji="0" lang="en-US" sz="12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2" name="Symbol zastępczy zawartości 6"/>
          <p:cNvSpPr txBox="1">
            <a:spLocks/>
          </p:cNvSpPr>
          <p:nvPr/>
        </p:nvSpPr>
        <p:spPr bwMode="auto">
          <a:xfrm>
            <a:off x="3203848" y="3861048"/>
            <a:ext cx="4752528" cy="7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lvl="0" indent="-342900" algn="just">
              <a:spcBef>
                <a:spcPct val="20000"/>
              </a:spcBef>
              <a:buFontTx/>
              <a:buChar char="•"/>
            </a:pPr>
            <a:r>
              <a:rPr lang="pl-PL" sz="1200" kern="0" dirty="0" err="1" smtClean="0">
                <a:latin typeface="+mn-lt"/>
              </a:rPr>
              <a:t>Instytutional</a:t>
            </a:r>
            <a:r>
              <a:rPr lang="pl-PL" sz="1200" kern="0" dirty="0" smtClean="0">
                <a:latin typeface="+mn-lt"/>
              </a:rPr>
              <a:t> </a:t>
            </a:r>
            <a:r>
              <a:rPr lang="pl-PL" sz="1200" kern="0" dirty="0" err="1" smtClean="0">
                <a:latin typeface="+mn-lt"/>
              </a:rPr>
              <a:t>view</a:t>
            </a:r>
            <a:r>
              <a:rPr lang="pl-PL" sz="1200" kern="0" dirty="0" smtClean="0">
                <a:latin typeface="+mn-lt"/>
              </a:rPr>
              <a:t> on </a:t>
            </a:r>
            <a:r>
              <a:rPr lang="pl-PL" sz="1200" kern="0" dirty="0" err="1" smtClean="0">
                <a:latin typeface="+mn-lt"/>
              </a:rPr>
              <a:t>the</a:t>
            </a:r>
            <a:r>
              <a:rPr lang="pl-PL" sz="1200" kern="0" dirty="0" smtClean="0">
                <a:latin typeface="+mn-lt"/>
              </a:rPr>
              <a:t> </a:t>
            </a:r>
            <a:r>
              <a:rPr lang="en-US" sz="1200" kern="0" dirty="0" smtClean="0">
                <a:latin typeface="+mn-lt"/>
              </a:rPr>
              <a:t>situation</a:t>
            </a:r>
            <a:r>
              <a:rPr lang="pl-PL" sz="1200" kern="0" dirty="0" smtClean="0">
                <a:latin typeface="+mn-lt"/>
              </a:rPr>
              <a:t> of </a:t>
            </a:r>
            <a:r>
              <a:rPr lang="en-US" sz="1200" kern="0" dirty="0" smtClean="0">
                <a:latin typeface="+mn-lt"/>
              </a:rPr>
              <a:t>long-term</a:t>
            </a:r>
            <a:r>
              <a:rPr lang="pl-PL" sz="1200" kern="0" dirty="0" smtClean="0">
                <a:latin typeface="+mn-lt"/>
              </a:rPr>
              <a:t> </a:t>
            </a:r>
            <a:r>
              <a:rPr lang="en-US" sz="1200" kern="0" dirty="0" smtClean="0">
                <a:latin typeface="+mn-lt"/>
              </a:rPr>
              <a:t>unemployment</a:t>
            </a:r>
            <a:r>
              <a:rPr lang="pl-PL" sz="1200" kern="0" dirty="0" smtClean="0">
                <a:latin typeface="+mn-lt"/>
              </a:rPr>
              <a:t> </a:t>
            </a:r>
            <a:r>
              <a:rPr lang="pl-PL" sz="1200" kern="0" dirty="0" err="1" smtClean="0">
                <a:latin typeface="+mn-lt"/>
              </a:rPr>
              <a:t>people</a:t>
            </a:r>
            <a:endParaRPr lang="en-US" sz="1200" kern="0" dirty="0" smtClean="0">
              <a:latin typeface="+mn-lt"/>
            </a:endParaRPr>
          </a:p>
          <a:p>
            <a:pPr marL="342900" lvl="0" indent="-342900" algn="just">
              <a:spcBef>
                <a:spcPct val="20000"/>
              </a:spcBef>
              <a:buFontTx/>
              <a:buChar char="•"/>
            </a:pPr>
            <a:r>
              <a:rPr lang="en-US" sz="1200" kern="0" dirty="0" smtClean="0">
                <a:latin typeface="+mn-lt"/>
              </a:rPr>
              <a:t>Programs for the activation of long-term unemployed</a:t>
            </a:r>
            <a:r>
              <a:rPr lang="pl-PL" sz="1200" kern="0" dirty="0" smtClean="0">
                <a:latin typeface="+mn-lt"/>
              </a:rPr>
              <a:t> </a:t>
            </a:r>
            <a:r>
              <a:rPr lang="pl-PL" sz="1200" kern="0" dirty="0" err="1" smtClean="0">
                <a:latin typeface="+mn-lt"/>
              </a:rPr>
              <a:t>people</a:t>
            </a:r>
            <a:r>
              <a:rPr lang="pl-PL" sz="1200" kern="0" dirty="0" smtClean="0">
                <a:latin typeface="+mn-lt"/>
              </a:rPr>
              <a:t> </a:t>
            </a:r>
            <a:endParaRPr lang="en-US" sz="1200" kern="0" dirty="0" smtClean="0">
              <a:latin typeface="+mn-lt"/>
            </a:endParaRPr>
          </a:p>
          <a:p>
            <a:pPr marL="342900" lvl="0" indent="-342900" algn="just">
              <a:spcBef>
                <a:spcPct val="20000"/>
              </a:spcBef>
              <a:buFontTx/>
              <a:buChar char="•"/>
            </a:pPr>
            <a:r>
              <a:rPr lang="en-US" sz="1200" kern="0" dirty="0" smtClean="0">
                <a:latin typeface="+mn-lt"/>
              </a:rPr>
              <a:t>The long-term unemployed and their experiences</a:t>
            </a:r>
            <a:endParaRPr kumimoji="0" lang="en-US" sz="12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2" name="Symbol zastępczy zawartości 6"/>
          <p:cNvSpPr txBox="1">
            <a:spLocks/>
          </p:cNvSpPr>
          <p:nvPr/>
        </p:nvSpPr>
        <p:spPr bwMode="auto">
          <a:xfrm>
            <a:off x="3203848" y="4869160"/>
            <a:ext cx="5616624" cy="11521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lvl="0" indent="-342900" algn="just">
              <a:spcBef>
                <a:spcPct val="20000"/>
              </a:spcBef>
              <a:buFontTx/>
              <a:buChar char="•"/>
            </a:pPr>
            <a:r>
              <a:rPr lang="en-US" sz="1200" kern="0" dirty="0" smtClean="0">
                <a:latin typeface="+mn-lt"/>
              </a:rPr>
              <a:t>Social and professional situation of long-term unemployed</a:t>
            </a:r>
          </a:p>
          <a:p>
            <a:pPr marL="342900" lvl="0" indent="-342900" algn="just">
              <a:spcBef>
                <a:spcPct val="20000"/>
              </a:spcBef>
              <a:buFontTx/>
              <a:buChar char="•"/>
            </a:pPr>
            <a:r>
              <a:rPr lang="en-US" sz="1200" kern="0" dirty="0" smtClean="0">
                <a:latin typeface="+mn-lt"/>
              </a:rPr>
              <a:t>Attitudes and values</a:t>
            </a:r>
          </a:p>
          <a:p>
            <a:pPr marL="342900" lvl="0" indent="-342900" algn="just">
              <a:spcBef>
                <a:spcPct val="20000"/>
              </a:spcBef>
              <a:buFontTx/>
              <a:buChar char="•"/>
            </a:pPr>
            <a:r>
              <a:rPr lang="en-US" sz="1200" kern="0" dirty="0" smtClean="0">
                <a:latin typeface="+mn-lt"/>
              </a:rPr>
              <a:t>Occupational history of long-term unemployed</a:t>
            </a:r>
          </a:p>
          <a:p>
            <a:pPr marL="342900" lvl="0" indent="-342900" algn="just">
              <a:spcBef>
                <a:spcPct val="20000"/>
              </a:spcBef>
              <a:buFontTx/>
              <a:buChar char="•"/>
            </a:pPr>
            <a:r>
              <a:rPr lang="en-US" sz="1200" kern="0" dirty="0" smtClean="0">
                <a:latin typeface="+mn-lt"/>
              </a:rPr>
              <a:t>Cooperation with authorities</a:t>
            </a:r>
          </a:p>
          <a:p>
            <a:pPr marL="342900" lvl="0" indent="-342900" algn="just">
              <a:spcBef>
                <a:spcPct val="20000"/>
              </a:spcBef>
              <a:buFontTx/>
              <a:buChar char="•"/>
            </a:pPr>
            <a:r>
              <a:rPr lang="en-US" sz="1200" kern="0" dirty="0" smtClean="0">
                <a:latin typeface="+mn-lt"/>
              </a:rPr>
              <a:t>Assessment of employability</a:t>
            </a:r>
            <a:endParaRPr kumimoji="0" lang="en-US" sz="12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3" name="pole tekstowe 22"/>
          <p:cNvSpPr txBox="1"/>
          <p:nvPr/>
        </p:nvSpPr>
        <p:spPr>
          <a:xfrm>
            <a:off x="0" y="5229200"/>
            <a:ext cx="1296144" cy="46166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pl-PL" dirty="0" smtClean="0">
                <a:solidFill>
                  <a:schemeClr val="bg1"/>
                </a:solidFill>
              </a:rPr>
              <a:t>N=1000</a:t>
            </a:r>
            <a:endParaRPr lang="en-US" dirty="0" smtClean="0">
              <a:solidFill>
                <a:schemeClr val="bg1"/>
              </a:solidFill>
            </a:endParaRPr>
          </a:p>
        </p:txBody>
      </p:sp>
      <p:sp>
        <p:nvSpPr>
          <p:cNvPr id="24" name="pole tekstowe 23"/>
          <p:cNvSpPr txBox="1"/>
          <p:nvPr/>
        </p:nvSpPr>
        <p:spPr>
          <a:xfrm>
            <a:off x="0" y="3831431"/>
            <a:ext cx="1043608" cy="46166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pl-PL" dirty="0" smtClean="0">
                <a:solidFill>
                  <a:schemeClr val="bg1"/>
                </a:solidFill>
              </a:rPr>
              <a:t>8 IDI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5" name="pole tekstowe 24"/>
          <p:cNvSpPr txBox="1"/>
          <p:nvPr/>
        </p:nvSpPr>
        <p:spPr>
          <a:xfrm>
            <a:off x="0" y="4365104"/>
            <a:ext cx="1043608" cy="46166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pl-PL" dirty="0" smtClean="0">
                <a:solidFill>
                  <a:schemeClr val="bg1"/>
                </a:solidFill>
              </a:rPr>
              <a:t>12 IDI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3" name="Pięciokąt 12"/>
          <p:cNvSpPr/>
          <p:nvPr/>
        </p:nvSpPr>
        <p:spPr>
          <a:xfrm>
            <a:off x="755576" y="2708920"/>
            <a:ext cx="2016224" cy="720080"/>
          </a:xfrm>
          <a:prstGeom prst="homePlat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600" dirty="0" err="1" smtClean="0"/>
              <a:t>Desk</a:t>
            </a:r>
            <a:r>
              <a:rPr lang="pl-PL" sz="1600" dirty="0" smtClean="0"/>
              <a:t> </a:t>
            </a:r>
            <a:r>
              <a:rPr lang="pl-PL" sz="1600" dirty="0" err="1" smtClean="0"/>
              <a:t>research</a:t>
            </a:r>
            <a:endParaRPr lang="en-US" sz="1600" dirty="0"/>
          </a:p>
        </p:txBody>
      </p:sp>
      <p:sp>
        <p:nvSpPr>
          <p:cNvPr id="14" name="Pięciokąt 13"/>
          <p:cNvSpPr/>
          <p:nvPr/>
        </p:nvSpPr>
        <p:spPr>
          <a:xfrm>
            <a:off x="755576" y="1628800"/>
            <a:ext cx="2016224" cy="720080"/>
          </a:xfrm>
          <a:prstGeom prst="homePlat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600" dirty="0" err="1" smtClean="0"/>
              <a:t>Theoretical</a:t>
            </a:r>
            <a:r>
              <a:rPr lang="pl-PL" sz="1600" dirty="0" smtClean="0"/>
              <a:t> </a:t>
            </a:r>
          </a:p>
          <a:p>
            <a:pPr algn="ctr"/>
            <a:r>
              <a:rPr lang="pl-PL" sz="1600" dirty="0" err="1" smtClean="0"/>
              <a:t>background</a:t>
            </a:r>
            <a:endParaRPr lang="en-US" sz="1600" dirty="0"/>
          </a:p>
        </p:txBody>
      </p:sp>
      <p:sp>
        <p:nvSpPr>
          <p:cNvPr id="16" name="Pięciokąt 15"/>
          <p:cNvSpPr/>
          <p:nvPr/>
        </p:nvSpPr>
        <p:spPr>
          <a:xfrm>
            <a:off x="1475656" y="5013176"/>
            <a:ext cx="1512168" cy="720080"/>
          </a:xfrm>
          <a:prstGeom prst="homePlat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600" dirty="0" err="1" smtClean="0"/>
              <a:t>Quantitative</a:t>
            </a:r>
            <a:r>
              <a:rPr lang="pl-PL" sz="1600" dirty="0" smtClean="0"/>
              <a:t> </a:t>
            </a:r>
            <a:r>
              <a:rPr lang="pl-PL" sz="1600" dirty="0" err="1" smtClean="0"/>
              <a:t>research</a:t>
            </a:r>
            <a:endParaRPr lang="en-US" sz="1600" dirty="0"/>
          </a:p>
        </p:txBody>
      </p:sp>
      <p:sp>
        <p:nvSpPr>
          <p:cNvPr id="17" name="Pięciokąt 16"/>
          <p:cNvSpPr/>
          <p:nvPr/>
        </p:nvSpPr>
        <p:spPr>
          <a:xfrm>
            <a:off x="1475656" y="3861048"/>
            <a:ext cx="1512168" cy="720080"/>
          </a:xfrm>
          <a:prstGeom prst="homePlat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600" dirty="0" err="1" smtClean="0"/>
              <a:t>Qualitative</a:t>
            </a:r>
            <a:r>
              <a:rPr lang="pl-PL" sz="1600" dirty="0" smtClean="0"/>
              <a:t> </a:t>
            </a:r>
            <a:r>
              <a:rPr lang="pl-PL" sz="1600" dirty="0" err="1" smtClean="0"/>
              <a:t>research</a:t>
            </a:r>
            <a:endParaRPr 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ela 4"/>
          <p:cNvGraphicFramePr>
            <a:graphicFrameLocks noGrp="1"/>
          </p:cNvGraphicFramePr>
          <p:nvPr/>
        </p:nvGraphicFramePr>
        <p:xfrm>
          <a:off x="323528" y="1052736"/>
          <a:ext cx="8568953" cy="4994282"/>
        </p:xfrm>
        <a:graphic>
          <a:graphicData uri="http://schemas.openxmlformats.org/drawingml/2006/table">
            <a:tbl>
              <a:tblPr/>
              <a:tblGrid>
                <a:gridCol w="3580545"/>
                <a:gridCol w="1246409"/>
                <a:gridCol w="1247333"/>
                <a:gridCol w="1247333"/>
                <a:gridCol w="1247333"/>
              </a:tblGrid>
              <a:tr h="444673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pl-PL" sz="1600" dirty="0">
                        <a:latin typeface="+mj-lt"/>
                        <a:ea typeface="Calibri"/>
                        <a:cs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600" b="1" dirty="0" err="1" smtClean="0">
                          <a:latin typeface="+mj-lt"/>
                          <a:ea typeface="Calibri"/>
                          <a:cs typeface="Calibri"/>
                        </a:rPr>
                        <a:t>Very</a:t>
                      </a:r>
                      <a:r>
                        <a:rPr lang="pl-PL" sz="1600" b="1" dirty="0" smtClean="0">
                          <a:latin typeface="+mj-lt"/>
                          <a:ea typeface="Calibri"/>
                          <a:cs typeface="Calibri"/>
                        </a:rPr>
                        <a:t> </a:t>
                      </a:r>
                      <a:r>
                        <a:rPr lang="pl-PL" sz="1600" b="1" dirty="0" err="1" smtClean="0">
                          <a:latin typeface="+mj-lt"/>
                          <a:ea typeface="Calibri"/>
                          <a:cs typeface="Calibri"/>
                        </a:rPr>
                        <a:t>often</a:t>
                      </a:r>
                      <a:endParaRPr lang="pl-PL" sz="1600" b="1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600" b="1" dirty="0" err="1" smtClean="0">
                          <a:latin typeface="+mj-lt"/>
                          <a:ea typeface="Calibri"/>
                          <a:cs typeface="Calibri"/>
                        </a:rPr>
                        <a:t>Often</a:t>
                      </a:r>
                      <a:endParaRPr lang="pl-PL" sz="1600" b="1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600" b="1" dirty="0" err="1" smtClean="0">
                          <a:latin typeface="+mj-lt"/>
                          <a:ea typeface="Calibri"/>
                          <a:cs typeface="Calibri"/>
                        </a:rPr>
                        <a:t>Rarely</a:t>
                      </a:r>
                      <a:endParaRPr lang="pl-PL" sz="1600" b="1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600" b="1" dirty="0" err="1" smtClean="0">
                          <a:latin typeface="+mj-lt"/>
                          <a:ea typeface="Calibri"/>
                          <a:cs typeface="Calibri"/>
                        </a:rPr>
                        <a:t>Almost</a:t>
                      </a:r>
                      <a:r>
                        <a:rPr lang="pl-PL" sz="1600" b="1" dirty="0" smtClean="0">
                          <a:latin typeface="+mj-lt"/>
                          <a:ea typeface="Calibri"/>
                          <a:cs typeface="Calibri"/>
                        </a:rPr>
                        <a:t> </a:t>
                      </a:r>
                      <a:r>
                        <a:rPr lang="pl-PL" sz="1600" b="1" dirty="0" err="1" smtClean="0">
                          <a:latin typeface="+mj-lt"/>
                          <a:ea typeface="Calibri"/>
                          <a:cs typeface="Calibri"/>
                        </a:rPr>
                        <a:t>never</a:t>
                      </a:r>
                      <a:endParaRPr lang="pl-PL" sz="1600" b="1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5841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500" dirty="0" err="1" smtClean="0">
                          <a:latin typeface="+mj-lt"/>
                          <a:ea typeface="Calibri"/>
                          <a:cs typeface="Calibri"/>
                        </a:rPr>
                        <a:t>You</a:t>
                      </a:r>
                      <a:r>
                        <a:rPr lang="pl-PL" sz="1500" dirty="0" smtClean="0">
                          <a:latin typeface="+mj-lt"/>
                          <a:ea typeface="Calibri"/>
                          <a:cs typeface="Calibri"/>
                        </a:rPr>
                        <a:t> </a:t>
                      </a:r>
                      <a:r>
                        <a:rPr lang="pl-PL" sz="1500" dirty="0" err="1" smtClean="0">
                          <a:latin typeface="+mj-lt"/>
                          <a:ea typeface="Calibri"/>
                          <a:cs typeface="Calibri"/>
                        </a:rPr>
                        <a:t>felt</a:t>
                      </a:r>
                      <a:r>
                        <a:rPr lang="pl-PL" sz="1500" dirty="0" smtClean="0">
                          <a:latin typeface="+mj-lt"/>
                          <a:ea typeface="Calibri"/>
                          <a:cs typeface="Calibri"/>
                        </a:rPr>
                        <a:t> </a:t>
                      </a:r>
                      <a:r>
                        <a:rPr lang="pl-PL" sz="1500" dirty="0" err="1" smtClean="0">
                          <a:latin typeface="+mj-lt"/>
                          <a:ea typeface="Calibri"/>
                          <a:cs typeface="Calibri"/>
                        </a:rPr>
                        <a:t>miserable</a:t>
                      </a:r>
                      <a:r>
                        <a:rPr lang="pl-PL" sz="1500" baseline="0" dirty="0" smtClean="0">
                          <a:latin typeface="+mj-lt"/>
                          <a:ea typeface="Calibri"/>
                          <a:cs typeface="Calibri"/>
                        </a:rPr>
                        <a:t>, </a:t>
                      </a:r>
                      <a:r>
                        <a:rPr lang="pl-PL" sz="1500" baseline="0" dirty="0" err="1" smtClean="0">
                          <a:latin typeface="+mj-lt"/>
                          <a:ea typeface="Calibri"/>
                          <a:cs typeface="Calibri"/>
                        </a:rPr>
                        <a:t>you</a:t>
                      </a:r>
                      <a:r>
                        <a:rPr lang="pl-PL" sz="1500" baseline="0" dirty="0" smtClean="0">
                          <a:latin typeface="+mj-lt"/>
                          <a:ea typeface="Calibri"/>
                          <a:cs typeface="Calibri"/>
                        </a:rPr>
                        <a:t> </a:t>
                      </a:r>
                      <a:r>
                        <a:rPr lang="pl-PL" sz="1500" baseline="0" dirty="0" err="1" smtClean="0">
                          <a:latin typeface="+mj-lt"/>
                          <a:ea typeface="Calibri"/>
                          <a:cs typeface="Calibri"/>
                        </a:rPr>
                        <a:t>were</a:t>
                      </a:r>
                      <a:r>
                        <a:rPr lang="pl-PL" sz="1500" baseline="0" dirty="0" smtClean="0">
                          <a:latin typeface="+mj-lt"/>
                          <a:ea typeface="Calibri"/>
                          <a:cs typeface="Calibri"/>
                        </a:rPr>
                        <a:t> </a:t>
                      </a:r>
                      <a:r>
                        <a:rPr lang="pl-PL" sz="1500" baseline="0" dirty="0" err="1" smtClean="0">
                          <a:latin typeface="+mj-lt"/>
                          <a:ea typeface="Calibri"/>
                          <a:cs typeface="Calibri"/>
                        </a:rPr>
                        <a:t>depressed</a:t>
                      </a:r>
                      <a:r>
                        <a:rPr lang="pl-PL" sz="1500" baseline="0" dirty="0" smtClean="0">
                          <a:latin typeface="+mj-lt"/>
                          <a:ea typeface="Calibri"/>
                          <a:cs typeface="Calibri"/>
                        </a:rPr>
                        <a:t>.</a:t>
                      </a:r>
                      <a:endParaRPr lang="pl-PL" sz="150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500" dirty="0" smtClean="0">
                          <a:latin typeface="+mj-lt"/>
                          <a:ea typeface="Calibri"/>
                          <a:cs typeface="Calibri"/>
                        </a:rPr>
                        <a:t>Negative attitude to life, depression</a:t>
                      </a:r>
                      <a:endParaRPr lang="pl-PL" sz="150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500" dirty="0" smtClean="0">
                          <a:latin typeface="+mj-lt"/>
                          <a:ea typeface="Calibri"/>
                          <a:cs typeface="Calibri"/>
                        </a:rPr>
                        <a:t>A positive attitude to life</a:t>
                      </a:r>
                      <a:endParaRPr lang="pl-PL" sz="150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55841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500" dirty="0" err="1" smtClean="0">
                          <a:latin typeface="+mj-lt"/>
                          <a:ea typeface="Calibri"/>
                          <a:cs typeface="Calibri"/>
                        </a:rPr>
                        <a:t>You</a:t>
                      </a:r>
                      <a:r>
                        <a:rPr lang="pl-PL" sz="1500" dirty="0" smtClean="0">
                          <a:latin typeface="+mj-lt"/>
                          <a:ea typeface="Calibri"/>
                          <a:cs typeface="Calibri"/>
                        </a:rPr>
                        <a:t> </a:t>
                      </a:r>
                      <a:r>
                        <a:rPr lang="pl-PL" sz="1500" dirty="0" err="1" smtClean="0">
                          <a:latin typeface="+mj-lt"/>
                          <a:ea typeface="Calibri"/>
                          <a:cs typeface="Calibri"/>
                        </a:rPr>
                        <a:t>were</a:t>
                      </a:r>
                      <a:r>
                        <a:rPr lang="pl-PL" sz="1500" dirty="0" smtClean="0">
                          <a:latin typeface="+mj-lt"/>
                          <a:ea typeface="Calibri"/>
                          <a:cs typeface="Calibri"/>
                        </a:rPr>
                        <a:t> </a:t>
                      </a:r>
                      <a:r>
                        <a:rPr lang="pl-PL" sz="1500" dirty="0" err="1" smtClean="0">
                          <a:latin typeface="+mj-lt"/>
                          <a:ea typeface="Calibri"/>
                          <a:cs typeface="Calibri"/>
                        </a:rPr>
                        <a:t>sure</a:t>
                      </a:r>
                      <a:r>
                        <a:rPr lang="pl-PL" sz="1500" dirty="0" smtClean="0">
                          <a:latin typeface="+mj-lt"/>
                          <a:ea typeface="Calibri"/>
                          <a:cs typeface="Calibri"/>
                        </a:rPr>
                        <a:t> </a:t>
                      </a:r>
                      <a:r>
                        <a:rPr lang="pl-PL" sz="1500" dirty="0" err="1" smtClean="0">
                          <a:latin typeface="+mj-lt"/>
                          <a:ea typeface="Calibri"/>
                          <a:cs typeface="Calibri"/>
                        </a:rPr>
                        <a:t>that</a:t>
                      </a:r>
                      <a:r>
                        <a:rPr lang="pl-PL" sz="1500" dirty="0" smtClean="0">
                          <a:latin typeface="+mj-lt"/>
                          <a:ea typeface="Calibri"/>
                          <a:cs typeface="Calibri"/>
                        </a:rPr>
                        <a:t> </a:t>
                      </a:r>
                      <a:r>
                        <a:rPr lang="pl-PL" sz="1500" dirty="0" err="1" smtClean="0">
                          <a:latin typeface="+mj-lt"/>
                          <a:ea typeface="Calibri"/>
                          <a:cs typeface="Calibri"/>
                        </a:rPr>
                        <a:t>everything</a:t>
                      </a:r>
                      <a:r>
                        <a:rPr lang="pl-PL" sz="1500" dirty="0" smtClean="0">
                          <a:latin typeface="+mj-lt"/>
                          <a:ea typeface="Calibri"/>
                          <a:cs typeface="Calibri"/>
                        </a:rPr>
                        <a:t> </a:t>
                      </a:r>
                      <a:r>
                        <a:rPr lang="pl-PL" sz="1500" dirty="0" err="1" smtClean="0">
                          <a:latin typeface="+mj-lt"/>
                          <a:ea typeface="Calibri"/>
                          <a:cs typeface="Calibri"/>
                        </a:rPr>
                        <a:t>is</a:t>
                      </a:r>
                      <a:r>
                        <a:rPr lang="pl-PL" sz="1500" dirty="0" smtClean="0">
                          <a:latin typeface="+mj-lt"/>
                          <a:ea typeface="Calibri"/>
                          <a:cs typeface="Calibri"/>
                        </a:rPr>
                        <a:t> </a:t>
                      </a:r>
                      <a:r>
                        <a:rPr lang="pl-PL" sz="1500" dirty="0" err="1" smtClean="0">
                          <a:latin typeface="+mj-lt"/>
                          <a:ea typeface="Calibri"/>
                          <a:cs typeface="Calibri"/>
                        </a:rPr>
                        <a:t>going</a:t>
                      </a:r>
                      <a:r>
                        <a:rPr lang="pl-PL" sz="1500" dirty="0" smtClean="0">
                          <a:latin typeface="+mj-lt"/>
                          <a:ea typeface="Calibri"/>
                          <a:cs typeface="Calibri"/>
                        </a:rPr>
                        <a:t> </a:t>
                      </a:r>
                      <a:r>
                        <a:rPr lang="pl-PL" sz="1500" dirty="0" err="1" smtClean="0">
                          <a:latin typeface="+mj-lt"/>
                          <a:ea typeface="Calibri"/>
                          <a:cs typeface="Calibri"/>
                        </a:rPr>
                        <a:t>well</a:t>
                      </a:r>
                      <a:r>
                        <a:rPr lang="pl-PL" sz="1500" dirty="0" smtClean="0">
                          <a:latin typeface="+mj-lt"/>
                          <a:ea typeface="Calibri"/>
                          <a:cs typeface="Calibri"/>
                        </a:rPr>
                        <a:t>.</a:t>
                      </a:r>
                      <a:endParaRPr lang="pl-PL" sz="150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500" dirty="0" smtClean="0">
                          <a:latin typeface="+mj-lt"/>
                          <a:ea typeface="Calibri"/>
                          <a:cs typeface="Calibri"/>
                        </a:rPr>
                        <a:t>A positive attitude to life</a:t>
                      </a:r>
                      <a:endParaRPr lang="pl-PL" sz="150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500" dirty="0" smtClean="0">
                          <a:latin typeface="+mj-lt"/>
                          <a:ea typeface="Calibri"/>
                          <a:cs typeface="Calibri"/>
                        </a:rPr>
                        <a:t>Negative attitude to life, depression</a:t>
                      </a:r>
                      <a:endParaRPr lang="pl-PL" sz="150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55841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500" dirty="0" err="1" smtClean="0">
                          <a:latin typeface="+mj-lt"/>
                          <a:ea typeface="Calibri"/>
                          <a:cs typeface="Times New Roman"/>
                        </a:rPr>
                        <a:t>You</a:t>
                      </a:r>
                      <a:r>
                        <a:rPr lang="pl-PL" sz="1500" baseline="0" dirty="0" smtClean="0">
                          <a:latin typeface="+mj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pl-PL" sz="1500" baseline="0" dirty="0" err="1" smtClean="0">
                          <a:latin typeface="+mj-lt"/>
                          <a:ea typeface="Calibri"/>
                          <a:cs typeface="Times New Roman"/>
                        </a:rPr>
                        <a:t>felt</a:t>
                      </a:r>
                      <a:r>
                        <a:rPr lang="pl-PL" sz="1500" baseline="0" dirty="0" smtClean="0">
                          <a:latin typeface="+mj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pl-PL" sz="1500" baseline="0" dirty="0" err="1" smtClean="0">
                          <a:latin typeface="+mj-lt"/>
                          <a:ea typeface="Calibri"/>
                          <a:cs typeface="Times New Roman"/>
                        </a:rPr>
                        <a:t>discouraged</a:t>
                      </a:r>
                      <a:r>
                        <a:rPr lang="pl-PL" sz="1500" baseline="0" dirty="0" smtClean="0">
                          <a:latin typeface="+mj-lt"/>
                          <a:ea typeface="Calibri"/>
                          <a:cs typeface="Times New Roman"/>
                        </a:rPr>
                        <a:t>, </a:t>
                      </a:r>
                      <a:r>
                        <a:rPr lang="pl-PL" sz="1500" baseline="0" dirty="0" err="1" smtClean="0">
                          <a:latin typeface="+mj-lt"/>
                          <a:ea typeface="Calibri"/>
                          <a:cs typeface="Times New Roman"/>
                        </a:rPr>
                        <a:t>bored</a:t>
                      </a:r>
                      <a:r>
                        <a:rPr lang="pl-PL" sz="1500" baseline="0" dirty="0" smtClean="0">
                          <a:latin typeface="+mj-lt"/>
                          <a:ea typeface="Calibri"/>
                          <a:cs typeface="Times New Roman"/>
                        </a:rPr>
                        <a:t>. </a:t>
                      </a:r>
                      <a:endParaRPr lang="pl-PL" sz="150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500" dirty="0" smtClean="0">
                          <a:latin typeface="+mj-lt"/>
                          <a:ea typeface="Calibri"/>
                          <a:cs typeface="Calibri"/>
                        </a:rPr>
                        <a:t>Negative attitude to life, depression</a:t>
                      </a:r>
                      <a:endParaRPr lang="pl-PL" sz="150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500" dirty="0" smtClean="0">
                          <a:latin typeface="+mj-lt"/>
                          <a:ea typeface="Calibri"/>
                          <a:cs typeface="Calibri"/>
                        </a:rPr>
                        <a:t>A positive attitude to life</a:t>
                      </a:r>
                      <a:endParaRPr lang="pl-PL" sz="150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55841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500" dirty="0" err="1" smtClean="0">
                          <a:latin typeface="+mj-lt"/>
                          <a:ea typeface="Calibri"/>
                          <a:cs typeface="Calibri"/>
                        </a:rPr>
                        <a:t>You</a:t>
                      </a:r>
                      <a:r>
                        <a:rPr lang="pl-PL" sz="1500" dirty="0" smtClean="0">
                          <a:latin typeface="+mj-lt"/>
                          <a:ea typeface="Calibri"/>
                          <a:cs typeface="Calibri"/>
                        </a:rPr>
                        <a:t> </a:t>
                      </a:r>
                      <a:r>
                        <a:rPr lang="pl-PL" sz="1500" dirty="0" err="1" smtClean="0">
                          <a:latin typeface="+mj-lt"/>
                          <a:ea typeface="Calibri"/>
                          <a:cs typeface="Calibri"/>
                        </a:rPr>
                        <a:t>were</a:t>
                      </a:r>
                      <a:r>
                        <a:rPr lang="pl-PL" sz="1500" dirty="0" smtClean="0">
                          <a:latin typeface="+mj-lt"/>
                          <a:ea typeface="Calibri"/>
                          <a:cs typeface="Calibri"/>
                        </a:rPr>
                        <a:t> happy, </a:t>
                      </a:r>
                      <a:r>
                        <a:rPr lang="pl-PL" sz="1500" dirty="0" err="1" smtClean="0">
                          <a:latin typeface="+mj-lt"/>
                          <a:ea typeface="Calibri"/>
                          <a:cs typeface="Calibri"/>
                        </a:rPr>
                        <a:t>because</a:t>
                      </a:r>
                      <a:r>
                        <a:rPr lang="pl-PL" sz="1500" dirty="0" smtClean="0">
                          <a:latin typeface="+mj-lt"/>
                          <a:ea typeface="Calibri"/>
                          <a:cs typeface="Calibri"/>
                        </a:rPr>
                        <a:t> </a:t>
                      </a:r>
                      <a:r>
                        <a:rPr lang="pl-PL" sz="1500" dirty="0" err="1" smtClean="0">
                          <a:latin typeface="+mj-lt"/>
                          <a:ea typeface="Calibri"/>
                          <a:cs typeface="Calibri"/>
                        </a:rPr>
                        <a:t>something</a:t>
                      </a:r>
                      <a:r>
                        <a:rPr lang="pl-PL" sz="1500" dirty="0" smtClean="0">
                          <a:latin typeface="+mj-lt"/>
                          <a:ea typeface="Calibri"/>
                          <a:cs typeface="Calibri"/>
                        </a:rPr>
                        <a:t> was </a:t>
                      </a:r>
                      <a:r>
                        <a:rPr lang="pl-PL" sz="1500" dirty="0" err="1" smtClean="0">
                          <a:latin typeface="+mj-lt"/>
                          <a:ea typeface="Calibri"/>
                          <a:cs typeface="Calibri"/>
                        </a:rPr>
                        <a:t>successful</a:t>
                      </a:r>
                      <a:r>
                        <a:rPr lang="pl-PL" sz="1500" dirty="0" smtClean="0">
                          <a:latin typeface="+mj-lt"/>
                          <a:ea typeface="Calibri"/>
                          <a:cs typeface="Calibri"/>
                        </a:rPr>
                        <a:t> </a:t>
                      </a:r>
                      <a:r>
                        <a:rPr lang="pl-PL" sz="1500" dirty="0" err="1" smtClean="0">
                          <a:latin typeface="+mj-lt"/>
                          <a:ea typeface="Calibri"/>
                          <a:cs typeface="Calibri"/>
                        </a:rPr>
                        <a:t>in</a:t>
                      </a:r>
                      <a:r>
                        <a:rPr lang="pl-PL" sz="1500" dirty="0" smtClean="0">
                          <a:latin typeface="+mj-lt"/>
                          <a:ea typeface="Calibri"/>
                          <a:cs typeface="Calibri"/>
                        </a:rPr>
                        <a:t> </a:t>
                      </a:r>
                      <a:r>
                        <a:rPr lang="pl-PL" sz="1500" dirty="0" err="1" smtClean="0">
                          <a:latin typeface="+mj-lt"/>
                          <a:ea typeface="Calibri"/>
                          <a:cs typeface="Calibri"/>
                        </a:rPr>
                        <a:t>your</a:t>
                      </a:r>
                      <a:r>
                        <a:rPr lang="pl-PL" sz="1500" dirty="0" smtClean="0">
                          <a:latin typeface="+mj-lt"/>
                          <a:ea typeface="Calibri"/>
                          <a:cs typeface="Calibri"/>
                        </a:rPr>
                        <a:t> life. </a:t>
                      </a:r>
                      <a:endParaRPr lang="pl-PL" sz="150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500" dirty="0" smtClean="0">
                          <a:latin typeface="+mj-lt"/>
                          <a:ea typeface="Calibri"/>
                          <a:cs typeface="Calibri"/>
                        </a:rPr>
                        <a:t>A positive attitude to life</a:t>
                      </a:r>
                      <a:endParaRPr lang="pl-PL" sz="150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500" dirty="0" smtClean="0">
                          <a:latin typeface="+mj-lt"/>
                          <a:ea typeface="Calibri"/>
                          <a:cs typeface="Calibri"/>
                        </a:rPr>
                        <a:t>Negative attitude to life, depression</a:t>
                      </a:r>
                      <a:endParaRPr lang="pl-PL" sz="150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55841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500" dirty="0" err="1" smtClean="0">
                          <a:latin typeface="+mj-lt"/>
                          <a:ea typeface="Calibri"/>
                          <a:cs typeface="Calibri"/>
                        </a:rPr>
                        <a:t>You</a:t>
                      </a:r>
                      <a:r>
                        <a:rPr lang="pl-PL" sz="1500" dirty="0" smtClean="0">
                          <a:latin typeface="+mj-lt"/>
                          <a:ea typeface="Calibri"/>
                          <a:cs typeface="Calibri"/>
                        </a:rPr>
                        <a:t> </a:t>
                      </a:r>
                      <a:r>
                        <a:rPr lang="pl-PL" sz="1500" dirty="0" err="1" smtClean="0">
                          <a:latin typeface="+mj-lt"/>
                          <a:ea typeface="Calibri"/>
                          <a:cs typeface="Calibri"/>
                        </a:rPr>
                        <a:t>felt</a:t>
                      </a:r>
                      <a:r>
                        <a:rPr lang="pl-PL" sz="1500" dirty="0" smtClean="0">
                          <a:latin typeface="+mj-lt"/>
                          <a:ea typeface="Calibri"/>
                          <a:cs typeface="Calibri"/>
                        </a:rPr>
                        <a:t> </a:t>
                      </a:r>
                      <a:r>
                        <a:rPr lang="pl-PL" sz="1500" dirty="0" err="1" smtClean="0">
                          <a:latin typeface="+mj-lt"/>
                          <a:ea typeface="Calibri"/>
                          <a:cs typeface="Calibri"/>
                        </a:rPr>
                        <a:t>that</a:t>
                      </a:r>
                      <a:r>
                        <a:rPr lang="pl-PL" sz="1500" dirty="0" smtClean="0">
                          <a:latin typeface="+mj-lt"/>
                          <a:ea typeface="Calibri"/>
                          <a:cs typeface="Calibri"/>
                        </a:rPr>
                        <a:t> </a:t>
                      </a:r>
                      <a:r>
                        <a:rPr lang="pl-PL" sz="1500" dirty="0" err="1" smtClean="0">
                          <a:latin typeface="+mj-lt"/>
                          <a:ea typeface="Calibri"/>
                          <a:cs typeface="Calibri"/>
                        </a:rPr>
                        <a:t>you</a:t>
                      </a:r>
                      <a:r>
                        <a:rPr lang="pl-PL" sz="1500" dirty="0" smtClean="0">
                          <a:latin typeface="+mj-lt"/>
                          <a:ea typeface="Calibri"/>
                          <a:cs typeface="Calibri"/>
                        </a:rPr>
                        <a:t> </a:t>
                      </a:r>
                      <a:r>
                        <a:rPr lang="pl-PL" sz="1500" dirty="0" err="1" smtClean="0">
                          <a:latin typeface="+mj-lt"/>
                          <a:ea typeface="Calibri"/>
                          <a:cs typeface="Calibri"/>
                        </a:rPr>
                        <a:t>have</a:t>
                      </a:r>
                      <a:r>
                        <a:rPr lang="pl-PL" sz="1500" dirty="0" smtClean="0">
                          <a:latin typeface="+mj-lt"/>
                          <a:ea typeface="Calibri"/>
                          <a:cs typeface="Calibri"/>
                        </a:rPr>
                        <a:t> no </a:t>
                      </a:r>
                      <a:r>
                        <a:rPr lang="pl-PL" sz="1500" dirty="0" err="1" smtClean="0">
                          <a:latin typeface="+mj-lt"/>
                          <a:ea typeface="Calibri"/>
                          <a:cs typeface="Calibri"/>
                        </a:rPr>
                        <a:t>influnece</a:t>
                      </a:r>
                      <a:r>
                        <a:rPr lang="pl-PL" sz="1500" baseline="0" dirty="0" smtClean="0">
                          <a:latin typeface="+mj-lt"/>
                          <a:ea typeface="Calibri"/>
                          <a:cs typeface="Calibri"/>
                        </a:rPr>
                        <a:t> on </a:t>
                      </a:r>
                      <a:r>
                        <a:rPr lang="pl-PL" sz="1500" baseline="0" dirty="0" err="1" smtClean="0">
                          <a:latin typeface="+mj-lt"/>
                          <a:ea typeface="Calibri"/>
                          <a:cs typeface="Calibri"/>
                        </a:rPr>
                        <a:t>what</a:t>
                      </a:r>
                      <a:r>
                        <a:rPr lang="pl-PL" sz="1500" baseline="0" dirty="0" smtClean="0">
                          <a:latin typeface="+mj-lt"/>
                          <a:ea typeface="Calibri"/>
                          <a:cs typeface="Calibri"/>
                        </a:rPr>
                        <a:t> </a:t>
                      </a:r>
                      <a:r>
                        <a:rPr lang="pl-PL" sz="1500" baseline="0" dirty="0" err="1" smtClean="0">
                          <a:latin typeface="+mj-lt"/>
                          <a:ea typeface="Calibri"/>
                          <a:cs typeface="Calibri"/>
                        </a:rPr>
                        <a:t>happens</a:t>
                      </a:r>
                      <a:r>
                        <a:rPr lang="pl-PL" sz="1500" baseline="0" dirty="0" smtClean="0">
                          <a:latin typeface="+mj-lt"/>
                          <a:ea typeface="Calibri"/>
                          <a:cs typeface="Calibri"/>
                        </a:rPr>
                        <a:t> </a:t>
                      </a:r>
                      <a:r>
                        <a:rPr lang="pl-PL" sz="1500" baseline="0" dirty="0" err="1" smtClean="0">
                          <a:latin typeface="+mj-lt"/>
                          <a:ea typeface="Calibri"/>
                          <a:cs typeface="Calibri"/>
                        </a:rPr>
                        <a:t>in</a:t>
                      </a:r>
                      <a:r>
                        <a:rPr lang="pl-PL" sz="1500" baseline="0" dirty="0" smtClean="0">
                          <a:latin typeface="+mj-lt"/>
                          <a:ea typeface="Calibri"/>
                          <a:cs typeface="Calibri"/>
                        </a:rPr>
                        <a:t> </a:t>
                      </a:r>
                      <a:r>
                        <a:rPr lang="pl-PL" sz="1500" baseline="0" dirty="0" err="1" smtClean="0">
                          <a:latin typeface="+mj-lt"/>
                          <a:ea typeface="Calibri"/>
                          <a:cs typeface="Calibri"/>
                        </a:rPr>
                        <a:t>your</a:t>
                      </a:r>
                      <a:r>
                        <a:rPr lang="pl-PL" sz="1500" baseline="0" dirty="0" smtClean="0">
                          <a:latin typeface="+mj-lt"/>
                          <a:ea typeface="Calibri"/>
                          <a:cs typeface="Calibri"/>
                        </a:rPr>
                        <a:t> life. </a:t>
                      </a:r>
                      <a:endParaRPr lang="pl-PL" sz="150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500" dirty="0" smtClean="0">
                          <a:latin typeface="+mj-lt"/>
                          <a:ea typeface="Calibri"/>
                          <a:cs typeface="Calibri"/>
                        </a:rPr>
                        <a:t>Negative attitude to life, depression</a:t>
                      </a:r>
                      <a:endParaRPr lang="pl-PL" sz="150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500" dirty="0" smtClean="0">
                          <a:latin typeface="+mj-lt"/>
                          <a:ea typeface="Calibri"/>
                          <a:cs typeface="Calibri"/>
                        </a:rPr>
                        <a:t>A positive attitude to life</a:t>
                      </a:r>
                      <a:endParaRPr lang="pl-PL" sz="150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833762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500" dirty="0" err="1" smtClean="0">
                          <a:latin typeface="+mj-lt"/>
                          <a:ea typeface="Calibri"/>
                          <a:cs typeface="Times New Roman"/>
                        </a:rPr>
                        <a:t>You</a:t>
                      </a:r>
                      <a:r>
                        <a:rPr lang="pl-PL" sz="1500" dirty="0" smtClean="0">
                          <a:latin typeface="+mj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pl-PL" sz="1500" dirty="0" err="1" smtClean="0">
                          <a:latin typeface="+mj-lt"/>
                          <a:ea typeface="Calibri"/>
                          <a:cs typeface="Times New Roman"/>
                        </a:rPr>
                        <a:t>were</a:t>
                      </a:r>
                      <a:r>
                        <a:rPr lang="pl-PL" sz="1500" dirty="0" smtClean="0">
                          <a:latin typeface="+mj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pl-PL" sz="1500" dirty="0" err="1" smtClean="0">
                          <a:latin typeface="+mj-lt"/>
                          <a:ea typeface="Calibri"/>
                          <a:cs typeface="Times New Roman"/>
                        </a:rPr>
                        <a:t>especially</a:t>
                      </a:r>
                      <a:r>
                        <a:rPr lang="pl-PL" sz="1500" dirty="0" smtClean="0">
                          <a:latin typeface="+mj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pl-PL" sz="1500" dirty="0" err="1" smtClean="0">
                          <a:latin typeface="+mj-lt"/>
                          <a:ea typeface="Calibri"/>
                          <a:cs typeface="Times New Roman"/>
                        </a:rPr>
                        <a:t>interested</a:t>
                      </a:r>
                      <a:r>
                        <a:rPr lang="pl-PL" sz="1500" dirty="0" smtClean="0">
                          <a:latin typeface="+mj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pl-PL" sz="1500" dirty="0" err="1" smtClean="0">
                          <a:latin typeface="+mj-lt"/>
                          <a:ea typeface="Calibri"/>
                          <a:cs typeface="Times New Roman"/>
                        </a:rPr>
                        <a:t>or</a:t>
                      </a:r>
                      <a:r>
                        <a:rPr lang="pl-PL" sz="1500" dirty="0" smtClean="0">
                          <a:latin typeface="+mj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pl-PL" sz="1500" dirty="0" err="1" smtClean="0">
                          <a:latin typeface="+mj-lt"/>
                          <a:ea typeface="Calibri"/>
                          <a:cs typeface="Times New Roman"/>
                        </a:rPr>
                        <a:t>exited</a:t>
                      </a:r>
                      <a:r>
                        <a:rPr lang="pl-PL" sz="1500" dirty="0" smtClean="0">
                          <a:latin typeface="+mj-lt"/>
                          <a:ea typeface="Calibri"/>
                          <a:cs typeface="Times New Roman"/>
                        </a:rPr>
                        <a:t> by </a:t>
                      </a:r>
                      <a:r>
                        <a:rPr lang="pl-PL" sz="1500" dirty="0" err="1" smtClean="0">
                          <a:latin typeface="+mj-lt"/>
                          <a:ea typeface="Calibri"/>
                          <a:cs typeface="Times New Roman"/>
                        </a:rPr>
                        <a:t>something</a:t>
                      </a:r>
                      <a:endParaRPr lang="pl-PL" sz="150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500" dirty="0" smtClean="0">
                          <a:latin typeface="+mj-lt"/>
                          <a:ea typeface="Calibri"/>
                          <a:cs typeface="Calibri"/>
                        </a:rPr>
                        <a:t>A positive attitude to life</a:t>
                      </a:r>
                      <a:endParaRPr lang="pl-PL" sz="150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500" dirty="0" smtClean="0">
                          <a:latin typeface="+mj-lt"/>
                          <a:ea typeface="Calibri"/>
                          <a:cs typeface="Calibri"/>
                        </a:rPr>
                        <a:t>Negative attitude to life, depression</a:t>
                      </a:r>
                      <a:endParaRPr lang="pl-PL" sz="150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pole tekstowe 5"/>
          <p:cNvSpPr txBox="1"/>
          <p:nvPr/>
        </p:nvSpPr>
        <p:spPr>
          <a:xfrm>
            <a:off x="323528" y="404664"/>
            <a:ext cx="48245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b="1" dirty="0" smtClean="0">
                <a:latin typeface="+mj-lt"/>
              </a:rPr>
              <a:t>DEPRESSION SCALE</a:t>
            </a:r>
            <a:endParaRPr lang="en-US" b="1" dirty="0">
              <a:latin typeface="+mj-lt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0" y="0"/>
            <a:ext cx="6876256" cy="1196752"/>
          </a:xfrm>
        </p:spPr>
        <p:txBody>
          <a:bodyPr/>
          <a:lstStyle/>
          <a:p>
            <a:r>
              <a:rPr lang="en-US" sz="3600" dirty="0" smtClean="0"/>
              <a:t>CONDITIONS OF RESPONDENTS</a:t>
            </a:r>
            <a:r>
              <a:rPr lang="pl-PL" sz="3600" dirty="0" smtClean="0"/>
              <a:t>’</a:t>
            </a:r>
            <a:br>
              <a:rPr lang="pl-PL" sz="3600" dirty="0" smtClean="0"/>
            </a:br>
            <a:r>
              <a:rPr lang="en-US" sz="3600" dirty="0" smtClean="0"/>
              <a:t>MENTAL FITNESS</a:t>
            </a:r>
            <a:endParaRPr lang="en-US" sz="3600" dirty="0"/>
          </a:p>
        </p:txBody>
      </p:sp>
      <p:sp>
        <p:nvSpPr>
          <p:cNvPr id="5" name="pole tekstowe 4"/>
          <p:cNvSpPr txBox="1"/>
          <p:nvPr/>
        </p:nvSpPr>
        <p:spPr>
          <a:xfrm>
            <a:off x="0" y="1196752"/>
            <a:ext cx="9144000" cy="49398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250" dirty="0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CORRELATION ANALYSIS</a:t>
            </a:r>
          </a:p>
          <a:p>
            <a:r>
              <a:rPr lang="en-US" sz="2250" dirty="0" smtClean="0">
                <a:latin typeface="+mj-lt"/>
              </a:rPr>
              <a:t>Both periods of unemployment, as well as the number of registrations </a:t>
            </a:r>
            <a:r>
              <a:rPr lang="pl-PL" sz="2250" dirty="0" smtClean="0">
                <a:latin typeface="+mj-lt"/>
              </a:rPr>
              <a:t>as </a:t>
            </a:r>
            <a:r>
              <a:rPr lang="pl-PL" sz="2250" dirty="0" err="1" smtClean="0">
                <a:latin typeface="+mj-lt"/>
              </a:rPr>
              <a:t>unemployed</a:t>
            </a:r>
            <a:r>
              <a:rPr lang="pl-PL" sz="2250" dirty="0" smtClean="0">
                <a:latin typeface="+mj-lt"/>
              </a:rPr>
              <a:t> </a:t>
            </a:r>
            <a:r>
              <a:rPr lang="en-US" sz="2250" dirty="0" smtClean="0">
                <a:latin typeface="+mj-lt"/>
              </a:rPr>
              <a:t>are positively correlated (r =. 112, p &lt;001, r =. 088, p &lt;.05) with the</a:t>
            </a:r>
            <a:r>
              <a:rPr lang="pl-PL" sz="2250" dirty="0" smtClean="0">
                <a:latin typeface="+mj-lt"/>
              </a:rPr>
              <a:t> </a:t>
            </a:r>
            <a:r>
              <a:rPr lang="pl-PL" sz="2250" dirty="0" err="1" smtClean="0">
                <a:latin typeface="+mj-lt"/>
              </a:rPr>
              <a:t>respondent’s</a:t>
            </a:r>
            <a:r>
              <a:rPr lang="en-US" sz="2250" dirty="0" smtClean="0">
                <a:latin typeface="+mj-lt"/>
              </a:rPr>
              <a:t> level of </a:t>
            </a:r>
            <a:r>
              <a:rPr lang="en-US" sz="2250" dirty="0" err="1" smtClean="0">
                <a:latin typeface="+mj-lt"/>
              </a:rPr>
              <a:t>depressi</a:t>
            </a:r>
            <a:r>
              <a:rPr lang="pl-PL" sz="2250" dirty="0" smtClean="0">
                <a:latin typeface="+mj-lt"/>
              </a:rPr>
              <a:t>on</a:t>
            </a:r>
            <a:r>
              <a:rPr lang="en-US" sz="2250" dirty="0" smtClean="0">
                <a:latin typeface="+mj-lt"/>
              </a:rPr>
              <a:t>.</a:t>
            </a:r>
            <a:endParaRPr lang="pl-PL" sz="2250" dirty="0" smtClean="0">
              <a:latin typeface="+mj-lt"/>
            </a:endParaRPr>
          </a:p>
          <a:p>
            <a:r>
              <a:rPr lang="pl-PL" sz="2250" dirty="0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REGRESSION ANALYSIS</a:t>
            </a:r>
          </a:p>
          <a:p>
            <a:r>
              <a:rPr lang="pl-PL" sz="2250" dirty="0" smtClean="0">
                <a:latin typeface="+mj-lt"/>
              </a:rPr>
              <a:t>D</a:t>
            </a:r>
            <a:r>
              <a:rPr lang="en-US" sz="2250" dirty="0" err="1" smtClean="0">
                <a:latin typeface="+mj-lt"/>
              </a:rPr>
              <a:t>epression</a:t>
            </a:r>
            <a:r>
              <a:rPr lang="pl-PL" sz="2250" dirty="0" smtClean="0">
                <a:latin typeface="+mj-lt"/>
              </a:rPr>
              <a:t> </a:t>
            </a:r>
            <a:r>
              <a:rPr lang="pl-PL" sz="2250" dirty="0" err="1" smtClean="0">
                <a:latin typeface="+mj-lt"/>
              </a:rPr>
              <a:t>mainly</a:t>
            </a:r>
            <a:r>
              <a:rPr lang="pl-PL" sz="2250" dirty="0" smtClean="0">
                <a:latin typeface="+mj-lt"/>
              </a:rPr>
              <a:t> </a:t>
            </a:r>
            <a:r>
              <a:rPr lang="en-US" sz="2250" dirty="0" smtClean="0">
                <a:latin typeface="+mj-lt"/>
              </a:rPr>
              <a:t>affects older </a:t>
            </a:r>
            <a:r>
              <a:rPr lang="pl-PL" sz="2250" dirty="0" smtClean="0">
                <a:latin typeface="+mj-lt"/>
              </a:rPr>
              <a:t>long-term </a:t>
            </a:r>
            <a:r>
              <a:rPr lang="pl-PL" sz="2250" dirty="0" err="1" smtClean="0">
                <a:latin typeface="+mj-lt"/>
              </a:rPr>
              <a:t>unemployed</a:t>
            </a:r>
            <a:r>
              <a:rPr lang="pl-PL" sz="2250" dirty="0" smtClean="0">
                <a:latin typeface="+mj-lt"/>
              </a:rPr>
              <a:t> </a:t>
            </a:r>
            <a:r>
              <a:rPr lang="en-US" sz="2250" dirty="0" smtClean="0">
                <a:latin typeface="+mj-lt"/>
              </a:rPr>
              <a:t>people living in rural areas</a:t>
            </a:r>
            <a:r>
              <a:rPr lang="pl-PL" sz="2250" dirty="0" smtClean="0">
                <a:latin typeface="+mj-lt"/>
              </a:rPr>
              <a:t>. </a:t>
            </a:r>
            <a:r>
              <a:rPr lang="pl-PL" sz="2250" dirty="0" err="1" smtClean="0">
                <a:latin typeface="+mj-lt"/>
              </a:rPr>
              <a:t>While</a:t>
            </a:r>
            <a:r>
              <a:rPr lang="pl-PL" sz="2250" dirty="0" smtClean="0">
                <a:latin typeface="+mj-lt"/>
              </a:rPr>
              <a:t> </a:t>
            </a:r>
            <a:r>
              <a:rPr lang="pl-PL" sz="2250" dirty="0" err="1" smtClean="0">
                <a:latin typeface="+mj-lt"/>
              </a:rPr>
              <a:t>controlled</a:t>
            </a:r>
            <a:r>
              <a:rPr lang="pl-PL" sz="2250" dirty="0" smtClean="0">
                <a:latin typeface="+mj-lt"/>
              </a:rPr>
              <a:t> for a </a:t>
            </a:r>
            <a:r>
              <a:rPr lang="pl-PL" sz="2250" dirty="0" err="1" smtClean="0">
                <a:latin typeface="+mj-lt"/>
              </a:rPr>
              <a:t>number</a:t>
            </a:r>
            <a:r>
              <a:rPr lang="pl-PL" sz="2250" dirty="0" smtClean="0">
                <a:latin typeface="+mj-lt"/>
              </a:rPr>
              <a:t> of </a:t>
            </a:r>
            <a:r>
              <a:rPr lang="pl-PL" sz="2250" dirty="0" err="1" smtClean="0">
                <a:latin typeface="+mj-lt"/>
              </a:rPr>
              <a:t>variables</a:t>
            </a:r>
            <a:r>
              <a:rPr lang="en-US" sz="2250" dirty="0" smtClean="0">
                <a:latin typeface="+mj-lt"/>
              </a:rPr>
              <a:t>(age, gender, income, number of friends) </a:t>
            </a:r>
            <a:r>
              <a:rPr lang="pl-PL" sz="2250" dirty="0" smtClean="0">
                <a:latin typeface="+mj-lt"/>
              </a:rPr>
              <a:t>, </a:t>
            </a:r>
            <a:r>
              <a:rPr lang="pl-PL" sz="2250" dirty="0" err="1" smtClean="0">
                <a:latin typeface="+mj-lt"/>
              </a:rPr>
              <a:t>the</a:t>
            </a:r>
            <a:r>
              <a:rPr lang="pl-PL" sz="2250" dirty="0" smtClean="0">
                <a:latin typeface="+mj-lt"/>
              </a:rPr>
              <a:t> </a:t>
            </a:r>
            <a:r>
              <a:rPr lang="en-US" sz="2250" dirty="0" smtClean="0">
                <a:latin typeface="+mj-lt"/>
              </a:rPr>
              <a:t>importance of the period of unemployment and the number of registration</a:t>
            </a:r>
            <a:r>
              <a:rPr lang="pl-PL" sz="2250" dirty="0" smtClean="0">
                <a:latin typeface="+mj-lt"/>
              </a:rPr>
              <a:t>s</a:t>
            </a:r>
            <a:r>
              <a:rPr lang="en-US" sz="2250" dirty="0" smtClean="0">
                <a:latin typeface="+mj-lt"/>
              </a:rPr>
              <a:t> is negligible, </a:t>
            </a:r>
            <a:r>
              <a:rPr lang="en-US" sz="2250" dirty="0" err="1" smtClean="0">
                <a:latin typeface="+mj-lt"/>
              </a:rPr>
              <a:t>th</a:t>
            </a:r>
            <a:r>
              <a:rPr lang="pl-PL" sz="2250" dirty="0" err="1" smtClean="0">
                <a:latin typeface="+mj-lt"/>
              </a:rPr>
              <a:t>ese</a:t>
            </a:r>
            <a:r>
              <a:rPr lang="en-US" sz="2250" dirty="0" smtClean="0">
                <a:latin typeface="+mj-lt"/>
              </a:rPr>
              <a:t> two factors do not </a:t>
            </a:r>
            <a:r>
              <a:rPr lang="pl-PL" sz="2250" dirty="0" smtClean="0">
                <a:latin typeface="+mj-lt"/>
              </a:rPr>
              <a:t>pass </a:t>
            </a:r>
            <a:r>
              <a:rPr lang="en-US" sz="2250" dirty="0" smtClean="0">
                <a:latin typeface="+mj-lt"/>
              </a:rPr>
              <a:t>statistical significance</a:t>
            </a:r>
            <a:r>
              <a:rPr lang="pl-PL" sz="2250" dirty="0" smtClean="0">
                <a:latin typeface="+mj-lt"/>
              </a:rPr>
              <a:t> </a:t>
            </a:r>
            <a:r>
              <a:rPr lang="pl-PL" sz="2250" dirty="0" err="1" smtClean="0">
                <a:latin typeface="+mj-lt"/>
              </a:rPr>
              <a:t>tests</a:t>
            </a:r>
            <a:r>
              <a:rPr lang="en-US" sz="2250" dirty="0" smtClean="0">
                <a:latin typeface="+mj-lt"/>
              </a:rPr>
              <a:t>.</a:t>
            </a:r>
            <a:endParaRPr lang="pl-PL" sz="2250" dirty="0" smtClean="0">
              <a:latin typeface="+mj-lt"/>
            </a:endParaRPr>
          </a:p>
          <a:p>
            <a:r>
              <a:rPr lang="pl-PL" sz="2250" dirty="0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THAT MEANS</a:t>
            </a:r>
          </a:p>
          <a:p>
            <a:r>
              <a:rPr lang="en-US" sz="2250" dirty="0" smtClean="0">
                <a:latin typeface="+mj-lt"/>
              </a:rPr>
              <a:t>The vulnerability of long-term unemployed to the negative psychological consequences of this phenomenon </a:t>
            </a:r>
            <a:r>
              <a:rPr lang="pl-PL" sz="2250" dirty="0" err="1" smtClean="0">
                <a:latin typeface="+mj-lt"/>
              </a:rPr>
              <a:t>depends</a:t>
            </a:r>
            <a:r>
              <a:rPr lang="pl-PL" sz="2250" dirty="0" smtClean="0">
                <a:latin typeface="+mj-lt"/>
              </a:rPr>
              <a:t> on </a:t>
            </a:r>
            <a:r>
              <a:rPr lang="en-US" sz="2250" dirty="0" smtClean="0">
                <a:latin typeface="+mj-lt"/>
              </a:rPr>
              <a:t>the individual characteristics of these individuals</a:t>
            </a:r>
            <a:r>
              <a:rPr lang="pl-PL" sz="2250" dirty="0" smtClean="0">
                <a:latin typeface="+mj-lt"/>
              </a:rPr>
              <a:t>. 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le tekstowe 4"/>
          <p:cNvSpPr txBox="1"/>
          <p:nvPr/>
        </p:nvSpPr>
        <p:spPr>
          <a:xfrm>
            <a:off x="7847826" y="6457890"/>
            <a:ext cx="129617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pl-PL" sz="1000" dirty="0" err="1" smtClean="0"/>
              <a:t>Source</a:t>
            </a:r>
            <a:r>
              <a:rPr lang="pl-PL" sz="1000" dirty="0" smtClean="0"/>
              <a:t>: Gallup  </a:t>
            </a:r>
            <a:r>
              <a:rPr lang="pl-PL" sz="1000" dirty="0" err="1" smtClean="0"/>
              <a:t>survey</a:t>
            </a:r>
            <a:r>
              <a:rPr lang="pl-PL" sz="1000" dirty="0" smtClean="0"/>
              <a:t>, 2011</a:t>
            </a:r>
            <a:endParaRPr lang="en-US" sz="1000" dirty="0"/>
          </a:p>
        </p:txBody>
      </p:sp>
      <p:sp>
        <p:nvSpPr>
          <p:cNvPr id="4" name="pole tekstowe 3"/>
          <p:cNvSpPr txBox="1"/>
          <p:nvPr/>
        </p:nvSpPr>
        <p:spPr>
          <a:xfrm>
            <a:off x="6372200" y="1412776"/>
            <a:ext cx="259228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latin typeface="+mj-lt"/>
              </a:rPr>
              <a:t>Attitude towards life among long-term unemployed</a:t>
            </a:r>
            <a:r>
              <a:rPr lang="pl-PL" sz="2000" b="1" dirty="0" smtClean="0">
                <a:latin typeface="+mj-lt"/>
              </a:rPr>
              <a:t> </a:t>
            </a:r>
          </a:p>
          <a:p>
            <a:pPr algn="ctr"/>
            <a:r>
              <a:rPr lang="pl-PL" sz="2000" b="1" dirty="0" err="1" smtClean="0">
                <a:latin typeface="+mj-lt"/>
              </a:rPr>
              <a:t>(i</a:t>
            </a:r>
            <a:r>
              <a:rPr lang="pl-PL" sz="2000" b="1" dirty="0" smtClean="0">
                <a:latin typeface="+mj-lt"/>
              </a:rPr>
              <a:t>n Podlaskie regions)</a:t>
            </a:r>
            <a:endParaRPr lang="en-US" sz="2000" b="1" dirty="0">
              <a:latin typeface="+mj-lt"/>
            </a:endParaRPr>
          </a:p>
        </p:txBody>
      </p:sp>
      <p:graphicFrame>
        <p:nvGraphicFramePr>
          <p:cNvPr id="6" name="Wykres 5"/>
          <p:cNvGraphicFramePr/>
          <p:nvPr/>
        </p:nvGraphicFramePr>
        <p:xfrm>
          <a:off x="179512" y="260648"/>
          <a:ext cx="6336704" cy="62646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le tekstowe 4"/>
          <p:cNvSpPr txBox="1"/>
          <p:nvPr/>
        </p:nvSpPr>
        <p:spPr>
          <a:xfrm>
            <a:off x="7668344" y="6237312"/>
            <a:ext cx="129617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pl-PL" sz="1000" dirty="0" err="1" smtClean="0"/>
              <a:t>Source</a:t>
            </a:r>
            <a:r>
              <a:rPr lang="pl-PL" sz="1000" dirty="0" smtClean="0"/>
              <a:t>: Gallup </a:t>
            </a:r>
            <a:r>
              <a:rPr lang="pl-PL" sz="1000" dirty="0" err="1" smtClean="0"/>
              <a:t>survey</a:t>
            </a:r>
            <a:r>
              <a:rPr lang="pl-PL" sz="1000" dirty="0" smtClean="0"/>
              <a:t>, 2011</a:t>
            </a:r>
            <a:endParaRPr lang="en-US" sz="1000" dirty="0"/>
          </a:p>
        </p:txBody>
      </p:sp>
      <p:graphicFrame>
        <p:nvGraphicFramePr>
          <p:cNvPr id="4" name="Wykres 3"/>
          <p:cNvGraphicFramePr/>
          <p:nvPr/>
        </p:nvGraphicFramePr>
        <p:xfrm>
          <a:off x="0" y="980728"/>
          <a:ext cx="8676456" cy="51125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pole tekstowe 5"/>
          <p:cNvSpPr txBox="1"/>
          <p:nvPr/>
        </p:nvSpPr>
        <p:spPr>
          <a:xfrm>
            <a:off x="0" y="188640"/>
            <a:ext cx="493204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000" b="1" dirty="0" err="1" smtClean="0">
                <a:latin typeface="+mj-lt"/>
              </a:rPr>
              <a:t>What</a:t>
            </a:r>
            <a:r>
              <a:rPr lang="pl-PL" sz="2000" b="1" dirty="0" smtClean="0">
                <a:latin typeface="+mj-lt"/>
              </a:rPr>
              <a:t> </a:t>
            </a:r>
            <a:r>
              <a:rPr lang="pl-PL" sz="2000" b="1" dirty="0" err="1" smtClean="0">
                <a:latin typeface="+mj-lt"/>
              </a:rPr>
              <a:t>is</a:t>
            </a:r>
            <a:r>
              <a:rPr lang="pl-PL" sz="2000" b="1" dirty="0" smtClean="0">
                <a:latin typeface="+mj-lt"/>
              </a:rPr>
              <a:t> </a:t>
            </a:r>
            <a:r>
              <a:rPr lang="pl-PL" sz="2000" b="1" dirty="0" err="1" smtClean="0">
                <a:latin typeface="+mj-lt"/>
              </a:rPr>
              <a:t>important</a:t>
            </a:r>
            <a:r>
              <a:rPr lang="pl-PL" sz="2000" b="1" dirty="0" smtClean="0">
                <a:latin typeface="+mj-lt"/>
              </a:rPr>
              <a:t> </a:t>
            </a:r>
            <a:r>
              <a:rPr lang="pl-PL" sz="2000" b="1" dirty="0" err="1" smtClean="0">
                <a:latin typeface="+mj-lt"/>
              </a:rPr>
              <a:t>at</a:t>
            </a:r>
            <a:r>
              <a:rPr lang="pl-PL" sz="2000" b="1" dirty="0" smtClean="0">
                <a:latin typeface="+mj-lt"/>
              </a:rPr>
              <a:t> </a:t>
            </a:r>
            <a:r>
              <a:rPr lang="pl-PL" sz="2000" b="1" dirty="0" err="1" smtClean="0">
                <a:latin typeface="+mj-lt"/>
              </a:rPr>
              <a:t>work</a:t>
            </a:r>
            <a:r>
              <a:rPr lang="pl-PL" sz="2000" b="1" dirty="0" smtClean="0">
                <a:latin typeface="+mj-lt"/>
              </a:rPr>
              <a:t>? </a:t>
            </a:r>
          </a:p>
          <a:p>
            <a:r>
              <a:rPr lang="pl-PL" sz="2000" b="1" dirty="0" smtClean="0">
                <a:latin typeface="+mj-lt"/>
              </a:rPr>
              <a:t>(o</a:t>
            </a:r>
            <a:r>
              <a:rPr lang="en-AU" sz="2000" b="1" dirty="0" smtClean="0">
                <a:latin typeface="+mj-lt"/>
              </a:rPr>
              <a:t>pinions</a:t>
            </a:r>
            <a:r>
              <a:rPr lang="pl-PL" sz="2000" b="1" dirty="0" smtClean="0">
                <a:latin typeface="+mj-lt"/>
              </a:rPr>
              <a:t> of long-term </a:t>
            </a:r>
            <a:r>
              <a:rPr lang="pl-PL" sz="2000" b="1" dirty="0" err="1" smtClean="0">
                <a:latin typeface="+mj-lt"/>
              </a:rPr>
              <a:t>unemployed</a:t>
            </a:r>
            <a:r>
              <a:rPr lang="pl-PL" sz="2000" b="1" dirty="0" smtClean="0">
                <a:latin typeface="+mj-lt"/>
              </a:rPr>
              <a:t>)</a:t>
            </a:r>
            <a:endParaRPr lang="en-US" sz="2000" b="1" dirty="0">
              <a:latin typeface="+mj-lt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le tekstowe 4"/>
          <p:cNvSpPr txBox="1"/>
          <p:nvPr/>
        </p:nvSpPr>
        <p:spPr>
          <a:xfrm>
            <a:off x="7847826" y="6457890"/>
            <a:ext cx="129617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pl-PL" sz="1000" dirty="0" err="1" smtClean="0"/>
              <a:t>Source</a:t>
            </a:r>
            <a:r>
              <a:rPr lang="pl-PL" sz="1000" dirty="0" smtClean="0"/>
              <a:t>: Gallup </a:t>
            </a:r>
            <a:r>
              <a:rPr lang="pl-PL" sz="1000" dirty="0" err="1" smtClean="0"/>
              <a:t>survey</a:t>
            </a:r>
            <a:r>
              <a:rPr lang="pl-PL" sz="1000" dirty="0" smtClean="0"/>
              <a:t>, 2011</a:t>
            </a:r>
            <a:endParaRPr lang="en-US" sz="1000" dirty="0"/>
          </a:p>
        </p:txBody>
      </p:sp>
      <p:sp>
        <p:nvSpPr>
          <p:cNvPr id="5" name="pole tekstowe 3"/>
          <p:cNvSpPr txBox="1"/>
          <p:nvPr/>
        </p:nvSpPr>
        <p:spPr>
          <a:xfrm>
            <a:off x="0" y="188640"/>
            <a:ext cx="579610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pl-PL" sz="2000" b="1" dirty="0" err="1" smtClean="0"/>
              <a:t>Qualifications</a:t>
            </a:r>
            <a:r>
              <a:rPr lang="pl-PL" sz="2000" b="1" dirty="0" smtClean="0"/>
              <a:t> </a:t>
            </a:r>
            <a:r>
              <a:rPr lang="pl-PL" sz="2000" b="1" dirty="0" err="1" smtClean="0"/>
              <a:t>which</a:t>
            </a:r>
            <a:r>
              <a:rPr lang="pl-PL" sz="2000" b="1" dirty="0" smtClean="0"/>
              <a:t> long-term </a:t>
            </a:r>
            <a:r>
              <a:rPr lang="pl-PL" sz="2000" b="1" dirty="0" err="1" smtClean="0"/>
              <a:t>unemployed</a:t>
            </a:r>
            <a:r>
              <a:rPr lang="pl-PL" sz="2000" b="1" dirty="0" smtClean="0"/>
              <a:t> </a:t>
            </a:r>
            <a:r>
              <a:rPr lang="pl-PL" sz="2000" b="1" dirty="0" err="1" smtClean="0"/>
              <a:t>in</a:t>
            </a:r>
            <a:r>
              <a:rPr lang="pl-PL" sz="2000" b="1" dirty="0" smtClean="0"/>
              <a:t> Podlaskie: </a:t>
            </a:r>
            <a:endParaRPr lang="en-US" sz="2000" b="1" dirty="0"/>
          </a:p>
        </p:txBody>
      </p:sp>
      <p:graphicFrame>
        <p:nvGraphicFramePr>
          <p:cNvPr id="9" name="Wykres 8"/>
          <p:cNvGraphicFramePr/>
          <p:nvPr/>
        </p:nvGraphicFramePr>
        <p:xfrm>
          <a:off x="0" y="836712"/>
          <a:ext cx="9144000" cy="49685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Wykres 12"/>
          <p:cNvGraphicFramePr/>
          <p:nvPr/>
        </p:nvGraphicFramePr>
        <p:xfrm>
          <a:off x="0" y="620688"/>
          <a:ext cx="8244408" cy="25202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pole tekstowe 7"/>
          <p:cNvSpPr txBox="1"/>
          <p:nvPr/>
        </p:nvSpPr>
        <p:spPr>
          <a:xfrm>
            <a:off x="179512" y="188640"/>
            <a:ext cx="63367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Self-assessment of chances of finding </a:t>
            </a:r>
            <a:r>
              <a:rPr lang="pl-PL" b="1" dirty="0" smtClean="0"/>
              <a:t>a </a:t>
            </a:r>
            <a:r>
              <a:rPr lang="en-US" b="1" dirty="0" smtClean="0"/>
              <a:t>work</a:t>
            </a:r>
            <a:r>
              <a:rPr lang="pl-PL" b="1" dirty="0" smtClean="0"/>
              <a:t>:</a:t>
            </a:r>
            <a:endParaRPr lang="en-US" dirty="0"/>
          </a:p>
        </p:txBody>
      </p:sp>
      <p:sp>
        <p:nvSpPr>
          <p:cNvPr id="9" name="pole tekstowe 8"/>
          <p:cNvSpPr txBox="1"/>
          <p:nvPr/>
        </p:nvSpPr>
        <p:spPr>
          <a:xfrm>
            <a:off x="251520" y="3356992"/>
            <a:ext cx="53285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b="1" dirty="0" err="1" smtClean="0"/>
              <a:t>Perception</a:t>
            </a:r>
            <a:r>
              <a:rPr lang="pl-PL" b="1" dirty="0" smtClean="0"/>
              <a:t> of </a:t>
            </a:r>
            <a:r>
              <a:rPr lang="pl-PL" b="1" dirty="0" err="1" smtClean="0"/>
              <a:t>barriers</a:t>
            </a:r>
            <a:r>
              <a:rPr lang="pl-PL" b="1" dirty="0" smtClean="0"/>
              <a:t> </a:t>
            </a:r>
            <a:r>
              <a:rPr lang="pl-PL" b="1" dirty="0" err="1" smtClean="0"/>
              <a:t>in</a:t>
            </a:r>
            <a:r>
              <a:rPr lang="pl-PL" b="1" dirty="0" smtClean="0"/>
              <a:t> </a:t>
            </a:r>
            <a:r>
              <a:rPr lang="pl-PL" b="1" dirty="0" err="1" smtClean="0"/>
              <a:t>finding</a:t>
            </a:r>
            <a:r>
              <a:rPr lang="pl-PL" b="1" dirty="0" smtClean="0"/>
              <a:t> a </a:t>
            </a:r>
            <a:r>
              <a:rPr lang="pl-PL" b="1" dirty="0" err="1" smtClean="0"/>
              <a:t>job</a:t>
            </a:r>
            <a:r>
              <a:rPr lang="pl-PL" b="1" dirty="0" smtClean="0"/>
              <a:t>:</a:t>
            </a:r>
            <a:endParaRPr lang="en-US" dirty="0"/>
          </a:p>
        </p:txBody>
      </p:sp>
      <p:sp>
        <p:nvSpPr>
          <p:cNvPr id="6" name="pole tekstowe 4"/>
          <p:cNvSpPr txBox="1"/>
          <p:nvPr/>
        </p:nvSpPr>
        <p:spPr>
          <a:xfrm>
            <a:off x="7847826" y="6457890"/>
            <a:ext cx="129617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pl-PL" sz="1000" dirty="0" err="1" smtClean="0"/>
              <a:t>Source</a:t>
            </a:r>
            <a:r>
              <a:rPr lang="pl-PL" sz="1000" dirty="0" smtClean="0"/>
              <a:t>: Gallup </a:t>
            </a:r>
            <a:r>
              <a:rPr lang="pl-PL" sz="1000" dirty="0" err="1" smtClean="0"/>
              <a:t>survey</a:t>
            </a:r>
            <a:r>
              <a:rPr lang="pl-PL" sz="1000" dirty="0" smtClean="0"/>
              <a:t>, 2011</a:t>
            </a:r>
            <a:endParaRPr lang="en-US" sz="1000" dirty="0"/>
          </a:p>
        </p:txBody>
      </p:sp>
      <p:grpSp>
        <p:nvGrpSpPr>
          <p:cNvPr id="10" name="Grupa 9"/>
          <p:cNvGrpSpPr/>
          <p:nvPr/>
        </p:nvGrpSpPr>
        <p:grpSpPr>
          <a:xfrm>
            <a:off x="6156177" y="2348880"/>
            <a:ext cx="2232284" cy="720075"/>
            <a:chOff x="6228148" y="2348887"/>
            <a:chExt cx="2232284" cy="720075"/>
          </a:xfrm>
        </p:grpSpPr>
        <p:sp>
          <p:nvSpPr>
            <p:cNvPr id="11" name="Pole tekstowe 1"/>
            <p:cNvSpPr txBox="1"/>
            <p:nvPr/>
          </p:nvSpPr>
          <p:spPr>
            <a:xfrm>
              <a:off x="6372228" y="2348887"/>
              <a:ext cx="2088204" cy="720075"/>
            </a:xfrm>
            <a:prstGeom prst="rect">
              <a:avLst/>
            </a:prstGeom>
          </p:spPr>
          <p:txBody>
            <a:bodyPr wrap="none" rtlCol="0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pl-PL" sz="1600" b="1" dirty="0" err="1" smtClean="0"/>
                <a:t>Unemployment</a:t>
              </a:r>
              <a:r>
                <a:rPr lang="pl-PL" sz="1600" b="1" dirty="0" smtClean="0"/>
                <a:t> </a:t>
              </a:r>
              <a:r>
                <a:rPr lang="pl-PL" sz="1600" b="1" dirty="0" err="1" smtClean="0"/>
                <a:t>length</a:t>
              </a:r>
              <a:endParaRPr lang="pl-PL" sz="1600" b="1" dirty="0" smtClean="0"/>
            </a:p>
            <a:p>
              <a:r>
                <a:rPr lang="pl-PL" sz="1600" b="1" dirty="0" smtClean="0"/>
                <a:t>(</a:t>
              </a:r>
              <a:r>
                <a:rPr lang="pl-PL" sz="1600" b="1" dirty="0" err="1" smtClean="0"/>
                <a:t>months</a:t>
              </a:r>
              <a:r>
                <a:rPr lang="pl-PL" sz="1600" b="1" dirty="0" smtClean="0"/>
                <a:t>)</a:t>
              </a:r>
              <a:endParaRPr lang="pl-PL" sz="1400" dirty="0"/>
            </a:p>
          </p:txBody>
        </p:sp>
        <p:sp>
          <p:nvSpPr>
            <p:cNvPr id="12" name="Nawias klamrowy zamykający 11"/>
            <p:cNvSpPr/>
            <p:nvPr/>
          </p:nvSpPr>
          <p:spPr>
            <a:xfrm>
              <a:off x="6228148" y="2348887"/>
              <a:ext cx="144016" cy="576064"/>
            </a:xfrm>
            <a:prstGeom prst="rightBrac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/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pl-PL"/>
            </a:p>
          </p:txBody>
        </p:sp>
      </p:grpSp>
      <p:graphicFrame>
        <p:nvGraphicFramePr>
          <p:cNvPr id="14" name="Wykres 13"/>
          <p:cNvGraphicFramePr/>
          <p:nvPr/>
        </p:nvGraphicFramePr>
        <p:xfrm>
          <a:off x="0" y="3212976"/>
          <a:ext cx="8892480" cy="30243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/>
          <p:cNvSpPr>
            <a:spLocks noGrp="1"/>
          </p:cNvSpPr>
          <p:nvPr>
            <p:ph type="title"/>
          </p:nvPr>
        </p:nvSpPr>
        <p:spPr>
          <a:xfrm>
            <a:off x="467544" y="2204864"/>
            <a:ext cx="7772400" cy="1362075"/>
          </a:xfrm>
        </p:spPr>
        <p:txBody>
          <a:bodyPr/>
          <a:lstStyle/>
          <a:p>
            <a:r>
              <a:rPr lang="pl-PL" dirty="0" smtClean="0"/>
              <a:t>Long-term </a:t>
            </a:r>
            <a:r>
              <a:rPr lang="pl-PL" dirty="0" err="1" smtClean="0"/>
              <a:t>unemployed</a:t>
            </a:r>
            <a:r>
              <a:rPr lang="pl-PL" dirty="0" smtClean="0"/>
              <a:t> </a:t>
            </a:r>
            <a:r>
              <a:rPr lang="pl-PL" dirty="0" err="1" smtClean="0"/>
              <a:t>in</a:t>
            </a:r>
            <a:r>
              <a:rPr lang="pl-PL" dirty="0" smtClean="0"/>
              <a:t> podlaskie </a:t>
            </a:r>
            <a:endParaRPr lang="en-US" dirty="0"/>
          </a:p>
        </p:txBody>
      </p:sp>
      <p:sp>
        <p:nvSpPr>
          <p:cNvPr id="6" name="Symbol zastępczy tekstu 5"/>
          <p:cNvSpPr>
            <a:spLocks noGrp="1"/>
          </p:cNvSpPr>
          <p:nvPr>
            <p:ph type="body" idx="1"/>
          </p:nvPr>
        </p:nvSpPr>
        <p:spPr>
          <a:xfrm>
            <a:off x="467544" y="3645024"/>
            <a:ext cx="6552728" cy="864096"/>
          </a:xfrm>
        </p:spPr>
        <p:txBody>
          <a:bodyPr/>
          <a:lstStyle/>
          <a:p>
            <a:r>
              <a:rPr lang="en-US" dirty="0" smtClean="0"/>
              <a:t>BACK TO THE JOB MARKET - LOOKING FOR A WORK AND LIFELONG LEARNING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" name="Wykres 13"/>
          <p:cNvGraphicFramePr/>
          <p:nvPr/>
        </p:nvGraphicFramePr>
        <p:xfrm>
          <a:off x="0" y="260648"/>
          <a:ext cx="7596336" cy="302029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0"/>
            <a:ext cx="579613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sz="2000" b="1" dirty="0" smtClean="0">
                <a:solidFill>
                  <a:sysClr val="windowText" lastClr="000000"/>
                </a:solidFill>
                <a:latin typeface="+mj-lt"/>
              </a:rPr>
              <a:t>The methods used to seek employment in last job:</a:t>
            </a:r>
            <a:endParaRPr lang="pl-PL" sz="2000" b="1" dirty="0" smtClean="0">
              <a:solidFill>
                <a:sysClr val="windowText" lastClr="000000"/>
              </a:solidFill>
              <a:latin typeface="+mj-lt"/>
            </a:endParaRPr>
          </a:p>
        </p:txBody>
      </p:sp>
      <p:sp>
        <p:nvSpPr>
          <p:cNvPr id="8" name="Strzałka w prawo 7"/>
          <p:cNvSpPr/>
          <p:nvPr/>
        </p:nvSpPr>
        <p:spPr>
          <a:xfrm>
            <a:off x="1619672" y="908720"/>
            <a:ext cx="504056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Strzałka w prawo 8"/>
          <p:cNvSpPr/>
          <p:nvPr/>
        </p:nvSpPr>
        <p:spPr>
          <a:xfrm>
            <a:off x="2987824" y="3501008"/>
            <a:ext cx="504056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Strzałka w dół 9"/>
          <p:cNvSpPr/>
          <p:nvPr/>
        </p:nvSpPr>
        <p:spPr>
          <a:xfrm>
            <a:off x="539552" y="3212976"/>
            <a:ext cx="144016" cy="21602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Strzałka w prawo 10"/>
          <p:cNvSpPr/>
          <p:nvPr/>
        </p:nvSpPr>
        <p:spPr>
          <a:xfrm>
            <a:off x="6948264" y="3501008"/>
            <a:ext cx="504056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pole tekstowe 4"/>
          <p:cNvSpPr txBox="1"/>
          <p:nvPr/>
        </p:nvSpPr>
        <p:spPr>
          <a:xfrm>
            <a:off x="7847826" y="6457890"/>
            <a:ext cx="129617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pl-PL" sz="1000" dirty="0" err="1" smtClean="0"/>
              <a:t>Source</a:t>
            </a:r>
            <a:r>
              <a:rPr lang="pl-PL" sz="1000" dirty="0" smtClean="0"/>
              <a:t>: Gallup </a:t>
            </a:r>
            <a:r>
              <a:rPr lang="pl-PL" sz="1000" dirty="0" err="1" smtClean="0"/>
              <a:t>survey</a:t>
            </a:r>
            <a:r>
              <a:rPr lang="pl-PL" sz="1000" dirty="0" smtClean="0"/>
              <a:t>, 2011</a:t>
            </a:r>
            <a:endParaRPr lang="en-US" sz="1000" dirty="0"/>
          </a:p>
        </p:txBody>
      </p:sp>
      <p:graphicFrame>
        <p:nvGraphicFramePr>
          <p:cNvPr id="13" name="Wykres 12"/>
          <p:cNvGraphicFramePr/>
          <p:nvPr/>
        </p:nvGraphicFramePr>
        <p:xfrm>
          <a:off x="0" y="2852936"/>
          <a:ext cx="9144000" cy="33123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Wykres 4"/>
          <p:cNvGraphicFramePr/>
          <p:nvPr/>
        </p:nvGraphicFramePr>
        <p:xfrm>
          <a:off x="0" y="1628800"/>
          <a:ext cx="9144000" cy="40324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pole tekstowe 3"/>
          <p:cNvSpPr txBox="1"/>
          <p:nvPr/>
        </p:nvSpPr>
        <p:spPr>
          <a:xfrm>
            <a:off x="0" y="476672"/>
            <a:ext cx="601216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b="1" dirty="0" smtClean="0"/>
              <a:t>The interest in raising</a:t>
            </a:r>
            <a:r>
              <a:rPr lang="pl-PL" sz="2000" b="1" dirty="0" smtClean="0"/>
              <a:t> </a:t>
            </a:r>
            <a:r>
              <a:rPr lang="pl-PL" sz="2000" b="1" dirty="0" err="1" smtClean="0"/>
              <a:t>own</a:t>
            </a:r>
            <a:r>
              <a:rPr lang="en-US" sz="2000" b="1" dirty="0" smtClean="0"/>
              <a:t> qualifications among long-term unemployed in the </a:t>
            </a:r>
            <a:r>
              <a:rPr lang="en-US" sz="2000" b="1" dirty="0" err="1" smtClean="0"/>
              <a:t>Podlaskie</a:t>
            </a:r>
            <a:r>
              <a:rPr lang="en-US" sz="2000" b="1" dirty="0" smtClean="0"/>
              <a:t> region:</a:t>
            </a:r>
            <a:endParaRPr lang="en-US" sz="2000" b="1" dirty="0"/>
          </a:p>
        </p:txBody>
      </p:sp>
      <p:sp>
        <p:nvSpPr>
          <p:cNvPr id="8" name="pole tekstowe 4"/>
          <p:cNvSpPr txBox="1"/>
          <p:nvPr/>
        </p:nvSpPr>
        <p:spPr>
          <a:xfrm>
            <a:off x="7847826" y="6457890"/>
            <a:ext cx="129617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pl-PL" sz="1000" dirty="0" err="1" smtClean="0"/>
              <a:t>Source</a:t>
            </a:r>
            <a:r>
              <a:rPr lang="pl-PL" sz="1000" dirty="0" smtClean="0"/>
              <a:t>: Gallup </a:t>
            </a:r>
            <a:r>
              <a:rPr lang="pl-PL" sz="1000" dirty="0" err="1" smtClean="0"/>
              <a:t>survey</a:t>
            </a:r>
            <a:r>
              <a:rPr lang="pl-PL" sz="1000" dirty="0" smtClean="0"/>
              <a:t>, 2011</a:t>
            </a:r>
            <a:endParaRPr lang="en-US" sz="1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le tekstowe 4"/>
          <p:cNvSpPr txBox="1"/>
          <p:nvPr/>
        </p:nvSpPr>
        <p:spPr>
          <a:xfrm>
            <a:off x="7847826" y="6457890"/>
            <a:ext cx="129617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pl-PL" sz="1000" dirty="0" err="1" smtClean="0"/>
              <a:t>Source</a:t>
            </a:r>
            <a:r>
              <a:rPr lang="pl-PL" sz="1000" dirty="0" smtClean="0"/>
              <a:t>: Gallup </a:t>
            </a:r>
            <a:r>
              <a:rPr lang="pl-PL" sz="1000" dirty="0" err="1" smtClean="0"/>
              <a:t>survey</a:t>
            </a:r>
            <a:r>
              <a:rPr lang="pl-PL" sz="1000" dirty="0" smtClean="0"/>
              <a:t>, 2011</a:t>
            </a:r>
            <a:endParaRPr lang="en-US" sz="1000" dirty="0"/>
          </a:p>
        </p:txBody>
      </p:sp>
      <p:grpSp>
        <p:nvGrpSpPr>
          <p:cNvPr id="4" name="Grupa 3"/>
          <p:cNvGrpSpPr/>
          <p:nvPr/>
        </p:nvGrpSpPr>
        <p:grpSpPr>
          <a:xfrm>
            <a:off x="0" y="404664"/>
            <a:ext cx="8711961" cy="1584187"/>
            <a:chOff x="-179512" y="-288032"/>
            <a:chExt cx="8711961" cy="1584187"/>
          </a:xfrm>
        </p:grpSpPr>
        <p:sp>
          <p:nvSpPr>
            <p:cNvPr id="6" name="pole tekstowe 3"/>
            <p:cNvSpPr txBox="1"/>
            <p:nvPr/>
          </p:nvSpPr>
          <p:spPr>
            <a:xfrm>
              <a:off x="-179512" y="-288032"/>
              <a:ext cx="4392488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pl-PL" sz="2000" b="1" dirty="0" err="1" smtClean="0"/>
                <a:t>Skills</a:t>
              </a:r>
              <a:r>
                <a:rPr lang="pl-PL" sz="2000" b="1" dirty="0" smtClean="0"/>
                <a:t> </a:t>
              </a:r>
              <a:r>
                <a:rPr lang="pl-PL" sz="2000" b="1" dirty="0" err="1" smtClean="0"/>
                <a:t>which</a:t>
              </a:r>
              <a:r>
                <a:rPr lang="pl-PL" sz="2000" b="1" dirty="0" smtClean="0"/>
                <a:t> long-term </a:t>
              </a:r>
              <a:r>
                <a:rPr lang="pl-PL" sz="2000" b="1" dirty="0" err="1" smtClean="0"/>
                <a:t>unemployed</a:t>
              </a:r>
              <a:r>
                <a:rPr lang="pl-PL" sz="2000" b="1" dirty="0" smtClean="0"/>
                <a:t> </a:t>
              </a:r>
              <a:r>
                <a:rPr lang="pl-PL" sz="2000" b="1" dirty="0" err="1" smtClean="0"/>
                <a:t>in</a:t>
              </a:r>
              <a:r>
                <a:rPr lang="pl-PL" sz="2000" b="1" dirty="0" smtClean="0"/>
                <a:t> Podlaskie: </a:t>
              </a:r>
              <a:endParaRPr lang="en-US" sz="2000" b="1" dirty="0"/>
            </a:p>
          </p:txBody>
        </p:sp>
        <p:sp>
          <p:nvSpPr>
            <p:cNvPr id="7" name="Strzałka w prawo 6"/>
            <p:cNvSpPr/>
            <p:nvPr/>
          </p:nvSpPr>
          <p:spPr>
            <a:xfrm>
              <a:off x="7020306" y="1008139"/>
              <a:ext cx="288036" cy="143980"/>
            </a:xfrm>
            <a:prstGeom prst="rightArrow">
              <a:avLst/>
            </a:prstGeom>
            <a:solidFill>
              <a:srgbClr val="FFC000"/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pl-PL"/>
            </a:p>
          </p:txBody>
        </p:sp>
        <p:sp>
          <p:nvSpPr>
            <p:cNvPr id="8" name="Strzałka w prawo 7"/>
            <p:cNvSpPr/>
            <p:nvPr/>
          </p:nvSpPr>
          <p:spPr>
            <a:xfrm>
              <a:off x="8244413" y="1152119"/>
              <a:ext cx="288036" cy="144036"/>
            </a:xfrm>
            <a:prstGeom prst="rightArrow">
              <a:avLst/>
            </a:prstGeom>
            <a:solidFill>
              <a:srgbClr val="FFC000"/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pl-PL"/>
            </a:p>
          </p:txBody>
        </p:sp>
        <p:sp>
          <p:nvSpPr>
            <p:cNvPr id="9" name="Nawias klamrowy otwierający 8"/>
            <p:cNvSpPr/>
            <p:nvPr/>
          </p:nvSpPr>
          <p:spPr>
            <a:xfrm rot="5400000">
              <a:off x="5112073" y="-107987"/>
              <a:ext cx="360034" cy="2160178"/>
            </a:xfrm>
            <a:prstGeom prst="leftBrace">
              <a:avLst/>
            </a:prstGeom>
            <a:ln>
              <a:solidFill>
                <a:srgbClr val="FFC000"/>
              </a:solidFill>
            </a:ln>
            <a:effectLst>
              <a:innerShdw blurRad="63500" dist="50800" dir="13500000">
                <a:prstClr val="black">
                  <a:alpha val="50000"/>
                </a:prstClr>
              </a:inn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/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pl-PL">
                <a:ln w="19050">
                  <a:solidFill>
                    <a:schemeClr val="tx1"/>
                  </a:solidFill>
                </a:ln>
              </a:endParaRPr>
            </a:p>
          </p:txBody>
        </p:sp>
        <p:sp>
          <p:nvSpPr>
            <p:cNvPr id="10" name="pole tekstowe 6"/>
            <p:cNvSpPr txBox="1"/>
            <p:nvPr/>
          </p:nvSpPr>
          <p:spPr>
            <a:xfrm>
              <a:off x="4500037" y="360034"/>
              <a:ext cx="1728124" cy="360033"/>
            </a:xfrm>
            <a:prstGeom prst="rect">
              <a:avLst/>
            </a:prstGeom>
          </p:spPr>
          <p:txBody>
            <a:bodyPr wrap="square" rtlCol="0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l-PL" sz="1800" b="1" dirty="0" smtClean="0"/>
                <a:t>DEFICITS</a:t>
              </a:r>
              <a:endParaRPr lang="en-US" sz="1800" b="1" dirty="0"/>
            </a:p>
          </p:txBody>
        </p:sp>
      </p:grpSp>
      <p:graphicFrame>
        <p:nvGraphicFramePr>
          <p:cNvPr id="11" name="Wykres 10"/>
          <p:cNvGraphicFramePr/>
          <p:nvPr/>
        </p:nvGraphicFramePr>
        <p:xfrm>
          <a:off x="-111413" y="980727"/>
          <a:ext cx="9366827" cy="500328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0" y="260648"/>
            <a:ext cx="6588224" cy="1152128"/>
          </a:xfrm>
        </p:spPr>
        <p:txBody>
          <a:bodyPr/>
          <a:lstStyle/>
          <a:p>
            <a:r>
              <a:rPr lang="pl-PL" dirty="0" err="1" smtClean="0"/>
              <a:t>Theoretical</a:t>
            </a:r>
            <a:r>
              <a:rPr lang="pl-PL" dirty="0" smtClean="0"/>
              <a:t> </a:t>
            </a:r>
            <a:r>
              <a:rPr lang="pl-PL" dirty="0" err="1" smtClean="0"/>
              <a:t>background</a:t>
            </a:r>
            <a:endParaRPr lang="en-US" dirty="0"/>
          </a:p>
        </p:txBody>
      </p:sp>
      <p:graphicFrame>
        <p:nvGraphicFramePr>
          <p:cNvPr id="5" name="Symbol zastępczy zawartości 4"/>
          <p:cNvGraphicFramePr>
            <a:graphicFrameLocks noGrp="1"/>
          </p:cNvGraphicFramePr>
          <p:nvPr>
            <p:ph sz="half" idx="1"/>
          </p:nvPr>
        </p:nvGraphicFramePr>
        <p:xfrm>
          <a:off x="179512" y="1412776"/>
          <a:ext cx="5112568" cy="49685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5364088" y="1772816"/>
            <a:ext cx="3521968" cy="4114800"/>
          </a:xfrm>
        </p:spPr>
        <p:txBody>
          <a:bodyPr/>
          <a:lstStyle/>
          <a:p>
            <a:r>
              <a:rPr lang="pl-PL" dirty="0" err="1" smtClean="0"/>
              <a:t>Hypothesis</a:t>
            </a:r>
            <a:r>
              <a:rPr lang="pl-PL" dirty="0" smtClean="0"/>
              <a:t> </a:t>
            </a:r>
            <a:r>
              <a:rPr lang="pl-PL" dirty="0" err="1" smtClean="0"/>
              <a:t>about</a:t>
            </a:r>
            <a:r>
              <a:rPr lang="pl-PL" dirty="0" smtClean="0"/>
              <a:t> </a:t>
            </a:r>
            <a:r>
              <a:rPr lang="pl-PL" dirty="0" err="1" smtClean="0"/>
              <a:t>decrease</a:t>
            </a:r>
            <a:r>
              <a:rPr lang="pl-PL" dirty="0" smtClean="0"/>
              <a:t> </a:t>
            </a:r>
            <a:r>
              <a:rPr lang="pl-PL" dirty="0" err="1" smtClean="0"/>
              <a:t>in</a:t>
            </a:r>
            <a:r>
              <a:rPr lang="pl-PL" dirty="0" smtClean="0"/>
              <a:t> </a:t>
            </a:r>
            <a:r>
              <a:rPr lang="pl-PL" dirty="0" err="1" smtClean="0"/>
              <a:t>capitals</a:t>
            </a:r>
            <a:r>
              <a:rPr lang="pl-PL" dirty="0" smtClean="0"/>
              <a:t>. </a:t>
            </a:r>
          </a:p>
          <a:p>
            <a:r>
              <a:rPr lang="pl-PL" dirty="0" err="1" smtClean="0"/>
              <a:t>Focusing</a:t>
            </a:r>
            <a:r>
              <a:rPr lang="pl-PL" dirty="0" smtClean="0"/>
              <a:t> not </a:t>
            </a:r>
            <a:r>
              <a:rPr lang="pl-PL" dirty="0" err="1" smtClean="0"/>
              <a:t>only</a:t>
            </a:r>
            <a:r>
              <a:rPr lang="pl-PL" dirty="0" smtClean="0"/>
              <a:t> </a:t>
            </a:r>
            <a:r>
              <a:rPr lang="pl-PL" dirty="0" err="1" smtClean="0"/>
              <a:t>at</a:t>
            </a:r>
            <a:r>
              <a:rPr lang="pl-PL" dirty="0" smtClean="0"/>
              <a:t> </a:t>
            </a:r>
            <a:r>
              <a:rPr lang="pl-PL" dirty="0" err="1" smtClean="0"/>
              <a:t>unemployed</a:t>
            </a:r>
            <a:r>
              <a:rPr lang="pl-PL" dirty="0" smtClean="0"/>
              <a:t> person, but </a:t>
            </a:r>
            <a:r>
              <a:rPr lang="pl-PL" dirty="0" err="1" smtClean="0"/>
              <a:t>also</a:t>
            </a:r>
            <a:r>
              <a:rPr lang="pl-PL" dirty="0" smtClean="0"/>
              <a:t> </a:t>
            </a:r>
            <a:r>
              <a:rPr lang="pl-PL" dirty="0" err="1" smtClean="0"/>
              <a:t>her</a:t>
            </a:r>
            <a:r>
              <a:rPr lang="pl-PL" dirty="0" smtClean="0"/>
              <a:t> </a:t>
            </a:r>
            <a:r>
              <a:rPr lang="pl-PL" dirty="0" err="1" smtClean="0"/>
              <a:t>family</a:t>
            </a:r>
            <a:r>
              <a:rPr lang="pl-PL" dirty="0" smtClean="0"/>
              <a:t> and </a:t>
            </a:r>
            <a:r>
              <a:rPr lang="pl-PL" dirty="0" err="1" smtClean="0"/>
              <a:t>friends</a:t>
            </a:r>
            <a:r>
              <a:rPr lang="pl-PL" dirty="0" smtClean="0"/>
              <a:t>. </a:t>
            </a:r>
            <a:endParaRPr lang="en-US" dirty="0"/>
          </a:p>
        </p:txBody>
      </p:sp>
      <p:sp>
        <p:nvSpPr>
          <p:cNvPr id="6" name="pole tekstowe 5"/>
          <p:cNvSpPr txBox="1"/>
          <p:nvPr/>
        </p:nvSpPr>
        <p:spPr>
          <a:xfrm>
            <a:off x="1619672" y="3068960"/>
            <a:ext cx="230425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dirty="0" smtClean="0"/>
              <a:t>FALL DOWN</a:t>
            </a:r>
          </a:p>
          <a:p>
            <a:pPr algn="ctr"/>
            <a:r>
              <a:rPr lang="pl-PL" dirty="0" smtClean="0"/>
              <a:t>SPIRAL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ole tekstowe 3"/>
          <p:cNvSpPr txBox="1"/>
          <p:nvPr/>
        </p:nvSpPr>
        <p:spPr>
          <a:xfrm>
            <a:off x="251520" y="332656"/>
            <a:ext cx="579610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b="1" dirty="0" smtClean="0"/>
              <a:t>Perception of barriers </a:t>
            </a:r>
            <a:r>
              <a:rPr lang="pl-PL" sz="2000" b="1" dirty="0" err="1" smtClean="0"/>
              <a:t>in</a:t>
            </a:r>
            <a:r>
              <a:rPr lang="en-US" sz="2000" b="1" dirty="0" smtClean="0"/>
              <a:t> participation in courses and training</a:t>
            </a:r>
            <a:r>
              <a:rPr lang="pl-PL" sz="2000" b="1" dirty="0" smtClean="0"/>
              <a:t> – </a:t>
            </a:r>
            <a:r>
              <a:rPr lang="pl-PL" sz="2000" b="1" dirty="0" err="1" smtClean="0"/>
              <a:t>opinions</a:t>
            </a:r>
            <a:r>
              <a:rPr lang="pl-PL" sz="2000" b="1" dirty="0" smtClean="0"/>
              <a:t> by</a:t>
            </a:r>
            <a:r>
              <a:rPr lang="en-US" sz="2000" b="1" dirty="0" smtClean="0"/>
              <a:t> long-term unemployed in the </a:t>
            </a:r>
            <a:r>
              <a:rPr lang="en-US" sz="2000" b="1" dirty="0" err="1" smtClean="0"/>
              <a:t>Podlaskie</a:t>
            </a:r>
            <a:r>
              <a:rPr lang="pl-PL" sz="2000" b="1" dirty="0" smtClean="0"/>
              <a:t> </a:t>
            </a:r>
            <a:r>
              <a:rPr lang="en-US" sz="2000" b="1" dirty="0" smtClean="0"/>
              <a:t>province:</a:t>
            </a:r>
            <a:endParaRPr lang="en-US" sz="2000" b="1" dirty="0"/>
          </a:p>
        </p:txBody>
      </p:sp>
      <p:sp>
        <p:nvSpPr>
          <p:cNvPr id="4" name="pole tekstowe 4"/>
          <p:cNvSpPr txBox="1"/>
          <p:nvPr/>
        </p:nvSpPr>
        <p:spPr>
          <a:xfrm>
            <a:off x="7847826" y="6457890"/>
            <a:ext cx="129617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pl-PL" sz="1000" dirty="0" err="1" smtClean="0"/>
              <a:t>Source</a:t>
            </a:r>
            <a:r>
              <a:rPr lang="pl-PL" sz="1000" dirty="0" smtClean="0"/>
              <a:t>: Gallup </a:t>
            </a:r>
            <a:r>
              <a:rPr lang="pl-PL" sz="1000" dirty="0" err="1" smtClean="0"/>
              <a:t>survey</a:t>
            </a:r>
            <a:r>
              <a:rPr lang="pl-PL" sz="1000" dirty="0" smtClean="0"/>
              <a:t>, 2011</a:t>
            </a:r>
            <a:endParaRPr lang="en-US" sz="1000" dirty="0"/>
          </a:p>
        </p:txBody>
      </p:sp>
      <p:grpSp>
        <p:nvGrpSpPr>
          <p:cNvPr id="7" name="Grupa 6"/>
          <p:cNvGrpSpPr/>
          <p:nvPr/>
        </p:nvGrpSpPr>
        <p:grpSpPr>
          <a:xfrm>
            <a:off x="1428019" y="1612376"/>
            <a:ext cx="6287961" cy="3633248"/>
            <a:chOff x="1167445" y="167254"/>
            <a:chExt cx="6287961" cy="3633248"/>
          </a:xfrm>
        </p:grpSpPr>
        <p:cxnSp>
          <p:nvCxnSpPr>
            <p:cNvPr id="8" name="Łącznik prosty 7"/>
            <p:cNvCxnSpPr/>
            <p:nvPr/>
          </p:nvCxnSpPr>
          <p:spPr>
            <a:xfrm>
              <a:off x="4562924" y="167254"/>
              <a:ext cx="0" cy="3287229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Pole tekstowe 3"/>
            <p:cNvSpPr txBox="1"/>
            <p:nvPr/>
          </p:nvSpPr>
          <p:spPr>
            <a:xfrm>
              <a:off x="1167445" y="3281474"/>
              <a:ext cx="2389395" cy="519028"/>
            </a:xfrm>
            <a:prstGeom prst="rect">
              <a:avLst/>
            </a:prstGeom>
          </p:spPr>
          <p:txBody>
            <a:bodyPr wrap="none" rtlCol="0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l-PL" sz="2000" b="1" dirty="0" smtClean="0"/>
                <a:t>MEN</a:t>
              </a:r>
              <a:endParaRPr lang="pl-PL" sz="2000" b="1" dirty="0"/>
            </a:p>
          </p:txBody>
        </p:sp>
        <p:sp>
          <p:nvSpPr>
            <p:cNvPr id="10" name="Pole tekstowe 4"/>
            <p:cNvSpPr txBox="1"/>
            <p:nvPr/>
          </p:nvSpPr>
          <p:spPr>
            <a:xfrm>
              <a:off x="5946324" y="3281474"/>
              <a:ext cx="1509082" cy="346018"/>
            </a:xfrm>
            <a:prstGeom prst="rect">
              <a:avLst/>
            </a:prstGeom>
          </p:spPr>
          <p:txBody>
            <a:bodyPr wrap="square" rtlCol="0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l-PL" sz="2000" b="1" dirty="0" smtClean="0"/>
                <a:t>WOMEN</a:t>
              </a:r>
              <a:endParaRPr lang="pl-PL" sz="2000" b="1" dirty="0"/>
            </a:p>
          </p:txBody>
        </p:sp>
      </p:grpSp>
      <p:graphicFrame>
        <p:nvGraphicFramePr>
          <p:cNvPr id="11" name="Wykres 10"/>
          <p:cNvGraphicFramePr/>
          <p:nvPr/>
        </p:nvGraphicFramePr>
        <p:xfrm>
          <a:off x="0" y="1412776"/>
          <a:ext cx="9144000" cy="46085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Wykres 10"/>
          <p:cNvGraphicFramePr/>
          <p:nvPr/>
        </p:nvGraphicFramePr>
        <p:xfrm>
          <a:off x="0" y="620688"/>
          <a:ext cx="9144000" cy="54726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Prostokąt 5"/>
          <p:cNvSpPr/>
          <p:nvPr/>
        </p:nvSpPr>
        <p:spPr>
          <a:xfrm>
            <a:off x="0" y="188641"/>
            <a:ext cx="622818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>
                <a:latin typeface="+mj-lt"/>
              </a:rPr>
              <a:t>Self-assessment of chances of finding </a:t>
            </a:r>
            <a:r>
              <a:rPr lang="pl-PL" b="1" dirty="0" smtClean="0">
                <a:latin typeface="+mj-lt"/>
              </a:rPr>
              <a:t>a </a:t>
            </a:r>
            <a:r>
              <a:rPr lang="en-US" b="1" dirty="0" smtClean="0">
                <a:latin typeface="+mj-lt"/>
              </a:rPr>
              <a:t>work</a:t>
            </a:r>
            <a:r>
              <a:rPr lang="pl-PL" b="1" dirty="0" smtClean="0">
                <a:latin typeface="+mj-lt"/>
              </a:rPr>
              <a:t> </a:t>
            </a:r>
            <a:r>
              <a:rPr lang="pl-PL" b="1" dirty="0" err="1" smtClean="0">
                <a:latin typeface="+mj-lt"/>
              </a:rPr>
              <a:t>among</a:t>
            </a:r>
            <a:r>
              <a:rPr lang="pl-PL" b="1" dirty="0" smtClean="0">
                <a:latin typeface="+mj-lt"/>
              </a:rPr>
              <a:t> long-term </a:t>
            </a:r>
            <a:r>
              <a:rPr lang="pl-PL" b="1" dirty="0" err="1" smtClean="0">
                <a:latin typeface="+mj-lt"/>
              </a:rPr>
              <a:t>unemployed</a:t>
            </a:r>
            <a:r>
              <a:rPr lang="en-US" b="1" dirty="0" smtClean="0">
                <a:latin typeface="+mj-lt"/>
              </a:rPr>
              <a:t>:</a:t>
            </a:r>
            <a:endParaRPr lang="en-US" b="1" dirty="0">
              <a:latin typeface="+mj-lt"/>
            </a:endParaRPr>
          </a:p>
        </p:txBody>
      </p:sp>
      <p:sp>
        <p:nvSpPr>
          <p:cNvPr id="4" name="pole tekstowe 4"/>
          <p:cNvSpPr txBox="1"/>
          <p:nvPr/>
        </p:nvSpPr>
        <p:spPr>
          <a:xfrm>
            <a:off x="7847826" y="6457890"/>
            <a:ext cx="129617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pl-PL" sz="1000" dirty="0" err="1" smtClean="0"/>
              <a:t>Source</a:t>
            </a:r>
            <a:r>
              <a:rPr lang="pl-PL" sz="1000" dirty="0" smtClean="0"/>
              <a:t>: Gallup </a:t>
            </a:r>
            <a:r>
              <a:rPr lang="pl-PL" sz="1000" dirty="0" err="1" smtClean="0"/>
              <a:t>survey</a:t>
            </a:r>
            <a:r>
              <a:rPr lang="pl-PL" sz="1000" dirty="0" smtClean="0"/>
              <a:t>, 2011</a:t>
            </a:r>
            <a:endParaRPr lang="en-US" sz="1000" dirty="0"/>
          </a:p>
        </p:txBody>
      </p:sp>
      <p:grpSp>
        <p:nvGrpSpPr>
          <p:cNvPr id="7" name="Grupa 6"/>
          <p:cNvGrpSpPr/>
          <p:nvPr/>
        </p:nvGrpSpPr>
        <p:grpSpPr>
          <a:xfrm>
            <a:off x="539552" y="1052736"/>
            <a:ext cx="5622047" cy="4862792"/>
            <a:chOff x="347450" y="216036"/>
            <a:chExt cx="5622047" cy="4862792"/>
          </a:xfrm>
        </p:grpSpPr>
        <p:cxnSp>
          <p:nvCxnSpPr>
            <p:cNvPr id="8" name="Łącznik prosty 7"/>
            <p:cNvCxnSpPr/>
            <p:nvPr/>
          </p:nvCxnSpPr>
          <p:spPr>
            <a:xfrm>
              <a:off x="3563928" y="216036"/>
              <a:ext cx="0" cy="4488515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Pole tekstowe 3"/>
            <p:cNvSpPr txBox="1"/>
            <p:nvPr/>
          </p:nvSpPr>
          <p:spPr>
            <a:xfrm>
              <a:off x="347450" y="4464508"/>
              <a:ext cx="2149846" cy="614320"/>
            </a:xfrm>
            <a:prstGeom prst="rect">
              <a:avLst/>
            </a:prstGeom>
          </p:spPr>
          <p:txBody>
            <a:bodyPr wrap="none" rtlCol="0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l-PL" sz="1800" b="1" dirty="0" smtClean="0"/>
                <a:t>MEN</a:t>
              </a:r>
              <a:endParaRPr lang="pl-PL" sz="1800" b="1" dirty="0"/>
            </a:p>
          </p:txBody>
        </p:sp>
        <p:sp>
          <p:nvSpPr>
            <p:cNvPr id="10" name="Pole tekstowe 4"/>
            <p:cNvSpPr txBox="1"/>
            <p:nvPr/>
          </p:nvSpPr>
          <p:spPr>
            <a:xfrm>
              <a:off x="4451906" y="4464508"/>
              <a:ext cx="1517591" cy="614320"/>
            </a:xfrm>
            <a:prstGeom prst="rect">
              <a:avLst/>
            </a:prstGeom>
          </p:spPr>
          <p:txBody>
            <a:bodyPr wrap="none" rtlCol="0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l-PL" sz="1800" b="1" dirty="0" smtClean="0"/>
                <a:t>WOMEN</a:t>
              </a:r>
              <a:endParaRPr lang="pl-PL" sz="1800" b="1" dirty="0"/>
            </a:p>
          </p:txBody>
        </p:sp>
      </p:grp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 smtClean="0"/>
              <a:t>Thanks</a:t>
            </a:r>
            <a:r>
              <a:rPr lang="pl-PL" dirty="0" smtClean="0"/>
              <a:t> for </a:t>
            </a:r>
            <a:br>
              <a:rPr lang="pl-PL" dirty="0" smtClean="0"/>
            </a:br>
            <a:r>
              <a:rPr lang="pl-PL" dirty="0" err="1" smtClean="0"/>
              <a:t>your</a:t>
            </a:r>
            <a:r>
              <a:rPr lang="pl-PL" dirty="0" smtClean="0"/>
              <a:t> </a:t>
            </a:r>
            <a:r>
              <a:rPr lang="pl-PL" dirty="0" err="1" smtClean="0"/>
              <a:t>attention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 smtClean="0"/>
              <a:t>Presentation</a:t>
            </a:r>
            <a:r>
              <a:rPr lang="pl-PL" dirty="0" smtClean="0"/>
              <a:t> plan</a:t>
            </a:r>
            <a:endParaRPr lang="en-US" dirty="0"/>
          </a:p>
        </p:txBody>
      </p:sp>
      <p:sp>
        <p:nvSpPr>
          <p:cNvPr id="6" name="Symbol zastępczy zawartości 5"/>
          <p:cNvSpPr>
            <a:spLocks noGrp="1"/>
          </p:cNvSpPr>
          <p:nvPr>
            <p:ph idx="1"/>
          </p:nvPr>
        </p:nvSpPr>
        <p:spPr>
          <a:xfrm>
            <a:off x="611560" y="1628800"/>
            <a:ext cx="7772400" cy="4032448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sz="2400" dirty="0" smtClean="0">
                <a:solidFill>
                  <a:schemeClr val="accent4"/>
                </a:solidFill>
              </a:rPr>
              <a:t>Main information about the job market in the </a:t>
            </a:r>
            <a:r>
              <a:rPr lang="en-US" sz="2400" dirty="0" err="1" smtClean="0">
                <a:solidFill>
                  <a:schemeClr val="accent4"/>
                </a:solidFill>
              </a:rPr>
              <a:t>Podlaskie</a:t>
            </a:r>
            <a:endParaRPr lang="en-US" sz="2400" dirty="0" smtClean="0">
              <a:solidFill>
                <a:schemeClr val="accent4"/>
              </a:solidFill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>
                <a:solidFill>
                  <a:schemeClr val="accent4"/>
                </a:solidFill>
              </a:rPr>
              <a:t>Basic demographic information about the group long-term unemployed</a:t>
            </a:r>
            <a:r>
              <a:rPr lang="pl-PL" sz="2400" dirty="0" smtClean="0">
                <a:solidFill>
                  <a:schemeClr val="accent4"/>
                </a:solidFill>
              </a:rPr>
              <a:t> </a:t>
            </a:r>
            <a:r>
              <a:rPr lang="pl-PL" sz="2400" dirty="0" err="1" smtClean="0">
                <a:solidFill>
                  <a:schemeClr val="accent4"/>
                </a:solidFill>
              </a:rPr>
              <a:t>people</a:t>
            </a:r>
            <a:r>
              <a:rPr lang="pl-PL" sz="2400" dirty="0" smtClean="0">
                <a:solidFill>
                  <a:schemeClr val="accent4"/>
                </a:solidFill>
              </a:rPr>
              <a:t> </a:t>
            </a:r>
            <a:endParaRPr lang="en-US" sz="2400" dirty="0" smtClean="0">
              <a:solidFill>
                <a:schemeClr val="accent4"/>
              </a:solidFill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>
                <a:solidFill>
                  <a:schemeClr val="accent4"/>
                </a:solidFill>
              </a:rPr>
              <a:t>Long-term unemployment: the essence of the problem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>
                <a:solidFill>
                  <a:schemeClr val="accent4"/>
                </a:solidFill>
              </a:rPr>
              <a:t>The financial situation and </a:t>
            </a:r>
            <a:r>
              <a:rPr lang="pl-PL" sz="2400" dirty="0" err="1" smtClean="0">
                <a:solidFill>
                  <a:schemeClr val="accent4"/>
                </a:solidFill>
              </a:rPr>
              <a:t>economic</a:t>
            </a:r>
            <a:r>
              <a:rPr lang="en-US" sz="2400" dirty="0" smtClean="0">
                <a:solidFill>
                  <a:schemeClr val="accent4"/>
                </a:solidFill>
              </a:rPr>
              <a:t> strategies</a:t>
            </a:r>
            <a:r>
              <a:rPr lang="pl-PL" sz="2400" dirty="0" smtClean="0">
                <a:solidFill>
                  <a:schemeClr val="accent4"/>
                </a:solidFill>
              </a:rPr>
              <a:t> </a:t>
            </a:r>
            <a:r>
              <a:rPr lang="en-US" sz="2400" dirty="0" smtClean="0">
                <a:solidFill>
                  <a:schemeClr val="accent4"/>
                </a:solidFill>
              </a:rPr>
              <a:t>of the unemployed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>
                <a:solidFill>
                  <a:schemeClr val="accent4"/>
                </a:solidFill>
              </a:rPr>
              <a:t>Social environment and social capital of respondents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>
                <a:solidFill>
                  <a:schemeClr val="accent4"/>
                </a:solidFill>
              </a:rPr>
              <a:t>Psychological consequences of long-term unemployment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>
                <a:solidFill>
                  <a:schemeClr val="accent4"/>
                </a:solidFill>
              </a:rPr>
              <a:t>Back to the job market - looking for </a:t>
            </a:r>
            <a:r>
              <a:rPr lang="pl-PL" sz="2400" dirty="0" smtClean="0">
                <a:solidFill>
                  <a:schemeClr val="accent4"/>
                </a:solidFill>
              </a:rPr>
              <a:t>a </a:t>
            </a:r>
            <a:r>
              <a:rPr lang="en-US" sz="2400" dirty="0" smtClean="0">
                <a:solidFill>
                  <a:schemeClr val="accent4"/>
                </a:solidFill>
              </a:rPr>
              <a:t>work and lifelong learning</a:t>
            </a:r>
            <a:endParaRPr lang="en-US" sz="2400" dirty="0" smtClean="0"/>
          </a:p>
          <a:p>
            <a:endParaRPr lang="pl-PL" sz="2400" dirty="0" smtClean="0"/>
          </a:p>
          <a:p>
            <a:endParaRPr lang="pl-PL" sz="2400" dirty="0" smtClean="0"/>
          </a:p>
          <a:p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0" y="0"/>
            <a:ext cx="6444208" cy="1296144"/>
          </a:xfrm>
        </p:spPr>
        <p:txBody>
          <a:bodyPr/>
          <a:lstStyle/>
          <a:p>
            <a:r>
              <a:rPr lang="pl-PL" dirty="0" err="1" smtClean="0"/>
              <a:t>Labor</a:t>
            </a:r>
            <a:r>
              <a:rPr lang="pl-PL" dirty="0" smtClean="0"/>
              <a:t> market </a:t>
            </a:r>
            <a:r>
              <a:rPr lang="pl-PL" dirty="0" err="1" smtClean="0"/>
              <a:t>in</a:t>
            </a:r>
            <a:r>
              <a:rPr lang="pl-PL" dirty="0" smtClean="0"/>
              <a:t> podlaskie </a:t>
            </a:r>
            <a:r>
              <a:rPr lang="pl-PL" dirty="0" err="1" smtClean="0"/>
              <a:t>voivodeship</a:t>
            </a:r>
            <a:endParaRPr lang="en-US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179512" y="1412776"/>
            <a:ext cx="5254352" cy="4032448"/>
          </a:xfrm>
        </p:spPr>
        <p:txBody>
          <a:bodyPr/>
          <a:lstStyle/>
          <a:p>
            <a:r>
              <a:rPr lang="en-US" sz="1800" dirty="0" smtClean="0"/>
              <a:t>Low, on the background of the country, indicators of the level of development of entrepreneurship in the region.</a:t>
            </a:r>
          </a:p>
          <a:p>
            <a:r>
              <a:rPr lang="en-US" sz="1800" dirty="0" smtClean="0"/>
              <a:t>Dominant industries: trade and repairs, construction and manufacturing. Overrepresented industries - agriculture, forestry, hunting and public sector.</a:t>
            </a:r>
          </a:p>
          <a:p>
            <a:r>
              <a:rPr lang="en-US" sz="1800" dirty="0" smtClean="0"/>
              <a:t>The proportion of economically active population: 73%</a:t>
            </a:r>
            <a:r>
              <a:rPr lang="pl-PL" sz="1800" dirty="0" smtClean="0"/>
              <a:t>.</a:t>
            </a:r>
            <a:endParaRPr lang="en-US" sz="1800" dirty="0" smtClean="0"/>
          </a:p>
          <a:p>
            <a:r>
              <a:rPr lang="en-US" sz="1800" dirty="0" smtClean="0"/>
              <a:t>The relatively low level of education of the population</a:t>
            </a:r>
            <a:r>
              <a:rPr lang="pl-PL" sz="1800" dirty="0" smtClean="0"/>
              <a:t>.</a:t>
            </a:r>
            <a:endParaRPr lang="en-US" sz="1800" dirty="0" smtClean="0"/>
          </a:p>
          <a:p>
            <a:r>
              <a:rPr lang="en-US" sz="1800" dirty="0" smtClean="0"/>
              <a:t>Percentage of people aged 25-64 undertaking continuing education: 5.2%.</a:t>
            </a:r>
            <a:endParaRPr lang="pl-PL" sz="1800" dirty="0" smtClean="0"/>
          </a:p>
          <a:p>
            <a:endParaRPr lang="pl-PL" sz="1800" dirty="0" smtClean="0"/>
          </a:p>
          <a:p>
            <a:endParaRPr lang="en-US" sz="1800" dirty="0"/>
          </a:p>
        </p:txBody>
      </p:sp>
      <p:graphicFrame>
        <p:nvGraphicFramePr>
          <p:cNvPr id="6" name="Wykres 5"/>
          <p:cNvGraphicFramePr/>
          <p:nvPr/>
        </p:nvGraphicFramePr>
        <p:xfrm>
          <a:off x="5292080" y="1124744"/>
          <a:ext cx="3851920" cy="55172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0" y="44624"/>
            <a:ext cx="7740352" cy="980728"/>
          </a:xfrm>
        </p:spPr>
        <p:txBody>
          <a:bodyPr/>
          <a:lstStyle/>
          <a:p>
            <a:pPr algn="l"/>
            <a:r>
              <a:rPr lang="pl-PL" sz="4000" dirty="0" err="1" smtClean="0"/>
              <a:t>Unemployment</a:t>
            </a:r>
            <a:r>
              <a:rPr lang="pl-PL" sz="4000" dirty="0" smtClean="0"/>
              <a:t> </a:t>
            </a:r>
            <a:r>
              <a:rPr lang="pl-PL" sz="4000" dirty="0" err="1" smtClean="0"/>
              <a:t>in</a:t>
            </a:r>
            <a:r>
              <a:rPr lang="pl-PL" sz="4000" dirty="0" smtClean="0"/>
              <a:t> Podlaskie</a:t>
            </a:r>
            <a:endParaRPr lang="en-US" sz="4000" dirty="0"/>
          </a:p>
        </p:txBody>
      </p:sp>
      <p:graphicFrame>
        <p:nvGraphicFramePr>
          <p:cNvPr id="8" name="Symbol zastępczy zawartości 4"/>
          <p:cNvGraphicFramePr>
            <a:graphicFrameLocks noGrp="1"/>
          </p:cNvGraphicFramePr>
          <p:nvPr>
            <p:ph sz="half" idx="1"/>
          </p:nvPr>
        </p:nvGraphicFramePr>
        <p:xfrm>
          <a:off x="827584" y="1052736"/>
          <a:ext cx="7990656" cy="18078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" name="pole tekstowe 8"/>
          <p:cNvSpPr txBox="1"/>
          <p:nvPr/>
        </p:nvSpPr>
        <p:spPr>
          <a:xfrm>
            <a:off x="0" y="908720"/>
            <a:ext cx="830997" cy="1872208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pPr algn="ctr"/>
            <a:r>
              <a:rPr lang="pl-PL" sz="1400" b="1" dirty="0" smtClean="0"/>
              <a:t>REGISTERED UNEMPLOYMENT RATE </a:t>
            </a:r>
            <a:endParaRPr lang="en-US" sz="1400" b="1" dirty="0"/>
          </a:p>
        </p:txBody>
      </p:sp>
      <p:grpSp>
        <p:nvGrpSpPr>
          <p:cNvPr id="12" name="Grupa 11"/>
          <p:cNvGrpSpPr/>
          <p:nvPr/>
        </p:nvGrpSpPr>
        <p:grpSpPr>
          <a:xfrm>
            <a:off x="5148064" y="2924944"/>
            <a:ext cx="3816424" cy="1717159"/>
            <a:chOff x="5004048" y="2060848"/>
            <a:chExt cx="3816424" cy="1717159"/>
          </a:xfrm>
        </p:grpSpPr>
        <p:sp>
          <p:nvSpPr>
            <p:cNvPr id="13" name="pole tekstowe 12"/>
            <p:cNvSpPr txBox="1"/>
            <p:nvPr/>
          </p:nvSpPr>
          <p:spPr>
            <a:xfrm>
              <a:off x="6012160" y="2996952"/>
              <a:ext cx="72008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l-PL" sz="1200" b="1" dirty="0" smtClean="0"/>
                <a:t>1 </a:t>
              </a:r>
              <a:r>
                <a:rPr lang="pl-PL" sz="1200" b="1" dirty="0" err="1" smtClean="0"/>
                <a:t>year</a:t>
              </a:r>
              <a:endParaRPr lang="en-US" sz="1200" b="1" dirty="0"/>
            </a:p>
          </p:txBody>
        </p:sp>
        <p:sp>
          <p:nvSpPr>
            <p:cNvPr id="14" name="pole tekstowe 13"/>
            <p:cNvSpPr txBox="1"/>
            <p:nvPr/>
          </p:nvSpPr>
          <p:spPr>
            <a:xfrm>
              <a:off x="7452320" y="2996953"/>
              <a:ext cx="792088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l-PL" sz="1200" b="1" dirty="0" smtClean="0"/>
                <a:t>2 </a:t>
              </a:r>
              <a:r>
                <a:rPr lang="pl-PL" sz="1200" b="1" dirty="0" err="1" smtClean="0"/>
                <a:t>years</a:t>
              </a:r>
              <a:endParaRPr lang="en-US" sz="1200" b="1" dirty="0"/>
            </a:p>
          </p:txBody>
        </p:sp>
        <p:grpSp>
          <p:nvGrpSpPr>
            <p:cNvPr id="15" name="Grupa 22"/>
            <p:cNvGrpSpPr/>
            <p:nvPr/>
          </p:nvGrpSpPr>
          <p:grpSpPr>
            <a:xfrm>
              <a:off x="5004048" y="2060848"/>
              <a:ext cx="3816424" cy="1717159"/>
              <a:chOff x="5004048" y="2132856"/>
              <a:chExt cx="3816424" cy="1717159"/>
            </a:xfrm>
          </p:grpSpPr>
          <p:cxnSp>
            <p:nvCxnSpPr>
              <p:cNvPr id="16" name="Łącznik prosty ze strzałką 15"/>
              <p:cNvCxnSpPr/>
              <p:nvPr/>
            </p:nvCxnSpPr>
            <p:spPr>
              <a:xfrm>
                <a:off x="5004048" y="2852936"/>
                <a:ext cx="3168352" cy="1588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" name="Łącznik prosty 16"/>
              <p:cNvCxnSpPr/>
              <p:nvPr/>
            </p:nvCxnSpPr>
            <p:spPr>
              <a:xfrm rot="5400000">
                <a:off x="4860032" y="2852936"/>
                <a:ext cx="288032" cy="0"/>
              </a:xfrm>
              <a:prstGeom prst="line">
                <a:avLst/>
              </a:prstGeom>
              <a:ln w="190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Łącznik prosty 17"/>
              <p:cNvCxnSpPr/>
              <p:nvPr/>
            </p:nvCxnSpPr>
            <p:spPr>
              <a:xfrm rot="5400000">
                <a:off x="6156176" y="2852936"/>
                <a:ext cx="288032" cy="0"/>
              </a:xfrm>
              <a:prstGeom prst="line">
                <a:avLst/>
              </a:prstGeom>
              <a:ln w="190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Łącznik prosty 18"/>
              <p:cNvCxnSpPr/>
              <p:nvPr/>
            </p:nvCxnSpPr>
            <p:spPr>
              <a:xfrm rot="5400000">
                <a:off x="7524328" y="2852936"/>
                <a:ext cx="288032" cy="0"/>
              </a:xfrm>
              <a:prstGeom prst="line">
                <a:avLst/>
              </a:prstGeom>
              <a:ln w="190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0" name="Prostokąt 19"/>
              <p:cNvSpPr/>
              <p:nvPr/>
            </p:nvSpPr>
            <p:spPr>
              <a:xfrm>
                <a:off x="5652120" y="2276872"/>
                <a:ext cx="1296144" cy="144016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" name="Prostokąt 20"/>
              <p:cNvSpPr/>
              <p:nvPr/>
            </p:nvSpPr>
            <p:spPr>
              <a:xfrm>
                <a:off x="5652120" y="3356992"/>
                <a:ext cx="360040" cy="144016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" name="Prostokąt 21"/>
              <p:cNvSpPr/>
              <p:nvPr/>
            </p:nvSpPr>
            <p:spPr>
              <a:xfrm>
                <a:off x="7308304" y="3356992"/>
                <a:ext cx="360040" cy="144016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" name="Prostokąt 22"/>
              <p:cNvSpPr/>
              <p:nvPr/>
            </p:nvSpPr>
            <p:spPr>
              <a:xfrm>
                <a:off x="6372200" y="3356992"/>
                <a:ext cx="576064" cy="144016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4" name="pole tekstowe 23"/>
              <p:cNvSpPr txBox="1"/>
              <p:nvPr/>
            </p:nvSpPr>
            <p:spPr>
              <a:xfrm>
                <a:off x="7092280" y="2132856"/>
                <a:ext cx="1728192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pl-PL" sz="1200" b="1" dirty="0" err="1" smtClean="0"/>
                  <a:t>Continuous</a:t>
                </a:r>
                <a:r>
                  <a:rPr lang="pl-PL" sz="1200" b="1" dirty="0" smtClean="0"/>
                  <a:t>  long-term </a:t>
                </a:r>
                <a:r>
                  <a:rPr lang="pl-PL" sz="1200" b="1" dirty="0" err="1" smtClean="0"/>
                  <a:t>unemployment</a:t>
                </a:r>
                <a:endParaRPr lang="en-US" sz="1200" b="1" dirty="0"/>
              </a:p>
            </p:txBody>
          </p:sp>
          <p:sp>
            <p:nvSpPr>
              <p:cNvPr id="25" name="pole tekstowe 24"/>
              <p:cNvSpPr txBox="1"/>
              <p:nvPr/>
            </p:nvSpPr>
            <p:spPr>
              <a:xfrm>
                <a:off x="6372200" y="3573016"/>
                <a:ext cx="2448272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pl-PL" sz="1200" b="1" dirty="0" err="1" smtClean="0"/>
                  <a:t>Multiple</a:t>
                </a:r>
                <a:r>
                  <a:rPr lang="pl-PL" sz="1200" b="1" dirty="0" smtClean="0"/>
                  <a:t> long-term </a:t>
                </a:r>
                <a:r>
                  <a:rPr lang="pl-PL" sz="1200" b="1" dirty="0" err="1" smtClean="0"/>
                  <a:t>unemployment</a:t>
                </a:r>
                <a:endParaRPr lang="en-US" sz="1200" b="1" dirty="0"/>
              </a:p>
            </p:txBody>
          </p:sp>
        </p:grpSp>
      </p:grpSp>
      <p:sp>
        <p:nvSpPr>
          <p:cNvPr id="26" name="Symbol zastępczy zawartości 3"/>
          <p:cNvSpPr>
            <a:spLocks noGrp="1"/>
          </p:cNvSpPr>
          <p:nvPr>
            <p:ph sz="half" idx="2"/>
          </p:nvPr>
        </p:nvSpPr>
        <p:spPr>
          <a:xfrm>
            <a:off x="0" y="2924944"/>
            <a:ext cx="5004048" cy="1440160"/>
          </a:xfrm>
        </p:spPr>
        <p:txBody>
          <a:bodyPr/>
          <a:lstStyle/>
          <a:p>
            <a:pPr algn="just">
              <a:buNone/>
            </a:pPr>
            <a:r>
              <a:rPr lang="en-US" sz="1800" b="1" dirty="0" smtClean="0"/>
              <a:t>The long-term unemployed person </a:t>
            </a:r>
            <a:r>
              <a:rPr lang="pl-PL" sz="1800" b="1" dirty="0" err="1" smtClean="0"/>
              <a:t>is</a:t>
            </a:r>
            <a:r>
              <a:rPr lang="pl-PL" sz="1800" b="1" dirty="0" smtClean="0"/>
              <a:t> </a:t>
            </a:r>
            <a:r>
              <a:rPr lang="en-US" sz="1800" b="1" dirty="0" smtClean="0"/>
              <a:t>a person</a:t>
            </a:r>
            <a:r>
              <a:rPr lang="pl-PL" sz="1800" b="1" dirty="0" smtClean="0"/>
              <a:t> </a:t>
            </a:r>
            <a:r>
              <a:rPr lang="pl-PL" sz="1800" b="1" dirty="0" err="1" smtClean="0"/>
              <a:t>who</a:t>
            </a:r>
            <a:r>
              <a:rPr lang="pl-PL" sz="1800" b="1" dirty="0" smtClean="0"/>
              <a:t> </a:t>
            </a:r>
            <a:r>
              <a:rPr lang="pl-PL" sz="1800" b="1" dirty="0" err="1" smtClean="0"/>
              <a:t>is</a:t>
            </a:r>
            <a:r>
              <a:rPr lang="pl-PL" sz="1800" b="1" dirty="0" smtClean="0"/>
              <a:t> </a:t>
            </a:r>
            <a:r>
              <a:rPr lang="en-US" sz="1800" b="1" dirty="0" smtClean="0"/>
              <a:t> in the </a:t>
            </a:r>
            <a:r>
              <a:rPr lang="pl-PL" sz="1800" b="1" dirty="0" err="1" smtClean="0"/>
              <a:t>official</a:t>
            </a:r>
            <a:r>
              <a:rPr lang="pl-PL" sz="1800" b="1" dirty="0" smtClean="0"/>
              <a:t> </a:t>
            </a:r>
            <a:r>
              <a:rPr lang="en-US" sz="1800" b="1" dirty="0" smtClean="0"/>
              <a:t>records </a:t>
            </a:r>
            <a:r>
              <a:rPr lang="pl-PL" sz="1800" b="1" dirty="0" err="1" smtClean="0"/>
              <a:t>in</a:t>
            </a:r>
            <a:r>
              <a:rPr lang="pl-PL" sz="1800" b="1" dirty="0" smtClean="0"/>
              <a:t> </a:t>
            </a:r>
            <a:r>
              <a:rPr lang="pl-PL" sz="1800" b="1" dirty="0" err="1" smtClean="0"/>
              <a:t>total</a:t>
            </a:r>
            <a:r>
              <a:rPr lang="pl-PL" sz="1800" b="1" dirty="0" smtClean="0"/>
              <a:t> </a:t>
            </a:r>
            <a:r>
              <a:rPr lang="en-US" sz="1800" b="1" dirty="0" smtClean="0"/>
              <a:t>for more than 12 months in the past 2 years, excluding periods of apprenticeship and vocational training of adults</a:t>
            </a:r>
            <a:r>
              <a:rPr lang="pl-PL" sz="1800" b="1" dirty="0" smtClean="0"/>
              <a:t>.</a:t>
            </a:r>
            <a:endParaRPr lang="en-US" sz="1800" dirty="0"/>
          </a:p>
        </p:txBody>
      </p:sp>
      <p:grpSp>
        <p:nvGrpSpPr>
          <p:cNvPr id="27" name="Grupa 26"/>
          <p:cNvGrpSpPr/>
          <p:nvPr/>
        </p:nvGrpSpPr>
        <p:grpSpPr>
          <a:xfrm>
            <a:off x="251521" y="4293096"/>
            <a:ext cx="8640959" cy="1964060"/>
            <a:chOff x="75571" y="3661467"/>
            <a:chExt cx="9068429" cy="2324100"/>
          </a:xfrm>
        </p:grpSpPr>
        <p:graphicFrame>
          <p:nvGraphicFramePr>
            <p:cNvPr id="28" name="Wykres 27"/>
            <p:cNvGraphicFramePr/>
            <p:nvPr/>
          </p:nvGraphicFramePr>
          <p:xfrm>
            <a:off x="1799184" y="3661467"/>
            <a:ext cx="7344816" cy="232410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4"/>
            </a:graphicData>
          </a:graphic>
        </p:graphicFrame>
        <p:sp>
          <p:nvSpPr>
            <p:cNvPr id="29" name="pole tekstowe 28"/>
            <p:cNvSpPr txBox="1"/>
            <p:nvPr/>
          </p:nvSpPr>
          <p:spPr>
            <a:xfrm>
              <a:off x="75571" y="4172716"/>
              <a:ext cx="2493817" cy="1092589"/>
            </a:xfrm>
            <a:prstGeom prst="rect">
              <a:avLst/>
            </a:prstGeom>
            <a:noFill/>
          </p:spPr>
          <p:txBody>
            <a:bodyPr vert="horz" wrap="square" rtlCol="0">
              <a:spAutoFit/>
            </a:bodyPr>
            <a:lstStyle/>
            <a:p>
              <a:pPr algn="just"/>
              <a:r>
                <a:rPr lang="pl-PL" sz="1800" b="1" dirty="0" smtClean="0">
                  <a:latin typeface="+mn-lt"/>
                </a:rPr>
                <a:t>% of long-term </a:t>
              </a:r>
              <a:r>
                <a:rPr lang="pl-PL" sz="1800" b="1" dirty="0" err="1" smtClean="0">
                  <a:latin typeface="+mn-lt"/>
                </a:rPr>
                <a:t>unemployed</a:t>
              </a:r>
              <a:r>
                <a:rPr lang="pl-PL" sz="1800" b="1" dirty="0" smtClean="0">
                  <a:latin typeface="+mn-lt"/>
                </a:rPr>
                <a:t> </a:t>
              </a:r>
              <a:r>
                <a:rPr lang="pl-PL" sz="1800" b="1" dirty="0" err="1" smtClean="0">
                  <a:latin typeface="+mn-lt"/>
                </a:rPr>
                <a:t>people</a:t>
              </a:r>
              <a:r>
                <a:rPr lang="pl-PL" sz="1800" b="1" dirty="0" smtClean="0">
                  <a:latin typeface="+mn-lt"/>
                </a:rPr>
                <a:t> </a:t>
              </a:r>
              <a:r>
                <a:rPr lang="pl-PL" sz="1800" b="1" dirty="0" err="1" smtClean="0">
                  <a:latin typeface="+mn-lt"/>
                </a:rPr>
                <a:t>within</a:t>
              </a:r>
              <a:r>
                <a:rPr lang="pl-PL" sz="1800" b="1" dirty="0" smtClean="0">
                  <a:latin typeface="+mn-lt"/>
                </a:rPr>
                <a:t> </a:t>
              </a:r>
              <a:r>
                <a:rPr lang="pl-PL" sz="1800" b="1" dirty="0" err="1" smtClean="0">
                  <a:latin typeface="+mn-lt"/>
                </a:rPr>
                <a:t>all</a:t>
              </a:r>
              <a:r>
                <a:rPr lang="pl-PL" sz="1800" b="1" dirty="0" smtClean="0">
                  <a:latin typeface="+mn-lt"/>
                </a:rPr>
                <a:t> </a:t>
              </a:r>
              <a:r>
                <a:rPr lang="pl-PL" sz="1800" b="1" dirty="0" err="1" smtClean="0">
                  <a:latin typeface="+mn-lt"/>
                </a:rPr>
                <a:t>unemployed</a:t>
              </a:r>
              <a:r>
                <a:rPr lang="pl-PL" sz="1800" b="1" dirty="0" smtClean="0">
                  <a:latin typeface="+mn-lt"/>
                </a:rPr>
                <a:t> </a:t>
              </a:r>
              <a:endParaRPr lang="en-US" sz="1800" b="1" dirty="0">
                <a:latin typeface="+mn-lt"/>
              </a:endParaRPr>
            </a:p>
          </p:txBody>
        </p:sp>
      </p:grpSp>
      <p:sp>
        <p:nvSpPr>
          <p:cNvPr id="30" name="Prostokąt 29"/>
          <p:cNvSpPr/>
          <p:nvPr/>
        </p:nvSpPr>
        <p:spPr>
          <a:xfrm>
            <a:off x="7236296" y="5877272"/>
            <a:ext cx="1512168" cy="21602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400" dirty="0" err="1" smtClean="0">
                <a:solidFill>
                  <a:schemeClr val="tx1"/>
                </a:solidFill>
              </a:rPr>
              <a:t>June</a:t>
            </a:r>
            <a:r>
              <a:rPr lang="pl-PL" sz="1400" dirty="0" smtClean="0">
                <a:solidFill>
                  <a:schemeClr val="tx1"/>
                </a:solidFill>
              </a:rPr>
              <a:t> 2011</a:t>
            </a:r>
            <a:endParaRPr lang="en-US" sz="1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/>
          <p:cNvSpPr>
            <a:spLocks noGrp="1"/>
          </p:cNvSpPr>
          <p:nvPr>
            <p:ph type="title"/>
          </p:nvPr>
        </p:nvSpPr>
        <p:spPr>
          <a:xfrm>
            <a:off x="467544" y="2204864"/>
            <a:ext cx="7772400" cy="1362075"/>
          </a:xfrm>
        </p:spPr>
        <p:txBody>
          <a:bodyPr/>
          <a:lstStyle/>
          <a:p>
            <a:r>
              <a:rPr lang="pl-PL" dirty="0" smtClean="0"/>
              <a:t>Long-term </a:t>
            </a:r>
            <a:r>
              <a:rPr lang="pl-PL" dirty="0" err="1" smtClean="0"/>
              <a:t>unemployed</a:t>
            </a:r>
            <a:r>
              <a:rPr lang="pl-PL" dirty="0" smtClean="0"/>
              <a:t> </a:t>
            </a:r>
            <a:r>
              <a:rPr lang="pl-PL" dirty="0" err="1" smtClean="0"/>
              <a:t>in</a:t>
            </a:r>
            <a:r>
              <a:rPr lang="pl-PL" dirty="0" smtClean="0"/>
              <a:t> podlaskie </a:t>
            </a:r>
            <a:endParaRPr lang="en-US" dirty="0"/>
          </a:p>
        </p:txBody>
      </p:sp>
      <p:sp>
        <p:nvSpPr>
          <p:cNvPr id="6" name="Symbol zastępczy tekstu 5"/>
          <p:cNvSpPr>
            <a:spLocks noGrp="1"/>
          </p:cNvSpPr>
          <p:nvPr>
            <p:ph type="body" idx="1"/>
          </p:nvPr>
        </p:nvSpPr>
        <p:spPr>
          <a:xfrm>
            <a:off x="539552" y="3501008"/>
            <a:ext cx="7772400" cy="420067"/>
          </a:xfrm>
        </p:spPr>
        <p:txBody>
          <a:bodyPr/>
          <a:lstStyle/>
          <a:p>
            <a:r>
              <a:rPr lang="pl-PL" dirty="0" smtClean="0">
                <a:solidFill>
                  <a:schemeClr val="accent1">
                    <a:lumMod val="75000"/>
                  </a:schemeClr>
                </a:solidFill>
              </a:rPr>
              <a:t>BASIC DEMOGRAPHICS 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upa 5"/>
          <p:cNvGrpSpPr/>
          <p:nvPr/>
        </p:nvGrpSpPr>
        <p:grpSpPr>
          <a:xfrm>
            <a:off x="0" y="764704"/>
            <a:ext cx="4770512" cy="1909961"/>
            <a:chOff x="323528" y="1916832"/>
            <a:chExt cx="5562600" cy="2486025"/>
          </a:xfrm>
        </p:grpSpPr>
        <p:cxnSp>
          <p:nvCxnSpPr>
            <p:cNvPr id="5" name="Łącznik prosty 4"/>
            <p:cNvCxnSpPr/>
            <p:nvPr/>
          </p:nvCxnSpPr>
          <p:spPr>
            <a:xfrm>
              <a:off x="2051720" y="2924944"/>
              <a:ext cx="3744416" cy="0"/>
            </a:xfrm>
            <a:prstGeom prst="line">
              <a:avLst/>
            </a:prstGeom>
            <a:ln w="317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aphicFrame>
          <p:nvGraphicFramePr>
            <p:cNvPr id="7" name="Wykres 6"/>
            <p:cNvGraphicFramePr/>
            <p:nvPr/>
          </p:nvGraphicFramePr>
          <p:xfrm>
            <a:off x="323528" y="1916832"/>
            <a:ext cx="5562600" cy="2486025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3"/>
            </a:graphicData>
          </a:graphic>
        </p:graphicFrame>
      </p:grpSp>
      <p:sp>
        <p:nvSpPr>
          <p:cNvPr id="14" name="pole tekstowe 13"/>
          <p:cNvSpPr txBox="1"/>
          <p:nvPr/>
        </p:nvSpPr>
        <p:spPr>
          <a:xfrm>
            <a:off x="0" y="0"/>
            <a:ext cx="6372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latin typeface="+mj-lt"/>
              </a:rPr>
              <a:t>The proportion of women among long-term unemployed,</a:t>
            </a:r>
          </a:p>
          <a:p>
            <a:r>
              <a:rPr lang="en-US" sz="2000" b="1" dirty="0" smtClean="0">
                <a:latin typeface="+mj-lt"/>
              </a:rPr>
              <a:t>  the period 2006-2010 (</a:t>
            </a:r>
            <a:r>
              <a:rPr lang="en-US" sz="2000" b="1" dirty="0" err="1" smtClean="0">
                <a:latin typeface="+mj-lt"/>
              </a:rPr>
              <a:t>Podlaskie</a:t>
            </a:r>
            <a:r>
              <a:rPr lang="en-US" sz="2000" b="1" dirty="0" smtClean="0">
                <a:latin typeface="+mj-lt"/>
              </a:rPr>
              <a:t> province)</a:t>
            </a:r>
            <a:endParaRPr lang="en-US" sz="2000" b="1" dirty="0">
              <a:latin typeface="+mj-lt"/>
            </a:endParaRPr>
          </a:p>
        </p:txBody>
      </p:sp>
      <p:sp>
        <p:nvSpPr>
          <p:cNvPr id="16" name="pole tekstowe 15"/>
          <p:cNvSpPr txBox="1"/>
          <p:nvPr/>
        </p:nvSpPr>
        <p:spPr>
          <a:xfrm>
            <a:off x="4788024" y="2276872"/>
            <a:ext cx="100811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000" dirty="0" err="1" smtClean="0"/>
              <a:t>Source</a:t>
            </a:r>
            <a:r>
              <a:rPr lang="pl-PL" sz="1000" dirty="0" smtClean="0"/>
              <a:t>: WUP</a:t>
            </a:r>
            <a:endParaRPr lang="en-US" sz="1000" dirty="0"/>
          </a:p>
        </p:txBody>
      </p:sp>
      <p:sp>
        <p:nvSpPr>
          <p:cNvPr id="17" name="pole tekstowe 16"/>
          <p:cNvSpPr txBox="1"/>
          <p:nvPr/>
        </p:nvSpPr>
        <p:spPr>
          <a:xfrm>
            <a:off x="7847856" y="5805264"/>
            <a:ext cx="12961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000" dirty="0" err="1" smtClean="0"/>
              <a:t>Source</a:t>
            </a:r>
            <a:r>
              <a:rPr lang="pl-PL" sz="1000" dirty="0" smtClean="0"/>
              <a:t>: Powiatowe Urzędy Pracy, 2011</a:t>
            </a:r>
            <a:endParaRPr lang="en-US" sz="1000" dirty="0"/>
          </a:p>
        </p:txBody>
      </p:sp>
      <p:sp>
        <p:nvSpPr>
          <p:cNvPr id="21" name="pole tekstowe 20"/>
          <p:cNvSpPr txBox="1"/>
          <p:nvPr/>
        </p:nvSpPr>
        <p:spPr>
          <a:xfrm>
            <a:off x="0" y="2780928"/>
            <a:ext cx="838842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latin typeface="+mj-lt"/>
              </a:rPr>
              <a:t>The age structure of population in the </a:t>
            </a:r>
            <a:r>
              <a:rPr lang="en-US" sz="2000" b="1" dirty="0" err="1" smtClean="0">
                <a:latin typeface="+mj-lt"/>
              </a:rPr>
              <a:t>Podlaskie</a:t>
            </a:r>
            <a:r>
              <a:rPr lang="en-US" sz="2000" b="1" dirty="0" smtClean="0">
                <a:latin typeface="+mj-lt"/>
              </a:rPr>
              <a:t> province in 2011</a:t>
            </a:r>
            <a:r>
              <a:rPr lang="pl-PL" sz="2000" b="1" dirty="0" smtClean="0">
                <a:latin typeface="+mj-lt"/>
              </a:rPr>
              <a:t>:</a:t>
            </a:r>
          </a:p>
        </p:txBody>
      </p:sp>
      <p:grpSp>
        <p:nvGrpSpPr>
          <p:cNvPr id="10" name="Grupa 9"/>
          <p:cNvGrpSpPr/>
          <p:nvPr/>
        </p:nvGrpSpPr>
        <p:grpSpPr>
          <a:xfrm>
            <a:off x="251520" y="3140968"/>
            <a:ext cx="8124899" cy="2967161"/>
            <a:chOff x="539552" y="476672"/>
            <a:chExt cx="8124899" cy="2967161"/>
          </a:xfrm>
        </p:grpSpPr>
        <p:pic>
          <p:nvPicPr>
            <p:cNvPr id="11" name="Picture 2"/>
            <p:cNvPicPr>
              <a:picLocks noChangeAspect="1" noChangeArrowheads="1"/>
            </p:cNvPicPr>
            <p:nvPr/>
          </p:nvPicPr>
          <p:blipFill>
            <a:blip r:embed="rId4" cstate="print"/>
            <a:srcRect l="21602" b="18860"/>
            <a:stretch>
              <a:fillRect/>
            </a:stretch>
          </p:blipFill>
          <p:spPr bwMode="auto">
            <a:xfrm>
              <a:off x="1907704" y="476672"/>
              <a:ext cx="6756747" cy="22322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12" name="Picture 2"/>
            <p:cNvPicPr>
              <a:picLocks noChangeAspect="1" noChangeArrowheads="1"/>
            </p:cNvPicPr>
            <p:nvPr/>
          </p:nvPicPr>
          <p:blipFill>
            <a:blip r:embed="rId4" cstate="print"/>
            <a:srcRect l="-121" t="78522" r="27432"/>
            <a:stretch>
              <a:fillRect/>
            </a:stretch>
          </p:blipFill>
          <p:spPr bwMode="auto">
            <a:xfrm>
              <a:off x="539552" y="2852936"/>
              <a:ext cx="6264696" cy="5908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13" name="pole tekstowe 12"/>
            <p:cNvSpPr txBox="1"/>
            <p:nvPr/>
          </p:nvSpPr>
          <p:spPr>
            <a:xfrm>
              <a:off x="539552" y="548680"/>
              <a:ext cx="1440160" cy="230832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r>
                <a:rPr lang="pl-PL" sz="1600" dirty="0" smtClean="0">
                  <a:latin typeface="+mj-lt"/>
                </a:rPr>
                <a:t>Podlaskie</a:t>
              </a:r>
            </a:p>
            <a:p>
              <a:pPr algn="just"/>
              <a:r>
                <a:rPr lang="pl-PL" sz="1600" dirty="0" smtClean="0">
                  <a:latin typeface="+mj-lt"/>
                </a:rPr>
                <a:t>region</a:t>
              </a:r>
            </a:p>
            <a:p>
              <a:pPr algn="just"/>
              <a:endParaRPr lang="pl-PL" sz="1600" dirty="0" smtClean="0">
                <a:latin typeface="+mj-lt"/>
              </a:endParaRPr>
            </a:p>
            <a:p>
              <a:pPr algn="just"/>
              <a:r>
                <a:rPr lang="pl-PL" sz="1600" dirty="0" err="1" smtClean="0">
                  <a:latin typeface="+mj-lt"/>
                </a:rPr>
                <a:t>Unemployed</a:t>
              </a:r>
              <a:endParaRPr lang="pl-PL" sz="1600" dirty="0" smtClean="0">
                <a:latin typeface="+mj-lt"/>
              </a:endParaRPr>
            </a:p>
            <a:p>
              <a:pPr algn="just"/>
              <a:r>
                <a:rPr lang="pl-PL" sz="1600" dirty="0" err="1" smtClean="0">
                  <a:latin typeface="+mj-lt"/>
                </a:rPr>
                <a:t>people</a:t>
              </a:r>
              <a:endParaRPr lang="pl-PL" sz="1600" dirty="0" smtClean="0">
                <a:latin typeface="+mj-lt"/>
              </a:endParaRPr>
            </a:p>
            <a:p>
              <a:pPr algn="just"/>
              <a:endParaRPr lang="pl-PL" sz="1600" dirty="0" smtClean="0">
                <a:latin typeface="+mj-lt"/>
              </a:endParaRPr>
            </a:p>
            <a:p>
              <a:pPr algn="just"/>
              <a:r>
                <a:rPr lang="pl-PL" sz="1600" dirty="0" smtClean="0">
                  <a:latin typeface="+mj-lt"/>
                </a:rPr>
                <a:t>Long-term </a:t>
              </a:r>
              <a:r>
                <a:rPr lang="pl-PL" sz="1600" dirty="0" err="1" smtClean="0">
                  <a:latin typeface="+mj-lt"/>
                </a:rPr>
                <a:t>unemployed</a:t>
              </a:r>
              <a:endParaRPr lang="pl-PL" sz="1600" dirty="0" smtClean="0">
                <a:latin typeface="+mj-lt"/>
              </a:endParaRPr>
            </a:p>
            <a:p>
              <a:pPr algn="just"/>
              <a:r>
                <a:rPr lang="pl-PL" sz="1600" dirty="0" err="1" smtClean="0">
                  <a:latin typeface="+mj-lt"/>
                </a:rPr>
                <a:t>people</a:t>
              </a:r>
              <a:endParaRPr lang="en-US" sz="1600" dirty="0">
                <a:latin typeface="+mj-lt"/>
              </a:endParaRPr>
            </a:p>
          </p:txBody>
        </p:sp>
        <p:sp>
          <p:nvSpPr>
            <p:cNvPr id="15" name="pole tekstowe 14"/>
            <p:cNvSpPr txBox="1"/>
            <p:nvPr/>
          </p:nvSpPr>
          <p:spPr>
            <a:xfrm>
              <a:off x="6732240" y="2956882"/>
              <a:ext cx="1008112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l-PL" sz="2000" dirty="0" smtClean="0">
                  <a:latin typeface="+mj-lt"/>
                </a:rPr>
                <a:t>(men)</a:t>
              </a:r>
              <a:endParaRPr lang="en-US" sz="2000" dirty="0">
                <a:latin typeface="+mj-lt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OPS Prezentacja szablon">
  <a:themeElements>
    <a:clrScheme name="Kapitał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Motyw pakietu Office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yw pakietu Office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yw pakietu Office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yw pakietu Office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yw pakietu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yw pakietu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yw pakietu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Niestandardowy 1">
    <a:dk1>
      <a:sysClr val="windowText" lastClr="000000"/>
    </a:dk1>
    <a:lt1>
      <a:sysClr val="window" lastClr="FFFFFF"/>
    </a:lt1>
    <a:dk2>
      <a:srgbClr val="676A55"/>
    </a:dk2>
    <a:lt2>
      <a:srgbClr val="EAEBDE"/>
    </a:lt2>
    <a:accent1>
      <a:srgbClr val="365339"/>
    </a:accent1>
    <a:accent2>
      <a:srgbClr val="527D55"/>
    </a:accent2>
    <a:accent3>
      <a:srgbClr val="A8CDD7"/>
    </a:accent3>
    <a:accent4>
      <a:srgbClr val="C0BEAF"/>
    </a:accent4>
    <a:accent5>
      <a:srgbClr val="CEC597"/>
    </a:accent5>
    <a:accent6>
      <a:srgbClr val="E8B7B7"/>
    </a:accent6>
    <a:hlink>
      <a:srgbClr val="DB5353"/>
    </a:hlink>
    <a:folHlink>
      <a:srgbClr val="903638"/>
    </a:folHlink>
  </a:clrScheme>
  <a:fontScheme name="Pakiet Office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Pakiet 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Niestandardowy 1">
    <a:dk1>
      <a:sysClr val="windowText" lastClr="000000"/>
    </a:dk1>
    <a:lt1>
      <a:sysClr val="window" lastClr="FFFFFF"/>
    </a:lt1>
    <a:dk2>
      <a:srgbClr val="676A55"/>
    </a:dk2>
    <a:lt2>
      <a:srgbClr val="EAEBDE"/>
    </a:lt2>
    <a:accent1>
      <a:srgbClr val="365339"/>
    </a:accent1>
    <a:accent2>
      <a:srgbClr val="527D55"/>
    </a:accent2>
    <a:accent3>
      <a:srgbClr val="A8CDD7"/>
    </a:accent3>
    <a:accent4>
      <a:srgbClr val="C0BEAF"/>
    </a:accent4>
    <a:accent5>
      <a:srgbClr val="CEC597"/>
    </a:accent5>
    <a:accent6>
      <a:srgbClr val="E8B7B7"/>
    </a:accent6>
    <a:hlink>
      <a:srgbClr val="DB5353"/>
    </a:hlink>
    <a:folHlink>
      <a:srgbClr val="903638"/>
    </a:folHlink>
  </a:clrScheme>
  <a:fontScheme name="Pakiet Office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Pakiet 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POPS Prezentacja szablon</Template>
  <TotalTime>6089</TotalTime>
  <Words>1477</Words>
  <Application>Microsoft Office PowerPoint</Application>
  <PresentationFormat>Pokaz na ekranie (4:3)</PresentationFormat>
  <Paragraphs>277</Paragraphs>
  <Slides>42</Slides>
  <Notes>35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42</vt:i4>
      </vt:variant>
    </vt:vector>
  </HeadingPairs>
  <TitlesOfParts>
    <vt:vector size="43" baseType="lpstr">
      <vt:lpstr>POPS Prezentacja szablon</vt:lpstr>
      <vt:lpstr>Long-term unemployment in the Podlaskie voivodeship</vt:lpstr>
      <vt:lpstr>Project aims and assumptions</vt:lpstr>
      <vt:lpstr>Research methodology </vt:lpstr>
      <vt:lpstr>Theoretical background</vt:lpstr>
      <vt:lpstr>Presentation plan</vt:lpstr>
      <vt:lpstr>Labor market in podlaskie voivodeship</vt:lpstr>
      <vt:lpstr>Unemployment in Podlaskie</vt:lpstr>
      <vt:lpstr>Long-term unemployed in podlaskie </vt:lpstr>
      <vt:lpstr>Prezentacja programu PowerPoint</vt:lpstr>
      <vt:lpstr>Prezentacja programu PowerPoint</vt:lpstr>
      <vt:lpstr>Prezentacja programu PowerPoint</vt:lpstr>
      <vt:lpstr>Prezentacja programu PowerPoint</vt:lpstr>
      <vt:lpstr>Long-term unemployed in podlaskie 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Long-term unemployed in podlaskie 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Long-term unemployed in podlaskie </vt:lpstr>
      <vt:lpstr>Prezentacja programu PowerPoint</vt:lpstr>
      <vt:lpstr>Prezentacja programu PowerPoint</vt:lpstr>
      <vt:lpstr>Prezentacja programu PowerPoint</vt:lpstr>
      <vt:lpstr>Long-term unemployed in podlaskie </vt:lpstr>
      <vt:lpstr>Prezentacja programu PowerPoint</vt:lpstr>
      <vt:lpstr>CONDITIONS OF RESPONDENTS’ MENTAL FITNESS</vt:lpstr>
      <vt:lpstr>Prezentacja programu PowerPoint</vt:lpstr>
      <vt:lpstr>Prezentacja programu PowerPoint</vt:lpstr>
      <vt:lpstr>Prezentacja programu PowerPoint</vt:lpstr>
      <vt:lpstr>Prezentacja programu PowerPoint</vt:lpstr>
      <vt:lpstr>Long-term unemployed in podlaskie 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Thanks for  your attention</vt:lpstr>
    </vt:vector>
  </TitlesOfParts>
  <Company>Biuro-Kolor Poligrafia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Podlaskie  Obserwatorium  Polityki Społecznej   Projekt współfinansowany w ramach Programu Operacyjnego Kapitał Ludzki 2007-2013,  Priorytetu VII Promocja Integracji Społecznej Działania 7.2 Przeciwdziałanie wykluczeniu i wzmocnienie sektora ekonomii społecznej Poddziałanie 7.2.1 Aktywizacja zawodowa i społeczna osób zagrożonych wykluczeniem społecznym.</dc:title>
  <dc:creator>Aneta Niegierysz</dc:creator>
  <cp:lastModifiedBy>Krzysztof Zdanewicz</cp:lastModifiedBy>
  <cp:revision>1765</cp:revision>
  <dcterms:created xsi:type="dcterms:W3CDTF">2010-11-29T08:09:57Z</dcterms:created>
  <dcterms:modified xsi:type="dcterms:W3CDTF">2012-12-02T21:31:50Z</dcterms:modified>
</cp:coreProperties>
</file>