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31" r:id="rId3"/>
    <p:sldId id="327" r:id="rId4"/>
    <p:sldId id="328" r:id="rId5"/>
    <p:sldId id="329" r:id="rId6"/>
    <p:sldId id="330" r:id="rId7"/>
    <p:sldId id="332" r:id="rId8"/>
    <p:sldId id="333" r:id="rId9"/>
    <p:sldId id="334" r:id="rId10"/>
    <p:sldId id="335" r:id="rId11"/>
    <p:sldId id="268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38" r:id="rId24"/>
    <p:sldId id="304" r:id="rId25"/>
    <p:sldId id="339" r:id="rId26"/>
    <p:sldId id="340" r:id="rId27"/>
    <p:sldId id="341" r:id="rId28"/>
    <p:sldId id="336" r:id="rId29"/>
    <p:sldId id="342" r:id="rId30"/>
    <p:sldId id="348" r:id="rId31"/>
    <p:sldId id="343" r:id="rId32"/>
    <p:sldId id="344" r:id="rId33"/>
    <p:sldId id="345" r:id="rId34"/>
    <p:sldId id="346" r:id="rId35"/>
    <p:sldId id="326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P%20GROUP\IPC\desk\WSKA&#377;NIKI%20Z%20GUS_organizacj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gnieszka\Moje%20dokumenty\Downloads\podlasie-og&#243;&#322;em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AP%20GROUP\IPC\PAPI\wykreski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AP%20GROUP\IPC\PAPI\wykreski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ek%20Sawicki\Desktop\Wykresy_WUP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AP%20GROUP\IPC\PAPI\wykreski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rek%20Sawicki\Desktop\wykresk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gnieszka\Pulpit\podlaskie%20NGO\podlasi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gnieszka\Pulpit\podlaskie%20NGO\podlasi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multimedia\wym_cati\WspolnyUdzial\podlaskie%20NGO\podlaskie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017343589429608"/>
          <c:y val="8.3412709045500133E-2"/>
          <c:w val="0.5206452981256241"/>
          <c:h val="0.72089348971238731"/>
        </c:manualLayout>
      </c:layout>
      <c:radarChart>
        <c:radarStyle val="marker"/>
        <c:varyColors val="0"/>
        <c:ser>
          <c:idx val="0"/>
          <c:order val="0"/>
          <c:tx>
            <c:strRef>
              <c:f>Arkusz2!$D$23</c:f>
              <c:strCache>
                <c:ptCount val="1"/>
                <c:pt idx="0">
                  <c:v>Poziom cywilizacyjny</c:v>
                </c:pt>
              </c:strCache>
            </c:strRef>
          </c:tx>
          <c:marker>
            <c:symbol val="none"/>
          </c:marker>
          <c:cat>
            <c:strRef>
              <c:f>Arkusz2!$E$22:$T$22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Arkusz2!$E$23:$T$23</c:f>
              <c:numCache>
                <c:formatCode>General</c:formatCode>
                <c:ptCount val="16"/>
                <c:pt idx="0">
                  <c:v>4</c:v>
                </c:pt>
                <c:pt idx="1">
                  <c:v>11</c:v>
                </c:pt>
                <c:pt idx="2">
                  <c:v>14</c:v>
                </c:pt>
                <c:pt idx="3">
                  <c:v>9</c:v>
                </c:pt>
                <c:pt idx="4">
                  <c:v>12</c:v>
                </c:pt>
                <c:pt idx="5">
                  <c:v>6</c:v>
                </c:pt>
                <c:pt idx="6">
                  <c:v>1</c:v>
                </c:pt>
                <c:pt idx="7">
                  <c:v>8</c:v>
                </c:pt>
                <c:pt idx="8">
                  <c:v>13</c:v>
                </c:pt>
                <c:pt idx="9">
                  <c:v>10</c:v>
                </c:pt>
                <c:pt idx="10">
                  <c:v>2</c:v>
                </c:pt>
                <c:pt idx="11">
                  <c:v>5</c:v>
                </c:pt>
                <c:pt idx="12">
                  <c:v>16</c:v>
                </c:pt>
                <c:pt idx="13">
                  <c:v>15</c:v>
                </c:pt>
                <c:pt idx="14">
                  <c:v>3</c:v>
                </c:pt>
                <c:pt idx="15">
                  <c:v>7</c:v>
                </c:pt>
              </c:numCache>
            </c:numRef>
          </c:val>
        </c:ser>
        <c:ser>
          <c:idx val="1"/>
          <c:order val="1"/>
          <c:tx>
            <c:strRef>
              <c:f>Arkusz2!$D$24</c:f>
              <c:strCache>
                <c:ptCount val="1"/>
                <c:pt idx="0">
                  <c:v>Dobrostan społeczny</c:v>
                </c:pt>
              </c:strCache>
            </c:strRef>
          </c:tx>
          <c:marker>
            <c:symbol val="none"/>
          </c:marker>
          <c:cat>
            <c:strRef>
              <c:f>Arkusz2!$E$22:$T$22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Arkusz2!$E$24:$T$24</c:f>
              <c:numCache>
                <c:formatCode>General</c:formatCode>
                <c:ptCount val="16"/>
                <c:pt idx="0">
                  <c:v>9</c:v>
                </c:pt>
                <c:pt idx="1">
                  <c:v>10</c:v>
                </c:pt>
                <c:pt idx="2">
                  <c:v>3</c:v>
                </c:pt>
                <c:pt idx="3">
                  <c:v>13</c:v>
                </c:pt>
                <c:pt idx="4">
                  <c:v>11</c:v>
                </c:pt>
                <c:pt idx="5">
                  <c:v>2</c:v>
                </c:pt>
                <c:pt idx="6">
                  <c:v>8</c:v>
                </c:pt>
                <c:pt idx="7">
                  <c:v>6</c:v>
                </c:pt>
                <c:pt idx="8">
                  <c:v>1</c:v>
                </c:pt>
                <c:pt idx="9">
                  <c:v>5</c:v>
                </c:pt>
                <c:pt idx="10">
                  <c:v>4</c:v>
                </c:pt>
                <c:pt idx="11">
                  <c:v>7</c:v>
                </c:pt>
                <c:pt idx="12">
                  <c:v>15</c:v>
                </c:pt>
                <c:pt idx="13">
                  <c:v>16</c:v>
                </c:pt>
                <c:pt idx="14">
                  <c:v>12</c:v>
                </c:pt>
                <c:pt idx="15">
                  <c:v>14</c:v>
                </c:pt>
              </c:numCache>
            </c:numRef>
          </c:val>
        </c:ser>
        <c:ser>
          <c:idx val="2"/>
          <c:order val="2"/>
          <c:tx>
            <c:strRef>
              <c:f>Arkusz2!$D$25</c:f>
              <c:strCache>
                <c:ptCount val="1"/>
                <c:pt idx="0">
                  <c:v>Dobrobyt materialny</c:v>
                </c:pt>
              </c:strCache>
            </c:strRef>
          </c:tx>
          <c:marker>
            <c:symbol val="none"/>
          </c:marker>
          <c:cat>
            <c:strRef>
              <c:f>Arkusz2!$E$22:$T$22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Arkusz2!$E$25:$T$25</c:f>
              <c:numCache>
                <c:formatCode>General</c:formatCode>
                <c:ptCount val="16"/>
                <c:pt idx="0">
                  <c:v>2</c:v>
                </c:pt>
                <c:pt idx="1">
                  <c:v>13</c:v>
                </c:pt>
                <c:pt idx="2">
                  <c:v>16</c:v>
                </c:pt>
                <c:pt idx="3">
                  <c:v>10</c:v>
                </c:pt>
                <c:pt idx="4">
                  <c:v>11</c:v>
                </c:pt>
                <c:pt idx="5">
                  <c:v>5</c:v>
                </c:pt>
                <c:pt idx="6">
                  <c:v>1</c:v>
                </c:pt>
                <c:pt idx="7">
                  <c:v>7</c:v>
                </c:pt>
                <c:pt idx="8">
                  <c:v>14</c:v>
                </c:pt>
                <c:pt idx="9">
                  <c:v>9</c:v>
                </c:pt>
                <c:pt idx="10">
                  <c:v>3</c:v>
                </c:pt>
                <c:pt idx="11">
                  <c:v>6</c:v>
                </c:pt>
                <c:pt idx="12">
                  <c:v>15</c:v>
                </c:pt>
                <c:pt idx="13">
                  <c:v>12</c:v>
                </c:pt>
                <c:pt idx="14">
                  <c:v>4</c:v>
                </c:pt>
                <c:pt idx="15">
                  <c:v>8</c:v>
                </c:pt>
              </c:numCache>
            </c:numRef>
          </c:val>
        </c:ser>
        <c:ser>
          <c:idx val="3"/>
          <c:order val="3"/>
          <c:tx>
            <c:strRef>
              <c:f>Arkusz2!$D$26</c:f>
              <c:strCache>
                <c:ptCount val="1"/>
                <c:pt idx="0">
                  <c:v>Patologie</c:v>
                </c:pt>
              </c:strCache>
            </c:strRef>
          </c:tx>
          <c:marker>
            <c:symbol val="none"/>
          </c:marker>
          <c:cat>
            <c:strRef>
              <c:f>Arkusz2!$E$22:$T$22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Arkusz2!$E$26:$T$26</c:f>
              <c:numCache>
                <c:formatCode>General</c:formatCode>
                <c:ptCount val="16"/>
                <c:pt idx="0">
                  <c:v>10</c:v>
                </c:pt>
                <c:pt idx="1">
                  <c:v>6</c:v>
                </c:pt>
                <c:pt idx="2">
                  <c:v>4</c:v>
                </c:pt>
                <c:pt idx="3">
                  <c:v>15</c:v>
                </c:pt>
                <c:pt idx="4">
                  <c:v>1</c:v>
                </c:pt>
                <c:pt idx="5">
                  <c:v>2</c:v>
                </c:pt>
                <c:pt idx="6">
                  <c:v>11</c:v>
                </c:pt>
                <c:pt idx="7">
                  <c:v>12</c:v>
                </c:pt>
                <c:pt idx="8">
                  <c:v>3</c:v>
                </c:pt>
                <c:pt idx="9">
                  <c:v>8</c:v>
                </c:pt>
                <c:pt idx="10">
                  <c:v>13</c:v>
                </c:pt>
                <c:pt idx="11">
                  <c:v>9</c:v>
                </c:pt>
                <c:pt idx="12">
                  <c:v>7</c:v>
                </c:pt>
                <c:pt idx="13">
                  <c:v>5</c:v>
                </c:pt>
                <c:pt idx="14">
                  <c:v>16</c:v>
                </c:pt>
                <c:pt idx="15">
                  <c:v>14</c:v>
                </c:pt>
              </c:numCache>
            </c:numRef>
          </c:val>
        </c:ser>
        <c:ser>
          <c:idx val="4"/>
          <c:order val="4"/>
          <c:tx>
            <c:strRef>
              <c:f>Arkusz2!$D$27</c:f>
              <c:strCache>
                <c:ptCount val="1"/>
                <c:pt idx="0">
                  <c:v>Kapitał społeczny</c:v>
                </c:pt>
              </c:strCache>
            </c:strRef>
          </c:tx>
          <c:marker>
            <c:symbol val="none"/>
          </c:marker>
          <c:cat>
            <c:strRef>
              <c:f>Arkusz2!$E$22:$T$22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Arkusz2!$E$27:$T$27</c:f>
              <c:numCache>
                <c:formatCode>General</c:formatCode>
                <c:ptCount val="16"/>
                <c:pt idx="0">
                  <c:v>6</c:v>
                </c:pt>
                <c:pt idx="1">
                  <c:v>16</c:v>
                </c:pt>
                <c:pt idx="2">
                  <c:v>2</c:v>
                </c:pt>
                <c:pt idx="3">
                  <c:v>10</c:v>
                </c:pt>
                <c:pt idx="4">
                  <c:v>15</c:v>
                </c:pt>
                <c:pt idx="5">
                  <c:v>7</c:v>
                </c:pt>
                <c:pt idx="6">
                  <c:v>1</c:v>
                </c:pt>
                <c:pt idx="7">
                  <c:v>11</c:v>
                </c:pt>
                <c:pt idx="8">
                  <c:v>5</c:v>
                </c:pt>
                <c:pt idx="9">
                  <c:v>12</c:v>
                </c:pt>
                <c:pt idx="10">
                  <c:v>3</c:v>
                </c:pt>
                <c:pt idx="11">
                  <c:v>13</c:v>
                </c:pt>
                <c:pt idx="12">
                  <c:v>4</c:v>
                </c:pt>
                <c:pt idx="13">
                  <c:v>14</c:v>
                </c:pt>
                <c:pt idx="14">
                  <c:v>8</c:v>
                </c:pt>
                <c:pt idx="1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11232"/>
        <c:axId val="76129408"/>
      </c:radarChart>
      <c:catAx>
        <c:axId val="7611123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76129408"/>
        <c:crosses val="autoZero"/>
        <c:auto val="1"/>
        <c:lblAlgn val="ctr"/>
        <c:lblOffset val="100"/>
        <c:noMultiLvlLbl val="0"/>
      </c:catAx>
      <c:valAx>
        <c:axId val="7612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1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8330190553143162"/>
          <c:w val="0.98375797762121842"/>
          <c:h val="0.113777868345145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5291643840339578E-2"/>
                  <c:y val="6.71193138365747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5145280792555647E-2"/>
                  <c:y val="0.1262808849212969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259175225741202E-2"/>
                  <c:y val="6.34505567355923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5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'[podlasie-ogółem.xlsx]p20'!$B$3:$B$8</c:f>
              <c:strCache>
                <c:ptCount val="6"/>
                <c:pt idx="0">
                  <c:v>Kontrola sektora komercyjnego</c:v>
                </c:pt>
                <c:pt idx="1">
                  <c:v>Kompensacja niedostatków polityki społecznej państwa</c:v>
                </c:pt>
                <c:pt idx="2">
                  <c:v>Przeciwdziałanie wykluczeniu społecznemu</c:v>
                </c:pt>
                <c:pt idx="3">
                  <c:v>Budowanie kapitału społecznego ludności</c:v>
                </c:pt>
                <c:pt idx="4">
                  <c:v>Brak specjalnej roli organizacji pozarządowych</c:v>
                </c:pt>
                <c:pt idx="5">
                  <c:v>Inna rola</c:v>
                </c:pt>
              </c:strCache>
            </c:strRef>
          </c:cat>
          <c:val>
            <c:numRef>
              <c:f>'[podlasie-ogółem.xlsx]p20'!$C$3:$C$8</c:f>
              <c:numCache>
                <c:formatCode>0.0%</c:formatCode>
                <c:ptCount val="6"/>
                <c:pt idx="0">
                  <c:v>7.0999999999999994E-2</c:v>
                </c:pt>
                <c:pt idx="1">
                  <c:v>0.24500000000000041</c:v>
                </c:pt>
                <c:pt idx="2">
                  <c:v>0.35000000000000031</c:v>
                </c:pt>
                <c:pt idx="3">
                  <c:v>0.21100000000000024</c:v>
                </c:pt>
                <c:pt idx="4">
                  <c:v>8.4000000000000047E-2</c:v>
                </c:pt>
                <c:pt idx="5">
                  <c:v>3.9000000000000014E-2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006600"/>
              </a:solidFill>
            </c:spPr>
          </c:dPt>
          <c:dPt>
            <c:idx val="2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15,</a:t>
                    </a:r>
                    <a:r>
                      <a:rPr lang="pl-PL" sz="1600" smtClean="0"/>
                      <a:t>2</a:t>
                    </a:r>
                    <a:r>
                      <a:rPr lang="en-US" sz="160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633858267717074E-3"/>
                  <c:y val="9.66389617964439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'pyt4'!$B$3:$B$6</c:f>
              <c:strCache>
                <c:ptCount val="4"/>
                <c:pt idx="0">
                  <c:v>Zdecydowanie pozytywnie</c:v>
                </c:pt>
                <c:pt idx="1">
                  <c:v>Raczej pozytywnie</c:v>
                </c:pt>
                <c:pt idx="2">
                  <c:v>Ani pozytywnie ani negatywnie</c:v>
                </c:pt>
                <c:pt idx="3">
                  <c:v>Raczej negatywnie</c:v>
                </c:pt>
              </c:strCache>
            </c:strRef>
          </c:cat>
          <c:val>
            <c:numRef>
              <c:f>'pyt4'!$C$3:$C$6</c:f>
              <c:numCache>
                <c:formatCode>0.0%</c:formatCode>
                <c:ptCount val="4"/>
                <c:pt idx="0" formatCode="0%">
                  <c:v>0.4</c:v>
                </c:pt>
                <c:pt idx="1">
                  <c:v>0.42800000000000032</c:v>
                </c:pt>
                <c:pt idx="2">
                  <c:v>0.15300000000000041</c:v>
                </c:pt>
                <c:pt idx="3" formatCode="0%">
                  <c:v>2.0000000000000011E-2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629615048118989"/>
          <c:y val="0.13342993584135499"/>
          <c:w val="0.39934103981683428"/>
          <c:h val="0.63061003187750364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006600"/>
              </a:solidFill>
            </c:spPr>
          </c:dPt>
          <c:dPt>
            <c:idx val="2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31,</a:t>
                    </a:r>
                    <a:r>
                      <a:rPr lang="pl-PL" sz="1600" smtClean="0"/>
                      <a:t>2</a:t>
                    </a:r>
                    <a:r>
                      <a:rPr lang="en-US" sz="160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011797603623462E-3"/>
                  <c:y val="0.106168303403964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'pyt5'!$B$3:$B$6</c:f>
              <c:strCache>
                <c:ptCount val="4"/>
                <c:pt idx="0">
                  <c:v>Bardzo dobrze</c:v>
                </c:pt>
                <c:pt idx="1">
                  <c:v>Raczej dobrze</c:v>
                </c:pt>
                <c:pt idx="2">
                  <c:v>Ani dobrze ani źle</c:v>
                </c:pt>
                <c:pt idx="3">
                  <c:v>Raczej źle</c:v>
                </c:pt>
              </c:strCache>
            </c:strRef>
          </c:cat>
          <c:val>
            <c:numRef>
              <c:f>'pyt5'!$C$3:$C$6</c:f>
              <c:numCache>
                <c:formatCode>0.0%</c:formatCode>
                <c:ptCount val="4"/>
                <c:pt idx="0">
                  <c:v>0.31300000000000266</c:v>
                </c:pt>
                <c:pt idx="1">
                  <c:v>0.52800000000000002</c:v>
                </c:pt>
                <c:pt idx="2">
                  <c:v>0.15500000000000044</c:v>
                </c:pt>
                <c:pt idx="3">
                  <c:v>5.0000000000000114E-3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82978193603831"/>
          <c:y val="0.35288252937022829"/>
          <c:w val="0.39934103981683428"/>
          <c:h val="0.23878233245761346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400"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Arkusz1!$B$8</c:f>
              <c:strCache>
                <c:ptCount val="1"/>
                <c:pt idx="0">
                  <c:v>Ocena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Arkusz1!$A$9:$A$11</c:f>
              <c:strCache>
                <c:ptCount val="3"/>
                <c:pt idx="0">
                  <c:v>Sektor publiczny</c:v>
                </c:pt>
                <c:pt idx="1">
                  <c:v>Sektor prywatny</c:v>
                </c:pt>
                <c:pt idx="2">
                  <c:v>Inne organizacje pozarządowe</c:v>
                </c:pt>
              </c:strCache>
            </c:strRef>
          </c:cat>
          <c:val>
            <c:numRef>
              <c:f>Arkusz1!$B$9:$B$11</c:f>
              <c:numCache>
                <c:formatCode>0.0%</c:formatCode>
                <c:ptCount val="3"/>
                <c:pt idx="0">
                  <c:v>5.0000000000000114E-3</c:v>
                </c:pt>
                <c:pt idx="1">
                  <c:v>3.7999999999999999E-2</c:v>
                </c:pt>
                <c:pt idx="2">
                  <c:v>5.0000000000000114E-3</c:v>
                </c:pt>
              </c:numCache>
            </c:numRef>
          </c:val>
        </c:ser>
        <c:ser>
          <c:idx val="1"/>
          <c:order val="1"/>
          <c:tx>
            <c:strRef>
              <c:f>Arkusz1!$C$8</c:f>
              <c:strCache>
                <c:ptCount val="1"/>
                <c:pt idx="0">
                  <c:v>Ocena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Arkusz1!$A$9:$A$11</c:f>
              <c:strCache>
                <c:ptCount val="3"/>
                <c:pt idx="0">
                  <c:v>Sektor publiczny</c:v>
                </c:pt>
                <c:pt idx="1">
                  <c:v>Sektor prywatny</c:v>
                </c:pt>
                <c:pt idx="2">
                  <c:v>Inne organizacje pozarządowe</c:v>
                </c:pt>
              </c:strCache>
            </c:strRef>
          </c:cat>
          <c:val>
            <c:numRef>
              <c:f>Arkusz1!$C$9:$C$11</c:f>
              <c:numCache>
                <c:formatCode>0.0%</c:formatCode>
                <c:ptCount val="3"/>
                <c:pt idx="0">
                  <c:v>2.8000000000000001E-2</c:v>
                </c:pt>
                <c:pt idx="1">
                  <c:v>4.0000000000000022E-2</c:v>
                </c:pt>
                <c:pt idx="2">
                  <c:v>1.2999999999999998E-2</c:v>
                </c:pt>
              </c:numCache>
            </c:numRef>
          </c:val>
        </c:ser>
        <c:ser>
          <c:idx val="2"/>
          <c:order val="2"/>
          <c:tx>
            <c:strRef>
              <c:f>Arkusz1!$D$8</c:f>
              <c:strCache>
                <c:ptCount val="1"/>
                <c:pt idx="0">
                  <c:v>Ocena 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Arkusz1!$A$9:$A$11</c:f>
              <c:strCache>
                <c:ptCount val="3"/>
                <c:pt idx="0">
                  <c:v>Sektor publiczny</c:v>
                </c:pt>
                <c:pt idx="1">
                  <c:v>Sektor prywatny</c:v>
                </c:pt>
                <c:pt idx="2">
                  <c:v>Inne organizacje pozarządowe</c:v>
                </c:pt>
              </c:strCache>
            </c:strRef>
          </c:cat>
          <c:val>
            <c:numRef>
              <c:f>Arkusz1!$D$9:$D$11</c:f>
              <c:numCache>
                <c:formatCode>0.0%</c:formatCode>
                <c:ptCount val="3"/>
                <c:pt idx="0">
                  <c:v>0.17500000000000004</c:v>
                </c:pt>
                <c:pt idx="1">
                  <c:v>0.20500000000000004</c:v>
                </c:pt>
                <c:pt idx="2">
                  <c:v>0.20500000000000004</c:v>
                </c:pt>
              </c:numCache>
            </c:numRef>
          </c:val>
        </c:ser>
        <c:ser>
          <c:idx val="3"/>
          <c:order val="3"/>
          <c:tx>
            <c:strRef>
              <c:f>Arkusz1!$E$8</c:f>
              <c:strCache>
                <c:ptCount val="1"/>
                <c:pt idx="0">
                  <c:v>Ocena 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Arkusz1!$A$9:$A$11</c:f>
              <c:strCache>
                <c:ptCount val="3"/>
                <c:pt idx="0">
                  <c:v>Sektor publiczny</c:v>
                </c:pt>
                <c:pt idx="1">
                  <c:v>Sektor prywatny</c:v>
                </c:pt>
                <c:pt idx="2">
                  <c:v>Inne organizacje pozarządowe</c:v>
                </c:pt>
              </c:strCache>
            </c:strRef>
          </c:cat>
          <c:val>
            <c:numRef>
              <c:f>Arkusz1!$E$9:$E$11</c:f>
              <c:numCache>
                <c:formatCode>0.0%</c:formatCode>
                <c:ptCount val="3"/>
                <c:pt idx="0">
                  <c:v>0.33300000000000163</c:v>
                </c:pt>
                <c:pt idx="1">
                  <c:v>0.30300000000000032</c:v>
                </c:pt>
                <c:pt idx="2">
                  <c:v>0.29800000000000032</c:v>
                </c:pt>
              </c:numCache>
            </c:numRef>
          </c:val>
        </c:ser>
        <c:ser>
          <c:idx val="4"/>
          <c:order val="4"/>
          <c:tx>
            <c:strRef>
              <c:f>Arkusz1!$F$8</c:f>
              <c:strCache>
                <c:ptCount val="1"/>
                <c:pt idx="0">
                  <c:v>Ocena 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Arkusz1!$A$9:$A$11</c:f>
              <c:strCache>
                <c:ptCount val="3"/>
                <c:pt idx="0">
                  <c:v>Sektor publiczny</c:v>
                </c:pt>
                <c:pt idx="1">
                  <c:v>Sektor prywatny</c:v>
                </c:pt>
                <c:pt idx="2">
                  <c:v>Inne organizacje pozarządowe</c:v>
                </c:pt>
              </c:strCache>
            </c:strRef>
          </c:cat>
          <c:val>
            <c:numRef>
              <c:f>Arkusz1!$F$9:$F$11</c:f>
              <c:numCache>
                <c:formatCode>0.0%</c:formatCode>
                <c:ptCount val="3"/>
                <c:pt idx="0">
                  <c:v>0.45800000000000002</c:v>
                </c:pt>
                <c:pt idx="1">
                  <c:v>0.40800000000000008</c:v>
                </c:pt>
                <c:pt idx="2">
                  <c:v>0.43800000000000128</c:v>
                </c:pt>
              </c:numCache>
            </c:numRef>
          </c:val>
        </c:ser>
        <c:ser>
          <c:idx val="5"/>
          <c:order val="5"/>
          <c:tx>
            <c:strRef>
              <c:f>Arkusz1!$G$8</c:f>
              <c:strCache>
                <c:ptCount val="1"/>
                <c:pt idx="0">
                  <c:v>Brak oceny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Arkusz1!$A$9:$A$11</c:f>
              <c:strCache>
                <c:ptCount val="3"/>
                <c:pt idx="0">
                  <c:v>Sektor publiczny</c:v>
                </c:pt>
                <c:pt idx="1">
                  <c:v>Sektor prywatny</c:v>
                </c:pt>
                <c:pt idx="2">
                  <c:v>Inne organizacje pozarządowe</c:v>
                </c:pt>
              </c:strCache>
            </c:strRef>
          </c:cat>
          <c:val>
            <c:numRef>
              <c:f>Arkusz1!$G$9:$G$11</c:f>
              <c:numCache>
                <c:formatCode>0.0%</c:formatCode>
                <c:ptCount val="3"/>
                <c:pt idx="0">
                  <c:v>1.0000000000000041E-3</c:v>
                </c:pt>
                <c:pt idx="1">
                  <c:v>6.0000000000000114E-3</c:v>
                </c:pt>
                <c:pt idx="2">
                  <c:v>4.1000000000000002E-2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937536"/>
        <c:axId val="81939072"/>
      </c:barChart>
      <c:catAx>
        <c:axId val="819375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81939072"/>
        <c:crosses val="autoZero"/>
        <c:auto val="1"/>
        <c:lblAlgn val="ctr"/>
        <c:lblOffset val="100"/>
        <c:noMultiLvlLbl val="0"/>
      </c:catAx>
      <c:valAx>
        <c:axId val="81939072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19375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006600"/>
              </a:solidFill>
            </c:spPr>
          </c:dPt>
          <c:dPt>
            <c:idx val="2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339933"/>
              </a:solidFill>
            </c:spPr>
          </c:dPt>
          <c:dLbls>
            <c:dLbl>
              <c:idx val="5"/>
              <c:layout>
                <c:manualLayout>
                  <c:x val="1.6226159230096453E-2"/>
                  <c:y val="0.103382545931758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'pyt11'!$B$3:$B$8</c:f>
              <c:strCache>
                <c:ptCount val="6"/>
                <c:pt idx="0">
                  <c:v>Rozwijanie dialogu społeczno-gospodarczego</c:v>
                </c:pt>
                <c:pt idx="1">
                  <c:v>Kształtowanie właściwych postaw i kompetencji dla nowoczesnego rynku pracy</c:v>
                </c:pt>
                <c:pt idx="2">
                  <c:v>Partycypacja społeczna i wpływ obywateli na życie publiczne</c:v>
                </c:pt>
                <c:pt idx="3">
                  <c:v>Komunikacja społeczna oraz wykorzystanie potencjału kulturowego i kreatywnego</c:v>
                </c:pt>
                <c:pt idx="4">
                  <c:v>Rozwój infrastruktury kultury, turystyki i sportu</c:v>
                </c:pt>
                <c:pt idx="5">
                  <c:v>Inny</c:v>
                </c:pt>
              </c:strCache>
            </c:strRef>
          </c:cat>
          <c:val>
            <c:numRef>
              <c:f>'pyt11'!$C$3:$C$8</c:f>
              <c:numCache>
                <c:formatCode>0.0%</c:formatCode>
                <c:ptCount val="6"/>
                <c:pt idx="0">
                  <c:v>0.28300000000000008</c:v>
                </c:pt>
                <c:pt idx="1">
                  <c:v>0.125</c:v>
                </c:pt>
                <c:pt idx="2">
                  <c:v>0.20300000000000001</c:v>
                </c:pt>
                <c:pt idx="3">
                  <c:v>0.18800000000000044</c:v>
                </c:pt>
                <c:pt idx="4" formatCode="0%">
                  <c:v>0.17</c:v>
                </c:pt>
                <c:pt idx="5">
                  <c:v>3.3000000000000002E-2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478760834483568"/>
          <c:y val="0.12918265825768074"/>
          <c:w val="0.39934103981683439"/>
          <c:h val="0.8573818897637796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864924493134013"/>
          <c:y val="3.0683403068340411E-2"/>
          <c:w val="0.44598235003233294"/>
          <c:h val="0.878714459855698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'pyt36'!$B$3:$B$9</c:f>
              <c:strCache>
                <c:ptCount val="7"/>
                <c:pt idx="0">
                  <c:v>Szkolenia kompetencji „miękkich”</c:v>
                </c:pt>
                <c:pt idx="1">
                  <c:v>Szkolenia zawodowe</c:v>
                </c:pt>
                <c:pt idx="2">
                  <c:v>Inny rodzaj działań</c:v>
                </c:pt>
                <c:pt idx="3">
                  <c:v>Pomoc finansowa</c:v>
                </c:pt>
                <c:pt idx="4">
                  <c:v>Pomoc prawna</c:v>
                </c:pt>
                <c:pt idx="5">
                  <c:v>Pomoc psychologiczna</c:v>
                </c:pt>
                <c:pt idx="6">
                  <c:v>Udzielanie informacji</c:v>
                </c:pt>
              </c:strCache>
            </c:strRef>
          </c:cat>
          <c:val>
            <c:numRef>
              <c:f>'pyt36'!$C$3:$C$9</c:f>
              <c:numCache>
                <c:formatCode>0%</c:formatCode>
                <c:ptCount val="7"/>
                <c:pt idx="0">
                  <c:v>4.0000000000000022E-2</c:v>
                </c:pt>
                <c:pt idx="1">
                  <c:v>0.15000000000000024</c:v>
                </c:pt>
                <c:pt idx="2" formatCode="0.0%">
                  <c:v>0.20700000000000021</c:v>
                </c:pt>
                <c:pt idx="3" formatCode="0.0%">
                  <c:v>0.20800000000000021</c:v>
                </c:pt>
                <c:pt idx="4" formatCode="0.0%">
                  <c:v>0.24500000000000041</c:v>
                </c:pt>
                <c:pt idx="5" formatCode="0.0%">
                  <c:v>0.29500000000000032</c:v>
                </c:pt>
                <c:pt idx="6">
                  <c:v>0.59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651968"/>
        <c:axId val="83666048"/>
      </c:barChart>
      <c:catAx>
        <c:axId val="83651968"/>
        <c:scaling>
          <c:orientation val="minMax"/>
        </c:scaling>
        <c:delete val="0"/>
        <c:axPos val="l"/>
        <c:majorTickMark val="out"/>
        <c:minorTickMark val="none"/>
        <c:tickLblPos val="nextTo"/>
        <c:crossAx val="83666048"/>
        <c:crosses val="autoZero"/>
        <c:auto val="1"/>
        <c:lblAlgn val="ctr"/>
        <c:lblOffset val="100"/>
        <c:noMultiLvlLbl val="0"/>
      </c:catAx>
      <c:valAx>
        <c:axId val="8366604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8365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numFmt formatCode="0.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'p2'!$C$4:$C$5</c:f>
              <c:strCache>
                <c:ptCount val="2"/>
                <c:pt idx="0">
                  <c:v>Nie</c:v>
                </c:pt>
                <c:pt idx="1">
                  <c:v>Tak</c:v>
                </c:pt>
              </c:strCache>
            </c:strRef>
          </c:cat>
          <c:val>
            <c:numRef>
              <c:f>'p2'!$D$4:$D$5</c:f>
              <c:numCache>
                <c:formatCode>###0</c:formatCode>
                <c:ptCount val="2"/>
                <c:pt idx="0">
                  <c:v>477</c:v>
                </c:pt>
                <c:pt idx="1">
                  <c:v>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0586245777759591"/>
          <c:y val="0.32492000795658016"/>
          <c:w val="8.7563696643182753E-2"/>
          <c:h val="0.17714356460159461"/>
        </c:manualLayout>
      </c:layout>
      <c:overlay val="0"/>
    </c:legend>
    <c:plotVisOnly val="1"/>
    <c:dispBlanksAs val="zero"/>
    <c:showDLblsOverMax val="0"/>
  </c:chart>
  <c:spPr>
    <a:ln w="3175" cmpd="sng">
      <a:noFill/>
    </a:ln>
  </c:spPr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numFmt formatCode="0.0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'p4'!$C$5:$C$7</c:f>
              <c:strCache>
                <c:ptCount val="3"/>
                <c:pt idx="0">
                  <c:v>Nigdy nie należał(a) do NGO</c:v>
                </c:pt>
                <c:pt idx="1">
                  <c:v>Obecnie nie należy do NGO, ale kiedyś należał(a)</c:v>
                </c:pt>
                <c:pt idx="2">
                  <c:v>Tak, należy do NGO</c:v>
                </c:pt>
              </c:strCache>
            </c:strRef>
          </c:cat>
          <c:val>
            <c:numRef>
              <c:f>'p4'!$D$5:$D$7</c:f>
              <c:numCache>
                <c:formatCode>General</c:formatCode>
                <c:ptCount val="3"/>
                <c:pt idx="0">
                  <c:v>819</c:v>
                </c:pt>
                <c:pt idx="1">
                  <c:v>143</c:v>
                </c:pt>
                <c:pt idx="2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3.7582569848560884E-2"/>
                  <c:y val="0.123247748205746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9778326833416984E-2"/>
                  <c:y val="0.115998754069045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382321983381161E-2"/>
                  <c:y val="0.102961345476318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'p14'!$H$3:$H$7</c:f>
              <c:strCache>
                <c:ptCount val="5"/>
                <c:pt idx="0">
                  <c:v>Zdecydowanie dobrze</c:v>
                </c:pt>
                <c:pt idx="1">
                  <c:v>Raczej dobrze</c:v>
                </c:pt>
                <c:pt idx="2">
                  <c:v>Ani dobrze, ani źle</c:v>
                </c:pt>
                <c:pt idx="3">
                  <c:v>Raczej źle</c:v>
                </c:pt>
                <c:pt idx="4">
                  <c:v>Zdecydowanie źle</c:v>
                </c:pt>
              </c:strCache>
            </c:strRef>
          </c:cat>
          <c:val>
            <c:numRef>
              <c:f>'p14'!$I$3:$I$7</c:f>
              <c:numCache>
                <c:formatCode>General</c:formatCode>
                <c:ptCount val="5"/>
                <c:pt idx="0">
                  <c:v>108</c:v>
                </c:pt>
                <c:pt idx="1">
                  <c:v>346</c:v>
                </c:pt>
                <c:pt idx="2">
                  <c:v>482</c:v>
                </c:pt>
                <c:pt idx="3">
                  <c:v>82</c:v>
                </c:pt>
                <c:pt idx="4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400"/>
      </a:pPr>
      <a:endParaRPr lang="pl-PL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8EFE4-0760-49AD-B70F-1D62D4C4CEA2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33EFF10-9917-4F1A-8C0F-5245F48ED73A}">
      <dgm:prSet phldrT="[Tekst]"/>
      <dgm:spPr/>
      <dgm:t>
        <a:bodyPr/>
        <a:lstStyle/>
        <a:p>
          <a:r>
            <a:rPr lang="pl-PL" dirty="0" smtClean="0"/>
            <a:t>1</a:t>
          </a:r>
          <a:endParaRPr lang="pl-PL" dirty="0"/>
        </a:p>
      </dgm:t>
    </dgm:pt>
    <dgm:pt modelId="{A9815EC4-C74F-4698-8273-B97BCD8CC1B9}" type="parTrans" cxnId="{794068C4-2021-427C-83D6-3694C974852A}">
      <dgm:prSet/>
      <dgm:spPr/>
      <dgm:t>
        <a:bodyPr/>
        <a:lstStyle/>
        <a:p>
          <a:endParaRPr lang="pl-PL"/>
        </a:p>
      </dgm:t>
    </dgm:pt>
    <dgm:pt modelId="{2C01D4C8-EBF7-4C73-96C7-93A088EAD729}" type="sibTrans" cxnId="{794068C4-2021-427C-83D6-3694C974852A}">
      <dgm:prSet/>
      <dgm:spPr/>
      <dgm:t>
        <a:bodyPr/>
        <a:lstStyle/>
        <a:p>
          <a:endParaRPr lang="pl-PL"/>
        </a:p>
      </dgm:t>
    </dgm:pt>
    <dgm:pt modelId="{F46CCB27-C716-440F-BA58-4B5BE38622EE}">
      <dgm:prSet phldrT="[Tekst]"/>
      <dgm:spPr/>
      <dgm:t>
        <a:bodyPr/>
        <a:lstStyle/>
        <a:p>
          <a:pPr algn="just"/>
          <a:r>
            <a:rPr lang="pl-PL" b="1" dirty="0" smtClean="0"/>
            <a:t>Wskazanie tła rozwoju sektora non-profit </a:t>
          </a:r>
          <a:r>
            <a:rPr lang="pl-PL" dirty="0" smtClean="0"/>
            <a:t>w woj. podlaskim oraz w Polsce </a:t>
          </a:r>
          <a:endParaRPr lang="pl-PL" dirty="0"/>
        </a:p>
      </dgm:t>
    </dgm:pt>
    <dgm:pt modelId="{47BC934B-D2F8-4CAC-83B9-7873ED9DD347}" type="parTrans" cxnId="{DA5C965D-234D-4F49-A21E-4AD7439022E5}">
      <dgm:prSet/>
      <dgm:spPr/>
      <dgm:t>
        <a:bodyPr/>
        <a:lstStyle/>
        <a:p>
          <a:endParaRPr lang="pl-PL"/>
        </a:p>
      </dgm:t>
    </dgm:pt>
    <dgm:pt modelId="{7DF3DCFB-7B75-43ED-88F3-38FE16713DEC}" type="sibTrans" cxnId="{DA5C965D-234D-4F49-A21E-4AD7439022E5}">
      <dgm:prSet/>
      <dgm:spPr/>
      <dgm:t>
        <a:bodyPr/>
        <a:lstStyle/>
        <a:p>
          <a:endParaRPr lang="pl-PL"/>
        </a:p>
      </dgm:t>
    </dgm:pt>
    <dgm:pt modelId="{045F4F2B-B8EB-4110-A080-E2606C4EF634}">
      <dgm:prSet phldrT="[Tekst]"/>
      <dgm:spPr/>
      <dgm:t>
        <a:bodyPr/>
        <a:lstStyle/>
        <a:p>
          <a:r>
            <a:rPr lang="pl-PL" dirty="0" smtClean="0"/>
            <a:t>2</a:t>
          </a:r>
          <a:endParaRPr lang="pl-PL" dirty="0"/>
        </a:p>
      </dgm:t>
    </dgm:pt>
    <dgm:pt modelId="{E336F969-2685-40E6-B647-F15C43ADD0D7}" type="parTrans" cxnId="{F67504A7-F91A-4B11-8384-70F70017DCD0}">
      <dgm:prSet/>
      <dgm:spPr/>
      <dgm:t>
        <a:bodyPr/>
        <a:lstStyle/>
        <a:p>
          <a:endParaRPr lang="pl-PL"/>
        </a:p>
      </dgm:t>
    </dgm:pt>
    <dgm:pt modelId="{64231345-D5AE-4169-BE8B-7CBD9E3A2FA8}" type="sibTrans" cxnId="{F67504A7-F91A-4B11-8384-70F70017DCD0}">
      <dgm:prSet/>
      <dgm:spPr/>
      <dgm:t>
        <a:bodyPr/>
        <a:lstStyle/>
        <a:p>
          <a:endParaRPr lang="pl-PL"/>
        </a:p>
      </dgm:t>
    </dgm:pt>
    <dgm:pt modelId="{930D888B-455F-4815-AC55-241ED38BBB1B}">
      <dgm:prSet phldrT="[Tekst]"/>
      <dgm:spPr/>
      <dgm:t>
        <a:bodyPr/>
        <a:lstStyle/>
        <a:p>
          <a:pPr algn="just"/>
          <a:r>
            <a:rPr lang="pl-PL" b="1" dirty="0" smtClean="0"/>
            <a:t>Wskazanie związku między tworzeniem kapitału społecznego a rozwojem podmiotów typu non-profit w środowiskach lokalnych</a:t>
          </a:r>
          <a:r>
            <a:rPr lang="pl-PL" dirty="0" smtClean="0"/>
            <a:t>, ze szczególnym uwzględnieniem czynników historycznych</a:t>
          </a:r>
          <a:endParaRPr lang="pl-PL" dirty="0"/>
        </a:p>
      </dgm:t>
    </dgm:pt>
    <dgm:pt modelId="{AACD24F7-2905-4717-97BB-33587C2126BC}" type="parTrans" cxnId="{B929C9AA-0805-4AAE-833A-8CA79347D134}">
      <dgm:prSet/>
      <dgm:spPr/>
      <dgm:t>
        <a:bodyPr/>
        <a:lstStyle/>
        <a:p>
          <a:endParaRPr lang="pl-PL"/>
        </a:p>
      </dgm:t>
    </dgm:pt>
    <dgm:pt modelId="{3C72BEBD-D18D-4D65-8FF4-6D326865C24C}" type="sibTrans" cxnId="{B929C9AA-0805-4AAE-833A-8CA79347D134}">
      <dgm:prSet/>
      <dgm:spPr/>
      <dgm:t>
        <a:bodyPr/>
        <a:lstStyle/>
        <a:p>
          <a:endParaRPr lang="pl-PL"/>
        </a:p>
      </dgm:t>
    </dgm:pt>
    <dgm:pt modelId="{9A8C3DD5-B2DD-4AAC-9124-FC5E70692D84}">
      <dgm:prSet phldrT="[Tekst]"/>
      <dgm:spPr/>
      <dgm:t>
        <a:bodyPr/>
        <a:lstStyle/>
        <a:p>
          <a:r>
            <a:rPr lang="pl-PL" dirty="0" smtClean="0"/>
            <a:t>3</a:t>
          </a:r>
          <a:endParaRPr lang="pl-PL" dirty="0"/>
        </a:p>
      </dgm:t>
    </dgm:pt>
    <dgm:pt modelId="{F89E2344-CD87-4462-9E78-132054D8ECC3}" type="parTrans" cxnId="{6ACDA9CB-3D1E-44B4-8AF7-EAE5D4BC8FE6}">
      <dgm:prSet/>
      <dgm:spPr/>
      <dgm:t>
        <a:bodyPr/>
        <a:lstStyle/>
        <a:p>
          <a:endParaRPr lang="pl-PL"/>
        </a:p>
      </dgm:t>
    </dgm:pt>
    <dgm:pt modelId="{B309DBB4-939B-4A6A-B201-C1EECFA27D0C}" type="sibTrans" cxnId="{6ACDA9CB-3D1E-44B4-8AF7-EAE5D4BC8FE6}">
      <dgm:prSet/>
      <dgm:spPr/>
      <dgm:t>
        <a:bodyPr/>
        <a:lstStyle/>
        <a:p>
          <a:endParaRPr lang="pl-PL"/>
        </a:p>
      </dgm:t>
    </dgm:pt>
    <dgm:pt modelId="{8F22C5E4-D8CD-46FA-8555-33B741686570}">
      <dgm:prSet phldrT="[Tekst]"/>
      <dgm:spPr/>
      <dgm:t>
        <a:bodyPr/>
        <a:lstStyle/>
        <a:p>
          <a:pPr algn="just"/>
          <a:r>
            <a:rPr lang="pl-PL" b="1" dirty="0" smtClean="0"/>
            <a:t>Przeanalizowanie sytuacji sektora non-profit </a:t>
          </a:r>
          <a:r>
            <a:rPr lang="pl-PL" dirty="0" smtClean="0"/>
            <a:t>w Polsce oraz w woj. podlaskim, </a:t>
          </a:r>
          <a:r>
            <a:rPr lang="pl-PL" b="1" dirty="0" smtClean="0"/>
            <a:t>wybór województwa, które może być wzorcem </a:t>
          </a:r>
          <a:r>
            <a:rPr lang="pl-PL" dirty="0" smtClean="0"/>
            <a:t>(benchmarkiem) we wprowadzaniu zmian dla województwa podlaskiego</a:t>
          </a:r>
          <a:endParaRPr lang="pl-PL" dirty="0"/>
        </a:p>
      </dgm:t>
    </dgm:pt>
    <dgm:pt modelId="{AC33A919-ACAD-4BE5-8A38-F3117FEB5688}" type="parTrans" cxnId="{03431EA0-94E8-4B0B-9BCF-E87C0DFC7EFC}">
      <dgm:prSet/>
      <dgm:spPr/>
      <dgm:t>
        <a:bodyPr/>
        <a:lstStyle/>
        <a:p>
          <a:endParaRPr lang="pl-PL"/>
        </a:p>
      </dgm:t>
    </dgm:pt>
    <dgm:pt modelId="{79C373FA-151B-42B7-A928-84A06C9735A3}" type="sibTrans" cxnId="{03431EA0-94E8-4B0B-9BCF-E87C0DFC7EFC}">
      <dgm:prSet/>
      <dgm:spPr/>
      <dgm:t>
        <a:bodyPr/>
        <a:lstStyle/>
        <a:p>
          <a:endParaRPr lang="pl-PL"/>
        </a:p>
      </dgm:t>
    </dgm:pt>
    <dgm:pt modelId="{632BDEE3-3F2E-4C5D-B719-C45BBA886E27}" type="pres">
      <dgm:prSet presAssocID="{9128EFE4-0760-49AD-B70F-1D62D4C4CE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F745D3-4551-4849-B5C5-AE1F812748F8}" type="pres">
      <dgm:prSet presAssocID="{333EFF10-9917-4F1A-8C0F-5245F48ED73A}" presName="linNode" presStyleCnt="0"/>
      <dgm:spPr/>
    </dgm:pt>
    <dgm:pt modelId="{CCEC8876-FF6D-47FE-B6F2-1967B62C1C40}" type="pres">
      <dgm:prSet presAssocID="{333EFF10-9917-4F1A-8C0F-5245F48ED73A}" presName="parentText" presStyleLbl="node1" presStyleIdx="0" presStyleCnt="3" custScaleX="52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5EF5E8-FD55-4F70-B67E-5F4919D18F4C}" type="pres">
      <dgm:prSet presAssocID="{333EFF10-9917-4F1A-8C0F-5245F48ED73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A0D1EA-6D98-4D7F-886D-5A96F5F5D3FB}" type="pres">
      <dgm:prSet presAssocID="{2C01D4C8-EBF7-4C73-96C7-93A088EAD729}" presName="sp" presStyleCnt="0"/>
      <dgm:spPr/>
    </dgm:pt>
    <dgm:pt modelId="{3B363359-852F-4AFA-A84B-0FE7EBFCAE39}" type="pres">
      <dgm:prSet presAssocID="{045F4F2B-B8EB-4110-A080-E2606C4EF634}" presName="linNode" presStyleCnt="0"/>
      <dgm:spPr/>
    </dgm:pt>
    <dgm:pt modelId="{81C335C8-1245-43EB-818A-B41DCBB1395C}" type="pres">
      <dgm:prSet presAssocID="{045F4F2B-B8EB-4110-A080-E2606C4EF634}" presName="parentText" presStyleLbl="node1" presStyleIdx="1" presStyleCnt="3" custScaleX="52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92828C-F9EE-4884-83DC-64953F8CBC66}" type="pres">
      <dgm:prSet presAssocID="{045F4F2B-B8EB-4110-A080-E2606C4EF63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1900F-3F44-4CE9-9A3B-3ABD0ADF0846}" type="pres">
      <dgm:prSet presAssocID="{64231345-D5AE-4169-BE8B-7CBD9E3A2FA8}" presName="sp" presStyleCnt="0"/>
      <dgm:spPr/>
    </dgm:pt>
    <dgm:pt modelId="{DB8606E9-4B80-4B25-B36D-3FE709923876}" type="pres">
      <dgm:prSet presAssocID="{9A8C3DD5-B2DD-4AAC-9124-FC5E70692D84}" presName="linNode" presStyleCnt="0"/>
      <dgm:spPr/>
    </dgm:pt>
    <dgm:pt modelId="{3065280C-C054-441B-A27A-E382D6C8CE5B}" type="pres">
      <dgm:prSet presAssocID="{9A8C3DD5-B2DD-4AAC-9124-FC5E70692D84}" presName="parentText" presStyleLbl="node1" presStyleIdx="2" presStyleCnt="3" custScaleX="52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FAB315-5B4C-48B1-912F-1D28FEB0BB3F}" type="pres">
      <dgm:prSet presAssocID="{9A8C3DD5-B2DD-4AAC-9124-FC5E70692D8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29C9AA-0805-4AAE-833A-8CA79347D134}" srcId="{045F4F2B-B8EB-4110-A080-E2606C4EF634}" destId="{930D888B-455F-4815-AC55-241ED38BBB1B}" srcOrd="0" destOrd="0" parTransId="{AACD24F7-2905-4717-97BB-33587C2126BC}" sibTransId="{3C72BEBD-D18D-4D65-8FF4-6D326865C24C}"/>
    <dgm:cxn modelId="{7E9262E9-6679-4490-BD82-460CB9555B5A}" type="presOf" srcId="{333EFF10-9917-4F1A-8C0F-5245F48ED73A}" destId="{CCEC8876-FF6D-47FE-B6F2-1967B62C1C40}" srcOrd="0" destOrd="0" presId="urn:microsoft.com/office/officeart/2005/8/layout/vList5"/>
    <dgm:cxn modelId="{03431EA0-94E8-4B0B-9BCF-E87C0DFC7EFC}" srcId="{9A8C3DD5-B2DD-4AAC-9124-FC5E70692D84}" destId="{8F22C5E4-D8CD-46FA-8555-33B741686570}" srcOrd="0" destOrd="0" parTransId="{AC33A919-ACAD-4BE5-8A38-F3117FEB5688}" sibTransId="{79C373FA-151B-42B7-A928-84A06C9735A3}"/>
    <dgm:cxn modelId="{794068C4-2021-427C-83D6-3694C974852A}" srcId="{9128EFE4-0760-49AD-B70F-1D62D4C4CEA2}" destId="{333EFF10-9917-4F1A-8C0F-5245F48ED73A}" srcOrd="0" destOrd="0" parTransId="{A9815EC4-C74F-4698-8273-B97BCD8CC1B9}" sibTransId="{2C01D4C8-EBF7-4C73-96C7-93A088EAD729}"/>
    <dgm:cxn modelId="{DA5C965D-234D-4F49-A21E-4AD7439022E5}" srcId="{333EFF10-9917-4F1A-8C0F-5245F48ED73A}" destId="{F46CCB27-C716-440F-BA58-4B5BE38622EE}" srcOrd="0" destOrd="0" parTransId="{47BC934B-D2F8-4CAC-83B9-7873ED9DD347}" sibTransId="{7DF3DCFB-7B75-43ED-88F3-38FE16713DEC}"/>
    <dgm:cxn modelId="{7B132D3C-2049-4300-AD68-92C713ADB3C1}" type="presOf" srcId="{9128EFE4-0760-49AD-B70F-1D62D4C4CEA2}" destId="{632BDEE3-3F2E-4C5D-B719-C45BBA886E27}" srcOrd="0" destOrd="0" presId="urn:microsoft.com/office/officeart/2005/8/layout/vList5"/>
    <dgm:cxn modelId="{6ACDA9CB-3D1E-44B4-8AF7-EAE5D4BC8FE6}" srcId="{9128EFE4-0760-49AD-B70F-1D62D4C4CEA2}" destId="{9A8C3DD5-B2DD-4AAC-9124-FC5E70692D84}" srcOrd="2" destOrd="0" parTransId="{F89E2344-CD87-4462-9E78-132054D8ECC3}" sibTransId="{B309DBB4-939B-4A6A-B201-C1EECFA27D0C}"/>
    <dgm:cxn modelId="{85B83FFE-E2B0-46E2-AFB9-5A706C8291E4}" type="presOf" srcId="{930D888B-455F-4815-AC55-241ED38BBB1B}" destId="{9B92828C-F9EE-4884-83DC-64953F8CBC66}" srcOrd="0" destOrd="0" presId="urn:microsoft.com/office/officeart/2005/8/layout/vList5"/>
    <dgm:cxn modelId="{B1AAF01D-A0BF-414D-B51E-E0607C85C4BD}" type="presOf" srcId="{8F22C5E4-D8CD-46FA-8555-33B741686570}" destId="{44FAB315-5B4C-48B1-912F-1D28FEB0BB3F}" srcOrd="0" destOrd="0" presId="urn:microsoft.com/office/officeart/2005/8/layout/vList5"/>
    <dgm:cxn modelId="{ACC48160-2461-4000-82F2-FE23C45578DE}" type="presOf" srcId="{9A8C3DD5-B2DD-4AAC-9124-FC5E70692D84}" destId="{3065280C-C054-441B-A27A-E382D6C8CE5B}" srcOrd="0" destOrd="0" presId="urn:microsoft.com/office/officeart/2005/8/layout/vList5"/>
    <dgm:cxn modelId="{C4A7B09B-A1F0-4B44-B0BA-107059C99B22}" type="presOf" srcId="{F46CCB27-C716-440F-BA58-4B5BE38622EE}" destId="{555EF5E8-FD55-4F70-B67E-5F4919D18F4C}" srcOrd="0" destOrd="0" presId="urn:microsoft.com/office/officeart/2005/8/layout/vList5"/>
    <dgm:cxn modelId="{F67504A7-F91A-4B11-8384-70F70017DCD0}" srcId="{9128EFE4-0760-49AD-B70F-1D62D4C4CEA2}" destId="{045F4F2B-B8EB-4110-A080-E2606C4EF634}" srcOrd="1" destOrd="0" parTransId="{E336F969-2685-40E6-B647-F15C43ADD0D7}" sibTransId="{64231345-D5AE-4169-BE8B-7CBD9E3A2FA8}"/>
    <dgm:cxn modelId="{67C5C070-7393-43F7-B7D3-1928DEA2196A}" type="presOf" srcId="{045F4F2B-B8EB-4110-A080-E2606C4EF634}" destId="{81C335C8-1245-43EB-818A-B41DCBB1395C}" srcOrd="0" destOrd="0" presId="urn:microsoft.com/office/officeart/2005/8/layout/vList5"/>
    <dgm:cxn modelId="{D224B82C-7D52-4D48-A411-EDB48CC0FF92}" type="presParOf" srcId="{632BDEE3-3F2E-4C5D-B719-C45BBA886E27}" destId="{54F745D3-4551-4849-B5C5-AE1F812748F8}" srcOrd="0" destOrd="0" presId="urn:microsoft.com/office/officeart/2005/8/layout/vList5"/>
    <dgm:cxn modelId="{DFA8E6AC-D487-4232-809D-87D263D4BB2B}" type="presParOf" srcId="{54F745D3-4551-4849-B5C5-AE1F812748F8}" destId="{CCEC8876-FF6D-47FE-B6F2-1967B62C1C40}" srcOrd="0" destOrd="0" presId="urn:microsoft.com/office/officeart/2005/8/layout/vList5"/>
    <dgm:cxn modelId="{F8ECDF8A-FCC2-414C-A326-EF3845CC0ACE}" type="presParOf" srcId="{54F745D3-4551-4849-B5C5-AE1F812748F8}" destId="{555EF5E8-FD55-4F70-B67E-5F4919D18F4C}" srcOrd="1" destOrd="0" presId="urn:microsoft.com/office/officeart/2005/8/layout/vList5"/>
    <dgm:cxn modelId="{AE2B4323-52CC-44DF-A42F-26F0E85EEEAE}" type="presParOf" srcId="{632BDEE3-3F2E-4C5D-B719-C45BBA886E27}" destId="{CDA0D1EA-6D98-4D7F-886D-5A96F5F5D3FB}" srcOrd="1" destOrd="0" presId="urn:microsoft.com/office/officeart/2005/8/layout/vList5"/>
    <dgm:cxn modelId="{CD1BAFFE-876D-4341-8AB5-B11BAE29B139}" type="presParOf" srcId="{632BDEE3-3F2E-4C5D-B719-C45BBA886E27}" destId="{3B363359-852F-4AFA-A84B-0FE7EBFCAE39}" srcOrd="2" destOrd="0" presId="urn:microsoft.com/office/officeart/2005/8/layout/vList5"/>
    <dgm:cxn modelId="{5946BB26-E966-4044-84D4-52539A312B7B}" type="presParOf" srcId="{3B363359-852F-4AFA-A84B-0FE7EBFCAE39}" destId="{81C335C8-1245-43EB-818A-B41DCBB1395C}" srcOrd="0" destOrd="0" presId="urn:microsoft.com/office/officeart/2005/8/layout/vList5"/>
    <dgm:cxn modelId="{E0F985B8-18AE-46CC-9B4C-D6E20C99022D}" type="presParOf" srcId="{3B363359-852F-4AFA-A84B-0FE7EBFCAE39}" destId="{9B92828C-F9EE-4884-83DC-64953F8CBC66}" srcOrd="1" destOrd="0" presId="urn:microsoft.com/office/officeart/2005/8/layout/vList5"/>
    <dgm:cxn modelId="{A161E3FA-5183-476B-A779-2C75D49DEE41}" type="presParOf" srcId="{632BDEE3-3F2E-4C5D-B719-C45BBA886E27}" destId="{BE21900F-3F44-4CE9-9A3B-3ABD0ADF0846}" srcOrd="3" destOrd="0" presId="urn:microsoft.com/office/officeart/2005/8/layout/vList5"/>
    <dgm:cxn modelId="{E1FCA6D3-2001-40F1-9501-5B499AF28FD8}" type="presParOf" srcId="{632BDEE3-3F2E-4C5D-B719-C45BBA886E27}" destId="{DB8606E9-4B80-4B25-B36D-3FE709923876}" srcOrd="4" destOrd="0" presId="urn:microsoft.com/office/officeart/2005/8/layout/vList5"/>
    <dgm:cxn modelId="{E42C1FF1-FDCB-4808-8E19-8F2132D48446}" type="presParOf" srcId="{DB8606E9-4B80-4B25-B36D-3FE709923876}" destId="{3065280C-C054-441B-A27A-E382D6C8CE5B}" srcOrd="0" destOrd="0" presId="urn:microsoft.com/office/officeart/2005/8/layout/vList5"/>
    <dgm:cxn modelId="{7F3D1B93-FD5F-4A0D-9F12-606DC6BF4B32}" type="presParOf" srcId="{DB8606E9-4B80-4B25-B36D-3FE709923876}" destId="{44FAB315-5B4C-48B1-912F-1D28FEB0BB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B6F62A-6615-409E-B5D7-40E297D6344D}" type="doc">
      <dgm:prSet loTypeId="urn:microsoft.com/office/officeart/2005/8/layout/process4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5E532299-26E3-4D23-856F-66CBE5FA614D}">
      <dgm:prSet phldrT="[Tekst]"/>
      <dgm:spPr/>
      <dgm:t>
        <a:bodyPr/>
        <a:lstStyle/>
        <a:p>
          <a:r>
            <a:rPr lang="pl-PL" b="1" dirty="0" smtClean="0"/>
            <a:t>Wniosek </a:t>
          </a:r>
          <a:endParaRPr lang="pl-PL" b="1" dirty="0"/>
        </a:p>
      </dgm:t>
    </dgm:pt>
    <dgm:pt modelId="{846D48DD-50D3-4ECF-BEE4-4FA08AE8DE71}" type="parTrans" cxnId="{973916D4-1709-47F8-884B-996E2255DD84}">
      <dgm:prSet/>
      <dgm:spPr/>
      <dgm:t>
        <a:bodyPr/>
        <a:lstStyle/>
        <a:p>
          <a:endParaRPr lang="pl-PL"/>
        </a:p>
      </dgm:t>
    </dgm:pt>
    <dgm:pt modelId="{26D6B678-1028-4BF5-BE8F-6D58ED72761A}" type="sibTrans" cxnId="{973916D4-1709-47F8-884B-996E2255DD84}">
      <dgm:prSet/>
      <dgm:spPr/>
      <dgm:t>
        <a:bodyPr/>
        <a:lstStyle/>
        <a:p>
          <a:endParaRPr lang="pl-PL"/>
        </a:p>
      </dgm:t>
    </dgm:pt>
    <dgm:pt modelId="{286C2FBE-F17E-4DCF-BBFE-93C2A47BC91F}">
      <dgm:prSet phldrT="[Tekst]" custT="1"/>
      <dgm:spPr/>
      <dgm:t>
        <a:bodyPr/>
        <a:lstStyle/>
        <a:p>
          <a:pPr algn="just"/>
          <a:r>
            <a:rPr lang="pl-PL" sz="1200" dirty="0" smtClean="0">
              <a:effectLst/>
              <a:latin typeface="Calibri"/>
              <a:ea typeface="Calibri"/>
              <a:cs typeface="Calibri"/>
            </a:rPr>
            <a:t>Dwie trzecie mieszkańców województwa podlaskiego (66%) nie należy do żadnej organizacji obywatelskiej. Co dziesiąty badany deklaruje przynależność do związków zawodowych (11%) lub organizacji o charakterze religijnym (10%). Tylko co ósmy mieszkaniec województwa podlaskiego korzystał kiedykolwiek z oferty organizacji pozarządowych; ponad trzy czwarte (77%) deklaruje, że nie ma takich doświadczeń.</a:t>
          </a:r>
          <a:endParaRPr lang="pl-PL" sz="1200" dirty="0"/>
        </a:p>
      </dgm:t>
    </dgm:pt>
    <dgm:pt modelId="{BF138AD3-413D-4F41-AA8C-CA1069305A7A}" type="parTrans" cxnId="{4E62C061-AD2D-4CED-8E6A-70A622E2B3DC}">
      <dgm:prSet/>
      <dgm:spPr/>
      <dgm:t>
        <a:bodyPr/>
        <a:lstStyle/>
        <a:p>
          <a:endParaRPr lang="pl-PL"/>
        </a:p>
      </dgm:t>
    </dgm:pt>
    <dgm:pt modelId="{0912D1CB-6FE9-4D90-A92E-AE4378CE75DB}" type="sibTrans" cxnId="{4E62C061-AD2D-4CED-8E6A-70A622E2B3DC}">
      <dgm:prSet/>
      <dgm:spPr/>
      <dgm:t>
        <a:bodyPr/>
        <a:lstStyle/>
        <a:p>
          <a:endParaRPr lang="pl-PL"/>
        </a:p>
      </dgm:t>
    </dgm:pt>
    <dgm:pt modelId="{F91EE918-2E6A-4ED8-BC50-BF67EB7DEB67}">
      <dgm:prSet phldrT="[Tekst]"/>
      <dgm:spPr/>
      <dgm:t>
        <a:bodyPr/>
        <a:lstStyle/>
        <a:p>
          <a:r>
            <a:rPr lang="pl-PL" b="1" dirty="0" smtClean="0"/>
            <a:t>Rekomendacja</a:t>
          </a:r>
          <a:endParaRPr lang="pl-PL" b="1" dirty="0"/>
        </a:p>
      </dgm:t>
    </dgm:pt>
    <dgm:pt modelId="{1B54B9EE-5EE0-4E1F-8E71-00112578D919}" type="parTrans" cxnId="{1A55F142-DAD7-4F7D-90FF-BEFA878DB6ED}">
      <dgm:prSet/>
      <dgm:spPr/>
      <dgm:t>
        <a:bodyPr/>
        <a:lstStyle/>
        <a:p>
          <a:endParaRPr lang="pl-PL"/>
        </a:p>
      </dgm:t>
    </dgm:pt>
    <dgm:pt modelId="{EEB94BB1-E05A-44C9-BE9F-ABBEA61F6548}" type="sibTrans" cxnId="{1A55F142-DAD7-4F7D-90FF-BEFA878DB6ED}">
      <dgm:prSet/>
      <dgm:spPr/>
      <dgm:t>
        <a:bodyPr/>
        <a:lstStyle/>
        <a:p>
          <a:endParaRPr lang="pl-PL"/>
        </a:p>
      </dgm:t>
    </dgm:pt>
    <dgm:pt modelId="{081B1BA4-C8E6-43C6-827D-C71ADA9EA4EA}">
      <dgm:prSet phldrT="[Tekst]" custT="1"/>
      <dgm:spPr/>
      <dgm:t>
        <a:bodyPr/>
        <a:lstStyle/>
        <a:p>
          <a:r>
            <a:rPr lang="pl-PL" sz="1400" dirty="0" smtClean="0">
              <a:effectLst/>
              <a:latin typeface="Calibri"/>
              <a:ea typeface="Calibri"/>
              <a:cs typeface="Calibri"/>
            </a:rPr>
            <a:t>Prowadzić działania promocyjno-informacyjno-edukacyjne z zakresu działalności trzeciego sektora. Niezbędnym wydaje się prowadzenie działań zachęcających mieszkańców województwa podlaskiego do większego zaangażowania się w działalność NGO.</a:t>
          </a:r>
          <a:endParaRPr lang="pl-PL" sz="1400" dirty="0"/>
        </a:p>
      </dgm:t>
    </dgm:pt>
    <dgm:pt modelId="{0C9B9F4F-5E6B-4C62-8B9B-4602CA7AA6CD}" type="parTrans" cxnId="{93BAF6F7-C376-4FC4-AE28-2583561D7916}">
      <dgm:prSet/>
      <dgm:spPr/>
      <dgm:t>
        <a:bodyPr/>
        <a:lstStyle/>
        <a:p>
          <a:endParaRPr lang="pl-PL"/>
        </a:p>
      </dgm:t>
    </dgm:pt>
    <dgm:pt modelId="{FC785D5E-95D3-4E71-BFE7-CA1695EBA17E}" type="sibTrans" cxnId="{93BAF6F7-C376-4FC4-AE28-2583561D7916}">
      <dgm:prSet/>
      <dgm:spPr/>
      <dgm:t>
        <a:bodyPr/>
        <a:lstStyle/>
        <a:p>
          <a:endParaRPr lang="pl-PL"/>
        </a:p>
      </dgm:t>
    </dgm:pt>
    <dgm:pt modelId="{22B111EE-CC13-4EEC-8231-446AD334C899}">
      <dgm:prSet phldrT="[Tekst]"/>
      <dgm:spPr/>
      <dgm:t>
        <a:bodyPr/>
        <a:lstStyle/>
        <a:p>
          <a:r>
            <a:rPr lang="pl-PL" b="1" dirty="0" smtClean="0"/>
            <a:t>Sposób wdrożenia</a:t>
          </a:r>
          <a:endParaRPr lang="pl-PL" b="1" dirty="0"/>
        </a:p>
      </dgm:t>
    </dgm:pt>
    <dgm:pt modelId="{81AA559C-B28F-42F3-8AA9-E07D7149C087}" type="parTrans" cxnId="{BE4B84A9-C22A-4E4A-BCC0-4D6A8955399D}">
      <dgm:prSet/>
      <dgm:spPr/>
      <dgm:t>
        <a:bodyPr/>
        <a:lstStyle/>
        <a:p>
          <a:endParaRPr lang="pl-PL"/>
        </a:p>
      </dgm:t>
    </dgm:pt>
    <dgm:pt modelId="{5DAC9ECC-C605-4BA9-86FF-3CE9D8902FD1}" type="sibTrans" cxnId="{BE4B84A9-C22A-4E4A-BCC0-4D6A8955399D}">
      <dgm:prSet/>
      <dgm:spPr/>
      <dgm:t>
        <a:bodyPr/>
        <a:lstStyle/>
        <a:p>
          <a:endParaRPr lang="pl-PL"/>
        </a:p>
      </dgm:t>
    </dgm:pt>
    <dgm:pt modelId="{AD5CE2F2-9DF7-4AC4-A640-56880A173586}">
      <dgm:prSet phldrT="[Tekst]" custT="1"/>
      <dgm:spPr/>
      <dgm:t>
        <a:bodyPr/>
        <a:lstStyle/>
        <a:p>
          <a:r>
            <a:rPr lang="pl-PL" sz="1400" dirty="0" smtClean="0">
              <a:effectLst/>
              <a:latin typeface="Calibri"/>
              <a:ea typeface="Calibri"/>
              <a:cs typeface="Calibri"/>
            </a:rPr>
            <a:t>Podejmowanie działań w ramach istniejących struktur np. pełnomocników ds. NGO </a:t>
          </a:r>
          <a:br>
            <a:rPr lang="pl-PL" sz="1400" dirty="0" smtClean="0">
              <a:effectLst/>
              <a:latin typeface="Calibri"/>
              <a:ea typeface="Calibri"/>
              <a:cs typeface="Calibri"/>
            </a:rPr>
          </a:br>
          <a:r>
            <a:rPr lang="pl-PL" sz="1400" dirty="0" smtClean="0">
              <a:effectLst/>
              <a:latin typeface="Calibri"/>
              <a:ea typeface="Calibri"/>
              <a:cs typeface="Calibri"/>
            </a:rPr>
            <a:t>w urzędach różnych szczebli., wzmocnienie współpracy z ww. pełnomocnikami oraz przedstawicielami NGO i podjęcie wspólnych działań, by na zasadzie synergii wzmocnić dotychczasowe projekty.</a:t>
          </a:r>
          <a:endParaRPr lang="pl-PL" sz="1400" dirty="0"/>
        </a:p>
      </dgm:t>
    </dgm:pt>
    <dgm:pt modelId="{378F4E18-788B-4B9F-9FD2-E1D1361EB6A7}" type="parTrans" cxnId="{7045153F-69B0-46C1-90B3-37351E35D8C2}">
      <dgm:prSet/>
      <dgm:spPr/>
      <dgm:t>
        <a:bodyPr/>
        <a:lstStyle/>
        <a:p>
          <a:endParaRPr lang="pl-PL"/>
        </a:p>
      </dgm:t>
    </dgm:pt>
    <dgm:pt modelId="{9CDC422C-4704-44A6-8428-7E03B2F2EAEC}" type="sibTrans" cxnId="{7045153F-69B0-46C1-90B3-37351E35D8C2}">
      <dgm:prSet/>
      <dgm:spPr/>
      <dgm:t>
        <a:bodyPr/>
        <a:lstStyle/>
        <a:p>
          <a:endParaRPr lang="pl-PL"/>
        </a:p>
      </dgm:t>
    </dgm:pt>
    <dgm:pt modelId="{445831C3-060A-4E9F-8AFE-3EE2C38DC58D}" type="pres">
      <dgm:prSet presAssocID="{C7B6F62A-6615-409E-B5D7-40E297D63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ED3860-F4F7-4A5F-B66B-F4FC7B9962D4}" type="pres">
      <dgm:prSet presAssocID="{22B111EE-CC13-4EEC-8231-446AD334C899}" presName="boxAndChildren" presStyleCnt="0"/>
      <dgm:spPr/>
    </dgm:pt>
    <dgm:pt modelId="{373C9893-62E6-4CB4-BEA4-1E4CC0E2B159}" type="pres">
      <dgm:prSet presAssocID="{22B111EE-CC13-4EEC-8231-446AD334C899}" presName="parentTextBox" presStyleLbl="node1" presStyleIdx="0" presStyleCnt="3"/>
      <dgm:spPr/>
      <dgm:t>
        <a:bodyPr/>
        <a:lstStyle/>
        <a:p>
          <a:endParaRPr lang="pl-PL"/>
        </a:p>
      </dgm:t>
    </dgm:pt>
    <dgm:pt modelId="{05116BB5-89E8-4EC4-B3A5-2B3E7C777D76}" type="pres">
      <dgm:prSet presAssocID="{22B111EE-CC13-4EEC-8231-446AD334C899}" presName="entireBox" presStyleLbl="node1" presStyleIdx="0" presStyleCnt="3"/>
      <dgm:spPr/>
      <dgm:t>
        <a:bodyPr/>
        <a:lstStyle/>
        <a:p>
          <a:endParaRPr lang="pl-PL"/>
        </a:p>
      </dgm:t>
    </dgm:pt>
    <dgm:pt modelId="{3F181831-C4F2-4563-AFE2-D3945FE408D3}" type="pres">
      <dgm:prSet presAssocID="{22B111EE-CC13-4EEC-8231-446AD334C899}" presName="descendantBox" presStyleCnt="0"/>
      <dgm:spPr/>
    </dgm:pt>
    <dgm:pt modelId="{E2AB246B-4CD5-4BD0-8634-259766BC48DA}" type="pres">
      <dgm:prSet presAssocID="{AD5CE2F2-9DF7-4AC4-A640-56880A173586}" presName="childTextBox" presStyleLbl="fgAccFollowNode1" presStyleIdx="0" presStyleCnt="3" custScaleY="124758" custLinFactNeighborX="485" custLinFactNeighborY="150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6856A8-513E-428E-A175-3B17DC40E386}" type="pres">
      <dgm:prSet presAssocID="{EEB94BB1-E05A-44C9-BE9F-ABBEA61F6548}" presName="sp" presStyleCnt="0"/>
      <dgm:spPr/>
    </dgm:pt>
    <dgm:pt modelId="{3EA0FF25-4B11-4B28-9461-C28462CC399E}" type="pres">
      <dgm:prSet presAssocID="{F91EE918-2E6A-4ED8-BC50-BF67EB7DEB67}" presName="arrowAndChildren" presStyleCnt="0"/>
      <dgm:spPr/>
    </dgm:pt>
    <dgm:pt modelId="{BF95811C-39F2-4767-8CB8-1294FDDBDD02}" type="pres">
      <dgm:prSet presAssocID="{F91EE918-2E6A-4ED8-BC50-BF67EB7DEB67}" presName="parentTextArrow" presStyleLbl="node1" presStyleIdx="0" presStyleCnt="3"/>
      <dgm:spPr/>
      <dgm:t>
        <a:bodyPr/>
        <a:lstStyle/>
        <a:p>
          <a:endParaRPr lang="pl-PL"/>
        </a:p>
      </dgm:t>
    </dgm:pt>
    <dgm:pt modelId="{2AA798FB-391E-4081-B8D7-B53E5EAFA02E}" type="pres">
      <dgm:prSet presAssocID="{F91EE918-2E6A-4ED8-BC50-BF67EB7DEB67}" presName="arrow" presStyleLbl="node1" presStyleIdx="1" presStyleCnt="3" custScaleY="74023"/>
      <dgm:spPr/>
      <dgm:t>
        <a:bodyPr/>
        <a:lstStyle/>
        <a:p>
          <a:endParaRPr lang="pl-PL"/>
        </a:p>
      </dgm:t>
    </dgm:pt>
    <dgm:pt modelId="{EE383564-AEC1-42DE-86E3-0E3B5301861C}" type="pres">
      <dgm:prSet presAssocID="{F91EE918-2E6A-4ED8-BC50-BF67EB7DEB67}" presName="descendantArrow" presStyleCnt="0"/>
      <dgm:spPr/>
    </dgm:pt>
    <dgm:pt modelId="{BAC1307F-C843-46BE-86AC-E93B1FDB2E47}" type="pres">
      <dgm:prSet presAssocID="{081B1BA4-C8E6-43C6-827D-C71ADA9EA4EA}" presName="childTextArrow" presStyleLbl="fgAccFollowNode1" presStyleIdx="1" presStyleCnt="3" custLinFactNeighborX="971" custLinFactNeighborY="-124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6D6A0C-4F05-44FF-A8CD-7932E5994131}" type="pres">
      <dgm:prSet presAssocID="{26D6B678-1028-4BF5-BE8F-6D58ED72761A}" presName="sp" presStyleCnt="0"/>
      <dgm:spPr/>
    </dgm:pt>
    <dgm:pt modelId="{5739FB0C-C78F-41CA-8B08-B527AE70E7F2}" type="pres">
      <dgm:prSet presAssocID="{5E532299-26E3-4D23-856F-66CBE5FA614D}" presName="arrowAndChildren" presStyleCnt="0"/>
      <dgm:spPr/>
    </dgm:pt>
    <dgm:pt modelId="{1A03544D-8E48-46A6-807D-D77D1FCFC132}" type="pres">
      <dgm:prSet presAssocID="{5E532299-26E3-4D23-856F-66CBE5FA614D}" presName="parentTextArrow" presStyleLbl="node1" presStyleIdx="1" presStyleCnt="3"/>
      <dgm:spPr/>
      <dgm:t>
        <a:bodyPr/>
        <a:lstStyle/>
        <a:p>
          <a:endParaRPr lang="pl-PL"/>
        </a:p>
      </dgm:t>
    </dgm:pt>
    <dgm:pt modelId="{3B9CE79E-16BC-4B9F-AE4D-DEF95343ACE9}" type="pres">
      <dgm:prSet presAssocID="{5E532299-26E3-4D23-856F-66CBE5FA614D}" presName="arrow" presStyleLbl="node1" presStyleIdx="2" presStyleCnt="3" custScaleY="71949" custLinFactNeighborY="-1"/>
      <dgm:spPr/>
      <dgm:t>
        <a:bodyPr/>
        <a:lstStyle/>
        <a:p>
          <a:endParaRPr lang="pl-PL"/>
        </a:p>
      </dgm:t>
    </dgm:pt>
    <dgm:pt modelId="{F8DE4FE8-28AC-41E1-84E6-1B8518429FCA}" type="pres">
      <dgm:prSet presAssocID="{5E532299-26E3-4D23-856F-66CBE5FA614D}" presName="descendantArrow" presStyleCnt="0"/>
      <dgm:spPr/>
    </dgm:pt>
    <dgm:pt modelId="{0D259B34-2FC7-4407-800C-8B2D792B97C9}" type="pres">
      <dgm:prSet presAssocID="{286C2FBE-F17E-4DCF-BBFE-93C2A47BC91F}" presName="childTextArrow" presStyleLbl="fgAccFollowNode1" presStyleIdx="2" presStyleCnt="3" custLinFactNeighborX="971" custLinFactNeighborY="-86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A169ED5-8A19-4AAF-8ED9-607E282E7302}" type="presOf" srcId="{22B111EE-CC13-4EEC-8231-446AD334C899}" destId="{373C9893-62E6-4CB4-BEA4-1E4CC0E2B159}" srcOrd="0" destOrd="0" presId="urn:microsoft.com/office/officeart/2005/8/layout/process4"/>
    <dgm:cxn modelId="{7045153F-69B0-46C1-90B3-37351E35D8C2}" srcId="{22B111EE-CC13-4EEC-8231-446AD334C899}" destId="{AD5CE2F2-9DF7-4AC4-A640-56880A173586}" srcOrd="0" destOrd="0" parTransId="{378F4E18-788B-4B9F-9FD2-E1D1361EB6A7}" sibTransId="{9CDC422C-4704-44A6-8428-7E03B2F2EAEC}"/>
    <dgm:cxn modelId="{973916D4-1709-47F8-884B-996E2255DD84}" srcId="{C7B6F62A-6615-409E-B5D7-40E297D6344D}" destId="{5E532299-26E3-4D23-856F-66CBE5FA614D}" srcOrd="0" destOrd="0" parTransId="{846D48DD-50D3-4ECF-BEE4-4FA08AE8DE71}" sibTransId="{26D6B678-1028-4BF5-BE8F-6D58ED72761A}"/>
    <dgm:cxn modelId="{17F58C0A-F0AA-4F72-8DDD-E7F912CB331E}" type="presOf" srcId="{AD5CE2F2-9DF7-4AC4-A640-56880A173586}" destId="{E2AB246B-4CD5-4BD0-8634-259766BC48DA}" srcOrd="0" destOrd="0" presId="urn:microsoft.com/office/officeart/2005/8/layout/process4"/>
    <dgm:cxn modelId="{93BAF6F7-C376-4FC4-AE28-2583561D7916}" srcId="{F91EE918-2E6A-4ED8-BC50-BF67EB7DEB67}" destId="{081B1BA4-C8E6-43C6-827D-C71ADA9EA4EA}" srcOrd="0" destOrd="0" parTransId="{0C9B9F4F-5E6B-4C62-8B9B-4602CA7AA6CD}" sibTransId="{FC785D5E-95D3-4E71-BFE7-CA1695EBA17E}"/>
    <dgm:cxn modelId="{69CB82AB-DADC-4DAE-8DD9-AEB5A8CB79C3}" type="presOf" srcId="{C7B6F62A-6615-409E-B5D7-40E297D6344D}" destId="{445831C3-060A-4E9F-8AFE-3EE2C38DC58D}" srcOrd="0" destOrd="0" presId="urn:microsoft.com/office/officeart/2005/8/layout/process4"/>
    <dgm:cxn modelId="{F67CA6E5-E99C-4162-A5DC-0445D6362851}" type="presOf" srcId="{5E532299-26E3-4D23-856F-66CBE5FA614D}" destId="{3B9CE79E-16BC-4B9F-AE4D-DEF95343ACE9}" srcOrd="1" destOrd="0" presId="urn:microsoft.com/office/officeart/2005/8/layout/process4"/>
    <dgm:cxn modelId="{1A55F142-DAD7-4F7D-90FF-BEFA878DB6ED}" srcId="{C7B6F62A-6615-409E-B5D7-40E297D6344D}" destId="{F91EE918-2E6A-4ED8-BC50-BF67EB7DEB67}" srcOrd="1" destOrd="0" parTransId="{1B54B9EE-5EE0-4E1F-8E71-00112578D919}" sibTransId="{EEB94BB1-E05A-44C9-BE9F-ABBEA61F6548}"/>
    <dgm:cxn modelId="{BE4B84A9-C22A-4E4A-BCC0-4D6A8955399D}" srcId="{C7B6F62A-6615-409E-B5D7-40E297D6344D}" destId="{22B111EE-CC13-4EEC-8231-446AD334C899}" srcOrd="2" destOrd="0" parTransId="{81AA559C-B28F-42F3-8AA9-E07D7149C087}" sibTransId="{5DAC9ECC-C605-4BA9-86FF-3CE9D8902FD1}"/>
    <dgm:cxn modelId="{A5DCAA74-5BEF-461B-8196-78B5A258E099}" type="presOf" srcId="{F91EE918-2E6A-4ED8-BC50-BF67EB7DEB67}" destId="{BF95811C-39F2-4767-8CB8-1294FDDBDD02}" srcOrd="0" destOrd="0" presId="urn:microsoft.com/office/officeart/2005/8/layout/process4"/>
    <dgm:cxn modelId="{B0E6A977-2CC9-4955-83EF-49CCE04A1B19}" type="presOf" srcId="{081B1BA4-C8E6-43C6-827D-C71ADA9EA4EA}" destId="{BAC1307F-C843-46BE-86AC-E93B1FDB2E47}" srcOrd="0" destOrd="0" presId="urn:microsoft.com/office/officeart/2005/8/layout/process4"/>
    <dgm:cxn modelId="{5BBD4C1E-1A75-49F7-99E4-54D75BEC68A3}" type="presOf" srcId="{F91EE918-2E6A-4ED8-BC50-BF67EB7DEB67}" destId="{2AA798FB-391E-4081-B8D7-B53E5EAFA02E}" srcOrd="1" destOrd="0" presId="urn:microsoft.com/office/officeart/2005/8/layout/process4"/>
    <dgm:cxn modelId="{B9225E14-9C29-44A3-B020-7903C1E714FD}" type="presOf" srcId="{22B111EE-CC13-4EEC-8231-446AD334C899}" destId="{05116BB5-89E8-4EC4-B3A5-2B3E7C777D76}" srcOrd="1" destOrd="0" presId="urn:microsoft.com/office/officeart/2005/8/layout/process4"/>
    <dgm:cxn modelId="{39F9D3DC-9E21-4EBB-9C83-A00D8C8C67C2}" type="presOf" srcId="{5E532299-26E3-4D23-856F-66CBE5FA614D}" destId="{1A03544D-8E48-46A6-807D-D77D1FCFC132}" srcOrd="0" destOrd="0" presId="urn:microsoft.com/office/officeart/2005/8/layout/process4"/>
    <dgm:cxn modelId="{BFC49B3D-B2A4-4A44-BCC5-A34109794EB8}" type="presOf" srcId="{286C2FBE-F17E-4DCF-BBFE-93C2A47BC91F}" destId="{0D259B34-2FC7-4407-800C-8B2D792B97C9}" srcOrd="0" destOrd="0" presId="urn:microsoft.com/office/officeart/2005/8/layout/process4"/>
    <dgm:cxn modelId="{4E62C061-AD2D-4CED-8E6A-70A622E2B3DC}" srcId="{5E532299-26E3-4D23-856F-66CBE5FA614D}" destId="{286C2FBE-F17E-4DCF-BBFE-93C2A47BC91F}" srcOrd="0" destOrd="0" parTransId="{BF138AD3-413D-4F41-AA8C-CA1069305A7A}" sibTransId="{0912D1CB-6FE9-4D90-A92E-AE4378CE75DB}"/>
    <dgm:cxn modelId="{CC3BA55B-41EE-4403-86D9-A8B4E5225510}" type="presParOf" srcId="{445831C3-060A-4E9F-8AFE-3EE2C38DC58D}" destId="{7AED3860-F4F7-4A5F-B66B-F4FC7B9962D4}" srcOrd="0" destOrd="0" presId="urn:microsoft.com/office/officeart/2005/8/layout/process4"/>
    <dgm:cxn modelId="{DE059F25-C224-4784-9BE8-8F49A28700B5}" type="presParOf" srcId="{7AED3860-F4F7-4A5F-B66B-F4FC7B9962D4}" destId="{373C9893-62E6-4CB4-BEA4-1E4CC0E2B159}" srcOrd="0" destOrd="0" presId="urn:microsoft.com/office/officeart/2005/8/layout/process4"/>
    <dgm:cxn modelId="{FC549BEE-E296-4B00-A0D1-D68D3EFFDE5B}" type="presParOf" srcId="{7AED3860-F4F7-4A5F-B66B-F4FC7B9962D4}" destId="{05116BB5-89E8-4EC4-B3A5-2B3E7C777D76}" srcOrd="1" destOrd="0" presId="urn:microsoft.com/office/officeart/2005/8/layout/process4"/>
    <dgm:cxn modelId="{B656F8E5-1DD5-4F2E-8542-01B66C716814}" type="presParOf" srcId="{7AED3860-F4F7-4A5F-B66B-F4FC7B9962D4}" destId="{3F181831-C4F2-4563-AFE2-D3945FE408D3}" srcOrd="2" destOrd="0" presId="urn:microsoft.com/office/officeart/2005/8/layout/process4"/>
    <dgm:cxn modelId="{8A5D81CF-59A6-4CFD-A7F5-C4DB924CE06E}" type="presParOf" srcId="{3F181831-C4F2-4563-AFE2-D3945FE408D3}" destId="{E2AB246B-4CD5-4BD0-8634-259766BC48DA}" srcOrd="0" destOrd="0" presId="urn:microsoft.com/office/officeart/2005/8/layout/process4"/>
    <dgm:cxn modelId="{4509753F-721F-4CA6-A263-F8207BC82431}" type="presParOf" srcId="{445831C3-060A-4E9F-8AFE-3EE2C38DC58D}" destId="{F16856A8-513E-428E-A175-3B17DC40E386}" srcOrd="1" destOrd="0" presId="urn:microsoft.com/office/officeart/2005/8/layout/process4"/>
    <dgm:cxn modelId="{227E624C-2FC9-4E55-A920-F89A9D8FE326}" type="presParOf" srcId="{445831C3-060A-4E9F-8AFE-3EE2C38DC58D}" destId="{3EA0FF25-4B11-4B28-9461-C28462CC399E}" srcOrd="2" destOrd="0" presId="urn:microsoft.com/office/officeart/2005/8/layout/process4"/>
    <dgm:cxn modelId="{A84648C6-5614-46C3-A164-9EDAA5F9567B}" type="presParOf" srcId="{3EA0FF25-4B11-4B28-9461-C28462CC399E}" destId="{BF95811C-39F2-4767-8CB8-1294FDDBDD02}" srcOrd="0" destOrd="0" presId="urn:microsoft.com/office/officeart/2005/8/layout/process4"/>
    <dgm:cxn modelId="{0AA14127-077C-4975-AC9F-83796C31A46C}" type="presParOf" srcId="{3EA0FF25-4B11-4B28-9461-C28462CC399E}" destId="{2AA798FB-391E-4081-B8D7-B53E5EAFA02E}" srcOrd="1" destOrd="0" presId="urn:microsoft.com/office/officeart/2005/8/layout/process4"/>
    <dgm:cxn modelId="{B6103736-34D7-4846-9B32-2D7DB4534676}" type="presParOf" srcId="{3EA0FF25-4B11-4B28-9461-C28462CC399E}" destId="{EE383564-AEC1-42DE-86E3-0E3B5301861C}" srcOrd="2" destOrd="0" presId="urn:microsoft.com/office/officeart/2005/8/layout/process4"/>
    <dgm:cxn modelId="{06FEBC8F-81DC-4AD8-92EA-0FEA915D5656}" type="presParOf" srcId="{EE383564-AEC1-42DE-86E3-0E3B5301861C}" destId="{BAC1307F-C843-46BE-86AC-E93B1FDB2E47}" srcOrd="0" destOrd="0" presId="urn:microsoft.com/office/officeart/2005/8/layout/process4"/>
    <dgm:cxn modelId="{F1C0FF2A-7D2A-424E-8B97-D160FCD044B6}" type="presParOf" srcId="{445831C3-060A-4E9F-8AFE-3EE2C38DC58D}" destId="{1D6D6A0C-4F05-44FF-A8CD-7932E5994131}" srcOrd="3" destOrd="0" presId="urn:microsoft.com/office/officeart/2005/8/layout/process4"/>
    <dgm:cxn modelId="{A23AF8E7-69D6-45D6-B43C-EC3ABCE0A231}" type="presParOf" srcId="{445831C3-060A-4E9F-8AFE-3EE2C38DC58D}" destId="{5739FB0C-C78F-41CA-8B08-B527AE70E7F2}" srcOrd="4" destOrd="0" presId="urn:microsoft.com/office/officeart/2005/8/layout/process4"/>
    <dgm:cxn modelId="{3E4AB5FD-26E5-415D-8C0B-3149948E40D4}" type="presParOf" srcId="{5739FB0C-C78F-41CA-8B08-B527AE70E7F2}" destId="{1A03544D-8E48-46A6-807D-D77D1FCFC132}" srcOrd="0" destOrd="0" presId="urn:microsoft.com/office/officeart/2005/8/layout/process4"/>
    <dgm:cxn modelId="{7FE8351E-1906-4E99-8575-76B9FD6A3AB2}" type="presParOf" srcId="{5739FB0C-C78F-41CA-8B08-B527AE70E7F2}" destId="{3B9CE79E-16BC-4B9F-AE4D-DEF95343ACE9}" srcOrd="1" destOrd="0" presId="urn:microsoft.com/office/officeart/2005/8/layout/process4"/>
    <dgm:cxn modelId="{EA06E21C-6F93-4749-B339-6F11376717B1}" type="presParOf" srcId="{5739FB0C-C78F-41CA-8B08-B527AE70E7F2}" destId="{F8DE4FE8-28AC-41E1-84E6-1B8518429FCA}" srcOrd="2" destOrd="0" presId="urn:microsoft.com/office/officeart/2005/8/layout/process4"/>
    <dgm:cxn modelId="{69CAF748-1A4B-4F32-BEF0-0E96C6F2FD7F}" type="presParOf" srcId="{F8DE4FE8-28AC-41E1-84E6-1B8518429FCA}" destId="{0D259B34-2FC7-4407-800C-8B2D792B97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B6F62A-6615-409E-B5D7-40E297D6344D}" type="doc">
      <dgm:prSet loTypeId="urn:microsoft.com/office/officeart/2005/8/layout/process4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5E532299-26E3-4D23-856F-66CBE5FA614D}">
      <dgm:prSet phldrT="[Tekst]"/>
      <dgm:spPr/>
      <dgm:t>
        <a:bodyPr/>
        <a:lstStyle/>
        <a:p>
          <a:r>
            <a:rPr lang="pl-PL" b="1" dirty="0" smtClean="0"/>
            <a:t>Wniosek </a:t>
          </a:r>
          <a:endParaRPr lang="pl-PL" b="1" dirty="0"/>
        </a:p>
      </dgm:t>
    </dgm:pt>
    <dgm:pt modelId="{846D48DD-50D3-4ECF-BEE4-4FA08AE8DE71}" type="parTrans" cxnId="{973916D4-1709-47F8-884B-996E2255DD84}">
      <dgm:prSet/>
      <dgm:spPr/>
      <dgm:t>
        <a:bodyPr/>
        <a:lstStyle/>
        <a:p>
          <a:endParaRPr lang="pl-PL"/>
        </a:p>
      </dgm:t>
    </dgm:pt>
    <dgm:pt modelId="{26D6B678-1028-4BF5-BE8F-6D58ED72761A}" type="sibTrans" cxnId="{973916D4-1709-47F8-884B-996E2255DD84}">
      <dgm:prSet/>
      <dgm:spPr/>
      <dgm:t>
        <a:bodyPr/>
        <a:lstStyle/>
        <a:p>
          <a:endParaRPr lang="pl-PL"/>
        </a:p>
      </dgm:t>
    </dgm:pt>
    <dgm:pt modelId="{286C2FBE-F17E-4DCF-BBFE-93C2A47BC91F}">
      <dgm:prSet phldrT="[Tekst]" custT="1"/>
      <dgm:spPr/>
      <dgm:t>
        <a:bodyPr/>
        <a:lstStyle/>
        <a:p>
          <a:pPr algn="ctr"/>
          <a:r>
            <a:rPr lang="pl-PL" sz="1400" dirty="0" smtClean="0">
              <a:effectLst/>
              <a:latin typeface="Calibri"/>
              <a:ea typeface="Calibri"/>
              <a:cs typeface="Calibri"/>
            </a:rPr>
            <a:t>Aktywiści społeczni znacznie częściej niż pozostali badani pochodzą ze środowisk, w których również inne osoby pracują na rzecz trzeciego sektora.</a:t>
          </a:r>
          <a:endParaRPr lang="pl-PL" sz="1400" dirty="0"/>
        </a:p>
      </dgm:t>
    </dgm:pt>
    <dgm:pt modelId="{BF138AD3-413D-4F41-AA8C-CA1069305A7A}" type="parTrans" cxnId="{4E62C061-AD2D-4CED-8E6A-70A622E2B3DC}">
      <dgm:prSet/>
      <dgm:spPr/>
      <dgm:t>
        <a:bodyPr/>
        <a:lstStyle/>
        <a:p>
          <a:endParaRPr lang="pl-PL"/>
        </a:p>
      </dgm:t>
    </dgm:pt>
    <dgm:pt modelId="{0912D1CB-6FE9-4D90-A92E-AE4378CE75DB}" type="sibTrans" cxnId="{4E62C061-AD2D-4CED-8E6A-70A622E2B3DC}">
      <dgm:prSet/>
      <dgm:spPr/>
      <dgm:t>
        <a:bodyPr/>
        <a:lstStyle/>
        <a:p>
          <a:endParaRPr lang="pl-PL"/>
        </a:p>
      </dgm:t>
    </dgm:pt>
    <dgm:pt modelId="{F91EE918-2E6A-4ED8-BC50-BF67EB7DEB67}">
      <dgm:prSet phldrT="[Tekst]"/>
      <dgm:spPr/>
      <dgm:t>
        <a:bodyPr/>
        <a:lstStyle/>
        <a:p>
          <a:r>
            <a:rPr lang="pl-PL" b="1" dirty="0" smtClean="0"/>
            <a:t>Rekomendacja</a:t>
          </a:r>
          <a:endParaRPr lang="pl-PL" b="1" dirty="0"/>
        </a:p>
      </dgm:t>
    </dgm:pt>
    <dgm:pt modelId="{1B54B9EE-5EE0-4E1F-8E71-00112578D919}" type="parTrans" cxnId="{1A55F142-DAD7-4F7D-90FF-BEFA878DB6ED}">
      <dgm:prSet/>
      <dgm:spPr/>
      <dgm:t>
        <a:bodyPr/>
        <a:lstStyle/>
        <a:p>
          <a:endParaRPr lang="pl-PL"/>
        </a:p>
      </dgm:t>
    </dgm:pt>
    <dgm:pt modelId="{EEB94BB1-E05A-44C9-BE9F-ABBEA61F6548}" type="sibTrans" cxnId="{1A55F142-DAD7-4F7D-90FF-BEFA878DB6ED}">
      <dgm:prSet/>
      <dgm:spPr/>
      <dgm:t>
        <a:bodyPr/>
        <a:lstStyle/>
        <a:p>
          <a:endParaRPr lang="pl-PL"/>
        </a:p>
      </dgm:t>
    </dgm:pt>
    <dgm:pt modelId="{081B1BA4-C8E6-43C6-827D-C71ADA9EA4EA}">
      <dgm:prSet phldrT="[Tekst]" custT="1"/>
      <dgm:spPr/>
      <dgm:t>
        <a:bodyPr/>
        <a:lstStyle/>
        <a:p>
          <a:r>
            <a:rPr lang="pl-PL" sz="1400" dirty="0" smtClean="0">
              <a:effectLst/>
              <a:latin typeface="Calibri"/>
              <a:ea typeface="Calibri"/>
              <a:cs typeface="Calibri"/>
            </a:rPr>
            <a:t>Niezbędne jest większe zaangażowanie się działaczy NGO w lokalne i regionalne środowiska mieszkańców województwa podlaskiego i przyciągnięcie ich do trzeciego sektora.</a:t>
          </a:r>
          <a:endParaRPr lang="pl-PL" sz="1400" dirty="0"/>
        </a:p>
      </dgm:t>
    </dgm:pt>
    <dgm:pt modelId="{0C9B9F4F-5E6B-4C62-8B9B-4602CA7AA6CD}" type="parTrans" cxnId="{93BAF6F7-C376-4FC4-AE28-2583561D7916}">
      <dgm:prSet/>
      <dgm:spPr/>
      <dgm:t>
        <a:bodyPr/>
        <a:lstStyle/>
        <a:p>
          <a:endParaRPr lang="pl-PL"/>
        </a:p>
      </dgm:t>
    </dgm:pt>
    <dgm:pt modelId="{FC785D5E-95D3-4E71-BFE7-CA1695EBA17E}" type="sibTrans" cxnId="{93BAF6F7-C376-4FC4-AE28-2583561D7916}">
      <dgm:prSet/>
      <dgm:spPr/>
      <dgm:t>
        <a:bodyPr/>
        <a:lstStyle/>
        <a:p>
          <a:endParaRPr lang="pl-PL"/>
        </a:p>
      </dgm:t>
    </dgm:pt>
    <dgm:pt modelId="{22B111EE-CC13-4EEC-8231-446AD334C899}">
      <dgm:prSet phldrT="[Tekst]"/>
      <dgm:spPr/>
      <dgm:t>
        <a:bodyPr/>
        <a:lstStyle/>
        <a:p>
          <a:r>
            <a:rPr lang="pl-PL" b="1" dirty="0" smtClean="0"/>
            <a:t>Sposób wdrożenia</a:t>
          </a:r>
          <a:endParaRPr lang="pl-PL" b="1" dirty="0"/>
        </a:p>
      </dgm:t>
    </dgm:pt>
    <dgm:pt modelId="{81AA559C-B28F-42F3-8AA9-E07D7149C087}" type="parTrans" cxnId="{BE4B84A9-C22A-4E4A-BCC0-4D6A8955399D}">
      <dgm:prSet/>
      <dgm:spPr/>
      <dgm:t>
        <a:bodyPr/>
        <a:lstStyle/>
        <a:p>
          <a:endParaRPr lang="pl-PL"/>
        </a:p>
      </dgm:t>
    </dgm:pt>
    <dgm:pt modelId="{5DAC9ECC-C605-4BA9-86FF-3CE9D8902FD1}" type="sibTrans" cxnId="{BE4B84A9-C22A-4E4A-BCC0-4D6A8955399D}">
      <dgm:prSet/>
      <dgm:spPr/>
      <dgm:t>
        <a:bodyPr/>
        <a:lstStyle/>
        <a:p>
          <a:endParaRPr lang="pl-PL"/>
        </a:p>
      </dgm:t>
    </dgm:pt>
    <dgm:pt modelId="{AD5CE2F2-9DF7-4AC4-A640-56880A173586}">
      <dgm:prSet phldrT="[Tekst]" custT="1"/>
      <dgm:spPr/>
      <dgm:t>
        <a:bodyPr/>
        <a:lstStyle/>
        <a:p>
          <a:r>
            <a:rPr lang="pl-PL" sz="1400" dirty="0" smtClean="0">
              <a:effectLst/>
              <a:latin typeface="Calibri"/>
              <a:ea typeface="Calibri"/>
              <a:cs typeface="Calibri"/>
            </a:rPr>
            <a:t>Zachęcanie przedstawicieli NGO do prezentowania swoich dokonań szerszemu gronu odbiorców, </a:t>
          </a:r>
          <a:br>
            <a:rPr lang="pl-PL" sz="1400" dirty="0" smtClean="0">
              <a:effectLst/>
              <a:latin typeface="Calibri"/>
              <a:ea typeface="Calibri"/>
              <a:cs typeface="Calibri"/>
            </a:rPr>
          </a:br>
          <a:r>
            <a:rPr lang="pl-PL" sz="1400" dirty="0" smtClean="0">
              <a:effectLst/>
              <a:latin typeface="Calibri"/>
              <a:ea typeface="Calibri"/>
              <a:cs typeface="Calibri"/>
            </a:rPr>
            <a:t>a tym samym do „wciągania” do współpracy osób, które dotychczas nie były zaangażowane w prace i działania trzeciego sektora.</a:t>
          </a:r>
          <a:endParaRPr lang="pl-PL" sz="1400" dirty="0"/>
        </a:p>
      </dgm:t>
    </dgm:pt>
    <dgm:pt modelId="{378F4E18-788B-4B9F-9FD2-E1D1361EB6A7}" type="parTrans" cxnId="{7045153F-69B0-46C1-90B3-37351E35D8C2}">
      <dgm:prSet/>
      <dgm:spPr/>
      <dgm:t>
        <a:bodyPr/>
        <a:lstStyle/>
        <a:p>
          <a:endParaRPr lang="pl-PL"/>
        </a:p>
      </dgm:t>
    </dgm:pt>
    <dgm:pt modelId="{9CDC422C-4704-44A6-8428-7E03B2F2EAEC}" type="sibTrans" cxnId="{7045153F-69B0-46C1-90B3-37351E35D8C2}">
      <dgm:prSet/>
      <dgm:spPr/>
      <dgm:t>
        <a:bodyPr/>
        <a:lstStyle/>
        <a:p>
          <a:endParaRPr lang="pl-PL"/>
        </a:p>
      </dgm:t>
    </dgm:pt>
    <dgm:pt modelId="{445831C3-060A-4E9F-8AFE-3EE2C38DC58D}" type="pres">
      <dgm:prSet presAssocID="{C7B6F62A-6615-409E-B5D7-40E297D63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ED3860-F4F7-4A5F-B66B-F4FC7B9962D4}" type="pres">
      <dgm:prSet presAssocID="{22B111EE-CC13-4EEC-8231-446AD334C899}" presName="boxAndChildren" presStyleCnt="0"/>
      <dgm:spPr/>
    </dgm:pt>
    <dgm:pt modelId="{373C9893-62E6-4CB4-BEA4-1E4CC0E2B159}" type="pres">
      <dgm:prSet presAssocID="{22B111EE-CC13-4EEC-8231-446AD334C899}" presName="parentTextBox" presStyleLbl="node1" presStyleIdx="0" presStyleCnt="3"/>
      <dgm:spPr/>
      <dgm:t>
        <a:bodyPr/>
        <a:lstStyle/>
        <a:p>
          <a:endParaRPr lang="pl-PL"/>
        </a:p>
      </dgm:t>
    </dgm:pt>
    <dgm:pt modelId="{05116BB5-89E8-4EC4-B3A5-2B3E7C777D76}" type="pres">
      <dgm:prSet presAssocID="{22B111EE-CC13-4EEC-8231-446AD334C899}" presName="entireBox" presStyleLbl="node1" presStyleIdx="0" presStyleCnt="3"/>
      <dgm:spPr/>
      <dgm:t>
        <a:bodyPr/>
        <a:lstStyle/>
        <a:p>
          <a:endParaRPr lang="pl-PL"/>
        </a:p>
      </dgm:t>
    </dgm:pt>
    <dgm:pt modelId="{3F181831-C4F2-4563-AFE2-D3945FE408D3}" type="pres">
      <dgm:prSet presAssocID="{22B111EE-CC13-4EEC-8231-446AD334C899}" presName="descendantBox" presStyleCnt="0"/>
      <dgm:spPr/>
    </dgm:pt>
    <dgm:pt modelId="{E2AB246B-4CD5-4BD0-8634-259766BC48DA}" type="pres">
      <dgm:prSet presAssocID="{AD5CE2F2-9DF7-4AC4-A640-56880A17358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6856A8-513E-428E-A175-3B17DC40E386}" type="pres">
      <dgm:prSet presAssocID="{EEB94BB1-E05A-44C9-BE9F-ABBEA61F6548}" presName="sp" presStyleCnt="0"/>
      <dgm:spPr/>
    </dgm:pt>
    <dgm:pt modelId="{3EA0FF25-4B11-4B28-9461-C28462CC399E}" type="pres">
      <dgm:prSet presAssocID="{F91EE918-2E6A-4ED8-BC50-BF67EB7DEB67}" presName="arrowAndChildren" presStyleCnt="0"/>
      <dgm:spPr/>
    </dgm:pt>
    <dgm:pt modelId="{BF95811C-39F2-4767-8CB8-1294FDDBDD02}" type="pres">
      <dgm:prSet presAssocID="{F91EE918-2E6A-4ED8-BC50-BF67EB7DEB67}" presName="parentTextArrow" presStyleLbl="node1" presStyleIdx="0" presStyleCnt="3"/>
      <dgm:spPr/>
      <dgm:t>
        <a:bodyPr/>
        <a:lstStyle/>
        <a:p>
          <a:endParaRPr lang="pl-PL"/>
        </a:p>
      </dgm:t>
    </dgm:pt>
    <dgm:pt modelId="{2AA798FB-391E-4081-B8D7-B53E5EAFA02E}" type="pres">
      <dgm:prSet presAssocID="{F91EE918-2E6A-4ED8-BC50-BF67EB7DEB67}" presName="arrow" presStyleLbl="node1" presStyleIdx="1" presStyleCnt="3"/>
      <dgm:spPr/>
      <dgm:t>
        <a:bodyPr/>
        <a:lstStyle/>
        <a:p>
          <a:endParaRPr lang="pl-PL"/>
        </a:p>
      </dgm:t>
    </dgm:pt>
    <dgm:pt modelId="{EE383564-AEC1-42DE-86E3-0E3B5301861C}" type="pres">
      <dgm:prSet presAssocID="{F91EE918-2E6A-4ED8-BC50-BF67EB7DEB67}" presName="descendantArrow" presStyleCnt="0"/>
      <dgm:spPr/>
    </dgm:pt>
    <dgm:pt modelId="{BAC1307F-C843-46BE-86AC-E93B1FDB2E47}" type="pres">
      <dgm:prSet presAssocID="{081B1BA4-C8E6-43C6-827D-C71ADA9EA4EA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6D6A0C-4F05-44FF-A8CD-7932E5994131}" type="pres">
      <dgm:prSet presAssocID="{26D6B678-1028-4BF5-BE8F-6D58ED72761A}" presName="sp" presStyleCnt="0"/>
      <dgm:spPr/>
    </dgm:pt>
    <dgm:pt modelId="{5739FB0C-C78F-41CA-8B08-B527AE70E7F2}" type="pres">
      <dgm:prSet presAssocID="{5E532299-26E3-4D23-856F-66CBE5FA614D}" presName="arrowAndChildren" presStyleCnt="0"/>
      <dgm:spPr/>
    </dgm:pt>
    <dgm:pt modelId="{1A03544D-8E48-46A6-807D-D77D1FCFC132}" type="pres">
      <dgm:prSet presAssocID="{5E532299-26E3-4D23-856F-66CBE5FA614D}" presName="parentTextArrow" presStyleLbl="node1" presStyleIdx="1" presStyleCnt="3"/>
      <dgm:spPr/>
      <dgm:t>
        <a:bodyPr/>
        <a:lstStyle/>
        <a:p>
          <a:endParaRPr lang="pl-PL"/>
        </a:p>
      </dgm:t>
    </dgm:pt>
    <dgm:pt modelId="{3B9CE79E-16BC-4B9F-AE4D-DEF95343ACE9}" type="pres">
      <dgm:prSet presAssocID="{5E532299-26E3-4D23-856F-66CBE5FA614D}" presName="arrow" presStyleLbl="node1" presStyleIdx="2" presStyleCnt="3"/>
      <dgm:spPr/>
      <dgm:t>
        <a:bodyPr/>
        <a:lstStyle/>
        <a:p>
          <a:endParaRPr lang="pl-PL"/>
        </a:p>
      </dgm:t>
    </dgm:pt>
    <dgm:pt modelId="{F8DE4FE8-28AC-41E1-84E6-1B8518429FCA}" type="pres">
      <dgm:prSet presAssocID="{5E532299-26E3-4D23-856F-66CBE5FA614D}" presName="descendantArrow" presStyleCnt="0"/>
      <dgm:spPr/>
    </dgm:pt>
    <dgm:pt modelId="{0D259B34-2FC7-4407-800C-8B2D792B97C9}" type="pres">
      <dgm:prSet presAssocID="{286C2FBE-F17E-4DCF-BBFE-93C2A47BC91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E4B84A9-C22A-4E4A-BCC0-4D6A8955399D}" srcId="{C7B6F62A-6615-409E-B5D7-40E297D6344D}" destId="{22B111EE-CC13-4EEC-8231-446AD334C899}" srcOrd="2" destOrd="0" parTransId="{81AA559C-B28F-42F3-8AA9-E07D7149C087}" sibTransId="{5DAC9ECC-C605-4BA9-86FF-3CE9D8902FD1}"/>
    <dgm:cxn modelId="{343F02B1-AAEA-4283-8564-2AE99FCA37E6}" type="presOf" srcId="{AD5CE2F2-9DF7-4AC4-A640-56880A173586}" destId="{E2AB246B-4CD5-4BD0-8634-259766BC48DA}" srcOrd="0" destOrd="0" presId="urn:microsoft.com/office/officeart/2005/8/layout/process4"/>
    <dgm:cxn modelId="{E1E7E275-498D-42BE-ACEC-6C745D83C8CE}" type="presOf" srcId="{286C2FBE-F17E-4DCF-BBFE-93C2A47BC91F}" destId="{0D259B34-2FC7-4407-800C-8B2D792B97C9}" srcOrd="0" destOrd="0" presId="urn:microsoft.com/office/officeart/2005/8/layout/process4"/>
    <dgm:cxn modelId="{4A5AAD91-C424-4A0C-8F4C-D92AF23E9C6C}" type="presOf" srcId="{C7B6F62A-6615-409E-B5D7-40E297D6344D}" destId="{445831C3-060A-4E9F-8AFE-3EE2C38DC58D}" srcOrd="0" destOrd="0" presId="urn:microsoft.com/office/officeart/2005/8/layout/process4"/>
    <dgm:cxn modelId="{2212B744-C8E5-451E-8D7E-8B720D3E73D3}" type="presOf" srcId="{22B111EE-CC13-4EEC-8231-446AD334C899}" destId="{373C9893-62E6-4CB4-BEA4-1E4CC0E2B159}" srcOrd="0" destOrd="0" presId="urn:microsoft.com/office/officeart/2005/8/layout/process4"/>
    <dgm:cxn modelId="{4E62C061-AD2D-4CED-8E6A-70A622E2B3DC}" srcId="{5E532299-26E3-4D23-856F-66CBE5FA614D}" destId="{286C2FBE-F17E-4DCF-BBFE-93C2A47BC91F}" srcOrd="0" destOrd="0" parTransId="{BF138AD3-413D-4F41-AA8C-CA1069305A7A}" sibTransId="{0912D1CB-6FE9-4D90-A92E-AE4378CE75DB}"/>
    <dgm:cxn modelId="{93BAF6F7-C376-4FC4-AE28-2583561D7916}" srcId="{F91EE918-2E6A-4ED8-BC50-BF67EB7DEB67}" destId="{081B1BA4-C8E6-43C6-827D-C71ADA9EA4EA}" srcOrd="0" destOrd="0" parTransId="{0C9B9F4F-5E6B-4C62-8B9B-4602CA7AA6CD}" sibTransId="{FC785D5E-95D3-4E71-BFE7-CA1695EBA17E}"/>
    <dgm:cxn modelId="{973916D4-1709-47F8-884B-996E2255DD84}" srcId="{C7B6F62A-6615-409E-B5D7-40E297D6344D}" destId="{5E532299-26E3-4D23-856F-66CBE5FA614D}" srcOrd="0" destOrd="0" parTransId="{846D48DD-50D3-4ECF-BEE4-4FA08AE8DE71}" sibTransId="{26D6B678-1028-4BF5-BE8F-6D58ED72761A}"/>
    <dgm:cxn modelId="{A935E322-CF58-4C2E-8C38-9641DA369B7A}" type="presOf" srcId="{F91EE918-2E6A-4ED8-BC50-BF67EB7DEB67}" destId="{BF95811C-39F2-4767-8CB8-1294FDDBDD02}" srcOrd="0" destOrd="0" presId="urn:microsoft.com/office/officeart/2005/8/layout/process4"/>
    <dgm:cxn modelId="{7045153F-69B0-46C1-90B3-37351E35D8C2}" srcId="{22B111EE-CC13-4EEC-8231-446AD334C899}" destId="{AD5CE2F2-9DF7-4AC4-A640-56880A173586}" srcOrd="0" destOrd="0" parTransId="{378F4E18-788B-4B9F-9FD2-E1D1361EB6A7}" sibTransId="{9CDC422C-4704-44A6-8428-7E03B2F2EAEC}"/>
    <dgm:cxn modelId="{1A55F142-DAD7-4F7D-90FF-BEFA878DB6ED}" srcId="{C7B6F62A-6615-409E-B5D7-40E297D6344D}" destId="{F91EE918-2E6A-4ED8-BC50-BF67EB7DEB67}" srcOrd="1" destOrd="0" parTransId="{1B54B9EE-5EE0-4E1F-8E71-00112578D919}" sibTransId="{EEB94BB1-E05A-44C9-BE9F-ABBEA61F6548}"/>
    <dgm:cxn modelId="{654E1545-DFBF-4493-8A78-CA1A589CA745}" type="presOf" srcId="{F91EE918-2E6A-4ED8-BC50-BF67EB7DEB67}" destId="{2AA798FB-391E-4081-B8D7-B53E5EAFA02E}" srcOrd="1" destOrd="0" presId="urn:microsoft.com/office/officeart/2005/8/layout/process4"/>
    <dgm:cxn modelId="{474B9EF3-F276-4656-8A95-5C9DA55DCF00}" type="presOf" srcId="{22B111EE-CC13-4EEC-8231-446AD334C899}" destId="{05116BB5-89E8-4EC4-B3A5-2B3E7C777D76}" srcOrd="1" destOrd="0" presId="urn:microsoft.com/office/officeart/2005/8/layout/process4"/>
    <dgm:cxn modelId="{74094087-C001-4DD2-8FBD-AD09A314E325}" type="presOf" srcId="{5E532299-26E3-4D23-856F-66CBE5FA614D}" destId="{3B9CE79E-16BC-4B9F-AE4D-DEF95343ACE9}" srcOrd="1" destOrd="0" presId="urn:microsoft.com/office/officeart/2005/8/layout/process4"/>
    <dgm:cxn modelId="{3FC2398D-2B2F-4AB5-81A1-245B7BC69D4F}" type="presOf" srcId="{081B1BA4-C8E6-43C6-827D-C71ADA9EA4EA}" destId="{BAC1307F-C843-46BE-86AC-E93B1FDB2E47}" srcOrd="0" destOrd="0" presId="urn:microsoft.com/office/officeart/2005/8/layout/process4"/>
    <dgm:cxn modelId="{09A8DD1B-EF22-44A3-853D-AE78C26C5BF9}" type="presOf" srcId="{5E532299-26E3-4D23-856F-66CBE5FA614D}" destId="{1A03544D-8E48-46A6-807D-D77D1FCFC132}" srcOrd="0" destOrd="0" presId="urn:microsoft.com/office/officeart/2005/8/layout/process4"/>
    <dgm:cxn modelId="{5FD65047-14FD-4D04-94B0-CAC3DFCB3A32}" type="presParOf" srcId="{445831C3-060A-4E9F-8AFE-3EE2C38DC58D}" destId="{7AED3860-F4F7-4A5F-B66B-F4FC7B9962D4}" srcOrd="0" destOrd="0" presId="urn:microsoft.com/office/officeart/2005/8/layout/process4"/>
    <dgm:cxn modelId="{E961F8BD-1EDD-4BA0-ABC4-490D9E46C28A}" type="presParOf" srcId="{7AED3860-F4F7-4A5F-B66B-F4FC7B9962D4}" destId="{373C9893-62E6-4CB4-BEA4-1E4CC0E2B159}" srcOrd="0" destOrd="0" presId="urn:microsoft.com/office/officeart/2005/8/layout/process4"/>
    <dgm:cxn modelId="{E94FF65F-A12D-4032-8BAA-25244668F7E0}" type="presParOf" srcId="{7AED3860-F4F7-4A5F-B66B-F4FC7B9962D4}" destId="{05116BB5-89E8-4EC4-B3A5-2B3E7C777D76}" srcOrd="1" destOrd="0" presId="urn:microsoft.com/office/officeart/2005/8/layout/process4"/>
    <dgm:cxn modelId="{9FB804D6-7EFD-4294-866F-9DA36053B817}" type="presParOf" srcId="{7AED3860-F4F7-4A5F-B66B-F4FC7B9962D4}" destId="{3F181831-C4F2-4563-AFE2-D3945FE408D3}" srcOrd="2" destOrd="0" presId="urn:microsoft.com/office/officeart/2005/8/layout/process4"/>
    <dgm:cxn modelId="{206F5D17-42D7-4981-894A-30027E67878E}" type="presParOf" srcId="{3F181831-C4F2-4563-AFE2-D3945FE408D3}" destId="{E2AB246B-4CD5-4BD0-8634-259766BC48DA}" srcOrd="0" destOrd="0" presId="urn:microsoft.com/office/officeart/2005/8/layout/process4"/>
    <dgm:cxn modelId="{B08D707D-F840-4759-8964-847C9D33293C}" type="presParOf" srcId="{445831C3-060A-4E9F-8AFE-3EE2C38DC58D}" destId="{F16856A8-513E-428E-A175-3B17DC40E386}" srcOrd="1" destOrd="0" presId="urn:microsoft.com/office/officeart/2005/8/layout/process4"/>
    <dgm:cxn modelId="{A96AC5D3-4AF9-4AB6-A21F-6AC52186D87B}" type="presParOf" srcId="{445831C3-060A-4E9F-8AFE-3EE2C38DC58D}" destId="{3EA0FF25-4B11-4B28-9461-C28462CC399E}" srcOrd="2" destOrd="0" presId="urn:microsoft.com/office/officeart/2005/8/layout/process4"/>
    <dgm:cxn modelId="{4D90AACE-9355-4894-9A84-7578637C8B76}" type="presParOf" srcId="{3EA0FF25-4B11-4B28-9461-C28462CC399E}" destId="{BF95811C-39F2-4767-8CB8-1294FDDBDD02}" srcOrd="0" destOrd="0" presId="urn:microsoft.com/office/officeart/2005/8/layout/process4"/>
    <dgm:cxn modelId="{709DBA3E-708F-441F-99EB-76CB301407EB}" type="presParOf" srcId="{3EA0FF25-4B11-4B28-9461-C28462CC399E}" destId="{2AA798FB-391E-4081-B8D7-B53E5EAFA02E}" srcOrd="1" destOrd="0" presId="urn:microsoft.com/office/officeart/2005/8/layout/process4"/>
    <dgm:cxn modelId="{3AE6C5D3-D77A-42ED-BDCD-0B3646139B07}" type="presParOf" srcId="{3EA0FF25-4B11-4B28-9461-C28462CC399E}" destId="{EE383564-AEC1-42DE-86E3-0E3B5301861C}" srcOrd="2" destOrd="0" presId="urn:microsoft.com/office/officeart/2005/8/layout/process4"/>
    <dgm:cxn modelId="{52C30B6C-8847-4A47-989B-43ECE827545C}" type="presParOf" srcId="{EE383564-AEC1-42DE-86E3-0E3B5301861C}" destId="{BAC1307F-C843-46BE-86AC-E93B1FDB2E47}" srcOrd="0" destOrd="0" presId="urn:microsoft.com/office/officeart/2005/8/layout/process4"/>
    <dgm:cxn modelId="{EE88E249-9AB1-4730-9320-57BEBAEF2677}" type="presParOf" srcId="{445831C3-060A-4E9F-8AFE-3EE2C38DC58D}" destId="{1D6D6A0C-4F05-44FF-A8CD-7932E5994131}" srcOrd="3" destOrd="0" presId="urn:microsoft.com/office/officeart/2005/8/layout/process4"/>
    <dgm:cxn modelId="{07F244C8-4ABE-4A85-BE73-BFA6F14B3603}" type="presParOf" srcId="{445831C3-060A-4E9F-8AFE-3EE2C38DC58D}" destId="{5739FB0C-C78F-41CA-8B08-B527AE70E7F2}" srcOrd="4" destOrd="0" presId="urn:microsoft.com/office/officeart/2005/8/layout/process4"/>
    <dgm:cxn modelId="{019F08F3-BF95-4715-9442-4ED348CEECBF}" type="presParOf" srcId="{5739FB0C-C78F-41CA-8B08-B527AE70E7F2}" destId="{1A03544D-8E48-46A6-807D-D77D1FCFC132}" srcOrd="0" destOrd="0" presId="urn:microsoft.com/office/officeart/2005/8/layout/process4"/>
    <dgm:cxn modelId="{1C393F69-94AF-4889-8184-CAAFC77232E6}" type="presParOf" srcId="{5739FB0C-C78F-41CA-8B08-B527AE70E7F2}" destId="{3B9CE79E-16BC-4B9F-AE4D-DEF95343ACE9}" srcOrd="1" destOrd="0" presId="urn:microsoft.com/office/officeart/2005/8/layout/process4"/>
    <dgm:cxn modelId="{0F04DAAB-A25D-467E-9155-6020A779C4D0}" type="presParOf" srcId="{5739FB0C-C78F-41CA-8B08-B527AE70E7F2}" destId="{F8DE4FE8-28AC-41E1-84E6-1B8518429FCA}" srcOrd="2" destOrd="0" presId="urn:microsoft.com/office/officeart/2005/8/layout/process4"/>
    <dgm:cxn modelId="{164778C0-D201-4E0A-B639-33743AA3B96E}" type="presParOf" srcId="{F8DE4FE8-28AC-41E1-84E6-1B8518429FCA}" destId="{0D259B34-2FC7-4407-800C-8B2D792B97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B6F62A-6615-409E-B5D7-40E297D6344D}" type="doc">
      <dgm:prSet loTypeId="urn:microsoft.com/office/officeart/2005/8/layout/process4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5E532299-26E3-4D23-856F-66CBE5FA614D}">
      <dgm:prSet phldrT="[Tekst]"/>
      <dgm:spPr/>
      <dgm:t>
        <a:bodyPr/>
        <a:lstStyle/>
        <a:p>
          <a:r>
            <a:rPr lang="pl-PL" b="1" dirty="0" smtClean="0"/>
            <a:t>Wniosek </a:t>
          </a:r>
          <a:endParaRPr lang="pl-PL" b="1" dirty="0"/>
        </a:p>
      </dgm:t>
    </dgm:pt>
    <dgm:pt modelId="{846D48DD-50D3-4ECF-BEE4-4FA08AE8DE71}" type="parTrans" cxnId="{973916D4-1709-47F8-884B-996E2255DD84}">
      <dgm:prSet/>
      <dgm:spPr/>
      <dgm:t>
        <a:bodyPr/>
        <a:lstStyle/>
        <a:p>
          <a:endParaRPr lang="pl-PL"/>
        </a:p>
      </dgm:t>
    </dgm:pt>
    <dgm:pt modelId="{26D6B678-1028-4BF5-BE8F-6D58ED72761A}" type="sibTrans" cxnId="{973916D4-1709-47F8-884B-996E2255DD84}">
      <dgm:prSet/>
      <dgm:spPr/>
      <dgm:t>
        <a:bodyPr/>
        <a:lstStyle/>
        <a:p>
          <a:endParaRPr lang="pl-PL"/>
        </a:p>
      </dgm:t>
    </dgm:pt>
    <dgm:pt modelId="{286C2FBE-F17E-4DCF-BBFE-93C2A47BC91F}">
      <dgm:prSet phldrT="[Tekst]" custT="1"/>
      <dgm:spPr/>
      <dgm:t>
        <a:bodyPr/>
        <a:lstStyle/>
        <a:p>
          <a:pPr algn="ctr"/>
          <a:r>
            <a:rPr lang="pl-PL" sz="1400" dirty="0" smtClean="0">
              <a:effectLst/>
              <a:latin typeface="Calibri"/>
              <a:ea typeface="Calibri"/>
              <a:cs typeface="Calibri"/>
            </a:rPr>
            <a:t>Udział w pracach organizacji pozarządowych jest na stosunkowo niskim poziomie (tylko 17,1% badanych zadeklarowało uczestnictwo w pracach NGO). Głównie  w zbiorkach WOŚP (35,1%)</a:t>
          </a:r>
          <a:endParaRPr lang="pl-PL" sz="1400" dirty="0"/>
        </a:p>
      </dgm:t>
    </dgm:pt>
    <dgm:pt modelId="{BF138AD3-413D-4F41-AA8C-CA1069305A7A}" type="parTrans" cxnId="{4E62C061-AD2D-4CED-8E6A-70A622E2B3DC}">
      <dgm:prSet/>
      <dgm:spPr/>
      <dgm:t>
        <a:bodyPr/>
        <a:lstStyle/>
        <a:p>
          <a:endParaRPr lang="pl-PL"/>
        </a:p>
      </dgm:t>
    </dgm:pt>
    <dgm:pt modelId="{0912D1CB-6FE9-4D90-A92E-AE4378CE75DB}" type="sibTrans" cxnId="{4E62C061-AD2D-4CED-8E6A-70A622E2B3DC}">
      <dgm:prSet/>
      <dgm:spPr/>
      <dgm:t>
        <a:bodyPr/>
        <a:lstStyle/>
        <a:p>
          <a:endParaRPr lang="pl-PL"/>
        </a:p>
      </dgm:t>
    </dgm:pt>
    <dgm:pt modelId="{F91EE918-2E6A-4ED8-BC50-BF67EB7DEB67}">
      <dgm:prSet phldrT="[Tekst]"/>
      <dgm:spPr/>
      <dgm:t>
        <a:bodyPr/>
        <a:lstStyle/>
        <a:p>
          <a:r>
            <a:rPr lang="pl-PL" b="1" dirty="0" smtClean="0"/>
            <a:t>Rekomendacja</a:t>
          </a:r>
          <a:endParaRPr lang="pl-PL" b="1" dirty="0"/>
        </a:p>
      </dgm:t>
    </dgm:pt>
    <dgm:pt modelId="{1B54B9EE-5EE0-4E1F-8E71-00112578D919}" type="parTrans" cxnId="{1A55F142-DAD7-4F7D-90FF-BEFA878DB6ED}">
      <dgm:prSet/>
      <dgm:spPr/>
      <dgm:t>
        <a:bodyPr/>
        <a:lstStyle/>
        <a:p>
          <a:endParaRPr lang="pl-PL"/>
        </a:p>
      </dgm:t>
    </dgm:pt>
    <dgm:pt modelId="{EEB94BB1-E05A-44C9-BE9F-ABBEA61F6548}" type="sibTrans" cxnId="{1A55F142-DAD7-4F7D-90FF-BEFA878DB6ED}">
      <dgm:prSet/>
      <dgm:spPr/>
      <dgm:t>
        <a:bodyPr/>
        <a:lstStyle/>
        <a:p>
          <a:endParaRPr lang="pl-PL"/>
        </a:p>
      </dgm:t>
    </dgm:pt>
    <dgm:pt modelId="{081B1BA4-C8E6-43C6-827D-C71ADA9EA4EA}">
      <dgm:prSet phldrT="[Tekst]" custT="1"/>
      <dgm:spPr/>
      <dgm:t>
        <a:bodyPr/>
        <a:lstStyle/>
        <a:p>
          <a:r>
            <a:rPr lang="pl-PL" sz="1400" dirty="0" smtClean="0">
              <a:effectLst/>
              <a:latin typeface="Calibri"/>
              <a:ea typeface="Calibri"/>
              <a:cs typeface="Calibri"/>
            </a:rPr>
            <a:t>Prowadzenie działań o charakterze informacyjno-edukacyjnym wśród podlaskich dzieci i młodzieży. Większe angażowanie uczniów przez nauczycieli do zajęć prospołecznych.</a:t>
          </a:r>
          <a:endParaRPr lang="pl-PL" sz="1400" dirty="0"/>
        </a:p>
      </dgm:t>
    </dgm:pt>
    <dgm:pt modelId="{0C9B9F4F-5E6B-4C62-8B9B-4602CA7AA6CD}" type="parTrans" cxnId="{93BAF6F7-C376-4FC4-AE28-2583561D7916}">
      <dgm:prSet/>
      <dgm:spPr/>
      <dgm:t>
        <a:bodyPr/>
        <a:lstStyle/>
        <a:p>
          <a:endParaRPr lang="pl-PL"/>
        </a:p>
      </dgm:t>
    </dgm:pt>
    <dgm:pt modelId="{FC785D5E-95D3-4E71-BFE7-CA1695EBA17E}" type="sibTrans" cxnId="{93BAF6F7-C376-4FC4-AE28-2583561D7916}">
      <dgm:prSet/>
      <dgm:spPr/>
      <dgm:t>
        <a:bodyPr/>
        <a:lstStyle/>
        <a:p>
          <a:endParaRPr lang="pl-PL"/>
        </a:p>
      </dgm:t>
    </dgm:pt>
    <dgm:pt modelId="{22B111EE-CC13-4EEC-8231-446AD334C899}">
      <dgm:prSet phldrT="[Tekst]"/>
      <dgm:spPr/>
      <dgm:t>
        <a:bodyPr/>
        <a:lstStyle/>
        <a:p>
          <a:r>
            <a:rPr lang="pl-PL" b="1" dirty="0" smtClean="0"/>
            <a:t>Sposób wdrożenia</a:t>
          </a:r>
          <a:endParaRPr lang="pl-PL" b="1" dirty="0"/>
        </a:p>
      </dgm:t>
    </dgm:pt>
    <dgm:pt modelId="{81AA559C-B28F-42F3-8AA9-E07D7149C087}" type="parTrans" cxnId="{BE4B84A9-C22A-4E4A-BCC0-4D6A8955399D}">
      <dgm:prSet/>
      <dgm:spPr/>
      <dgm:t>
        <a:bodyPr/>
        <a:lstStyle/>
        <a:p>
          <a:endParaRPr lang="pl-PL"/>
        </a:p>
      </dgm:t>
    </dgm:pt>
    <dgm:pt modelId="{5DAC9ECC-C605-4BA9-86FF-3CE9D8902FD1}" type="sibTrans" cxnId="{BE4B84A9-C22A-4E4A-BCC0-4D6A8955399D}">
      <dgm:prSet/>
      <dgm:spPr/>
      <dgm:t>
        <a:bodyPr/>
        <a:lstStyle/>
        <a:p>
          <a:endParaRPr lang="pl-PL"/>
        </a:p>
      </dgm:t>
    </dgm:pt>
    <dgm:pt modelId="{AD5CE2F2-9DF7-4AC4-A640-56880A173586}">
      <dgm:prSet phldrT="[Tekst]" custT="1"/>
      <dgm:spPr/>
      <dgm:t>
        <a:bodyPr/>
        <a:lstStyle/>
        <a:p>
          <a:r>
            <a:rPr lang="pl-PL" sz="1400" dirty="0" smtClean="0">
              <a:effectLst/>
              <a:latin typeface="Calibri"/>
              <a:ea typeface="Calibri"/>
              <a:cs typeface="Calibri"/>
            </a:rPr>
            <a:t>W trakcie zajęć lekcyjnych takich jak: Wiedza o społeczeństwie czy Godziny wychowawcze wskazane byłoby także zapraszanie przedstawicieli z lokalnych NGO, którzy przedstawialiby swoje działania i osiągnięcia.</a:t>
          </a:r>
          <a:endParaRPr lang="pl-PL" sz="1400" dirty="0"/>
        </a:p>
      </dgm:t>
    </dgm:pt>
    <dgm:pt modelId="{378F4E18-788B-4B9F-9FD2-E1D1361EB6A7}" type="parTrans" cxnId="{7045153F-69B0-46C1-90B3-37351E35D8C2}">
      <dgm:prSet/>
      <dgm:spPr/>
      <dgm:t>
        <a:bodyPr/>
        <a:lstStyle/>
        <a:p>
          <a:endParaRPr lang="pl-PL"/>
        </a:p>
      </dgm:t>
    </dgm:pt>
    <dgm:pt modelId="{9CDC422C-4704-44A6-8428-7E03B2F2EAEC}" type="sibTrans" cxnId="{7045153F-69B0-46C1-90B3-37351E35D8C2}">
      <dgm:prSet/>
      <dgm:spPr/>
      <dgm:t>
        <a:bodyPr/>
        <a:lstStyle/>
        <a:p>
          <a:endParaRPr lang="pl-PL"/>
        </a:p>
      </dgm:t>
    </dgm:pt>
    <dgm:pt modelId="{445831C3-060A-4E9F-8AFE-3EE2C38DC58D}" type="pres">
      <dgm:prSet presAssocID="{C7B6F62A-6615-409E-B5D7-40E297D63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ED3860-F4F7-4A5F-B66B-F4FC7B9962D4}" type="pres">
      <dgm:prSet presAssocID="{22B111EE-CC13-4EEC-8231-446AD334C899}" presName="boxAndChildren" presStyleCnt="0"/>
      <dgm:spPr/>
    </dgm:pt>
    <dgm:pt modelId="{373C9893-62E6-4CB4-BEA4-1E4CC0E2B159}" type="pres">
      <dgm:prSet presAssocID="{22B111EE-CC13-4EEC-8231-446AD334C899}" presName="parentTextBox" presStyleLbl="node1" presStyleIdx="0" presStyleCnt="3"/>
      <dgm:spPr/>
      <dgm:t>
        <a:bodyPr/>
        <a:lstStyle/>
        <a:p>
          <a:endParaRPr lang="pl-PL"/>
        </a:p>
      </dgm:t>
    </dgm:pt>
    <dgm:pt modelId="{05116BB5-89E8-4EC4-B3A5-2B3E7C777D76}" type="pres">
      <dgm:prSet presAssocID="{22B111EE-CC13-4EEC-8231-446AD334C899}" presName="entireBox" presStyleLbl="node1" presStyleIdx="0" presStyleCnt="3"/>
      <dgm:spPr/>
      <dgm:t>
        <a:bodyPr/>
        <a:lstStyle/>
        <a:p>
          <a:endParaRPr lang="pl-PL"/>
        </a:p>
      </dgm:t>
    </dgm:pt>
    <dgm:pt modelId="{3F181831-C4F2-4563-AFE2-D3945FE408D3}" type="pres">
      <dgm:prSet presAssocID="{22B111EE-CC13-4EEC-8231-446AD334C899}" presName="descendantBox" presStyleCnt="0"/>
      <dgm:spPr/>
    </dgm:pt>
    <dgm:pt modelId="{E2AB246B-4CD5-4BD0-8634-259766BC48DA}" type="pres">
      <dgm:prSet presAssocID="{AD5CE2F2-9DF7-4AC4-A640-56880A17358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6856A8-513E-428E-A175-3B17DC40E386}" type="pres">
      <dgm:prSet presAssocID="{EEB94BB1-E05A-44C9-BE9F-ABBEA61F6548}" presName="sp" presStyleCnt="0"/>
      <dgm:spPr/>
    </dgm:pt>
    <dgm:pt modelId="{3EA0FF25-4B11-4B28-9461-C28462CC399E}" type="pres">
      <dgm:prSet presAssocID="{F91EE918-2E6A-4ED8-BC50-BF67EB7DEB67}" presName="arrowAndChildren" presStyleCnt="0"/>
      <dgm:spPr/>
    </dgm:pt>
    <dgm:pt modelId="{BF95811C-39F2-4767-8CB8-1294FDDBDD02}" type="pres">
      <dgm:prSet presAssocID="{F91EE918-2E6A-4ED8-BC50-BF67EB7DEB67}" presName="parentTextArrow" presStyleLbl="node1" presStyleIdx="0" presStyleCnt="3"/>
      <dgm:spPr/>
      <dgm:t>
        <a:bodyPr/>
        <a:lstStyle/>
        <a:p>
          <a:endParaRPr lang="pl-PL"/>
        </a:p>
      </dgm:t>
    </dgm:pt>
    <dgm:pt modelId="{2AA798FB-391E-4081-B8D7-B53E5EAFA02E}" type="pres">
      <dgm:prSet presAssocID="{F91EE918-2E6A-4ED8-BC50-BF67EB7DEB67}" presName="arrow" presStyleLbl="node1" presStyleIdx="1" presStyleCnt="3"/>
      <dgm:spPr/>
      <dgm:t>
        <a:bodyPr/>
        <a:lstStyle/>
        <a:p>
          <a:endParaRPr lang="pl-PL"/>
        </a:p>
      </dgm:t>
    </dgm:pt>
    <dgm:pt modelId="{EE383564-AEC1-42DE-86E3-0E3B5301861C}" type="pres">
      <dgm:prSet presAssocID="{F91EE918-2E6A-4ED8-BC50-BF67EB7DEB67}" presName="descendantArrow" presStyleCnt="0"/>
      <dgm:spPr/>
    </dgm:pt>
    <dgm:pt modelId="{BAC1307F-C843-46BE-86AC-E93B1FDB2E47}" type="pres">
      <dgm:prSet presAssocID="{081B1BA4-C8E6-43C6-827D-C71ADA9EA4EA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6D6A0C-4F05-44FF-A8CD-7932E5994131}" type="pres">
      <dgm:prSet presAssocID="{26D6B678-1028-4BF5-BE8F-6D58ED72761A}" presName="sp" presStyleCnt="0"/>
      <dgm:spPr/>
    </dgm:pt>
    <dgm:pt modelId="{5739FB0C-C78F-41CA-8B08-B527AE70E7F2}" type="pres">
      <dgm:prSet presAssocID="{5E532299-26E3-4D23-856F-66CBE5FA614D}" presName="arrowAndChildren" presStyleCnt="0"/>
      <dgm:spPr/>
    </dgm:pt>
    <dgm:pt modelId="{1A03544D-8E48-46A6-807D-D77D1FCFC132}" type="pres">
      <dgm:prSet presAssocID="{5E532299-26E3-4D23-856F-66CBE5FA614D}" presName="parentTextArrow" presStyleLbl="node1" presStyleIdx="1" presStyleCnt="3"/>
      <dgm:spPr/>
      <dgm:t>
        <a:bodyPr/>
        <a:lstStyle/>
        <a:p>
          <a:endParaRPr lang="pl-PL"/>
        </a:p>
      </dgm:t>
    </dgm:pt>
    <dgm:pt modelId="{3B9CE79E-16BC-4B9F-AE4D-DEF95343ACE9}" type="pres">
      <dgm:prSet presAssocID="{5E532299-26E3-4D23-856F-66CBE5FA614D}" presName="arrow" presStyleLbl="node1" presStyleIdx="2" presStyleCnt="3"/>
      <dgm:spPr/>
      <dgm:t>
        <a:bodyPr/>
        <a:lstStyle/>
        <a:p>
          <a:endParaRPr lang="pl-PL"/>
        </a:p>
      </dgm:t>
    </dgm:pt>
    <dgm:pt modelId="{F8DE4FE8-28AC-41E1-84E6-1B8518429FCA}" type="pres">
      <dgm:prSet presAssocID="{5E532299-26E3-4D23-856F-66CBE5FA614D}" presName="descendantArrow" presStyleCnt="0"/>
      <dgm:spPr/>
    </dgm:pt>
    <dgm:pt modelId="{0D259B34-2FC7-4407-800C-8B2D792B97C9}" type="pres">
      <dgm:prSet presAssocID="{286C2FBE-F17E-4DCF-BBFE-93C2A47BC91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045153F-69B0-46C1-90B3-37351E35D8C2}" srcId="{22B111EE-CC13-4EEC-8231-446AD334C899}" destId="{AD5CE2F2-9DF7-4AC4-A640-56880A173586}" srcOrd="0" destOrd="0" parTransId="{378F4E18-788B-4B9F-9FD2-E1D1361EB6A7}" sibTransId="{9CDC422C-4704-44A6-8428-7E03B2F2EAEC}"/>
    <dgm:cxn modelId="{9F6EEC67-1265-43CE-935E-A25ADC665F16}" type="presOf" srcId="{286C2FBE-F17E-4DCF-BBFE-93C2A47BC91F}" destId="{0D259B34-2FC7-4407-800C-8B2D792B97C9}" srcOrd="0" destOrd="0" presId="urn:microsoft.com/office/officeart/2005/8/layout/process4"/>
    <dgm:cxn modelId="{0C2E9351-5C25-4BFC-B13A-205DE11BF5DB}" type="presOf" srcId="{F91EE918-2E6A-4ED8-BC50-BF67EB7DEB67}" destId="{BF95811C-39F2-4767-8CB8-1294FDDBDD02}" srcOrd="0" destOrd="0" presId="urn:microsoft.com/office/officeart/2005/8/layout/process4"/>
    <dgm:cxn modelId="{973916D4-1709-47F8-884B-996E2255DD84}" srcId="{C7B6F62A-6615-409E-B5D7-40E297D6344D}" destId="{5E532299-26E3-4D23-856F-66CBE5FA614D}" srcOrd="0" destOrd="0" parTransId="{846D48DD-50D3-4ECF-BEE4-4FA08AE8DE71}" sibTransId="{26D6B678-1028-4BF5-BE8F-6D58ED72761A}"/>
    <dgm:cxn modelId="{93BAF6F7-C376-4FC4-AE28-2583561D7916}" srcId="{F91EE918-2E6A-4ED8-BC50-BF67EB7DEB67}" destId="{081B1BA4-C8E6-43C6-827D-C71ADA9EA4EA}" srcOrd="0" destOrd="0" parTransId="{0C9B9F4F-5E6B-4C62-8B9B-4602CA7AA6CD}" sibTransId="{FC785D5E-95D3-4E71-BFE7-CA1695EBA17E}"/>
    <dgm:cxn modelId="{1A55F142-DAD7-4F7D-90FF-BEFA878DB6ED}" srcId="{C7B6F62A-6615-409E-B5D7-40E297D6344D}" destId="{F91EE918-2E6A-4ED8-BC50-BF67EB7DEB67}" srcOrd="1" destOrd="0" parTransId="{1B54B9EE-5EE0-4E1F-8E71-00112578D919}" sibTransId="{EEB94BB1-E05A-44C9-BE9F-ABBEA61F6548}"/>
    <dgm:cxn modelId="{BE4B84A9-C22A-4E4A-BCC0-4D6A8955399D}" srcId="{C7B6F62A-6615-409E-B5D7-40E297D6344D}" destId="{22B111EE-CC13-4EEC-8231-446AD334C899}" srcOrd="2" destOrd="0" parTransId="{81AA559C-B28F-42F3-8AA9-E07D7149C087}" sibTransId="{5DAC9ECC-C605-4BA9-86FF-3CE9D8902FD1}"/>
    <dgm:cxn modelId="{9CA518B6-9693-47A5-B6B3-02F3AC054705}" type="presOf" srcId="{AD5CE2F2-9DF7-4AC4-A640-56880A173586}" destId="{E2AB246B-4CD5-4BD0-8634-259766BC48DA}" srcOrd="0" destOrd="0" presId="urn:microsoft.com/office/officeart/2005/8/layout/process4"/>
    <dgm:cxn modelId="{E9DAA93C-2EF2-405A-B2EA-A7AE06D77D54}" type="presOf" srcId="{081B1BA4-C8E6-43C6-827D-C71ADA9EA4EA}" destId="{BAC1307F-C843-46BE-86AC-E93B1FDB2E47}" srcOrd="0" destOrd="0" presId="urn:microsoft.com/office/officeart/2005/8/layout/process4"/>
    <dgm:cxn modelId="{1692D1CA-A0DF-4DA6-BE8B-F49CDB3424F3}" type="presOf" srcId="{F91EE918-2E6A-4ED8-BC50-BF67EB7DEB67}" destId="{2AA798FB-391E-4081-B8D7-B53E5EAFA02E}" srcOrd="1" destOrd="0" presId="urn:microsoft.com/office/officeart/2005/8/layout/process4"/>
    <dgm:cxn modelId="{2327D594-886C-486D-AB6A-241F943889DE}" type="presOf" srcId="{C7B6F62A-6615-409E-B5D7-40E297D6344D}" destId="{445831C3-060A-4E9F-8AFE-3EE2C38DC58D}" srcOrd="0" destOrd="0" presId="urn:microsoft.com/office/officeart/2005/8/layout/process4"/>
    <dgm:cxn modelId="{BE2CD54F-AB32-43C8-B909-47B91C844C3D}" type="presOf" srcId="{22B111EE-CC13-4EEC-8231-446AD334C899}" destId="{05116BB5-89E8-4EC4-B3A5-2B3E7C777D76}" srcOrd="1" destOrd="0" presId="urn:microsoft.com/office/officeart/2005/8/layout/process4"/>
    <dgm:cxn modelId="{2727B928-D1AB-4B4D-8D14-D32615BE7BBB}" type="presOf" srcId="{5E532299-26E3-4D23-856F-66CBE5FA614D}" destId="{1A03544D-8E48-46A6-807D-D77D1FCFC132}" srcOrd="0" destOrd="0" presId="urn:microsoft.com/office/officeart/2005/8/layout/process4"/>
    <dgm:cxn modelId="{4E62C061-AD2D-4CED-8E6A-70A622E2B3DC}" srcId="{5E532299-26E3-4D23-856F-66CBE5FA614D}" destId="{286C2FBE-F17E-4DCF-BBFE-93C2A47BC91F}" srcOrd="0" destOrd="0" parTransId="{BF138AD3-413D-4F41-AA8C-CA1069305A7A}" sibTransId="{0912D1CB-6FE9-4D90-A92E-AE4378CE75DB}"/>
    <dgm:cxn modelId="{F9CC45C2-B965-447B-A7C6-3395C3C63F01}" type="presOf" srcId="{22B111EE-CC13-4EEC-8231-446AD334C899}" destId="{373C9893-62E6-4CB4-BEA4-1E4CC0E2B159}" srcOrd="0" destOrd="0" presId="urn:microsoft.com/office/officeart/2005/8/layout/process4"/>
    <dgm:cxn modelId="{F98F0BC1-2FF5-49B0-8530-350D0CCF11EB}" type="presOf" srcId="{5E532299-26E3-4D23-856F-66CBE5FA614D}" destId="{3B9CE79E-16BC-4B9F-AE4D-DEF95343ACE9}" srcOrd="1" destOrd="0" presId="urn:microsoft.com/office/officeart/2005/8/layout/process4"/>
    <dgm:cxn modelId="{FB1E006F-A321-435B-8338-A4AB3CE3FC9F}" type="presParOf" srcId="{445831C3-060A-4E9F-8AFE-3EE2C38DC58D}" destId="{7AED3860-F4F7-4A5F-B66B-F4FC7B9962D4}" srcOrd="0" destOrd="0" presId="urn:microsoft.com/office/officeart/2005/8/layout/process4"/>
    <dgm:cxn modelId="{3DAE7636-4661-4778-B07B-BEBA1C3CD16B}" type="presParOf" srcId="{7AED3860-F4F7-4A5F-B66B-F4FC7B9962D4}" destId="{373C9893-62E6-4CB4-BEA4-1E4CC0E2B159}" srcOrd="0" destOrd="0" presId="urn:microsoft.com/office/officeart/2005/8/layout/process4"/>
    <dgm:cxn modelId="{0DFD1D01-DBA4-4BFD-9831-C198DA788785}" type="presParOf" srcId="{7AED3860-F4F7-4A5F-B66B-F4FC7B9962D4}" destId="{05116BB5-89E8-4EC4-B3A5-2B3E7C777D76}" srcOrd="1" destOrd="0" presId="urn:microsoft.com/office/officeart/2005/8/layout/process4"/>
    <dgm:cxn modelId="{4DC0A969-C272-4896-91C0-D6C977C49AE6}" type="presParOf" srcId="{7AED3860-F4F7-4A5F-B66B-F4FC7B9962D4}" destId="{3F181831-C4F2-4563-AFE2-D3945FE408D3}" srcOrd="2" destOrd="0" presId="urn:microsoft.com/office/officeart/2005/8/layout/process4"/>
    <dgm:cxn modelId="{38CEE187-C283-4120-9FF6-E91C72DB5E23}" type="presParOf" srcId="{3F181831-C4F2-4563-AFE2-D3945FE408D3}" destId="{E2AB246B-4CD5-4BD0-8634-259766BC48DA}" srcOrd="0" destOrd="0" presId="urn:microsoft.com/office/officeart/2005/8/layout/process4"/>
    <dgm:cxn modelId="{8DF3CE2E-F28F-4F40-AFB7-5BF617C51E0E}" type="presParOf" srcId="{445831C3-060A-4E9F-8AFE-3EE2C38DC58D}" destId="{F16856A8-513E-428E-A175-3B17DC40E386}" srcOrd="1" destOrd="0" presId="urn:microsoft.com/office/officeart/2005/8/layout/process4"/>
    <dgm:cxn modelId="{FDC68CE0-6EA7-4022-8B7D-12B181C0A499}" type="presParOf" srcId="{445831C3-060A-4E9F-8AFE-3EE2C38DC58D}" destId="{3EA0FF25-4B11-4B28-9461-C28462CC399E}" srcOrd="2" destOrd="0" presId="urn:microsoft.com/office/officeart/2005/8/layout/process4"/>
    <dgm:cxn modelId="{36601F57-C403-443F-A112-3EC1B2F3955C}" type="presParOf" srcId="{3EA0FF25-4B11-4B28-9461-C28462CC399E}" destId="{BF95811C-39F2-4767-8CB8-1294FDDBDD02}" srcOrd="0" destOrd="0" presId="urn:microsoft.com/office/officeart/2005/8/layout/process4"/>
    <dgm:cxn modelId="{8E97A248-B0A2-4EF3-99FF-395C11C4058F}" type="presParOf" srcId="{3EA0FF25-4B11-4B28-9461-C28462CC399E}" destId="{2AA798FB-391E-4081-B8D7-B53E5EAFA02E}" srcOrd="1" destOrd="0" presId="urn:microsoft.com/office/officeart/2005/8/layout/process4"/>
    <dgm:cxn modelId="{9F170F10-683C-4E74-9E0F-004E4F1F42CB}" type="presParOf" srcId="{3EA0FF25-4B11-4B28-9461-C28462CC399E}" destId="{EE383564-AEC1-42DE-86E3-0E3B5301861C}" srcOrd="2" destOrd="0" presId="urn:microsoft.com/office/officeart/2005/8/layout/process4"/>
    <dgm:cxn modelId="{0D87EBC1-79E6-4ECF-A5AA-E68BAB4FC52F}" type="presParOf" srcId="{EE383564-AEC1-42DE-86E3-0E3B5301861C}" destId="{BAC1307F-C843-46BE-86AC-E93B1FDB2E47}" srcOrd="0" destOrd="0" presId="urn:microsoft.com/office/officeart/2005/8/layout/process4"/>
    <dgm:cxn modelId="{CC251938-21B2-4F48-A50C-14169F76F89D}" type="presParOf" srcId="{445831C3-060A-4E9F-8AFE-3EE2C38DC58D}" destId="{1D6D6A0C-4F05-44FF-A8CD-7932E5994131}" srcOrd="3" destOrd="0" presId="urn:microsoft.com/office/officeart/2005/8/layout/process4"/>
    <dgm:cxn modelId="{B9D1238E-FC5D-457B-B4A1-0DE320D45D55}" type="presParOf" srcId="{445831C3-060A-4E9F-8AFE-3EE2C38DC58D}" destId="{5739FB0C-C78F-41CA-8B08-B527AE70E7F2}" srcOrd="4" destOrd="0" presId="urn:microsoft.com/office/officeart/2005/8/layout/process4"/>
    <dgm:cxn modelId="{92BC9FF0-8C76-447C-9AA4-3813B2854BEA}" type="presParOf" srcId="{5739FB0C-C78F-41CA-8B08-B527AE70E7F2}" destId="{1A03544D-8E48-46A6-807D-D77D1FCFC132}" srcOrd="0" destOrd="0" presId="urn:microsoft.com/office/officeart/2005/8/layout/process4"/>
    <dgm:cxn modelId="{A44E1951-649C-4792-9C3F-83EBCCE96493}" type="presParOf" srcId="{5739FB0C-C78F-41CA-8B08-B527AE70E7F2}" destId="{3B9CE79E-16BC-4B9F-AE4D-DEF95343ACE9}" srcOrd="1" destOrd="0" presId="urn:microsoft.com/office/officeart/2005/8/layout/process4"/>
    <dgm:cxn modelId="{F6FF9E9E-72FB-4C4F-AD17-92F6FC3B6867}" type="presParOf" srcId="{5739FB0C-C78F-41CA-8B08-B527AE70E7F2}" destId="{F8DE4FE8-28AC-41E1-84E6-1B8518429FCA}" srcOrd="2" destOrd="0" presId="urn:microsoft.com/office/officeart/2005/8/layout/process4"/>
    <dgm:cxn modelId="{C9ACB15B-D773-4A66-B5BA-FE505A4AEAB6}" type="presParOf" srcId="{F8DE4FE8-28AC-41E1-84E6-1B8518429FCA}" destId="{0D259B34-2FC7-4407-800C-8B2D792B97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8EFE4-0760-49AD-B70F-1D62D4C4CEA2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33EFF10-9917-4F1A-8C0F-5245F48ED73A}">
      <dgm:prSet phldrT="[Tekst]"/>
      <dgm:spPr/>
      <dgm:t>
        <a:bodyPr/>
        <a:lstStyle/>
        <a:p>
          <a:r>
            <a:rPr lang="pl-PL" dirty="0" smtClean="0"/>
            <a:t>4</a:t>
          </a:r>
          <a:endParaRPr lang="pl-PL" dirty="0"/>
        </a:p>
      </dgm:t>
    </dgm:pt>
    <dgm:pt modelId="{A9815EC4-C74F-4698-8273-B97BCD8CC1B9}" type="parTrans" cxnId="{794068C4-2021-427C-83D6-3694C974852A}">
      <dgm:prSet/>
      <dgm:spPr/>
      <dgm:t>
        <a:bodyPr/>
        <a:lstStyle/>
        <a:p>
          <a:endParaRPr lang="pl-PL"/>
        </a:p>
      </dgm:t>
    </dgm:pt>
    <dgm:pt modelId="{2C01D4C8-EBF7-4C73-96C7-93A088EAD729}" type="sibTrans" cxnId="{794068C4-2021-427C-83D6-3694C974852A}">
      <dgm:prSet/>
      <dgm:spPr/>
      <dgm:t>
        <a:bodyPr/>
        <a:lstStyle/>
        <a:p>
          <a:endParaRPr lang="pl-PL"/>
        </a:p>
      </dgm:t>
    </dgm:pt>
    <dgm:pt modelId="{F46CCB27-C716-440F-BA58-4B5BE38622EE}">
      <dgm:prSet phldrT="[Tekst]"/>
      <dgm:spPr/>
      <dgm:t>
        <a:bodyPr/>
        <a:lstStyle/>
        <a:p>
          <a:pPr algn="just"/>
          <a:r>
            <a:rPr lang="pl-PL" b="1" dirty="0" smtClean="0"/>
            <a:t>Wskazanie dobrych praktyk </a:t>
          </a:r>
          <a:r>
            <a:rPr lang="pl-PL" dirty="0" smtClean="0"/>
            <a:t>dla podmiotów działających w ramach III sektora,  podmiotów </a:t>
          </a:r>
          <a:br>
            <a:rPr lang="pl-PL" dirty="0" smtClean="0"/>
          </a:br>
          <a:r>
            <a:rPr lang="pl-PL" dirty="0" smtClean="0"/>
            <a:t>z  sektora publicznego i prywatnego w kontekście współpracy z sektorem non-profit.</a:t>
          </a:r>
          <a:endParaRPr lang="pl-PL" dirty="0"/>
        </a:p>
      </dgm:t>
    </dgm:pt>
    <dgm:pt modelId="{47BC934B-D2F8-4CAC-83B9-7873ED9DD347}" type="parTrans" cxnId="{DA5C965D-234D-4F49-A21E-4AD7439022E5}">
      <dgm:prSet/>
      <dgm:spPr/>
      <dgm:t>
        <a:bodyPr/>
        <a:lstStyle/>
        <a:p>
          <a:endParaRPr lang="pl-PL"/>
        </a:p>
      </dgm:t>
    </dgm:pt>
    <dgm:pt modelId="{7DF3DCFB-7B75-43ED-88F3-38FE16713DEC}" type="sibTrans" cxnId="{DA5C965D-234D-4F49-A21E-4AD7439022E5}">
      <dgm:prSet/>
      <dgm:spPr/>
      <dgm:t>
        <a:bodyPr/>
        <a:lstStyle/>
        <a:p>
          <a:endParaRPr lang="pl-PL"/>
        </a:p>
      </dgm:t>
    </dgm:pt>
    <dgm:pt modelId="{045F4F2B-B8EB-4110-A080-E2606C4EF634}">
      <dgm:prSet phldrT="[Tekst]"/>
      <dgm:spPr/>
      <dgm:t>
        <a:bodyPr/>
        <a:lstStyle/>
        <a:p>
          <a:r>
            <a:rPr lang="pl-PL" dirty="0" smtClean="0"/>
            <a:t>5</a:t>
          </a:r>
          <a:endParaRPr lang="pl-PL" dirty="0"/>
        </a:p>
      </dgm:t>
    </dgm:pt>
    <dgm:pt modelId="{E336F969-2685-40E6-B647-F15C43ADD0D7}" type="parTrans" cxnId="{F67504A7-F91A-4B11-8384-70F70017DCD0}">
      <dgm:prSet/>
      <dgm:spPr/>
      <dgm:t>
        <a:bodyPr/>
        <a:lstStyle/>
        <a:p>
          <a:endParaRPr lang="pl-PL"/>
        </a:p>
      </dgm:t>
    </dgm:pt>
    <dgm:pt modelId="{64231345-D5AE-4169-BE8B-7CBD9E3A2FA8}" type="sibTrans" cxnId="{F67504A7-F91A-4B11-8384-70F70017DCD0}">
      <dgm:prSet/>
      <dgm:spPr/>
      <dgm:t>
        <a:bodyPr/>
        <a:lstStyle/>
        <a:p>
          <a:endParaRPr lang="pl-PL"/>
        </a:p>
      </dgm:t>
    </dgm:pt>
    <dgm:pt modelId="{930D888B-455F-4815-AC55-241ED38BBB1B}">
      <dgm:prSet phldrT="[Tekst]"/>
      <dgm:spPr/>
      <dgm:t>
        <a:bodyPr/>
        <a:lstStyle/>
        <a:p>
          <a:pPr algn="just"/>
          <a:r>
            <a:rPr lang="pl-PL" b="1" dirty="0" smtClean="0"/>
            <a:t>Analiza SWOT </a:t>
          </a:r>
          <a:r>
            <a:rPr lang="pl-PL" dirty="0" smtClean="0"/>
            <a:t>sektora ze wskazaniem sposobów rozwiązywania głównych problemów wpływających na destabilizację funkcjonowania organizacji non-profit </a:t>
          </a:r>
          <a:br>
            <a:rPr lang="pl-PL" dirty="0" smtClean="0"/>
          </a:br>
          <a:r>
            <a:rPr lang="pl-PL" dirty="0" smtClean="0"/>
            <a:t>w Polsce oraz w woj. podlaskim.</a:t>
          </a:r>
          <a:endParaRPr lang="pl-PL" dirty="0"/>
        </a:p>
      </dgm:t>
    </dgm:pt>
    <dgm:pt modelId="{AACD24F7-2905-4717-97BB-33587C2126BC}" type="parTrans" cxnId="{B929C9AA-0805-4AAE-833A-8CA79347D134}">
      <dgm:prSet/>
      <dgm:spPr/>
      <dgm:t>
        <a:bodyPr/>
        <a:lstStyle/>
        <a:p>
          <a:endParaRPr lang="pl-PL"/>
        </a:p>
      </dgm:t>
    </dgm:pt>
    <dgm:pt modelId="{3C72BEBD-D18D-4D65-8FF4-6D326865C24C}" type="sibTrans" cxnId="{B929C9AA-0805-4AAE-833A-8CA79347D134}">
      <dgm:prSet/>
      <dgm:spPr/>
      <dgm:t>
        <a:bodyPr/>
        <a:lstStyle/>
        <a:p>
          <a:endParaRPr lang="pl-PL"/>
        </a:p>
      </dgm:t>
    </dgm:pt>
    <dgm:pt modelId="{9A8C3DD5-B2DD-4AAC-9124-FC5E70692D84}">
      <dgm:prSet phldrT="[Tekst]"/>
      <dgm:spPr/>
      <dgm:t>
        <a:bodyPr/>
        <a:lstStyle/>
        <a:p>
          <a:r>
            <a:rPr lang="pl-PL" dirty="0" smtClean="0"/>
            <a:t>6</a:t>
          </a:r>
          <a:endParaRPr lang="pl-PL" dirty="0"/>
        </a:p>
      </dgm:t>
    </dgm:pt>
    <dgm:pt modelId="{F89E2344-CD87-4462-9E78-132054D8ECC3}" type="parTrans" cxnId="{6ACDA9CB-3D1E-44B4-8AF7-EAE5D4BC8FE6}">
      <dgm:prSet/>
      <dgm:spPr/>
      <dgm:t>
        <a:bodyPr/>
        <a:lstStyle/>
        <a:p>
          <a:endParaRPr lang="pl-PL"/>
        </a:p>
      </dgm:t>
    </dgm:pt>
    <dgm:pt modelId="{B309DBB4-939B-4A6A-B201-C1EECFA27D0C}" type="sibTrans" cxnId="{6ACDA9CB-3D1E-44B4-8AF7-EAE5D4BC8FE6}">
      <dgm:prSet/>
      <dgm:spPr/>
      <dgm:t>
        <a:bodyPr/>
        <a:lstStyle/>
        <a:p>
          <a:endParaRPr lang="pl-PL"/>
        </a:p>
      </dgm:t>
    </dgm:pt>
    <dgm:pt modelId="{8F22C5E4-D8CD-46FA-8555-33B741686570}">
      <dgm:prSet phldrT="[Tekst]"/>
      <dgm:spPr/>
      <dgm:t>
        <a:bodyPr/>
        <a:lstStyle/>
        <a:p>
          <a:pPr algn="just"/>
          <a:r>
            <a:rPr lang="pl-PL" b="1" dirty="0" smtClean="0"/>
            <a:t>Analiza sposobu zarządzania organizacjami non-profit </a:t>
          </a:r>
          <a:r>
            <a:rPr lang="pl-PL" dirty="0" smtClean="0"/>
            <a:t>w woj. podlaskim w aspekcie realizacji ich misji w celu tworzenia tzw. „dobra wspólnego”.</a:t>
          </a:r>
          <a:endParaRPr lang="pl-PL" dirty="0"/>
        </a:p>
      </dgm:t>
    </dgm:pt>
    <dgm:pt modelId="{AC33A919-ACAD-4BE5-8A38-F3117FEB5688}" type="parTrans" cxnId="{03431EA0-94E8-4B0B-9BCF-E87C0DFC7EFC}">
      <dgm:prSet/>
      <dgm:spPr/>
      <dgm:t>
        <a:bodyPr/>
        <a:lstStyle/>
        <a:p>
          <a:endParaRPr lang="pl-PL"/>
        </a:p>
      </dgm:t>
    </dgm:pt>
    <dgm:pt modelId="{79C373FA-151B-42B7-A928-84A06C9735A3}" type="sibTrans" cxnId="{03431EA0-94E8-4B0B-9BCF-E87C0DFC7EFC}">
      <dgm:prSet/>
      <dgm:spPr/>
      <dgm:t>
        <a:bodyPr/>
        <a:lstStyle/>
        <a:p>
          <a:endParaRPr lang="pl-PL"/>
        </a:p>
      </dgm:t>
    </dgm:pt>
    <dgm:pt modelId="{632BDEE3-3F2E-4C5D-B719-C45BBA886E27}" type="pres">
      <dgm:prSet presAssocID="{9128EFE4-0760-49AD-B70F-1D62D4C4CE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F745D3-4551-4849-B5C5-AE1F812748F8}" type="pres">
      <dgm:prSet presAssocID="{333EFF10-9917-4F1A-8C0F-5245F48ED73A}" presName="linNode" presStyleCnt="0"/>
      <dgm:spPr/>
    </dgm:pt>
    <dgm:pt modelId="{CCEC8876-FF6D-47FE-B6F2-1967B62C1C40}" type="pres">
      <dgm:prSet presAssocID="{333EFF10-9917-4F1A-8C0F-5245F48ED73A}" presName="parentText" presStyleLbl="node1" presStyleIdx="0" presStyleCnt="3" custScaleX="52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5EF5E8-FD55-4F70-B67E-5F4919D18F4C}" type="pres">
      <dgm:prSet presAssocID="{333EFF10-9917-4F1A-8C0F-5245F48ED73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A0D1EA-6D98-4D7F-886D-5A96F5F5D3FB}" type="pres">
      <dgm:prSet presAssocID="{2C01D4C8-EBF7-4C73-96C7-93A088EAD729}" presName="sp" presStyleCnt="0"/>
      <dgm:spPr/>
    </dgm:pt>
    <dgm:pt modelId="{3B363359-852F-4AFA-A84B-0FE7EBFCAE39}" type="pres">
      <dgm:prSet presAssocID="{045F4F2B-B8EB-4110-A080-E2606C4EF634}" presName="linNode" presStyleCnt="0"/>
      <dgm:spPr/>
    </dgm:pt>
    <dgm:pt modelId="{81C335C8-1245-43EB-818A-B41DCBB1395C}" type="pres">
      <dgm:prSet presAssocID="{045F4F2B-B8EB-4110-A080-E2606C4EF634}" presName="parentText" presStyleLbl="node1" presStyleIdx="1" presStyleCnt="3" custScaleX="52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92828C-F9EE-4884-83DC-64953F8CBC66}" type="pres">
      <dgm:prSet presAssocID="{045F4F2B-B8EB-4110-A080-E2606C4EF63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1900F-3F44-4CE9-9A3B-3ABD0ADF0846}" type="pres">
      <dgm:prSet presAssocID="{64231345-D5AE-4169-BE8B-7CBD9E3A2FA8}" presName="sp" presStyleCnt="0"/>
      <dgm:spPr/>
    </dgm:pt>
    <dgm:pt modelId="{DB8606E9-4B80-4B25-B36D-3FE709923876}" type="pres">
      <dgm:prSet presAssocID="{9A8C3DD5-B2DD-4AAC-9124-FC5E70692D84}" presName="linNode" presStyleCnt="0"/>
      <dgm:spPr/>
    </dgm:pt>
    <dgm:pt modelId="{3065280C-C054-441B-A27A-E382D6C8CE5B}" type="pres">
      <dgm:prSet presAssocID="{9A8C3DD5-B2DD-4AAC-9124-FC5E70692D84}" presName="parentText" presStyleLbl="node1" presStyleIdx="2" presStyleCnt="3" custScaleX="52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FAB315-5B4C-48B1-912F-1D28FEB0BB3F}" type="pres">
      <dgm:prSet presAssocID="{9A8C3DD5-B2DD-4AAC-9124-FC5E70692D8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29C9AA-0805-4AAE-833A-8CA79347D134}" srcId="{045F4F2B-B8EB-4110-A080-E2606C4EF634}" destId="{930D888B-455F-4815-AC55-241ED38BBB1B}" srcOrd="0" destOrd="0" parTransId="{AACD24F7-2905-4717-97BB-33587C2126BC}" sibTransId="{3C72BEBD-D18D-4D65-8FF4-6D326865C24C}"/>
    <dgm:cxn modelId="{03431EA0-94E8-4B0B-9BCF-E87C0DFC7EFC}" srcId="{9A8C3DD5-B2DD-4AAC-9124-FC5E70692D84}" destId="{8F22C5E4-D8CD-46FA-8555-33B741686570}" srcOrd="0" destOrd="0" parTransId="{AC33A919-ACAD-4BE5-8A38-F3117FEB5688}" sibTransId="{79C373FA-151B-42B7-A928-84A06C9735A3}"/>
    <dgm:cxn modelId="{794068C4-2021-427C-83D6-3694C974852A}" srcId="{9128EFE4-0760-49AD-B70F-1D62D4C4CEA2}" destId="{333EFF10-9917-4F1A-8C0F-5245F48ED73A}" srcOrd="0" destOrd="0" parTransId="{A9815EC4-C74F-4698-8273-B97BCD8CC1B9}" sibTransId="{2C01D4C8-EBF7-4C73-96C7-93A088EAD729}"/>
    <dgm:cxn modelId="{DA5C965D-234D-4F49-A21E-4AD7439022E5}" srcId="{333EFF10-9917-4F1A-8C0F-5245F48ED73A}" destId="{F46CCB27-C716-440F-BA58-4B5BE38622EE}" srcOrd="0" destOrd="0" parTransId="{47BC934B-D2F8-4CAC-83B9-7873ED9DD347}" sibTransId="{7DF3DCFB-7B75-43ED-88F3-38FE16713DEC}"/>
    <dgm:cxn modelId="{6ACDA9CB-3D1E-44B4-8AF7-EAE5D4BC8FE6}" srcId="{9128EFE4-0760-49AD-B70F-1D62D4C4CEA2}" destId="{9A8C3DD5-B2DD-4AAC-9124-FC5E70692D84}" srcOrd="2" destOrd="0" parTransId="{F89E2344-CD87-4462-9E78-132054D8ECC3}" sibTransId="{B309DBB4-939B-4A6A-B201-C1EECFA27D0C}"/>
    <dgm:cxn modelId="{A009A5A9-B743-4B33-A371-91E0B921A1BC}" type="presOf" srcId="{9A8C3DD5-B2DD-4AAC-9124-FC5E70692D84}" destId="{3065280C-C054-441B-A27A-E382D6C8CE5B}" srcOrd="0" destOrd="0" presId="urn:microsoft.com/office/officeart/2005/8/layout/vList5"/>
    <dgm:cxn modelId="{F3B2D229-01A5-436C-BB2F-9CE6E5F6D398}" type="presOf" srcId="{9128EFE4-0760-49AD-B70F-1D62D4C4CEA2}" destId="{632BDEE3-3F2E-4C5D-B719-C45BBA886E27}" srcOrd="0" destOrd="0" presId="urn:microsoft.com/office/officeart/2005/8/layout/vList5"/>
    <dgm:cxn modelId="{CE9B59F7-5392-42CD-A38D-E5648F29C841}" type="presOf" srcId="{333EFF10-9917-4F1A-8C0F-5245F48ED73A}" destId="{CCEC8876-FF6D-47FE-B6F2-1967B62C1C40}" srcOrd="0" destOrd="0" presId="urn:microsoft.com/office/officeart/2005/8/layout/vList5"/>
    <dgm:cxn modelId="{04685449-458B-4E85-BC8C-3DC04F862A1B}" type="presOf" srcId="{045F4F2B-B8EB-4110-A080-E2606C4EF634}" destId="{81C335C8-1245-43EB-818A-B41DCBB1395C}" srcOrd="0" destOrd="0" presId="urn:microsoft.com/office/officeart/2005/8/layout/vList5"/>
    <dgm:cxn modelId="{67C371AC-96DB-44B9-BE7D-DC14D0DAEEA8}" type="presOf" srcId="{F46CCB27-C716-440F-BA58-4B5BE38622EE}" destId="{555EF5E8-FD55-4F70-B67E-5F4919D18F4C}" srcOrd="0" destOrd="0" presId="urn:microsoft.com/office/officeart/2005/8/layout/vList5"/>
    <dgm:cxn modelId="{F67504A7-F91A-4B11-8384-70F70017DCD0}" srcId="{9128EFE4-0760-49AD-B70F-1D62D4C4CEA2}" destId="{045F4F2B-B8EB-4110-A080-E2606C4EF634}" srcOrd="1" destOrd="0" parTransId="{E336F969-2685-40E6-B647-F15C43ADD0D7}" sibTransId="{64231345-D5AE-4169-BE8B-7CBD9E3A2FA8}"/>
    <dgm:cxn modelId="{31B1BC0A-BAAE-43DE-A8D2-31D0AAF67B99}" type="presOf" srcId="{930D888B-455F-4815-AC55-241ED38BBB1B}" destId="{9B92828C-F9EE-4884-83DC-64953F8CBC66}" srcOrd="0" destOrd="0" presId="urn:microsoft.com/office/officeart/2005/8/layout/vList5"/>
    <dgm:cxn modelId="{C0923596-00F6-4FF6-9ACB-C221A41AF8E3}" type="presOf" srcId="{8F22C5E4-D8CD-46FA-8555-33B741686570}" destId="{44FAB315-5B4C-48B1-912F-1D28FEB0BB3F}" srcOrd="0" destOrd="0" presId="urn:microsoft.com/office/officeart/2005/8/layout/vList5"/>
    <dgm:cxn modelId="{96E6FD67-8785-457F-A60A-2A177AFA908F}" type="presParOf" srcId="{632BDEE3-3F2E-4C5D-B719-C45BBA886E27}" destId="{54F745D3-4551-4849-B5C5-AE1F812748F8}" srcOrd="0" destOrd="0" presId="urn:microsoft.com/office/officeart/2005/8/layout/vList5"/>
    <dgm:cxn modelId="{AF4061B8-5C1C-4E99-AA56-2662FCAE7FB5}" type="presParOf" srcId="{54F745D3-4551-4849-B5C5-AE1F812748F8}" destId="{CCEC8876-FF6D-47FE-B6F2-1967B62C1C40}" srcOrd="0" destOrd="0" presId="urn:microsoft.com/office/officeart/2005/8/layout/vList5"/>
    <dgm:cxn modelId="{81547016-8CD1-4FE4-BDAC-CACBBDCE2738}" type="presParOf" srcId="{54F745D3-4551-4849-B5C5-AE1F812748F8}" destId="{555EF5E8-FD55-4F70-B67E-5F4919D18F4C}" srcOrd="1" destOrd="0" presId="urn:microsoft.com/office/officeart/2005/8/layout/vList5"/>
    <dgm:cxn modelId="{AB48696D-6F99-454F-8A2A-730B56C34544}" type="presParOf" srcId="{632BDEE3-3F2E-4C5D-B719-C45BBA886E27}" destId="{CDA0D1EA-6D98-4D7F-886D-5A96F5F5D3FB}" srcOrd="1" destOrd="0" presId="urn:microsoft.com/office/officeart/2005/8/layout/vList5"/>
    <dgm:cxn modelId="{7A5E6F93-18B3-40D2-AB8F-B7DCCB48305A}" type="presParOf" srcId="{632BDEE3-3F2E-4C5D-B719-C45BBA886E27}" destId="{3B363359-852F-4AFA-A84B-0FE7EBFCAE39}" srcOrd="2" destOrd="0" presId="urn:microsoft.com/office/officeart/2005/8/layout/vList5"/>
    <dgm:cxn modelId="{C3C7633E-F3A8-4AF6-9DB4-4902491805B2}" type="presParOf" srcId="{3B363359-852F-4AFA-A84B-0FE7EBFCAE39}" destId="{81C335C8-1245-43EB-818A-B41DCBB1395C}" srcOrd="0" destOrd="0" presId="urn:microsoft.com/office/officeart/2005/8/layout/vList5"/>
    <dgm:cxn modelId="{EB1C9BDE-A732-4988-A085-A86746111157}" type="presParOf" srcId="{3B363359-852F-4AFA-A84B-0FE7EBFCAE39}" destId="{9B92828C-F9EE-4884-83DC-64953F8CBC66}" srcOrd="1" destOrd="0" presId="urn:microsoft.com/office/officeart/2005/8/layout/vList5"/>
    <dgm:cxn modelId="{1120D90B-5138-42B3-9E89-E6DF1F0F056B}" type="presParOf" srcId="{632BDEE3-3F2E-4C5D-B719-C45BBA886E27}" destId="{BE21900F-3F44-4CE9-9A3B-3ABD0ADF0846}" srcOrd="3" destOrd="0" presId="urn:microsoft.com/office/officeart/2005/8/layout/vList5"/>
    <dgm:cxn modelId="{6F2DD332-5732-459A-A0FC-D99250ABE8A0}" type="presParOf" srcId="{632BDEE3-3F2E-4C5D-B719-C45BBA886E27}" destId="{DB8606E9-4B80-4B25-B36D-3FE709923876}" srcOrd="4" destOrd="0" presId="urn:microsoft.com/office/officeart/2005/8/layout/vList5"/>
    <dgm:cxn modelId="{4F7E30CE-5EBC-4BB1-80F3-910C2ADB6EC8}" type="presParOf" srcId="{DB8606E9-4B80-4B25-B36D-3FE709923876}" destId="{3065280C-C054-441B-A27A-E382D6C8CE5B}" srcOrd="0" destOrd="0" presId="urn:microsoft.com/office/officeart/2005/8/layout/vList5"/>
    <dgm:cxn modelId="{10E10D40-3578-43B0-9882-A25C923E376E}" type="presParOf" srcId="{DB8606E9-4B80-4B25-B36D-3FE709923876}" destId="{44FAB315-5B4C-48B1-912F-1D28FEB0BB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28EFE4-0760-49AD-B70F-1D62D4C4CEA2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33EFF10-9917-4F1A-8C0F-5245F48ED73A}">
      <dgm:prSet phldrT="[Tekst]"/>
      <dgm:spPr/>
      <dgm:t>
        <a:bodyPr/>
        <a:lstStyle/>
        <a:p>
          <a:r>
            <a:rPr lang="pl-PL" dirty="0" smtClean="0"/>
            <a:t>7</a:t>
          </a:r>
          <a:endParaRPr lang="pl-PL" dirty="0"/>
        </a:p>
      </dgm:t>
    </dgm:pt>
    <dgm:pt modelId="{A9815EC4-C74F-4698-8273-B97BCD8CC1B9}" type="parTrans" cxnId="{794068C4-2021-427C-83D6-3694C974852A}">
      <dgm:prSet/>
      <dgm:spPr/>
      <dgm:t>
        <a:bodyPr/>
        <a:lstStyle/>
        <a:p>
          <a:endParaRPr lang="pl-PL"/>
        </a:p>
      </dgm:t>
    </dgm:pt>
    <dgm:pt modelId="{2C01D4C8-EBF7-4C73-96C7-93A088EAD729}" type="sibTrans" cxnId="{794068C4-2021-427C-83D6-3694C974852A}">
      <dgm:prSet/>
      <dgm:spPr/>
      <dgm:t>
        <a:bodyPr/>
        <a:lstStyle/>
        <a:p>
          <a:endParaRPr lang="pl-PL"/>
        </a:p>
      </dgm:t>
    </dgm:pt>
    <dgm:pt modelId="{F46CCB27-C716-440F-BA58-4B5BE38622EE}">
      <dgm:prSet phldrT="[Tekst]"/>
      <dgm:spPr/>
      <dgm:t>
        <a:bodyPr/>
        <a:lstStyle/>
        <a:p>
          <a:pPr algn="just"/>
          <a:r>
            <a:rPr lang="pl-PL" b="1" dirty="0" smtClean="0"/>
            <a:t>Zbadanie przepływu informacji i sposobów efektywnej komunikacji pomiędzy organizacjami typu non-profit a samorządem oraz innymi instytucjami</a:t>
          </a:r>
          <a:endParaRPr lang="pl-PL" b="1" dirty="0"/>
        </a:p>
      </dgm:t>
    </dgm:pt>
    <dgm:pt modelId="{47BC934B-D2F8-4CAC-83B9-7873ED9DD347}" type="parTrans" cxnId="{DA5C965D-234D-4F49-A21E-4AD7439022E5}">
      <dgm:prSet/>
      <dgm:spPr/>
      <dgm:t>
        <a:bodyPr/>
        <a:lstStyle/>
        <a:p>
          <a:endParaRPr lang="pl-PL"/>
        </a:p>
      </dgm:t>
    </dgm:pt>
    <dgm:pt modelId="{7DF3DCFB-7B75-43ED-88F3-38FE16713DEC}" type="sibTrans" cxnId="{DA5C965D-234D-4F49-A21E-4AD7439022E5}">
      <dgm:prSet/>
      <dgm:spPr/>
      <dgm:t>
        <a:bodyPr/>
        <a:lstStyle/>
        <a:p>
          <a:endParaRPr lang="pl-PL"/>
        </a:p>
      </dgm:t>
    </dgm:pt>
    <dgm:pt modelId="{045F4F2B-B8EB-4110-A080-E2606C4EF634}">
      <dgm:prSet phldrT="[Tekst]"/>
      <dgm:spPr/>
      <dgm:t>
        <a:bodyPr/>
        <a:lstStyle/>
        <a:p>
          <a:r>
            <a:rPr lang="pl-PL" dirty="0" smtClean="0"/>
            <a:t>8</a:t>
          </a:r>
          <a:endParaRPr lang="pl-PL" dirty="0"/>
        </a:p>
      </dgm:t>
    </dgm:pt>
    <dgm:pt modelId="{E336F969-2685-40E6-B647-F15C43ADD0D7}" type="parTrans" cxnId="{F67504A7-F91A-4B11-8384-70F70017DCD0}">
      <dgm:prSet/>
      <dgm:spPr/>
      <dgm:t>
        <a:bodyPr/>
        <a:lstStyle/>
        <a:p>
          <a:endParaRPr lang="pl-PL"/>
        </a:p>
      </dgm:t>
    </dgm:pt>
    <dgm:pt modelId="{64231345-D5AE-4169-BE8B-7CBD9E3A2FA8}" type="sibTrans" cxnId="{F67504A7-F91A-4B11-8384-70F70017DCD0}">
      <dgm:prSet/>
      <dgm:spPr/>
      <dgm:t>
        <a:bodyPr/>
        <a:lstStyle/>
        <a:p>
          <a:endParaRPr lang="pl-PL"/>
        </a:p>
      </dgm:t>
    </dgm:pt>
    <dgm:pt modelId="{930D888B-455F-4815-AC55-241ED38BBB1B}">
      <dgm:prSet phldrT="[Tekst]"/>
      <dgm:spPr/>
      <dgm:t>
        <a:bodyPr/>
        <a:lstStyle/>
        <a:p>
          <a:pPr algn="just"/>
          <a:r>
            <a:rPr lang="pl-PL" b="1" dirty="0" smtClean="0"/>
            <a:t>Zbadanie form integracji badanych podmiotów </a:t>
          </a:r>
          <a:endParaRPr lang="pl-PL" b="1" dirty="0"/>
        </a:p>
      </dgm:t>
    </dgm:pt>
    <dgm:pt modelId="{AACD24F7-2905-4717-97BB-33587C2126BC}" type="parTrans" cxnId="{B929C9AA-0805-4AAE-833A-8CA79347D134}">
      <dgm:prSet/>
      <dgm:spPr/>
      <dgm:t>
        <a:bodyPr/>
        <a:lstStyle/>
        <a:p>
          <a:endParaRPr lang="pl-PL"/>
        </a:p>
      </dgm:t>
    </dgm:pt>
    <dgm:pt modelId="{3C72BEBD-D18D-4D65-8FF4-6D326865C24C}" type="sibTrans" cxnId="{B929C9AA-0805-4AAE-833A-8CA79347D134}">
      <dgm:prSet/>
      <dgm:spPr/>
      <dgm:t>
        <a:bodyPr/>
        <a:lstStyle/>
        <a:p>
          <a:endParaRPr lang="pl-PL"/>
        </a:p>
      </dgm:t>
    </dgm:pt>
    <dgm:pt modelId="{9A8C3DD5-B2DD-4AAC-9124-FC5E70692D84}">
      <dgm:prSet phldrT="[Tekst]"/>
      <dgm:spPr/>
      <dgm:t>
        <a:bodyPr/>
        <a:lstStyle/>
        <a:p>
          <a:r>
            <a:rPr lang="pl-PL" dirty="0" smtClean="0"/>
            <a:t>9</a:t>
          </a:r>
          <a:endParaRPr lang="pl-PL" dirty="0"/>
        </a:p>
      </dgm:t>
    </dgm:pt>
    <dgm:pt modelId="{F89E2344-CD87-4462-9E78-132054D8ECC3}" type="parTrans" cxnId="{6ACDA9CB-3D1E-44B4-8AF7-EAE5D4BC8FE6}">
      <dgm:prSet/>
      <dgm:spPr/>
      <dgm:t>
        <a:bodyPr/>
        <a:lstStyle/>
        <a:p>
          <a:endParaRPr lang="pl-PL"/>
        </a:p>
      </dgm:t>
    </dgm:pt>
    <dgm:pt modelId="{B309DBB4-939B-4A6A-B201-C1EECFA27D0C}" type="sibTrans" cxnId="{6ACDA9CB-3D1E-44B4-8AF7-EAE5D4BC8FE6}">
      <dgm:prSet/>
      <dgm:spPr/>
      <dgm:t>
        <a:bodyPr/>
        <a:lstStyle/>
        <a:p>
          <a:endParaRPr lang="pl-PL"/>
        </a:p>
      </dgm:t>
    </dgm:pt>
    <dgm:pt modelId="{8F22C5E4-D8CD-46FA-8555-33B741686570}">
      <dgm:prSet phldrT="[Tekst]"/>
      <dgm:spPr/>
      <dgm:t>
        <a:bodyPr/>
        <a:lstStyle/>
        <a:p>
          <a:pPr algn="just"/>
          <a:r>
            <a:rPr lang="pl-PL" b="1" dirty="0" smtClean="0"/>
            <a:t>Ukazanie czynników związanych z kapitałem społecznym wpływających na awans oraz na blokady awansu społecznego Podlasian</a:t>
          </a:r>
          <a:endParaRPr lang="pl-PL" b="1" dirty="0"/>
        </a:p>
      </dgm:t>
    </dgm:pt>
    <dgm:pt modelId="{AC33A919-ACAD-4BE5-8A38-F3117FEB5688}" type="parTrans" cxnId="{03431EA0-94E8-4B0B-9BCF-E87C0DFC7EFC}">
      <dgm:prSet/>
      <dgm:spPr/>
      <dgm:t>
        <a:bodyPr/>
        <a:lstStyle/>
        <a:p>
          <a:endParaRPr lang="pl-PL"/>
        </a:p>
      </dgm:t>
    </dgm:pt>
    <dgm:pt modelId="{79C373FA-151B-42B7-A928-84A06C9735A3}" type="sibTrans" cxnId="{03431EA0-94E8-4B0B-9BCF-E87C0DFC7EFC}">
      <dgm:prSet/>
      <dgm:spPr/>
      <dgm:t>
        <a:bodyPr/>
        <a:lstStyle/>
        <a:p>
          <a:endParaRPr lang="pl-PL"/>
        </a:p>
      </dgm:t>
    </dgm:pt>
    <dgm:pt modelId="{632BDEE3-3F2E-4C5D-B719-C45BBA886E27}" type="pres">
      <dgm:prSet presAssocID="{9128EFE4-0760-49AD-B70F-1D62D4C4CE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F745D3-4551-4849-B5C5-AE1F812748F8}" type="pres">
      <dgm:prSet presAssocID="{333EFF10-9917-4F1A-8C0F-5245F48ED73A}" presName="linNode" presStyleCnt="0"/>
      <dgm:spPr/>
    </dgm:pt>
    <dgm:pt modelId="{CCEC8876-FF6D-47FE-B6F2-1967B62C1C40}" type="pres">
      <dgm:prSet presAssocID="{333EFF10-9917-4F1A-8C0F-5245F48ED73A}" presName="parentText" presStyleLbl="node1" presStyleIdx="0" presStyleCnt="3" custScaleX="52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5EF5E8-FD55-4F70-B67E-5F4919D18F4C}" type="pres">
      <dgm:prSet presAssocID="{333EFF10-9917-4F1A-8C0F-5245F48ED73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A0D1EA-6D98-4D7F-886D-5A96F5F5D3FB}" type="pres">
      <dgm:prSet presAssocID="{2C01D4C8-EBF7-4C73-96C7-93A088EAD729}" presName="sp" presStyleCnt="0"/>
      <dgm:spPr/>
    </dgm:pt>
    <dgm:pt modelId="{3B363359-852F-4AFA-A84B-0FE7EBFCAE39}" type="pres">
      <dgm:prSet presAssocID="{045F4F2B-B8EB-4110-A080-E2606C4EF634}" presName="linNode" presStyleCnt="0"/>
      <dgm:spPr/>
    </dgm:pt>
    <dgm:pt modelId="{81C335C8-1245-43EB-818A-B41DCBB1395C}" type="pres">
      <dgm:prSet presAssocID="{045F4F2B-B8EB-4110-A080-E2606C4EF634}" presName="parentText" presStyleLbl="node1" presStyleIdx="1" presStyleCnt="3" custScaleX="52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92828C-F9EE-4884-83DC-64953F8CBC66}" type="pres">
      <dgm:prSet presAssocID="{045F4F2B-B8EB-4110-A080-E2606C4EF63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1900F-3F44-4CE9-9A3B-3ABD0ADF0846}" type="pres">
      <dgm:prSet presAssocID="{64231345-D5AE-4169-BE8B-7CBD9E3A2FA8}" presName="sp" presStyleCnt="0"/>
      <dgm:spPr/>
    </dgm:pt>
    <dgm:pt modelId="{DB8606E9-4B80-4B25-B36D-3FE709923876}" type="pres">
      <dgm:prSet presAssocID="{9A8C3DD5-B2DD-4AAC-9124-FC5E70692D84}" presName="linNode" presStyleCnt="0"/>
      <dgm:spPr/>
    </dgm:pt>
    <dgm:pt modelId="{3065280C-C054-441B-A27A-E382D6C8CE5B}" type="pres">
      <dgm:prSet presAssocID="{9A8C3DD5-B2DD-4AAC-9124-FC5E70692D84}" presName="parentText" presStyleLbl="node1" presStyleIdx="2" presStyleCnt="3" custScaleX="52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FAB315-5B4C-48B1-912F-1D28FEB0BB3F}" type="pres">
      <dgm:prSet presAssocID="{9A8C3DD5-B2DD-4AAC-9124-FC5E70692D8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C8D64AD-A8D5-4444-B9EE-E90B631578A4}" type="presOf" srcId="{8F22C5E4-D8CD-46FA-8555-33B741686570}" destId="{44FAB315-5B4C-48B1-912F-1D28FEB0BB3F}" srcOrd="0" destOrd="0" presId="urn:microsoft.com/office/officeart/2005/8/layout/vList5"/>
    <dgm:cxn modelId="{03431EA0-94E8-4B0B-9BCF-E87C0DFC7EFC}" srcId="{9A8C3DD5-B2DD-4AAC-9124-FC5E70692D84}" destId="{8F22C5E4-D8CD-46FA-8555-33B741686570}" srcOrd="0" destOrd="0" parTransId="{AC33A919-ACAD-4BE5-8A38-F3117FEB5688}" sibTransId="{79C373FA-151B-42B7-A928-84A06C9735A3}"/>
    <dgm:cxn modelId="{B929C9AA-0805-4AAE-833A-8CA79347D134}" srcId="{045F4F2B-B8EB-4110-A080-E2606C4EF634}" destId="{930D888B-455F-4815-AC55-241ED38BBB1B}" srcOrd="0" destOrd="0" parTransId="{AACD24F7-2905-4717-97BB-33587C2126BC}" sibTransId="{3C72BEBD-D18D-4D65-8FF4-6D326865C24C}"/>
    <dgm:cxn modelId="{2253EEB6-11A1-4835-BE91-3537EB28EFCC}" type="presOf" srcId="{F46CCB27-C716-440F-BA58-4B5BE38622EE}" destId="{555EF5E8-FD55-4F70-B67E-5F4919D18F4C}" srcOrd="0" destOrd="0" presId="urn:microsoft.com/office/officeart/2005/8/layout/vList5"/>
    <dgm:cxn modelId="{DA5C965D-234D-4F49-A21E-4AD7439022E5}" srcId="{333EFF10-9917-4F1A-8C0F-5245F48ED73A}" destId="{F46CCB27-C716-440F-BA58-4B5BE38622EE}" srcOrd="0" destOrd="0" parTransId="{47BC934B-D2F8-4CAC-83B9-7873ED9DD347}" sibTransId="{7DF3DCFB-7B75-43ED-88F3-38FE16713DEC}"/>
    <dgm:cxn modelId="{6420B37D-FF7B-4379-9CA5-5217BD5CE4D0}" type="presOf" srcId="{045F4F2B-B8EB-4110-A080-E2606C4EF634}" destId="{81C335C8-1245-43EB-818A-B41DCBB1395C}" srcOrd="0" destOrd="0" presId="urn:microsoft.com/office/officeart/2005/8/layout/vList5"/>
    <dgm:cxn modelId="{6ACDA9CB-3D1E-44B4-8AF7-EAE5D4BC8FE6}" srcId="{9128EFE4-0760-49AD-B70F-1D62D4C4CEA2}" destId="{9A8C3DD5-B2DD-4AAC-9124-FC5E70692D84}" srcOrd="2" destOrd="0" parTransId="{F89E2344-CD87-4462-9E78-132054D8ECC3}" sibTransId="{B309DBB4-939B-4A6A-B201-C1EECFA27D0C}"/>
    <dgm:cxn modelId="{794068C4-2021-427C-83D6-3694C974852A}" srcId="{9128EFE4-0760-49AD-B70F-1D62D4C4CEA2}" destId="{333EFF10-9917-4F1A-8C0F-5245F48ED73A}" srcOrd="0" destOrd="0" parTransId="{A9815EC4-C74F-4698-8273-B97BCD8CC1B9}" sibTransId="{2C01D4C8-EBF7-4C73-96C7-93A088EAD729}"/>
    <dgm:cxn modelId="{336C2408-8BAD-4DDE-9984-FABA7C9E3C54}" type="presOf" srcId="{930D888B-455F-4815-AC55-241ED38BBB1B}" destId="{9B92828C-F9EE-4884-83DC-64953F8CBC66}" srcOrd="0" destOrd="0" presId="urn:microsoft.com/office/officeart/2005/8/layout/vList5"/>
    <dgm:cxn modelId="{F67504A7-F91A-4B11-8384-70F70017DCD0}" srcId="{9128EFE4-0760-49AD-B70F-1D62D4C4CEA2}" destId="{045F4F2B-B8EB-4110-A080-E2606C4EF634}" srcOrd="1" destOrd="0" parTransId="{E336F969-2685-40E6-B647-F15C43ADD0D7}" sibTransId="{64231345-D5AE-4169-BE8B-7CBD9E3A2FA8}"/>
    <dgm:cxn modelId="{187E5735-3A39-48D0-B0EF-2897B8245CED}" type="presOf" srcId="{9128EFE4-0760-49AD-B70F-1D62D4C4CEA2}" destId="{632BDEE3-3F2E-4C5D-B719-C45BBA886E27}" srcOrd="0" destOrd="0" presId="urn:microsoft.com/office/officeart/2005/8/layout/vList5"/>
    <dgm:cxn modelId="{65EB988C-EA63-4D6F-AA17-27C4B51E085B}" type="presOf" srcId="{333EFF10-9917-4F1A-8C0F-5245F48ED73A}" destId="{CCEC8876-FF6D-47FE-B6F2-1967B62C1C40}" srcOrd="0" destOrd="0" presId="urn:microsoft.com/office/officeart/2005/8/layout/vList5"/>
    <dgm:cxn modelId="{8C4C1EE9-F6C9-4862-B0E1-9DDADDE120BB}" type="presOf" srcId="{9A8C3DD5-B2DD-4AAC-9124-FC5E70692D84}" destId="{3065280C-C054-441B-A27A-E382D6C8CE5B}" srcOrd="0" destOrd="0" presId="urn:microsoft.com/office/officeart/2005/8/layout/vList5"/>
    <dgm:cxn modelId="{D4B4A845-5EA6-484C-B779-D864E0B3AB3C}" type="presParOf" srcId="{632BDEE3-3F2E-4C5D-B719-C45BBA886E27}" destId="{54F745D3-4551-4849-B5C5-AE1F812748F8}" srcOrd="0" destOrd="0" presId="urn:microsoft.com/office/officeart/2005/8/layout/vList5"/>
    <dgm:cxn modelId="{5C89492F-4EDD-4D09-B298-CC6AC555E31A}" type="presParOf" srcId="{54F745D3-4551-4849-B5C5-AE1F812748F8}" destId="{CCEC8876-FF6D-47FE-B6F2-1967B62C1C40}" srcOrd="0" destOrd="0" presId="urn:microsoft.com/office/officeart/2005/8/layout/vList5"/>
    <dgm:cxn modelId="{957938B9-DBCA-4766-B41E-79FB8E71E4E0}" type="presParOf" srcId="{54F745D3-4551-4849-B5C5-AE1F812748F8}" destId="{555EF5E8-FD55-4F70-B67E-5F4919D18F4C}" srcOrd="1" destOrd="0" presId="urn:microsoft.com/office/officeart/2005/8/layout/vList5"/>
    <dgm:cxn modelId="{BC09BA78-57BC-43EB-B0FD-47606CDD899C}" type="presParOf" srcId="{632BDEE3-3F2E-4C5D-B719-C45BBA886E27}" destId="{CDA0D1EA-6D98-4D7F-886D-5A96F5F5D3FB}" srcOrd="1" destOrd="0" presId="urn:microsoft.com/office/officeart/2005/8/layout/vList5"/>
    <dgm:cxn modelId="{DD477D4C-CF40-4189-A92B-79B5297A04AB}" type="presParOf" srcId="{632BDEE3-3F2E-4C5D-B719-C45BBA886E27}" destId="{3B363359-852F-4AFA-A84B-0FE7EBFCAE39}" srcOrd="2" destOrd="0" presId="urn:microsoft.com/office/officeart/2005/8/layout/vList5"/>
    <dgm:cxn modelId="{2F30EB17-BAD4-422C-9164-79CFC3DCE341}" type="presParOf" srcId="{3B363359-852F-4AFA-A84B-0FE7EBFCAE39}" destId="{81C335C8-1245-43EB-818A-B41DCBB1395C}" srcOrd="0" destOrd="0" presId="urn:microsoft.com/office/officeart/2005/8/layout/vList5"/>
    <dgm:cxn modelId="{69CF965E-38DE-4B41-AC2A-992B12A2B36C}" type="presParOf" srcId="{3B363359-852F-4AFA-A84B-0FE7EBFCAE39}" destId="{9B92828C-F9EE-4884-83DC-64953F8CBC66}" srcOrd="1" destOrd="0" presId="urn:microsoft.com/office/officeart/2005/8/layout/vList5"/>
    <dgm:cxn modelId="{D3B289EF-8E9E-4EB0-9A30-3D422CC53BC1}" type="presParOf" srcId="{632BDEE3-3F2E-4C5D-B719-C45BBA886E27}" destId="{BE21900F-3F44-4CE9-9A3B-3ABD0ADF0846}" srcOrd="3" destOrd="0" presId="urn:microsoft.com/office/officeart/2005/8/layout/vList5"/>
    <dgm:cxn modelId="{896B27DB-7E6B-4543-889C-7E9311712BD4}" type="presParOf" srcId="{632BDEE3-3F2E-4C5D-B719-C45BBA886E27}" destId="{DB8606E9-4B80-4B25-B36D-3FE709923876}" srcOrd="4" destOrd="0" presId="urn:microsoft.com/office/officeart/2005/8/layout/vList5"/>
    <dgm:cxn modelId="{FEA47862-458C-409F-A1D7-E8FED4315D4C}" type="presParOf" srcId="{DB8606E9-4B80-4B25-B36D-3FE709923876}" destId="{3065280C-C054-441B-A27A-E382D6C8CE5B}" srcOrd="0" destOrd="0" presId="urn:microsoft.com/office/officeart/2005/8/layout/vList5"/>
    <dgm:cxn modelId="{98EDDB83-4896-4FF8-9384-249A3928B8C7}" type="presParOf" srcId="{DB8606E9-4B80-4B25-B36D-3FE709923876}" destId="{44FAB315-5B4C-48B1-912F-1D28FEB0BB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28EFE4-0760-49AD-B70F-1D62D4C4CEA2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33EFF10-9917-4F1A-8C0F-5245F48ED73A}">
      <dgm:prSet phldrT="[Tekst]"/>
      <dgm:spPr/>
      <dgm:t>
        <a:bodyPr/>
        <a:lstStyle/>
        <a:p>
          <a:r>
            <a:rPr lang="pl-PL" dirty="0" smtClean="0"/>
            <a:t>10</a:t>
          </a:r>
          <a:endParaRPr lang="pl-PL" dirty="0"/>
        </a:p>
      </dgm:t>
    </dgm:pt>
    <dgm:pt modelId="{A9815EC4-C74F-4698-8273-B97BCD8CC1B9}" type="parTrans" cxnId="{794068C4-2021-427C-83D6-3694C974852A}">
      <dgm:prSet/>
      <dgm:spPr/>
      <dgm:t>
        <a:bodyPr/>
        <a:lstStyle/>
        <a:p>
          <a:endParaRPr lang="pl-PL"/>
        </a:p>
      </dgm:t>
    </dgm:pt>
    <dgm:pt modelId="{2C01D4C8-EBF7-4C73-96C7-93A088EAD729}" type="sibTrans" cxnId="{794068C4-2021-427C-83D6-3694C974852A}">
      <dgm:prSet/>
      <dgm:spPr/>
      <dgm:t>
        <a:bodyPr/>
        <a:lstStyle/>
        <a:p>
          <a:endParaRPr lang="pl-PL"/>
        </a:p>
      </dgm:t>
    </dgm:pt>
    <dgm:pt modelId="{F46CCB27-C716-440F-BA58-4B5BE38622EE}">
      <dgm:prSet phldrT="[Tekst]"/>
      <dgm:spPr/>
      <dgm:t>
        <a:bodyPr/>
        <a:lstStyle/>
        <a:p>
          <a:pPr algn="just"/>
          <a:r>
            <a:rPr lang="pl-PL" b="1" dirty="0" smtClean="0"/>
            <a:t>Analiza związku nierówności społecznych w kontekście poziomu rozwoju kapitału społecznego </a:t>
          </a:r>
          <a:r>
            <a:rPr lang="pl-PL" dirty="0" smtClean="0"/>
            <a:t>na terenie województwa podlaskiego oraz omówienie </a:t>
          </a:r>
          <a:r>
            <a:rPr lang="pl-PL" b="1" dirty="0" smtClean="0"/>
            <a:t>zjawiska potencjalnej peryferyzacji woj. podlaskiego na tle innych woj.</a:t>
          </a:r>
          <a:endParaRPr lang="pl-PL" b="1" dirty="0"/>
        </a:p>
      </dgm:t>
    </dgm:pt>
    <dgm:pt modelId="{47BC934B-D2F8-4CAC-83B9-7873ED9DD347}" type="parTrans" cxnId="{DA5C965D-234D-4F49-A21E-4AD7439022E5}">
      <dgm:prSet/>
      <dgm:spPr/>
      <dgm:t>
        <a:bodyPr/>
        <a:lstStyle/>
        <a:p>
          <a:endParaRPr lang="pl-PL"/>
        </a:p>
      </dgm:t>
    </dgm:pt>
    <dgm:pt modelId="{7DF3DCFB-7B75-43ED-88F3-38FE16713DEC}" type="sibTrans" cxnId="{DA5C965D-234D-4F49-A21E-4AD7439022E5}">
      <dgm:prSet/>
      <dgm:spPr/>
      <dgm:t>
        <a:bodyPr/>
        <a:lstStyle/>
        <a:p>
          <a:endParaRPr lang="pl-PL"/>
        </a:p>
      </dgm:t>
    </dgm:pt>
    <dgm:pt modelId="{045F4F2B-B8EB-4110-A080-E2606C4EF634}">
      <dgm:prSet phldrT="[Tekst]"/>
      <dgm:spPr/>
      <dgm:t>
        <a:bodyPr/>
        <a:lstStyle/>
        <a:p>
          <a:r>
            <a:rPr lang="pl-PL" dirty="0" smtClean="0"/>
            <a:t>11</a:t>
          </a:r>
          <a:endParaRPr lang="pl-PL" dirty="0"/>
        </a:p>
      </dgm:t>
    </dgm:pt>
    <dgm:pt modelId="{E336F969-2685-40E6-B647-F15C43ADD0D7}" type="parTrans" cxnId="{F67504A7-F91A-4B11-8384-70F70017DCD0}">
      <dgm:prSet/>
      <dgm:spPr/>
      <dgm:t>
        <a:bodyPr/>
        <a:lstStyle/>
        <a:p>
          <a:endParaRPr lang="pl-PL"/>
        </a:p>
      </dgm:t>
    </dgm:pt>
    <dgm:pt modelId="{64231345-D5AE-4169-BE8B-7CBD9E3A2FA8}" type="sibTrans" cxnId="{F67504A7-F91A-4B11-8384-70F70017DCD0}">
      <dgm:prSet/>
      <dgm:spPr/>
      <dgm:t>
        <a:bodyPr/>
        <a:lstStyle/>
        <a:p>
          <a:endParaRPr lang="pl-PL"/>
        </a:p>
      </dgm:t>
    </dgm:pt>
    <dgm:pt modelId="{930D888B-455F-4815-AC55-241ED38BBB1B}">
      <dgm:prSet phldrT="[Tekst]"/>
      <dgm:spPr/>
      <dgm:t>
        <a:bodyPr/>
        <a:lstStyle/>
        <a:p>
          <a:pPr algn="just"/>
          <a:r>
            <a:rPr lang="pl-PL" b="1" dirty="0" smtClean="0"/>
            <a:t>Opracowanie mapy obszarów wzrostu i stagnacji w zakresie rozwoju kapitału społecznego </a:t>
          </a:r>
          <a:r>
            <a:rPr lang="pl-PL" dirty="0" smtClean="0"/>
            <a:t>na terenie województwa podlaskiego</a:t>
          </a:r>
          <a:endParaRPr lang="pl-PL" b="1" dirty="0"/>
        </a:p>
      </dgm:t>
    </dgm:pt>
    <dgm:pt modelId="{AACD24F7-2905-4717-97BB-33587C2126BC}" type="parTrans" cxnId="{B929C9AA-0805-4AAE-833A-8CA79347D134}">
      <dgm:prSet/>
      <dgm:spPr/>
      <dgm:t>
        <a:bodyPr/>
        <a:lstStyle/>
        <a:p>
          <a:endParaRPr lang="pl-PL"/>
        </a:p>
      </dgm:t>
    </dgm:pt>
    <dgm:pt modelId="{3C72BEBD-D18D-4D65-8FF4-6D326865C24C}" type="sibTrans" cxnId="{B929C9AA-0805-4AAE-833A-8CA79347D134}">
      <dgm:prSet/>
      <dgm:spPr/>
      <dgm:t>
        <a:bodyPr/>
        <a:lstStyle/>
        <a:p>
          <a:endParaRPr lang="pl-PL"/>
        </a:p>
      </dgm:t>
    </dgm:pt>
    <dgm:pt modelId="{9A8C3DD5-B2DD-4AAC-9124-FC5E70692D84}">
      <dgm:prSet phldrT="[Tekst]"/>
      <dgm:spPr/>
      <dgm:t>
        <a:bodyPr/>
        <a:lstStyle/>
        <a:p>
          <a:r>
            <a:rPr lang="pl-PL" dirty="0" smtClean="0"/>
            <a:t>12</a:t>
          </a:r>
          <a:endParaRPr lang="pl-PL" dirty="0"/>
        </a:p>
      </dgm:t>
    </dgm:pt>
    <dgm:pt modelId="{F89E2344-CD87-4462-9E78-132054D8ECC3}" type="parTrans" cxnId="{6ACDA9CB-3D1E-44B4-8AF7-EAE5D4BC8FE6}">
      <dgm:prSet/>
      <dgm:spPr/>
      <dgm:t>
        <a:bodyPr/>
        <a:lstStyle/>
        <a:p>
          <a:endParaRPr lang="pl-PL"/>
        </a:p>
      </dgm:t>
    </dgm:pt>
    <dgm:pt modelId="{B309DBB4-939B-4A6A-B201-C1EECFA27D0C}" type="sibTrans" cxnId="{6ACDA9CB-3D1E-44B4-8AF7-EAE5D4BC8FE6}">
      <dgm:prSet/>
      <dgm:spPr/>
      <dgm:t>
        <a:bodyPr/>
        <a:lstStyle/>
        <a:p>
          <a:endParaRPr lang="pl-PL"/>
        </a:p>
      </dgm:t>
    </dgm:pt>
    <dgm:pt modelId="{8F22C5E4-D8CD-46FA-8555-33B741686570}">
      <dgm:prSet phldrT="[Tekst]"/>
      <dgm:spPr/>
      <dgm:t>
        <a:bodyPr/>
        <a:lstStyle/>
        <a:p>
          <a:pPr algn="just"/>
          <a:r>
            <a:rPr lang="pl-PL" b="1" dirty="0" smtClean="0"/>
            <a:t>Zweryfikowanie hipotezy o zależności pomiędzy działaniami organizacji non-profit, a pozytywnymi zmianami </a:t>
          </a:r>
          <a:br>
            <a:rPr lang="pl-PL" b="1" dirty="0" smtClean="0"/>
          </a:br>
          <a:r>
            <a:rPr lang="pl-PL" b="1" dirty="0" smtClean="0"/>
            <a:t>w partycypacji społecznej</a:t>
          </a:r>
          <a:r>
            <a:rPr lang="pl-PL" dirty="0" smtClean="0"/>
            <a:t> w województwie podlaskim</a:t>
          </a:r>
          <a:endParaRPr lang="pl-PL" b="1" dirty="0"/>
        </a:p>
      </dgm:t>
    </dgm:pt>
    <dgm:pt modelId="{AC33A919-ACAD-4BE5-8A38-F3117FEB5688}" type="parTrans" cxnId="{03431EA0-94E8-4B0B-9BCF-E87C0DFC7EFC}">
      <dgm:prSet/>
      <dgm:spPr/>
      <dgm:t>
        <a:bodyPr/>
        <a:lstStyle/>
        <a:p>
          <a:endParaRPr lang="pl-PL"/>
        </a:p>
      </dgm:t>
    </dgm:pt>
    <dgm:pt modelId="{79C373FA-151B-42B7-A928-84A06C9735A3}" type="sibTrans" cxnId="{03431EA0-94E8-4B0B-9BCF-E87C0DFC7EFC}">
      <dgm:prSet/>
      <dgm:spPr/>
      <dgm:t>
        <a:bodyPr/>
        <a:lstStyle/>
        <a:p>
          <a:endParaRPr lang="pl-PL"/>
        </a:p>
      </dgm:t>
    </dgm:pt>
    <dgm:pt modelId="{632BDEE3-3F2E-4C5D-B719-C45BBA886E27}" type="pres">
      <dgm:prSet presAssocID="{9128EFE4-0760-49AD-B70F-1D62D4C4CE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F745D3-4551-4849-B5C5-AE1F812748F8}" type="pres">
      <dgm:prSet presAssocID="{333EFF10-9917-4F1A-8C0F-5245F48ED73A}" presName="linNode" presStyleCnt="0"/>
      <dgm:spPr/>
    </dgm:pt>
    <dgm:pt modelId="{CCEC8876-FF6D-47FE-B6F2-1967B62C1C40}" type="pres">
      <dgm:prSet presAssocID="{333EFF10-9917-4F1A-8C0F-5245F48ED73A}" presName="parentText" presStyleLbl="node1" presStyleIdx="0" presStyleCnt="3" custScaleX="52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5EF5E8-FD55-4F70-B67E-5F4919D18F4C}" type="pres">
      <dgm:prSet presAssocID="{333EFF10-9917-4F1A-8C0F-5245F48ED73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A0D1EA-6D98-4D7F-886D-5A96F5F5D3FB}" type="pres">
      <dgm:prSet presAssocID="{2C01D4C8-EBF7-4C73-96C7-93A088EAD729}" presName="sp" presStyleCnt="0"/>
      <dgm:spPr/>
    </dgm:pt>
    <dgm:pt modelId="{3B363359-852F-4AFA-A84B-0FE7EBFCAE39}" type="pres">
      <dgm:prSet presAssocID="{045F4F2B-B8EB-4110-A080-E2606C4EF634}" presName="linNode" presStyleCnt="0"/>
      <dgm:spPr/>
    </dgm:pt>
    <dgm:pt modelId="{81C335C8-1245-43EB-818A-B41DCBB1395C}" type="pres">
      <dgm:prSet presAssocID="{045F4F2B-B8EB-4110-A080-E2606C4EF634}" presName="parentText" presStyleLbl="node1" presStyleIdx="1" presStyleCnt="3" custScaleX="52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92828C-F9EE-4884-83DC-64953F8CBC66}" type="pres">
      <dgm:prSet presAssocID="{045F4F2B-B8EB-4110-A080-E2606C4EF63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21900F-3F44-4CE9-9A3B-3ABD0ADF0846}" type="pres">
      <dgm:prSet presAssocID="{64231345-D5AE-4169-BE8B-7CBD9E3A2FA8}" presName="sp" presStyleCnt="0"/>
      <dgm:spPr/>
    </dgm:pt>
    <dgm:pt modelId="{DB8606E9-4B80-4B25-B36D-3FE709923876}" type="pres">
      <dgm:prSet presAssocID="{9A8C3DD5-B2DD-4AAC-9124-FC5E70692D84}" presName="linNode" presStyleCnt="0"/>
      <dgm:spPr/>
    </dgm:pt>
    <dgm:pt modelId="{3065280C-C054-441B-A27A-E382D6C8CE5B}" type="pres">
      <dgm:prSet presAssocID="{9A8C3DD5-B2DD-4AAC-9124-FC5E70692D84}" presName="parentText" presStyleLbl="node1" presStyleIdx="2" presStyleCnt="3" custScaleX="5277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FAB315-5B4C-48B1-912F-1D28FEB0BB3F}" type="pres">
      <dgm:prSet presAssocID="{9A8C3DD5-B2DD-4AAC-9124-FC5E70692D8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29C9AA-0805-4AAE-833A-8CA79347D134}" srcId="{045F4F2B-B8EB-4110-A080-E2606C4EF634}" destId="{930D888B-455F-4815-AC55-241ED38BBB1B}" srcOrd="0" destOrd="0" parTransId="{AACD24F7-2905-4717-97BB-33587C2126BC}" sibTransId="{3C72BEBD-D18D-4D65-8FF4-6D326865C24C}"/>
    <dgm:cxn modelId="{D5E91B5F-A935-40BD-8CA3-FA53B64CAFB6}" type="presOf" srcId="{F46CCB27-C716-440F-BA58-4B5BE38622EE}" destId="{555EF5E8-FD55-4F70-B67E-5F4919D18F4C}" srcOrd="0" destOrd="0" presId="urn:microsoft.com/office/officeart/2005/8/layout/vList5"/>
    <dgm:cxn modelId="{03431EA0-94E8-4B0B-9BCF-E87C0DFC7EFC}" srcId="{9A8C3DD5-B2DD-4AAC-9124-FC5E70692D84}" destId="{8F22C5E4-D8CD-46FA-8555-33B741686570}" srcOrd="0" destOrd="0" parTransId="{AC33A919-ACAD-4BE5-8A38-F3117FEB5688}" sibTransId="{79C373FA-151B-42B7-A928-84A06C9735A3}"/>
    <dgm:cxn modelId="{A2C9B987-302D-412E-90C4-BC9BC90318BA}" type="presOf" srcId="{8F22C5E4-D8CD-46FA-8555-33B741686570}" destId="{44FAB315-5B4C-48B1-912F-1D28FEB0BB3F}" srcOrd="0" destOrd="0" presId="urn:microsoft.com/office/officeart/2005/8/layout/vList5"/>
    <dgm:cxn modelId="{794068C4-2021-427C-83D6-3694C974852A}" srcId="{9128EFE4-0760-49AD-B70F-1D62D4C4CEA2}" destId="{333EFF10-9917-4F1A-8C0F-5245F48ED73A}" srcOrd="0" destOrd="0" parTransId="{A9815EC4-C74F-4698-8273-B97BCD8CC1B9}" sibTransId="{2C01D4C8-EBF7-4C73-96C7-93A088EAD729}"/>
    <dgm:cxn modelId="{DA5C965D-234D-4F49-A21E-4AD7439022E5}" srcId="{333EFF10-9917-4F1A-8C0F-5245F48ED73A}" destId="{F46CCB27-C716-440F-BA58-4B5BE38622EE}" srcOrd="0" destOrd="0" parTransId="{47BC934B-D2F8-4CAC-83B9-7873ED9DD347}" sibTransId="{7DF3DCFB-7B75-43ED-88F3-38FE16713DEC}"/>
    <dgm:cxn modelId="{6ACDA9CB-3D1E-44B4-8AF7-EAE5D4BC8FE6}" srcId="{9128EFE4-0760-49AD-B70F-1D62D4C4CEA2}" destId="{9A8C3DD5-B2DD-4AAC-9124-FC5E70692D84}" srcOrd="2" destOrd="0" parTransId="{F89E2344-CD87-4462-9E78-132054D8ECC3}" sibTransId="{B309DBB4-939B-4A6A-B201-C1EECFA27D0C}"/>
    <dgm:cxn modelId="{696DAC46-B23E-47F8-BBDA-31AECD7F6F1D}" type="presOf" srcId="{930D888B-455F-4815-AC55-241ED38BBB1B}" destId="{9B92828C-F9EE-4884-83DC-64953F8CBC66}" srcOrd="0" destOrd="0" presId="urn:microsoft.com/office/officeart/2005/8/layout/vList5"/>
    <dgm:cxn modelId="{D55B1BA0-ED09-4F42-8954-8860AA744B4F}" type="presOf" srcId="{9A8C3DD5-B2DD-4AAC-9124-FC5E70692D84}" destId="{3065280C-C054-441B-A27A-E382D6C8CE5B}" srcOrd="0" destOrd="0" presId="urn:microsoft.com/office/officeart/2005/8/layout/vList5"/>
    <dgm:cxn modelId="{8342B9B3-7827-4B55-BD98-9EB760B467B3}" type="presOf" srcId="{045F4F2B-B8EB-4110-A080-E2606C4EF634}" destId="{81C335C8-1245-43EB-818A-B41DCBB1395C}" srcOrd="0" destOrd="0" presId="urn:microsoft.com/office/officeart/2005/8/layout/vList5"/>
    <dgm:cxn modelId="{E8652808-D15E-46DB-BC60-50354CE8625B}" type="presOf" srcId="{333EFF10-9917-4F1A-8C0F-5245F48ED73A}" destId="{CCEC8876-FF6D-47FE-B6F2-1967B62C1C40}" srcOrd="0" destOrd="0" presId="urn:microsoft.com/office/officeart/2005/8/layout/vList5"/>
    <dgm:cxn modelId="{1DF9154E-AA08-444F-8DAE-82DE1D6E847E}" type="presOf" srcId="{9128EFE4-0760-49AD-B70F-1D62D4C4CEA2}" destId="{632BDEE3-3F2E-4C5D-B719-C45BBA886E27}" srcOrd="0" destOrd="0" presId="urn:microsoft.com/office/officeart/2005/8/layout/vList5"/>
    <dgm:cxn modelId="{F67504A7-F91A-4B11-8384-70F70017DCD0}" srcId="{9128EFE4-0760-49AD-B70F-1D62D4C4CEA2}" destId="{045F4F2B-B8EB-4110-A080-E2606C4EF634}" srcOrd="1" destOrd="0" parTransId="{E336F969-2685-40E6-B647-F15C43ADD0D7}" sibTransId="{64231345-D5AE-4169-BE8B-7CBD9E3A2FA8}"/>
    <dgm:cxn modelId="{A541F4A6-6F4A-4E5D-81CD-C55DA79D85D7}" type="presParOf" srcId="{632BDEE3-3F2E-4C5D-B719-C45BBA886E27}" destId="{54F745D3-4551-4849-B5C5-AE1F812748F8}" srcOrd="0" destOrd="0" presId="urn:microsoft.com/office/officeart/2005/8/layout/vList5"/>
    <dgm:cxn modelId="{5111561A-02E5-423D-B85A-0D7C687F2E09}" type="presParOf" srcId="{54F745D3-4551-4849-B5C5-AE1F812748F8}" destId="{CCEC8876-FF6D-47FE-B6F2-1967B62C1C40}" srcOrd="0" destOrd="0" presId="urn:microsoft.com/office/officeart/2005/8/layout/vList5"/>
    <dgm:cxn modelId="{CE3860E8-FE63-4B22-B53B-B8FB226690D0}" type="presParOf" srcId="{54F745D3-4551-4849-B5C5-AE1F812748F8}" destId="{555EF5E8-FD55-4F70-B67E-5F4919D18F4C}" srcOrd="1" destOrd="0" presId="urn:microsoft.com/office/officeart/2005/8/layout/vList5"/>
    <dgm:cxn modelId="{61000A09-595D-4160-94DF-0545D6E18C75}" type="presParOf" srcId="{632BDEE3-3F2E-4C5D-B719-C45BBA886E27}" destId="{CDA0D1EA-6D98-4D7F-886D-5A96F5F5D3FB}" srcOrd="1" destOrd="0" presId="urn:microsoft.com/office/officeart/2005/8/layout/vList5"/>
    <dgm:cxn modelId="{698AE2CB-9015-48D9-AF36-2B7382790EDC}" type="presParOf" srcId="{632BDEE3-3F2E-4C5D-B719-C45BBA886E27}" destId="{3B363359-852F-4AFA-A84B-0FE7EBFCAE39}" srcOrd="2" destOrd="0" presId="urn:microsoft.com/office/officeart/2005/8/layout/vList5"/>
    <dgm:cxn modelId="{52FD6A2F-2DAC-45B9-B904-9D6EBD7A3CF4}" type="presParOf" srcId="{3B363359-852F-4AFA-A84B-0FE7EBFCAE39}" destId="{81C335C8-1245-43EB-818A-B41DCBB1395C}" srcOrd="0" destOrd="0" presId="urn:microsoft.com/office/officeart/2005/8/layout/vList5"/>
    <dgm:cxn modelId="{C0B0E662-5AA3-47C2-9D9A-913C9DD915D7}" type="presParOf" srcId="{3B363359-852F-4AFA-A84B-0FE7EBFCAE39}" destId="{9B92828C-F9EE-4884-83DC-64953F8CBC66}" srcOrd="1" destOrd="0" presId="urn:microsoft.com/office/officeart/2005/8/layout/vList5"/>
    <dgm:cxn modelId="{8255CF4D-E387-4BB7-805F-2F3E1C629F1B}" type="presParOf" srcId="{632BDEE3-3F2E-4C5D-B719-C45BBA886E27}" destId="{BE21900F-3F44-4CE9-9A3B-3ABD0ADF0846}" srcOrd="3" destOrd="0" presId="urn:microsoft.com/office/officeart/2005/8/layout/vList5"/>
    <dgm:cxn modelId="{AFDD5A10-918F-49D6-8A96-65CF1B926585}" type="presParOf" srcId="{632BDEE3-3F2E-4C5D-B719-C45BBA886E27}" destId="{DB8606E9-4B80-4B25-B36D-3FE709923876}" srcOrd="4" destOrd="0" presId="urn:microsoft.com/office/officeart/2005/8/layout/vList5"/>
    <dgm:cxn modelId="{72F08D0E-4803-403C-AAD1-0B85C0C83D2C}" type="presParOf" srcId="{DB8606E9-4B80-4B25-B36D-3FE709923876}" destId="{3065280C-C054-441B-A27A-E382D6C8CE5B}" srcOrd="0" destOrd="0" presId="urn:microsoft.com/office/officeart/2005/8/layout/vList5"/>
    <dgm:cxn modelId="{61E34BB7-248C-42BA-8665-7B6B86E11BA5}" type="presParOf" srcId="{DB8606E9-4B80-4B25-B36D-3FE709923876}" destId="{44FAB315-5B4C-48B1-912F-1D28FEB0BB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0FF98E-E0DC-43D6-8385-131CE3E6D5AE}" type="doc">
      <dgm:prSet loTypeId="urn:microsoft.com/office/officeart/2005/8/layout/vList4#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19B34710-442E-4664-8883-31616CEB7F6C}">
      <dgm:prSet phldrT="[Tekst]" custT="1"/>
      <dgm:spPr/>
      <dgm:t>
        <a:bodyPr/>
        <a:lstStyle/>
        <a:p>
          <a:pPr algn="l"/>
          <a:r>
            <a:rPr lang="pl-PL" sz="1700" b="1" dirty="0" smtClean="0"/>
            <a:t>PA</a:t>
          </a:r>
          <a:r>
            <a:rPr lang="pl-PL" sz="1600" b="1" dirty="0" smtClean="0"/>
            <a:t>PI, N=400</a:t>
          </a:r>
          <a:endParaRPr lang="pl-PL" sz="1600" b="1" dirty="0"/>
        </a:p>
      </dgm:t>
    </dgm:pt>
    <dgm:pt modelId="{422DD1C6-582B-476B-BFFE-93619FCD0E02}" type="parTrans" cxnId="{1E2AC596-F571-439F-8E29-3F17910142DF}">
      <dgm:prSet/>
      <dgm:spPr/>
      <dgm:t>
        <a:bodyPr/>
        <a:lstStyle/>
        <a:p>
          <a:endParaRPr lang="pl-PL"/>
        </a:p>
      </dgm:t>
    </dgm:pt>
    <dgm:pt modelId="{254107CF-6282-40E1-BFC5-94B0DEA8DC8E}" type="sibTrans" cxnId="{1E2AC596-F571-439F-8E29-3F17910142DF}">
      <dgm:prSet/>
      <dgm:spPr/>
      <dgm:t>
        <a:bodyPr/>
        <a:lstStyle/>
        <a:p>
          <a:endParaRPr lang="pl-PL"/>
        </a:p>
      </dgm:t>
    </dgm:pt>
    <dgm:pt modelId="{BED9FE83-DA3C-42CD-9860-5CA87F0A2037}">
      <dgm:prSet phldrT="[Tekst]" custT="1"/>
      <dgm:spPr/>
      <dgm:t>
        <a:bodyPr/>
        <a:lstStyle/>
        <a:p>
          <a:pPr algn="just"/>
          <a:r>
            <a:rPr lang="pl-PL" sz="1600" dirty="0" smtClean="0"/>
            <a:t>Aktywiści, pracownicy i wolontariusze </a:t>
          </a:r>
          <a:r>
            <a:rPr lang="pl-PL" sz="1600" smtClean="0"/>
            <a:t>organizacji non-profit </a:t>
          </a:r>
          <a:r>
            <a:rPr lang="pl-PL" sz="1600" dirty="0" smtClean="0"/>
            <a:t>działających na terenie województwa podlaskiego </a:t>
          </a:r>
          <a:endParaRPr lang="pl-PL" sz="1600" dirty="0"/>
        </a:p>
      </dgm:t>
    </dgm:pt>
    <dgm:pt modelId="{E92B13BF-AB63-4892-B131-588D83F9B08F}" type="parTrans" cxnId="{AB0D2CB7-8351-4A96-8526-B7739DC9CBDF}">
      <dgm:prSet/>
      <dgm:spPr/>
      <dgm:t>
        <a:bodyPr/>
        <a:lstStyle/>
        <a:p>
          <a:endParaRPr lang="pl-PL"/>
        </a:p>
      </dgm:t>
    </dgm:pt>
    <dgm:pt modelId="{E0E322A7-1DB1-4999-B8A7-02E618F7B714}" type="sibTrans" cxnId="{AB0D2CB7-8351-4A96-8526-B7739DC9CBDF}">
      <dgm:prSet/>
      <dgm:spPr/>
      <dgm:t>
        <a:bodyPr/>
        <a:lstStyle/>
        <a:p>
          <a:endParaRPr lang="pl-PL"/>
        </a:p>
      </dgm:t>
    </dgm:pt>
    <dgm:pt modelId="{5C920020-F201-4E06-A87E-EC10D120C9FD}">
      <dgm:prSet phldrT="[Tekst]"/>
      <dgm:spPr/>
      <dgm:t>
        <a:bodyPr/>
        <a:lstStyle/>
        <a:p>
          <a:pPr algn="l"/>
          <a:r>
            <a:rPr lang="pl-PL" sz="1700" b="1" dirty="0" smtClean="0"/>
            <a:t>FGI, N=4</a:t>
          </a:r>
          <a:endParaRPr lang="pl-PL" sz="1700" b="1" dirty="0"/>
        </a:p>
      </dgm:t>
    </dgm:pt>
    <dgm:pt modelId="{AD304ACE-B07E-4983-AB49-B0A34BF5E573}" type="parTrans" cxnId="{4460FE80-5601-46C2-B526-530DB51D8A5C}">
      <dgm:prSet/>
      <dgm:spPr/>
      <dgm:t>
        <a:bodyPr/>
        <a:lstStyle/>
        <a:p>
          <a:endParaRPr lang="pl-PL"/>
        </a:p>
      </dgm:t>
    </dgm:pt>
    <dgm:pt modelId="{46AB97CE-5C3E-498C-BA47-7C7A91D1FAA3}" type="sibTrans" cxnId="{4460FE80-5601-46C2-B526-530DB51D8A5C}">
      <dgm:prSet/>
      <dgm:spPr/>
      <dgm:t>
        <a:bodyPr/>
        <a:lstStyle/>
        <a:p>
          <a:endParaRPr lang="pl-PL"/>
        </a:p>
      </dgm:t>
    </dgm:pt>
    <dgm:pt modelId="{59B71DD7-3993-40FF-BCC4-5EC73348BCFC}">
      <dgm:prSet phldrT="[Tekst]" custT="1"/>
      <dgm:spPr/>
      <dgm:t>
        <a:bodyPr/>
        <a:lstStyle/>
        <a:p>
          <a:pPr algn="just"/>
          <a:r>
            <a:rPr lang="pl-PL" sz="1600" dirty="0" smtClean="0"/>
            <a:t>Eksperci z wybranych organizacji pozarządowych typu non-profit</a:t>
          </a:r>
          <a:endParaRPr lang="pl-PL" sz="1600" dirty="0"/>
        </a:p>
      </dgm:t>
    </dgm:pt>
    <dgm:pt modelId="{FC04828E-788B-48FA-B825-C6834E2EFF60}" type="parTrans" cxnId="{71BEACD4-3CB2-425B-B1C4-43D9D2F87000}">
      <dgm:prSet/>
      <dgm:spPr/>
      <dgm:t>
        <a:bodyPr/>
        <a:lstStyle/>
        <a:p>
          <a:endParaRPr lang="pl-PL"/>
        </a:p>
      </dgm:t>
    </dgm:pt>
    <dgm:pt modelId="{17CB772B-46D5-4AC7-A8D1-3B1231B1CAE4}" type="sibTrans" cxnId="{71BEACD4-3CB2-425B-B1C4-43D9D2F87000}">
      <dgm:prSet/>
      <dgm:spPr/>
      <dgm:t>
        <a:bodyPr/>
        <a:lstStyle/>
        <a:p>
          <a:endParaRPr lang="pl-PL"/>
        </a:p>
      </dgm:t>
    </dgm:pt>
    <dgm:pt modelId="{3C175BF6-3D5D-4687-8623-740B411AAA93}">
      <dgm:prSet phldrT="[Tekst]"/>
      <dgm:spPr/>
      <dgm:t>
        <a:bodyPr/>
        <a:lstStyle/>
        <a:p>
          <a:pPr algn="l"/>
          <a:r>
            <a:rPr lang="pl-PL" sz="1700" b="1" dirty="0" smtClean="0"/>
            <a:t>IDI, N=20</a:t>
          </a:r>
          <a:endParaRPr lang="pl-PL" sz="1700" b="1" dirty="0"/>
        </a:p>
      </dgm:t>
    </dgm:pt>
    <dgm:pt modelId="{1B2EE876-284D-44E8-ACD8-E276B8558FD6}" type="parTrans" cxnId="{4ACED12F-CF9E-4704-AA9B-0A946BC28027}">
      <dgm:prSet/>
      <dgm:spPr/>
      <dgm:t>
        <a:bodyPr/>
        <a:lstStyle/>
        <a:p>
          <a:endParaRPr lang="pl-PL"/>
        </a:p>
      </dgm:t>
    </dgm:pt>
    <dgm:pt modelId="{6B8E6E65-65EC-44C5-91F4-63ABCC3FCC64}" type="sibTrans" cxnId="{4ACED12F-CF9E-4704-AA9B-0A946BC28027}">
      <dgm:prSet/>
      <dgm:spPr/>
      <dgm:t>
        <a:bodyPr/>
        <a:lstStyle/>
        <a:p>
          <a:endParaRPr lang="pl-PL"/>
        </a:p>
      </dgm:t>
    </dgm:pt>
    <dgm:pt modelId="{8B9376DF-C3F8-49E9-B212-77056D2F7FB3}">
      <dgm:prSet phldrT="[Tekst]" custT="1"/>
      <dgm:spPr/>
      <dgm:t>
        <a:bodyPr/>
        <a:lstStyle/>
        <a:p>
          <a:pPr algn="just"/>
          <a:r>
            <a:rPr lang="pl-PL" sz="1600" dirty="0" smtClean="0"/>
            <a:t>Liderzy lokalni i organizatorzy działalności </a:t>
          </a:r>
          <a:r>
            <a:rPr lang="pl-PL" sz="1600" dirty="0" err="1" smtClean="0"/>
            <a:t>NGOs</a:t>
          </a:r>
          <a:r>
            <a:rPr lang="pl-PL" sz="1600" dirty="0" smtClean="0"/>
            <a:t>,  szefowie platform wspomagających działania organizacji pozarządowych, główni (strategiczni) darczyńcy i sponsorzy działań organizacji pozarządowych non-profit, osoby zaangażowane w realizację strategii rozwoju  </a:t>
          </a:r>
          <a:endParaRPr lang="pl-PL" sz="1600" dirty="0"/>
        </a:p>
      </dgm:t>
    </dgm:pt>
    <dgm:pt modelId="{C3367C3C-151A-4817-963C-0DAD7E882A70}" type="parTrans" cxnId="{B22EE6BF-2A1D-4B62-B55D-B177B719048C}">
      <dgm:prSet/>
      <dgm:spPr/>
      <dgm:t>
        <a:bodyPr/>
        <a:lstStyle/>
        <a:p>
          <a:endParaRPr lang="pl-PL"/>
        </a:p>
      </dgm:t>
    </dgm:pt>
    <dgm:pt modelId="{013A8842-3BA4-4DC9-B6E7-A2A47D5912B3}" type="sibTrans" cxnId="{B22EE6BF-2A1D-4B62-B55D-B177B719048C}">
      <dgm:prSet/>
      <dgm:spPr/>
      <dgm:t>
        <a:bodyPr/>
        <a:lstStyle/>
        <a:p>
          <a:endParaRPr lang="pl-PL"/>
        </a:p>
      </dgm:t>
    </dgm:pt>
    <dgm:pt modelId="{F8C65415-BFB9-4C42-A0CE-F0165B475FD5}" type="pres">
      <dgm:prSet presAssocID="{4E0FF98E-E0DC-43D6-8385-131CE3E6D5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BA76421-DCC3-44E6-A026-95F8B5AF8FC2}" type="pres">
      <dgm:prSet presAssocID="{19B34710-442E-4664-8883-31616CEB7F6C}" presName="comp" presStyleCnt="0"/>
      <dgm:spPr/>
      <dgm:t>
        <a:bodyPr/>
        <a:lstStyle/>
        <a:p>
          <a:endParaRPr lang="pl-PL"/>
        </a:p>
      </dgm:t>
    </dgm:pt>
    <dgm:pt modelId="{00DE47C1-4635-4B59-BA43-13579A5BD7B5}" type="pres">
      <dgm:prSet presAssocID="{19B34710-442E-4664-8883-31616CEB7F6C}" presName="box" presStyleLbl="node1" presStyleIdx="0" presStyleCnt="3"/>
      <dgm:spPr/>
      <dgm:t>
        <a:bodyPr/>
        <a:lstStyle/>
        <a:p>
          <a:endParaRPr lang="pl-PL"/>
        </a:p>
      </dgm:t>
    </dgm:pt>
    <dgm:pt modelId="{7B663184-4822-4B06-84DA-FAB972911233}" type="pres">
      <dgm:prSet presAssocID="{19B34710-442E-4664-8883-31616CEB7F6C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463DF0E-0C79-417E-B39E-ACC61BFAA654}" type="pres">
      <dgm:prSet presAssocID="{19B34710-442E-4664-8883-31616CEB7F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5E60F4-0003-4ED4-83EE-4CB1505E5093}" type="pres">
      <dgm:prSet presAssocID="{254107CF-6282-40E1-BFC5-94B0DEA8DC8E}" presName="spacer" presStyleCnt="0"/>
      <dgm:spPr/>
      <dgm:t>
        <a:bodyPr/>
        <a:lstStyle/>
        <a:p>
          <a:endParaRPr lang="pl-PL"/>
        </a:p>
      </dgm:t>
    </dgm:pt>
    <dgm:pt modelId="{B2B5F0C7-C87F-4A07-B4C8-2612C237B16C}" type="pres">
      <dgm:prSet presAssocID="{5C920020-F201-4E06-A87E-EC10D120C9FD}" presName="comp" presStyleCnt="0"/>
      <dgm:spPr/>
      <dgm:t>
        <a:bodyPr/>
        <a:lstStyle/>
        <a:p>
          <a:endParaRPr lang="pl-PL"/>
        </a:p>
      </dgm:t>
    </dgm:pt>
    <dgm:pt modelId="{9DAC2E2E-0AD4-474E-8A20-8E51642C0A38}" type="pres">
      <dgm:prSet presAssocID="{5C920020-F201-4E06-A87E-EC10D120C9FD}" presName="box" presStyleLbl="node1" presStyleIdx="1" presStyleCnt="3"/>
      <dgm:spPr/>
      <dgm:t>
        <a:bodyPr/>
        <a:lstStyle/>
        <a:p>
          <a:endParaRPr lang="pl-PL"/>
        </a:p>
      </dgm:t>
    </dgm:pt>
    <dgm:pt modelId="{9B5F231C-D18B-4967-98F5-6503B54098C2}" type="pres">
      <dgm:prSet presAssocID="{5C920020-F201-4E06-A87E-EC10D120C9F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ACEF40B0-BF35-4C28-853E-81F6E7A05394}" type="pres">
      <dgm:prSet presAssocID="{5C920020-F201-4E06-A87E-EC10D120C9F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6DB66B-9EA6-47DF-8AA9-721077A34C3C}" type="pres">
      <dgm:prSet presAssocID="{46AB97CE-5C3E-498C-BA47-7C7A91D1FAA3}" presName="spacer" presStyleCnt="0"/>
      <dgm:spPr/>
      <dgm:t>
        <a:bodyPr/>
        <a:lstStyle/>
        <a:p>
          <a:endParaRPr lang="pl-PL"/>
        </a:p>
      </dgm:t>
    </dgm:pt>
    <dgm:pt modelId="{6418D2A7-C8D0-4EEC-A834-3BE291DCA1DC}" type="pres">
      <dgm:prSet presAssocID="{3C175BF6-3D5D-4687-8623-740B411AAA93}" presName="comp" presStyleCnt="0"/>
      <dgm:spPr/>
      <dgm:t>
        <a:bodyPr/>
        <a:lstStyle/>
        <a:p>
          <a:endParaRPr lang="pl-PL"/>
        </a:p>
      </dgm:t>
    </dgm:pt>
    <dgm:pt modelId="{01EE4CA3-6D07-4E47-9F27-551F5C6D4359}" type="pres">
      <dgm:prSet presAssocID="{3C175BF6-3D5D-4687-8623-740B411AAA93}" presName="box" presStyleLbl="node1" presStyleIdx="2" presStyleCnt="3"/>
      <dgm:spPr/>
      <dgm:t>
        <a:bodyPr/>
        <a:lstStyle/>
        <a:p>
          <a:endParaRPr lang="pl-PL"/>
        </a:p>
      </dgm:t>
    </dgm:pt>
    <dgm:pt modelId="{34A133B0-C7A1-4D15-9457-7C632CCC64E5}" type="pres">
      <dgm:prSet presAssocID="{3C175BF6-3D5D-4687-8623-740B411AAA93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8827C942-F8D7-4CD8-B24D-17BEDCBCBE1B}" type="pres">
      <dgm:prSet presAssocID="{3C175BF6-3D5D-4687-8623-740B411AAA9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33EA135-C5D3-4DB5-8A92-5CF93BA9C437}" type="presOf" srcId="{59B71DD7-3993-40FF-BCC4-5EC73348BCFC}" destId="{9DAC2E2E-0AD4-474E-8A20-8E51642C0A38}" srcOrd="0" destOrd="1" presId="urn:microsoft.com/office/officeart/2005/8/layout/vList4#1"/>
    <dgm:cxn modelId="{D72C90D3-583B-4EC6-BA16-3043A8652A8F}" type="presOf" srcId="{BED9FE83-DA3C-42CD-9860-5CA87F0A2037}" destId="{B463DF0E-0C79-417E-B39E-ACC61BFAA654}" srcOrd="1" destOrd="1" presId="urn:microsoft.com/office/officeart/2005/8/layout/vList4#1"/>
    <dgm:cxn modelId="{870D88C7-3979-4685-BF29-4AF5FCB65973}" type="presOf" srcId="{BED9FE83-DA3C-42CD-9860-5CA87F0A2037}" destId="{00DE47C1-4635-4B59-BA43-13579A5BD7B5}" srcOrd="0" destOrd="1" presId="urn:microsoft.com/office/officeart/2005/8/layout/vList4#1"/>
    <dgm:cxn modelId="{4460FE80-5601-46C2-B526-530DB51D8A5C}" srcId="{4E0FF98E-E0DC-43D6-8385-131CE3E6D5AE}" destId="{5C920020-F201-4E06-A87E-EC10D120C9FD}" srcOrd="1" destOrd="0" parTransId="{AD304ACE-B07E-4983-AB49-B0A34BF5E573}" sibTransId="{46AB97CE-5C3E-498C-BA47-7C7A91D1FAA3}"/>
    <dgm:cxn modelId="{3A09B7FF-786C-490A-80AD-45EA29193B42}" type="presOf" srcId="{5C920020-F201-4E06-A87E-EC10D120C9FD}" destId="{ACEF40B0-BF35-4C28-853E-81F6E7A05394}" srcOrd="1" destOrd="0" presId="urn:microsoft.com/office/officeart/2005/8/layout/vList4#1"/>
    <dgm:cxn modelId="{74B60D21-6391-4D59-9BB7-E6AF937D73A6}" type="presOf" srcId="{59B71DD7-3993-40FF-BCC4-5EC73348BCFC}" destId="{ACEF40B0-BF35-4C28-853E-81F6E7A05394}" srcOrd="1" destOrd="1" presId="urn:microsoft.com/office/officeart/2005/8/layout/vList4#1"/>
    <dgm:cxn modelId="{3A817477-EFC6-41B3-828A-C966CE28B490}" type="presOf" srcId="{8B9376DF-C3F8-49E9-B212-77056D2F7FB3}" destId="{01EE4CA3-6D07-4E47-9F27-551F5C6D4359}" srcOrd="0" destOrd="1" presId="urn:microsoft.com/office/officeart/2005/8/layout/vList4#1"/>
    <dgm:cxn modelId="{73F04902-B2E4-4E1D-8986-0E8E30349785}" type="presOf" srcId="{3C175BF6-3D5D-4687-8623-740B411AAA93}" destId="{8827C942-F8D7-4CD8-B24D-17BEDCBCBE1B}" srcOrd="1" destOrd="0" presId="urn:microsoft.com/office/officeart/2005/8/layout/vList4#1"/>
    <dgm:cxn modelId="{71BEACD4-3CB2-425B-B1C4-43D9D2F87000}" srcId="{5C920020-F201-4E06-A87E-EC10D120C9FD}" destId="{59B71DD7-3993-40FF-BCC4-5EC73348BCFC}" srcOrd="0" destOrd="0" parTransId="{FC04828E-788B-48FA-B825-C6834E2EFF60}" sibTransId="{17CB772B-46D5-4AC7-A8D1-3B1231B1CAE4}"/>
    <dgm:cxn modelId="{AB0D2CB7-8351-4A96-8526-B7739DC9CBDF}" srcId="{19B34710-442E-4664-8883-31616CEB7F6C}" destId="{BED9FE83-DA3C-42CD-9860-5CA87F0A2037}" srcOrd="0" destOrd="0" parTransId="{E92B13BF-AB63-4892-B131-588D83F9B08F}" sibTransId="{E0E322A7-1DB1-4999-B8A7-02E618F7B714}"/>
    <dgm:cxn modelId="{1E2AC596-F571-439F-8E29-3F17910142DF}" srcId="{4E0FF98E-E0DC-43D6-8385-131CE3E6D5AE}" destId="{19B34710-442E-4664-8883-31616CEB7F6C}" srcOrd="0" destOrd="0" parTransId="{422DD1C6-582B-476B-BFFE-93619FCD0E02}" sibTransId="{254107CF-6282-40E1-BFC5-94B0DEA8DC8E}"/>
    <dgm:cxn modelId="{7AB65DF8-9009-48A7-834F-3A6F2C7B795D}" type="presOf" srcId="{5C920020-F201-4E06-A87E-EC10D120C9FD}" destId="{9DAC2E2E-0AD4-474E-8A20-8E51642C0A38}" srcOrd="0" destOrd="0" presId="urn:microsoft.com/office/officeart/2005/8/layout/vList4#1"/>
    <dgm:cxn modelId="{DF0D31B7-9E31-490A-9846-DED0EE7E977A}" type="presOf" srcId="{4E0FF98E-E0DC-43D6-8385-131CE3E6D5AE}" destId="{F8C65415-BFB9-4C42-A0CE-F0165B475FD5}" srcOrd="0" destOrd="0" presId="urn:microsoft.com/office/officeart/2005/8/layout/vList4#1"/>
    <dgm:cxn modelId="{4ACED12F-CF9E-4704-AA9B-0A946BC28027}" srcId="{4E0FF98E-E0DC-43D6-8385-131CE3E6D5AE}" destId="{3C175BF6-3D5D-4687-8623-740B411AAA93}" srcOrd="2" destOrd="0" parTransId="{1B2EE876-284D-44E8-ACD8-E276B8558FD6}" sibTransId="{6B8E6E65-65EC-44C5-91F4-63ABCC3FCC64}"/>
    <dgm:cxn modelId="{489C5DAC-8F61-450B-ACE8-543F2DC28DD8}" type="presOf" srcId="{8B9376DF-C3F8-49E9-B212-77056D2F7FB3}" destId="{8827C942-F8D7-4CD8-B24D-17BEDCBCBE1B}" srcOrd="1" destOrd="1" presId="urn:microsoft.com/office/officeart/2005/8/layout/vList4#1"/>
    <dgm:cxn modelId="{6DABC363-CA41-4341-9C29-479EABDC7672}" type="presOf" srcId="{19B34710-442E-4664-8883-31616CEB7F6C}" destId="{B463DF0E-0C79-417E-B39E-ACC61BFAA654}" srcOrd="1" destOrd="0" presId="urn:microsoft.com/office/officeart/2005/8/layout/vList4#1"/>
    <dgm:cxn modelId="{B22EE6BF-2A1D-4B62-B55D-B177B719048C}" srcId="{3C175BF6-3D5D-4687-8623-740B411AAA93}" destId="{8B9376DF-C3F8-49E9-B212-77056D2F7FB3}" srcOrd="0" destOrd="0" parTransId="{C3367C3C-151A-4817-963C-0DAD7E882A70}" sibTransId="{013A8842-3BA4-4DC9-B6E7-A2A47D5912B3}"/>
    <dgm:cxn modelId="{D1620A07-9E7F-4B66-B337-7AB0A9373DE3}" type="presOf" srcId="{19B34710-442E-4664-8883-31616CEB7F6C}" destId="{00DE47C1-4635-4B59-BA43-13579A5BD7B5}" srcOrd="0" destOrd="0" presId="urn:microsoft.com/office/officeart/2005/8/layout/vList4#1"/>
    <dgm:cxn modelId="{249F34B7-F6B0-4CD8-872E-1FFDB6BCA4A1}" type="presOf" srcId="{3C175BF6-3D5D-4687-8623-740B411AAA93}" destId="{01EE4CA3-6D07-4E47-9F27-551F5C6D4359}" srcOrd="0" destOrd="0" presId="urn:microsoft.com/office/officeart/2005/8/layout/vList4#1"/>
    <dgm:cxn modelId="{2AA6A1F0-7142-45A4-8966-4AE1D7FAB646}" type="presParOf" srcId="{F8C65415-BFB9-4C42-A0CE-F0165B475FD5}" destId="{6BA76421-DCC3-44E6-A026-95F8B5AF8FC2}" srcOrd="0" destOrd="0" presId="urn:microsoft.com/office/officeart/2005/8/layout/vList4#1"/>
    <dgm:cxn modelId="{C75A85E1-F3CC-4475-83E1-0EA5AFEBABF0}" type="presParOf" srcId="{6BA76421-DCC3-44E6-A026-95F8B5AF8FC2}" destId="{00DE47C1-4635-4B59-BA43-13579A5BD7B5}" srcOrd="0" destOrd="0" presId="urn:microsoft.com/office/officeart/2005/8/layout/vList4#1"/>
    <dgm:cxn modelId="{99A4E4B7-B72E-402C-954D-1FF856D7929B}" type="presParOf" srcId="{6BA76421-DCC3-44E6-A026-95F8B5AF8FC2}" destId="{7B663184-4822-4B06-84DA-FAB972911233}" srcOrd="1" destOrd="0" presId="urn:microsoft.com/office/officeart/2005/8/layout/vList4#1"/>
    <dgm:cxn modelId="{E8CA16BB-0747-4A53-8BA5-F4AE7D090BE9}" type="presParOf" srcId="{6BA76421-DCC3-44E6-A026-95F8B5AF8FC2}" destId="{B463DF0E-0C79-417E-B39E-ACC61BFAA654}" srcOrd="2" destOrd="0" presId="urn:microsoft.com/office/officeart/2005/8/layout/vList4#1"/>
    <dgm:cxn modelId="{242C30A8-E6CB-4ACC-ABCA-530A9D80EDF9}" type="presParOf" srcId="{F8C65415-BFB9-4C42-A0CE-F0165B475FD5}" destId="{345E60F4-0003-4ED4-83EE-4CB1505E5093}" srcOrd="1" destOrd="0" presId="urn:microsoft.com/office/officeart/2005/8/layout/vList4#1"/>
    <dgm:cxn modelId="{E4826C18-3D6E-4BE9-9800-327B6DA18FAF}" type="presParOf" srcId="{F8C65415-BFB9-4C42-A0CE-F0165B475FD5}" destId="{B2B5F0C7-C87F-4A07-B4C8-2612C237B16C}" srcOrd="2" destOrd="0" presId="urn:microsoft.com/office/officeart/2005/8/layout/vList4#1"/>
    <dgm:cxn modelId="{D01B0804-177C-4577-8327-681B0E951614}" type="presParOf" srcId="{B2B5F0C7-C87F-4A07-B4C8-2612C237B16C}" destId="{9DAC2E2E-0AD4-474E-8A20-8E51642C0A38}" srcOrd="0" destOrd="0" presId="urn:microsoft.com/office/officeart/2005/8/layout/vList4#1"/>
    <dgm:cxn modelId="{18EBD973-985E-4517-9CB0-EE8FF5D5229C}" type="presParOf" srcId="{B2B5F0C7-C87F-4A07-B4C8-2612C237B16C}" destId="{9B5F231C-D18B-4967-98F5-6503B54098C2}" srcOrd="1" destOrd="0" presId="urn:microsoft.com/office/officeart/2005/8/layout/vList4#1"/>
    <dgm:cxn modelId="{8863630A-E980-4E48-83EC-4262E496586E}" type="presParOf" srcId="{B2B5F0C7-C87F-4A07-B4C8-2612C237B16C}" destId="{ACEF40B0-BF35-4C28-853E-81F6E7A05394}" srcOrd="2" destOrd="0" presId="urn:microsoft.com/office/officeart/2005/8/layout/vList4#1"/>
    <dgm:cxn modelId="{54E64F78-13D6-45D2-AF78-D680D2CABAE9}" type="presParOf" srcId="{F8C65415-BFB9-4C42-A0CE-F0165B475FD5}" destId="{7E6DB66B-9EA6-47DF-8AA9-721077A34C3C}" srcOrd="3" destOrd="0" presId="urn:microsoft.com/office/officeart/2005/8/layout/vList4#1"/>
    <dgm:cxn modelId="{C459E954-69C0-4EFB-9E68-567079EB3B3D}" type="presParOf" srcId="{F8C65415-BFB9-4C42-A0CE-F0165B475FD5}" destId="{6418D2A7-C8D0-4EEC-A834-3BE291DCA1DC}" srcOrd="4" destOrd="0" presId="urn:microsoft.com/office/officeart/2005/8/layout/vList4#1"/>
    <dgm:cxn modelId="{04123DB5-7914-4AAA-B80C-D9CFFA8CE921}" type="presParOf" srcId="{6418D2A7-C8D0-4EEC-A834-3BE291DCA1DC}" destId="{01EE4CA3-6D07-4E47-9F27-551F5C6D4359}" srcOrd="0" destOrd="0" presId="urn:microsoft.com/office/officeart/2005/8/layout/vList4#1"/>
    <dgm:cxn modelId="{956D2BC7-D730-444C-B6B8-D91707089741}" type="presParOf" srcId="{6418D2A7-C8D0-4EEC-A834-3BE291DCA1DC}" destId="{34A133B0-C7A1-4D15-9457-7C632CCC64E5}" srcOrd="1" destOrd="0" presId="urn:microsoft.com/office/officeart/2005/8/layout/vList4#1"/>
    <dgm:cxn modelId="{FCE87871-4B70-4D85-83D8-3D0FB7B405BE}" type="presParOf" srcId="{6418D2A7-C8D0-4EEC-A834-3BE291DCA1DC}" destId="{8827C942-F8D7-4CD8-B24D-17BEDCBCBE1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0FF98E-E0DC-43D6-8385-131CE3E6D5AE}" type="doc">
      <dgm:prSet loTypeId="urn:microsoft.com/office/officeart/2005/8/layout/vList4#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19B34710-442E-4664-8883-31616CEB7F6C}">
      <dgm:prSet phldrT="[Tekst]" custT="1"/>
      <dgm:spPr/>
      <dgm:t>
        <a:bodyPr/>
        <a:lstStyle/>
        <a:p>
          <a:r>
            <a:rPr lang="pl-PL" sz="1700" b="1" dirty="0" smtClean="0"/>
            <a:t>CATI, N=1061</a:t>
          </a:r>
          <a:endParaRPr lang="pl-PL" sz="1700" b="1" dirty="0"/>
        </a:p>
      </dgm:t>
    </dgm:pt>
    <dgm:pt modelId="{422DD1C6-582B-476B-BFFE-93619FCD0E02}" type="parTrans" cxnId="{1E2AC596-F571-439F-8E29-3F17910142DF}">
      <dgm:prSet/>
      <dgm:spPr/>
      <dgm:t>
        <a:bodyPr/>
        <a:lstStyle/>
        <a:p>
          <a:endParaRPr lang="pl-PL"/>
        </a:p>
      </dgm:t>
    </dgm:pt>
    <dgm:pt modelId="{254107CF-6282-40E1-BFC5-94B0DEA8DC8E}" type="sibTrans" cxnId="{1E2AC596-F571-439F-8E29-3F17910142DF}">
      <dgm:prSet/>
      <dgm:spPr/>
      <dgm:t>
        <a:bodyPr/>
        <a:lstStyle/>
        <a:p>
          <a:endParaRPr lang="pl-PL"/>
        </a:p>
      </dgm:t>
    </dgm:pt>
    <dgm:pt modelId="{BED9FE83-DA3C-42CD-9860-5CA87F0A2037}">
      <dgm:prSet phldrT="[Tekst]" custT="1"/>
      <dgm:spPr/>
      <dgm:t>
        <a:bodyPr/>
        <a:lstStyle/>
        <a:p>
          <a:r>
            <a:rPr lang="pl-PL" sz="1600" dirty="0" smtClean="0"/>
            <a:t>Dorośli mieszkańcy województwa podlaskiego </a:t>
          </a:r>
          <a:endParaRPr lang="pl-PL" sz="1600" dirty="0"/>
        </a:p>
      </dgm:t>
    </dgm:pt>
    <dgm:pt modelId="{E92B13BF-AB63-4892-B131-588D83F9B08F}" type="parTrans" cxnId="{AB0D2CB7-8351-4A96-8526-B7739DC9CBDF}">
      <dgm:prSet/>
      <dgm:spPr/>
      <dgm:t>
        <a:bodyPr/>
        <a:lstStyle/>
        <a:p>
          <a:endParaRPr lang="pl-PL"/>
        </a:p>
      </dgm:t>
    </dgm:pt>
    <dgm:pt modelId="{E0E322A7-1DB1-4999-B8A7-02E618F7B714}" type="sibTrans" cxnId="{AB0D2CB7-8351-4A96-8526-B7739DC9CBDF}">
      <dgm:prSet/>
      <dgm:spPr/>
      <dgm:t>
        <a:bodyPr/>
        <a:lstStyle/>
        <a:p>
          <a:endParaRPr lang="pl-PL"/>
        </a:p>
      </dgm:t>
    </dgm:pt>
    <dgm:pt modelId="{5C920020-F201-4E06-A87E-EC10D120C9FD}">
      <dgm:prSet phldrT="[Tekst]" custT="1"/>
      <dgm:spPr/>
      <dgm:t>
        <a:bodyPr/>
        <a:lstStyle/>
        <a:p>
          <a:r>
            <a:rPr lang="pl-PL" sz="1700" b="1" dirty="0" smtClean="0"/>
            <a:t>CAWI, N=603</a:t>
          </a:r>
          <a:endParaRPr lang="pl-PL" sz="1700" b="1" dirty="0"/>
        </a:p>
      </dgm:t>
    </dgm:pt>
    <dgm:pt modelId="{AD304ACE-B07E-4983-AB49-B0A34BF5E573}" type="parTrans" cxnId="{4460FE80-5601-46C2-B526-530DB51D8A5C}">
      <dgm:prSet/>
      <dgm:spPr/>
      <dgm:t>
        <a:bodyPr/>
        <a:lstStyle/>
        <a:p>
          <a:endParaRPr lang="pl-PL"/>
        </a:p>
      </dgm:t>
    </dgm:pt>
    <dgm:pt modelId="{46AB97CE-5C3E-498C-BA47-7C7A91D1FAA3}" type="sibTrans" cxnId="{4460FE80-5601-46C2-B526-530DB51D8A5C}">
      <dgm:prSet/>
      <dgm:spPr/>
      <dgm:t>
        <a:bodyPr/>
        <a:lstStyle/>
        <a:p>
          <a:endParaRPr lang="pl-PL"/>
        </a:p>
      </dgm:t>
    </dgm:pt>
    <dgm:pt modelId="{59B71DD7-3993-40FF-BCC4-5EC73348BCFC}">
      <dgm:prSet phldrT="[Tekst]" custT="1"/>
      <dgm:spPr/>
      <dgm:t>
        <a:bodyPr/>
        <a:lstStyle/>
        <a:p>
          <a:r>
            <a:rPr lang="pl-PL" sz="1600" dirty="0" smtClean="0"/>
            <a:t>Młodzież od 15 do 18 roku życia z województwa podlaskiego </a:t>
          </a:r>
          <a:endParaRPr lang="pl-PL" sz="1600" dirty="0"/>
        </a:p>
      </dgm:t>
    </dgm:pt>
    <dgm:pt modelId="{FC04828E-788B-48FA-B825-C6834E2EFF60}" type="parTrans" cxnId="{71BEACD4-3CB2-425B-B1C4-43D9D2F87000}">
      <dgm:prSet/>
      <dgm:spPr/>
      <dgm:t>
        <a:bodyPr/>
        <a:lstStyle/>
        <a:p>
          <a:endParaRPr lang="pl-PL"/>
        </a:p>
      </dgm:t>
    </dgm:pt>
    <dgm:pt modelId="{17CB772B-46D5-4AC7-A8D1-3B1231B1CAE4}" type="sibTrans" cxnId="{71BEACD4-3CB2-425B-B1C4-43D9D2F87000}">
      <dgm:prSet/>
      <dgm:spPr/>
      <dgm:t>
        <a:bodyPr/>
        <a:lstStyle/>
        <a:p>
          <a:endParaRPr lang="pl-PL"/>
        </a:p>
      </dgm:t>
    </dgm:pt>
    <dgm:pt modelId="{F8C65415-BFB9-4C42-A0CE-F0165B475FD5}" type="pres">
      <dgm:prSet presAssocID="{4E0FF98E-E0DC-43D6-8385-131CE3E6D5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BA76421-DCC3-44E6-A026-95F8B5AF8FC2}" type="pres">
      <dgm:prSet presAssocID="{19B34710-442E-4664-8883-31616CEB7F6C}" presName="comp" presStyleCnt="0"/>
      <dgm:spPr/>
      <dgm:t>
        <a:bodyPr/>
        <a:lstStyle/>
        <a:p>
          <a:endParaRPr lang="pl-PL"/>
        </a:p>
      </dgm:t>
    </dgm:pt>
    <dgm:pt modelId="{00DE47C1-4635-4B59-BA43-13579A5BD7B5}" type="pres">
      <dgm:prSet presAssocID="{19B34710-442E-4664-8883-31616CEB7F6C}" presName="box" presStyleLbl="node1" presStyleIdx="0" presStyleCnt="2" custLinFactNeighborX="543"/>
      <dgm:spPr/>
      <dgm:t>
        <a:bodyPr/>
        <a:lstStyle/>
        <a:p>
          <a:endParaRPr lang="pl-PL"/>
        </a:p>
      </dgm:t>
    </dgm:pt>
    <dgm:pt modelId="{7B663184-4822-4B06-84DA-FAB972911233}" type="pres">
      <dgm:prSet presAssocID="{19B34710-442E-4664-8883-31616CEB7F6C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463DF0E-0C79-417E-B39E-ACC61BFAA654}" type="pres">
      <dgm:prSet presAssocID="{19B34710-442E-4664-8883-31616CEB7F6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5E60F4-0003-4ED4-83EE-4CB1505E5093}" type="pres">
      <dgm:prSet presAssocID="{254107CF-6282-40E1-BFC5-94B0DEA8DC8E}" presName="spacer" presStyleCnt="0"/>
      <dgm:spPr/>
      <dgm:t>
        <a:bodyPr/>
        <a:lstStyle/>
        <a:p>
          <a:endParaRPr lang="pl-PL"/>
        </a:p>
      </dgm:t>
    </dgm:pt>
    <dgm:pt modelId="{B2B5F0C7-C87F-4A07-B4C8-2612C237B16C}" type="pres">
      <dgm:prSet presAssocID="{5C920020-F201-4E06-A87E-EC10D120C9FD}" presName="comp" presStyleCnt="0"/>
      <dgm:spPr/>
      <dgm:t>
        <a:bodyPr/>
        <a:lstStyle/>
        <a:p>
          <a:endParaRPr lang="pl-PL"/>
        </a:p>
      </dgm:t>
    </dgm:pt>
    <dgm:pt modelId="{9DAC2E2E-0AD4-474E-8A20-8E51642C0A38}" type="pres">
      <dgm:prSet presAssocID="{5C920020-F201-4E06-A87E-EC10D120C9FD}" presName="box" presStyleLbl="node1" presStyleIdx="1" presStyleCnt="2"/>
      <dgm:spPr/>
      <dgm:t>
        <a:bodyPr/>
        <a:lstStyle/>
        <a:p>
          <a:endParaRPr lang="pl-PL"/>
        </a:p>
      </dgm:t>
    </dgm:pt>
    <dgm:pt modelId="{9B5F231C-D18B-4967-98F5-6503B54098C2}" type="pres">
      <dgm:prSet presAssocID="{5C920020-F201-4E06-A87E-EC10D120C9FD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ACEF40B0-BF35-4C28-853E-81F6E7A05394}" type="pres">
      <dgm:prSet presAssocID="{5C920020-F201-4E06-A87E-EC10D120C9F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2AC596-F571-439F-8E29-3F17910142DF}" srcId="{4E0FF98E-E0DC-43D6-8385-131CE3E6D5AE}" destId="{19B34710-442E-4664-8883-31616CEB7F6C}" srcOrd="0" destOrd="0" parTransId="{422DD1C6-582B-476B-BFFE-93619FCD0E02}" sibTransId="{254107CF-6282-40E1-BFC5-94B0DEA8DC8E}"/>
    <dgm:cxn modelId="{A6ADA6F0-EAD7-41B2-A43F-8D5DC0879BCF}" type="presOf" srcId="{BED9FE83-DA3C-42CD-9860-5CA87F0A2037}" destId="{00DE47C1-4635-4B59-BA43-13579A5BD7B5}" srcOrd="0" destOrd="1" presId="urn:microsoft.com/office/officeart/2005/8/layout/vList4#2"/>
    <dgm:cxn modelId="{4460FE80-5601-46C2-B526-530DB51D8A5C}" srcId="{4E0FF98E-E0DC-43D6-8385-131CE3E6D5AE}" destId="{5C920020-F201-4E06-A87E-EC10D120C9FD}" srcOrd="1" destOrd="0" parTransId="{AD304ACE-B07E-4983-AB49-B0A34BF5E573}" sibTransId="{46AB97CE-5C3E-498C-BA47-7C7A91D1FAA3}"/>
    <dgm:cxn modelId="{B7D51D66-5517-4D87-B050-E1E538167FA8}" type="presOf" srcId="{59B71DD7-3993-40FF-BCC4-5EC73348BCFC}" destId="{9DAC2E2E-0AD4-474E-8A20-8E51642C0A38}" srcOrd="0" destOrd="1" presId="urn:microsoft.com/office/officeart/2005/8/layout/vList4#2"/>
    <dgm:cxn modelId="{63199A3C-FF21-4DE2-B6B4-19CBC5162428}" type="presOf" srcId="{BED9FE83-DA3C-42CD-9860-5CA87F0A2037}" destId="{B463DF0E-0C79-417E-B39E-ACC61BFAA654}" srcOrd="1" destOrd="1" presId="urn:microsoft.com/office/officeart/2005/8/layout/vList4#2"/>
    <dgm:cxn modelId="{71BEACD4-3CB2-425B-B1C4-43D9D2F87000}" srcId="{5C920020-F201-4E06-A87E-EC10D120C9FD}" destId="{59B71DD7-3993-40FF-BCC4-5EC73348BCFC}" srcOrd="0" destOrd="0" parTransId="{FC04828E-788B-48FA-B825-C6834E2EFF60}" sibTransId="{17CB772B-46D5-4AC7-A8D1-3B1231B1CAE4}"/>
    <dgm:cxn modelId="{AAC5E986-B057-47F6-82E7-EAEA4B770AF9}" type="presOf" srcId="{19B34710-442E-4664-8883-31616CEB7F6C}" destId="{00DE47C1-4635-4B59-BA43-13579A5BD7B5}" srcOrd="0" destOrd="0" presId="urn:microsoft.com/office/officeart/2005/8/layout/vList4#2"/>
    <dgm:cxn modelId="{B7E5E580-A943-458A-9348-08957467879C}" type="presOf" srcId="{5C920020-F201-4E06-A87E-EC10D120C9FD}" destId="{9DAC2E2E-0AD4-474E-8A20-8E51642C0A38}" srcOrd="0" destOrd="0" presId="urn:microsoft.com/office/officeart/2005/8/layout/vList4#2"/>
    <dgm:cxn modelId="{3DC8429F-4201-431B-B775-F06F913583F6}" type="presOf" srcId="{4E0FF98E-E0DC-43D6-8385-131CE3E6D5AE}" destId="{F8C65415-BFB9-4C42-A0CE-F0165B475FD5}" srcOrd="0" destOrd="0" presId="urn:microsoft.com/office/officeart/2005/8/layout/vList4#2"/>
    <dgm:cxn modelId="{C9A941BD-FB6A-4B96-B476-43FFE19A4D73}" type="presOf" srcId="{19B34710-442E-4664-8883-31616CEB7F6C}" destId="{B463DF0E-0C79-417E-B39E-ACC61BFAA654}" srcOrd="1" destOrd="0" presId="urn:microsoft.com/office/officeart/2005/8/layout/vList4#2"/>
    <dgm:cxn modelId="{DF02B498-EB8A-4199-9508-1950BCBDCBAC}" type="presOf" srcId="{59B71DD7-3993-40FF-BCC4-5EC73348BCFC}" destId="{ACEF40B0-BF35-4C28-853E-81F6E7A05394}" srcOrd="1" destOrd="1" presId="urn:microsoft.com/office/officeart/2005/8/layout/vList4#2"/>
    <dgm:cxn modelId="{7CE42314-512E-4C3A-835C-D67B2E13DD24}" type="presOf" srcId="{5C920020-F201-4E06-A87E-EC10D120C9FD}" destId="{ACEF40B0-BF35-4C28-853E-81F6E7A05394}" srcOrd="1" destOrd="0" presId="urn:microsoft.com/office/officeart/2005/8/layout/vList4#2"/>
    <dgm:cxn modelId="{AB0D2CB7-8351-4A96-8526-B7739DC9CBDF}" srcId="{19B34710-442E-4664-8883-31616CEB7F6C}" destId="{BED9FE83-DA3C-42CD-9860-5CA87F0A2037}" srcOrd="0" destOrd="0" parTransId="{E92B13BF-AB63-4892-B131-588D83F9B08F}" sibTransId="{E0E322A7-1DB1-4999-B8A7-02E618F7B714}"/>
    <dgm:cxn modelId="{E14946AE-080F-4554-AFDD-17750F7CF714}" type="presParOf" srcId="{F8C65415-BFB9-4C42-A0CE-F0165B475FD5}" destId="{6BA76421-DCC3-44E6-A026-95F8B5AF8FC2}" srcOrd="0" destOrd="0" presId="urn:microsoft.com/office/officeart/2005/8/layout/vList4#2"/>
    <dgm:cxn modelId="{704C4225-F61B-48C1-AD9C-E6C5B20088BC}" type="presParOf" srcId="{6BA76421-DCC3-44E6-A026-95F8B5AF8FC2}" destId="{00DE47C1-4635-4B59-BA43-13579A5BD7B5}" srcOrd="0" destOrd="0" presId="urn:microsoft.com/office/officeart/2005/8/layout/vList4#2"/>
    <dgm:cxn modelId="{DC75E3D6-095C-4E48-9FB2-6A0AB9664C48}" type="presParOf" srcId="{6BA76421-DCC3-44E6-A026-95F8B5AF8FC2}" destId="{7B663184-4822-4B06-84DA-FAB972911233}" srcOrd="1" destOrd="0" presId="urn:microsoft.com/office/officeart/2005/8/layout/vList4#2"/>
    <dgm:cxn modelId="{8F6BF102-AFF4-4EF7-BD93-3A96991E5A95}" type="presParOf" srcId="{6BA76421-DCC3-44E6-A026-95F8B5AF8FC2}" destId="{B463DF0E-0C79-417E-B39E-ACC61BFAA654}" srcOrd="2" destOrd="0" presId="urn:microsoft.com/office/officeart/2005/8/layout/vList4#2"/>
    <dgm:cxn modelId="{790162EB-DB79-4407-A2C8-AC1147725DC5}" type="presParOf" srcId="{F8C65415-BFB9-4C42-A0CE-F0165B475FD5}" destId="{345E60F4-0003-4ED4-83EE-4CB1505E5093}" srcOrd="1" destOrd="0" presId="urn:microsoft.com/office/officeart/2005/8/layout/vList4#2"/>
    <dgm:cxn modelId="{F77EB6B2-65D4-4AC5-8575-9BB742D3C823}" type="presParOf" srcId="{F8C65415-BFB9-4C42-A0CE-F0165B475FD5}" destId="{B2B5F0C7-C87F-4A07-B4C8-2612C237B16C}" srcOrd="2" destOrd="0" presId="urn:microsoft.com/office/officeart/2005/8/layout/vList4#2"/>
    <dgm:cxn modelId="{9E72B095-52CF-419E-B288-242056829C24}" type="presParOf" srcId="{B2B5F0C7-C87F-4A07-B4C8-2612C237B16C}" destId="{9DAC2E2E-0AD4-474E-8A20-8E51642C0A38}" srcOrd="0" destOrd="0" presId="urn:microsoft.com/office/officeart/2005/8/layout/vList4#2"/>
    <dgm:cxn modelId="{652AF392-2BF9-4835-8FAD-F5B6E44742E7}" type="presParOf" srcId="{B2B5F0C7-C87F-4A07-B4C8-2612C237B16C}" destId="{9B5F231C-D18B-4967-98F5-6503B54098C2}" srcOrd="1" destOrd="0" presId="urn:microsoft.com/office/officeart/2005/8/layout/vList4#2"/>
    <dgm:cxn modelId="{18D25E92-45FD-4BDB-8D42-45C7E55E6328}" type="presParOf" srcId="{B2B5F0C7-C87F-4A07-B4C8-2612C237B16C}" destId="{ACEF40B0-BF35-4C28-853E-81F6E7A0539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B6F62A-6615-409E-B5D7-40E297D6344D}" type="doc">
      <dgm:prSet loTypeId="urn:microsoft.com/office/officeart/2005/8/layout/process4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5E532299-26E3-4D23-856F-66CBE5FA614D}">
      <dgm:prSet phldrT="[Tekst]"/>
      <dgm:spPr/>
      <dgm:t>
        <a:bodyPr/>
        <a:lstStyle/>
        <a:p>
          <a:r>
            <a:rPr lang="pl-PL" b="1" dirty="0" smtClean="0"/>
            <a:t>Wniosek </a:t>
          </a:r>
          <a:endParaRPr lang="pl-PL" b="1" dirty="0"/>
        </a:p>
      </dgm:t>
    </dgm:pt>
    <dgm:pt modelId="{846D48DD-50D3-4ECF-BEE4-4FA08AE8DE71}" type="parTrans" cxnId="{973916D4-1709-47F8-884B-996E2255DD84}">
      <dgm:prSet/>
      <dgm:spPr/>
      <dgm:t>
        <a:bodyPr/>
        <a:lstStyle/>
        <a:p>
          <a:endParaRPr lang="pl-PL"/>
        </a:p>
      </dgm:t>
    </dgm:pt>
    <dgm:pt modelId="{26D6B678-1028-4BF5-BE8F-6D58ED72761A}" type="sibTrans" cxnId="{973916D4-1709-47F8-884B-996E2255DD84}">
      <dgm:prSet/>
      <dgm:spPr/>
      <dgm:t>
        <a:bodyPr/>
        <a:lstStyle/>
        <a:p>
          <a:endParaRPr lang="pl-PL"/>
        </a:p>
      </dgm:t>
    </dgm:pt>
    <dgm:pt modelId="{286C2FBE-F17E-4DCF-BBFE-93C2A47BC91F}">
      <dgm:prSet phldrT="[Tekst]" custT="1"/>
      <dgm:spPr/>
      <dgm:t>
        <a:bodyPr/>
        <a:lstStyle/>
        <a:p>
          <a:r>
            <a:rPr lang="pl-PL" sz="1400" dirty="0" smtClean="0">
              <a:effectLst/>
            </a:rPr>
            <a:t>Z badań wynika, że NGO mają problemy z pozyskiwanie funduszy na działalność statutową. Narzekają szczególnie na współpracę z sektorem publicznym.</a:t>
          </a:r>
          <a:endParaRPr lang="pl-PL" sz="1400" dirty="0"/>
        </a:p>
      </dgm:t>
    </dgm:pt>
    <dgm:pt modelId="{BF138AD3-413D-4F41-AA8C-CA1069305A7A}" type="parTrans" cxnId="{4E62C061-AD2D-4CED-8E6A-70A622E2B3DC}">
      <dgm:prSet/>
      <dgm:spPr/>
      <dgm:t>
        <a:bodyPr/>
        <a:lstStyle/>
        <a:p>
          <a:endParaRPr lang="pl-PL"/>
        </a:p>
      </dgm:t>
    </dgm:pt>
    <dgm:pt modelId="{0912D1CB-6FE9-4D90-A92E-AE4378CE75DB}" type="sibTrans" cxnId="{4E62C061-AD2D-4CED-8E6A-70A622E2B3DC}">
      <dgm:prSet/>
      <dgm:spPr/>
      <dgm:t>
        <a:bodyPr/>
        <a:lstStyle/>
        <a:p>
          <a:endParaRPr lang="pl-PL"/>
        </a:p>
      </dgm:t>
    </dgm:pt>
    <dgm:pt modelId="{F91EE918-2E6A-4ED8-BC50-BF67EB7DEB67}">
      <dgm:prSet phldrT="[Tekst]"/>
      <dgm:spPr/>
      <dgm:t>
        <a:bodyPr/>
        <a:lstStyle/>
        <a:p>
          <a:r>
            <a:rPr lang="pl-PL" b="1" dirty="0" smtClean="0"/>
            <a:t>Rekomendacja</a:t>
          </a:r>
          <a:endParaRPr lang="pl-PL" b="1" dirty="0"/>
        </a:p>
      </dgm:t>
    </dgm:pt>
    <dgm:pt modelId="{1B54B9EE-5EE0-4E1F-8E71-00112578D919}" type="parTrans" cxnId="{1A55F142-DAD7-4F7D-90FF-BEFA878DB6ED}">
      <dgm:prSet/>
      <dgm:spPr/>
      <dgm:t>
        <a:bodyPr/>
        <a:lstStyle/>
        <a:p>
          <a:endParaRPr lang="pl-PL"/>
        </a:p>
      </dgm:t>
    </dgm:pt>
    <dgm:pt modelId="{EEB94BB1-E05A-44C9-BE9F-ABBEA61F6548}" type="sibTrans" cxnId="{1A55F142-DAD7-4F7D-90FF-BEFA878DB6ED}">
      <dgm:prSet/>
      <dgm:spPr/>
      <dgm:t>
        <a:bodyPr/>
        <a:lstStyle/>
        <a:p>
          <a:endParaRPr lang="pl-PL"/>
        </a:p>
      </dgm:t>
    </dgm:pt>
    <dgm:pt modelId="{081B1BA4-C8E6-43C6-827D-C71ADA9EA4EA}">
      <dgm:prSet phldrT="[Tekst]" custT="1"/>
      <dgm:spPr/>
      <dgm:t>
        <a:bodyPr/>
        <a:lstStyle/>
        <a:p>
          <a:r>
            <a:rPr lang="pl-PL" sz="1400" dirty="0" smtClean="0">
              <a:effectLst/>
            </a:rPr>
            <a:t>Prowadzenie działań informacyjnych i szkoleniowych z zakresu pozyskiwania środków, zarówno środków unijnych, jak i klasycznego </a:t>
          </a:r>
          <a:r>
            <a:rPr lang="pl-PL" sz="1400" dirty="0" err="1" smtClean="0">
              <a:effectLst/>
            </a:rPr>
            <a:t>fundraisingu</a:t>
          </a:r>
          <a:r>
            <a:rPr lang="pl-PL" sz="1400" dirty="0" smtClean="0">
              <a:effectLst/>
            </a:rPr>
            <a:t> wśród przedsiębiorstw i osób fizycznych.</a:t>
          </a:r>
          <a:endParaRPr lang="pl-PL" sz="1400" dirty="0"/>
        </a:p>
      </dgm:t>
    </dgm:pt>
    <dgm:pt modelId="{0C9B9F4F-5E6B-4C62-8B9B-4602CA7AA6CD}" type="parTrans" cxnId="{93BAF6F7-C376-4FC4-AE28-2583561D7916}">
      <dgm:prSet/>
      <dgm:spPr/>
      <dgm:t>
        <a:bodyPr/>
        <a:lstStyle/>
        <a:p>
          <a:endParaRPr lang="pl-PL"/>
        </a:p>
      </dgm:t>
    </dgm:pt>
    <dgm:pt modelId="{FC785D5E-95D3-4E71-BFE7-CA1695EBA17E}" type="sibTrans" cxnId="{93BAF6F7-C376-4FC4-AE28-2583561D7916}">
      <dgm:prSet/>
      <dgm:spPr/>
      <dgm:t>
        <a:bodyPr/>
        <a:lstStyle/>
        <a:p>
          <a:endParaRPr lang="pl-PL"/>
        </a:p>
      </dgm:t>
    </dgm:pt>
    <dgm:pt modelId="{22B111EE-CC13-4EEC-8231-446AD334C899}">
      <dgm:prSet phldrT="[Tekst]"/>
      <dgm:spPr/>
      <dgm:t>
        <a:bodyPr/>
        <a:lstStyle/>
        <a:p>
          <a:r>
            <a:rPr lang="pl-PL" b="1" dirty="0" smtClean="0"/>
            <a:t>Sposób wdrożenia</a:t>
          </a:r>
          <a:endParaRPr lang="pl-PL" b="1" dirty="0"/>
        </a:p>
      </dgm:t>
    </dgm:pt>
    <dgm:pt modelId="{81AA559C-B28F-42F3-8AA9-E07D7149C087}" type="parTrans" cxnId="{BE4B84A9-C22A-4E4A-BCC0-4D6A8955399D}">
      <dgm:prSet/>
      <dgm:spPr/>
      <dgm:t>
        <a:bodyPr/>
        <a:lstStyle/>
        <a:p>
          <a:endParaRPr lang="pl-PL"/>
        </a:p>
      </dgm:t>
    </dgm:pt>
    <dgm:pt modelId="{5DAC9ECC-C605-4BA9-86FF-3CE9D8902FD1}" type="sibTrans" cxnId="{BE4B84A9-C22A-4E4A-BCC0-4D6A8955399D}">
      <dgm:prSet/>
      <dgm:spPr/>
      <dgm:t>
        <a:bodyPr/>
        <a:lstStyle/>
        <a:p>
          <a:endParaRPr lang="pl-PL"/>
        </a:p>
      </dgm:t>
    </dgm:pt>
    <dgm:pt modelId="{AD5CE2F2-9DF7-4AC4-A640-56880A173586}">
      <dgm:prSet phldrT="[Tekst]" custT="1"/>
      <dgm:spPr/>
      <dgm:t>
        <a:bodyPr/>
        <a:lstStyle/>
        <a:p>
          <a:r>
            <a:rPr lang="pl-PL" sz="1400" dirty="0" smtClean="0">
              <a:effectLst/>
            </a:rPr>
            <a:t>Działania w ramach projektów z Programu Operacyjnego Kapitał Ludzki (np. Priorytet V „Dobre Rządzenie”), które pozwalają wzmocnić zasoby ludzkie organizacji, a także efektywnie zawierać partnerstwa międzysektorowe. </a:t>
          </a:r>
          <a:endParaRPr lang="pl-PL" sz="1400" dirty="0"/>
        </a:p>
      </dgm:t>
    </dgm:pt>
    <dgm:pt modelId="{378F4E18-788B-4B9F-9FD2-E1D1361EB6A7}" type="parTrans" cxnId="{7045153F-69B0-46C1-90B3-37351E35D8C2}">
      <dgm:prSet/>
      <dgm:spPr/>
      <dgm:t>
        <a:bodyPr/>
        <a:lstStyle/>
        <a:p>
          <a:endParaRPr lang="pl-PL"/>
        </a:p>
      </dgm:t>
    </dgm:pt>
    <dgm:pt modelId="{9CDC422C-4704-44A6-8428-7E03B2F2EAEC}" type="sibTrans" cxnId="{7045153F-69B0-46C1-90B3-37351E35D8C2}">
      <dgm:prSet/>
      <dgm:spPr/>
      <dgm:t>
        <a:bodyPr/>
        <a:lstStyle/>
        <a:p>
          <a:endParaRPr lang="pl-PL"/>
        </a:p>
      </dgm:t>
    </dgm:pt>
    <dgm:pt modelId="{445831C3-060A-4E9F-8AFE-3EE2C38DC58D}" type="pres">
      <dgm:prSet presAssocID="{C7B6F62A-6615-409E-B5D7-40E297D63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ED3860-F4F7-4A5F-B66B-F4FC7B9962D4}" type="pres">
      <dgm:prSet presAssocID="{22B111EE-CC13-4EEC-8231-446AD334C899}" presName="boxAndChildren" presStyleCnt="0"/>
      <dgm:spPr/>
    </dgm:pt>
    <dgm:pt modelId="{373C9893-62E6-4CB4-BEA4-1E4CC0E2B159}" type="pres">
      <dgm:prSet presAssocID="{22B111EE-CC13-4EEC-8231-446AD334C899}" presName="parentTextBox" presStyleLbl="node1" presStyleIdx="0" presStyleCnt="3"/>
      <dgm:spPr/>
      <dgm:t>
        <a:bodyPr/>
        <a:lstStyle/>
        <a:p>
          <a:endParaRPr lang="pl-PL"/>
        </a:p>
      </dgm:t>
    </dgm:pt>
    <dgm:pt modelId="{05116BB5-89E8-4EC4-B3A5-2B3E7C777D76}" type="pres">
      <dgm:prSet presAssocID="{22B111EE-CC13-4EEC-8231-446AD334C899}" presName="entireBox" presStyleLbl="node1" presStyleIdx="0" presStyleCnt="3"/>
      <dgm:spPr/>
      <dgm:t>
        <a:bodyPr/>
        <a:lstStyle/>
        <a:p>
          <a:endParaRPr lang="pl-PL"/>
        </a:p>
      </dgm:t>
    </dgm:pt>
    <dgm:pt modelId="{3F181831-C4F2-4563-AFE2-D3945FE408D3}" type="pres">
      <dgm:prSet presAssocID="{22B111EE-CC13-4EEC-8231-446AD334C899}" presName="descendantBox" presStyleCnt="0"/>
      <dgm:spPr/>
    </dgm:pt>
    <dgm:pt modelId="{E2AB246B-4CD5-4BD0-8634-259766BC48DA}" type="pres">
      <dgm:prSet presAssocID="{AD5CE2F2-9DF7-4AC4-A640-56880A17358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6856A8-513E-428E-A175-3B17DC40E386}" type="pres">
      <dgm:prSet presAssocID="{EEB94BB1-E05A-44C9-BE9F-ABBEA61F6548}" presName="sp" presStyleCnt="0"/>
      <dgm:spPr/>
    </dgm:pt>
    <dgm:pt modelId="{3EA0FF25-4B11-4B28-9461-C28462CC399E}" type="pres">
      <dgm:prSet presAssocID="{F91EE918-2E6A-4ED8-BC50-BF67EB7DEB67}" presName="arrowAndChildren" presStyleCnt="0"/>
      <dgm:spPr/>
    </dgm:pt>
    <dgm:pt modelId="{BF95811C-39F2-4767-8CB8-1294FDDBDD02}" type="pres">
      <dgm:prSet presAssocID="{F91EE918-2E6A-4ED8-BC50-BF67EB7DEB67}" presName="parentTextArrow" presStyleLbl="node1" presStyleIdx="0" presStyleCnt="3"/>
      <dgm:spPr/>
      <dgm:t>
        <a:bodyPr/>
        <a:lstStyle/>
        <a:p>
          <a:endParaRPr lang="pl-PL"/>
        </a:p>
      </dgm:t>
    </dgm:pt>
    <dgm:pt modelId="{2AA798FB-391E-4081-B8D7-B53E5EAFA02E}" type="pres">
      <dgm:prSet presAssocID="{F91EE918-2E6A-4ED8-BC50-BF67EB7DEB67}" presName="arrow" presStyleLbl="node1" presStyleIdx="1" presStyleCnt="3"/>
      <dgm:spPr/>
      <dgm:t>
        <a:bodyPr/>
        <a:lstStyle/>
        <a:p>
          <a:endParaRPr lang="pl-PL"/>
        </a:p>
      </dgm:t>
    </dgm:pt>
    <dgm:pt modelId="{EE383564-AEC1-42DE-86E3-0E3B5301861C}" type="pres">
      <dgm:prSet presAssocID="{F91EE918-2E6A-4ED8-BC50-BF67EB7DEB67}" presName="descendantArrow" presStyleCnt="0"/>
      <dgm:spPr/>
    </dgm:pt>
    <dgm:pt modelId="{BAC1307F-C843-46BE-86AC-E93B1FDB2E47}" type="pres">
      <dgm:prSet presAssocID="{081B1BA4-C8E6-43C6-827D-C71ADA9EA4EA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6D6A0C-4F05-44FF-A8CD-7932E5994131}" type="pres">
      <dgm:prSet presAssocID="{26D6B678-1028-4BF5-BE8F-6D58ED72761A}" presName="sp" presStyleCnt="0"/>
      <dgm:spPr/>
    </dgm:pt>
    <dgm:pt modelId="{5739FB0C-C78F-41CA-8B08-B527AE70E7F2}" type="pres">
      <dgm:prSet presAssocID="{5E532299-26E3-4D23-856F-66CBE5FA614D}" presName="arrowAndChildren" presStyleCnt="0"/>
      <dgm:spPr/>
    </dgm:pt>
    <dgm:pt modelId="{1A03544D-8E48-46A6-807D-D77D1FCFC132}" type="pres">
      <dgm:prSet presAssocID="{5E532299-26E3-4D23-856F-66CBE5FA614D}" presName="parentTextArrow" presStyleLbl="node1" presStyleIdx="1" presStyleCnt="3"/>
      <dgm:spPr/>
      <dgm:t>
        <a:bodyPr/>
        <a:lstStyle/>
        <a:p>
          <a:endParaRPr lang="pl-PL"/>
        </a:p>
      </dgm:t>
    </dgm:pt>
    <dgm:pt modelId="{3B9CE79E-16BC-4B9F-AE4D-DEF95343ACE9}" type="pres">
      <dgm:prSet presAssocID="{5E532299-26E3-4D23-856F-66CBE5FA614D}" presName="arrow" presStyleLbl="node1" presStyleIdx="2" presStyleCnt="3" custLinFactNeighborX="6796" custLinFactNeighborY="-2706"/>
      <dgm:spPr/>
      <dgm:t>
        <a:bodyPr/>
        <a:lstStyle/>
        <a:p>
          <a:endParaRPr lang="pl-PL"/>
        </a:p>
      </dgm:t>
    </dgm:pt>
    <dgm:pt modelId="{F8DE4FE8-28AC-41E1-84E6-1B8518429FCA}" type="pres">
      <dgm:prSet presAssocID="{5E532299-26E3-4D23-856F-66CBE5FA614D}" presName="descendantArrow" presStyleCnt="0"/>
      <dgm:spPr/>
    </dgm:pt>
    <dgm:pt modelId="{0D259B34-2FC7-4407-800C-8B2D792B97C9}" type="pres">
      <dgm:prSet presAssocID="{286C2FBE-F17E-4DCF-BBFE-93C2A47BC91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045153F-69B0-46C1-90B3-37351E35D8C2}" srcId="{22B111EE-CC13-4EEC-8231-446AD334C899}" destId="{AD5CE2F2-9DF7-4AC4-A640-56880A173586}" srcOrd="0" destOrd="0" parTransId="{378F4E18-788B-4B9F-9FD2-E1D1361EB6A7}" sibTransId="{9CDC422C-4704-44A6-8428-7E03B2F2EAEC}"/>
    <dgm:cxn modelId="{3B65B1FE-85E3-47FC-BCDD-E4FF64A6E295}" type="presOf" srcId="{286C2FBE-F17E-4DCF-BBFE-93C2A47BC91F}" destId="{0D259B34-2FC7-4407-800C-8B2D792B97C9}" srcOrd="0" destOrd="0" presId="urn:microsoft.com/office/officeart/2005/8/layout/process4"/>
    <dgm:cxn modelId="{963280E5-8659-4BC9-BC3F-D98EA723D830}" type="presOf" srcId="{AD5CE2F2-9DF7-4AC4-A640-56880A173586}" destId="{E2AB246B-4CD5-4BD0-8634-259766BC48DA}" srcOrd="0" destOrd="0" presId="urn:microsoft.com/office/officeart/2005/8/layout/process4"/>
    <dgm:cxn modelId="{973916D4-1709-47F8-884B-996E2255DD84}" srcId="{C7B6F62A-6615-409E-B5D7-40E297D6344D}" destId="{5E532299-26E3-4D23-856F-66CBE5FA614D}" srcOrd="0" destOrd="0" parTransId="{846D48DD-50D3-4ECF-BEE4-4FA08AE8DE71}" sibTransId="{26D6B678-1028-4BF5-BE8F-6D58ED72761A}"/>
    <dgm:cxn modelId="{989C3FA6-D088-415B-BC1B-EA525149D56B}" type="presOf" srcId="{081B1BA4-C8E6-43C6-827D-C71ADA9EA4EA}" destId="{BAC1307F-C843-46BE-86AC-E93B1FDB2E47}" srcOrd="0" destOrd="0" presId="urn:microsoft.com/office/officeart/2005/8/layout/process4"/>
    <dgm:cxn modelId="{93BAF6F7-C376-4FC4-AE28-2583561D7916}" srcId="{F91EE918-2E6A-4ED8-BC50-BF67EB7DEB67}" destId="{081B1BA4-C8E6-43C6-827D-C71ADA9EA4EA}" srcOrd="0" destOrd="0" parTransId="{0C9B9F4F-5E6B-4C62-8B9B-4602CA7AA6CD}" sibTransId="{FC785D5E-95D3-4E71-BFE7-CA1695EBA17E}"/>
    <dgm:cxn modelId="{8F5D2788-6B07-4361-9C20-E62C68D597F5}" type="presOf" srcId="{C7B6F62A-6615-409E-B5D7-40E297D6344D}" destId="{445831C3-060A-4E9F-8AFE-3EE2C38DC58D}" srcOrd="0" destOrd="0" presId="urn:microsoft.com/office/officeart/2005/8/layout/process4"/>
    <dgm:cxn modelId="{1A55F142-DAD7-4F7D-90FF-BEFA878DB6ED}" srcId="{C7B6F62A-6615-409E-B5D7-40E297D6344D}" destId="{F91EE918-2E6A-4ED8-BC50-BF67EB7DEB67}" srcOrd="1" destOrd="0" parTransId="{1B54B9EE-5EE0-4E1F-8E71-00112578D919}" sibTransId="{EEB94BB1-E05A-44C9-BE9F-ABBEA61F6548}"/>
    <dgm:cxn modelId="{BE4B84A9-C22A-4E4A-BCC0-4D6A8955399D}" srcId="{C7B6F62A-6615-409E-B5D7-40E297D6344D}" destId="{22B111EE-CC13-4EEC-8231-446AD334C899}" srcOrd="2" destOrd="0" parTransId="{81AA559C-B28F-42F3-8AA9-E07D7149C087}" sibTransId="{5DAC9ECC-C605-4BA9-86FF-3CE9D8902FD1}"/>
    <dgm:cxn modelId="{0920F293-19E4-4F61-9EE7-2A0AC6BF5637}" type="presOf" srcId="{5E532299-26E3-4D23-856F-66CBE5FA614D}" destId="{3B9CE79E-16BC-4B9F-AE4D-DEF95343ACE9}" srcOrd="1" destOrd="0" presId="urn:microsoft.com/office/officeart/2005/8/layout/process4"/>
    <dgm:cxn modelId="{553D7DEA-9BF8-461B-B1C6-A5A45B1AB374}" type="presOf" srcId="{22B111EE-CC13-4EEC-8231-446AD334C899}" destId="{05116BB5-89E8-4EC4-B3A5-2B3E7C777D76}" srcOrd="1" destOrd="0" presId="urn:microsoft.com/office/officeart/2005/8/layout/process4"/>
    <dgm:cxn modelId="{719AC9C5-960C-4EEA-A6A0-3ACFFE32673A}" type="presOf" srcId="{5E532299-26E3-4D23-856F-66CBE5FA614D}" destId="{1A03544D-8E48-46A6-807D-D77D1FCFC132}" srcOrd="0" destOrd="0" presId="urn:microsoft.com/office/officeart/2005/8/layout/process4"/>
    <dgm:cxn modelId="{E63AAFE1-15BD-4A3D-85F3-D893CE0C592A}" type="presOf" srcId="{22B111EE-CC13-4EEC-8231-446AD334C899}" destId="{373C9893-62E6-4CB4-BEA4-1E4CC0E2B159}" srcOrd="0" destOrd="0" presId="urn:microsoft.com/office/officeart/2005/8/layout/process4"/>
    <dgm:cxn modelId="{283E1DD3-6599-4BE0-8170-3DC5F8347C25}" type="presOf" srcId="{F91EE918-2E6A-4ED8-BC50-BF67EB7DEB67}" destId="{2AA798FB-391E-4081-B8D7-B53E5EAFA02E}" srcOrd="1" destOrd="0" presId="urn:microsoft.com/office/officeart/2005/8/layout/process4"/>
    <dgm:cxn modelId="{4E62C061-AD2D-4CED-8E6A-70A622E2B3DC}" srcId="{5E532299-26E3-4D23-856F-66CBE5FA614D}" destId="{286C2FBE-F17E-4DCF-BBFE-93C2A47BC91F}" srcOrd="0" destOrd="0" parTransId="{BF138AD3-413D-4F41-AA8C-CA1069305A7A}" sibTransId="{0912D1CB-6FE9-4D90-A92E-AE4378CE75DB}"/>
    <dgm:cxn modelId="{FE9AC7DD-44C6-4EB4-BBFD-419982F33CB6}" type="presOf" srcId="{F91EE918-2E6A-4ED8-BC50-BF67EB7DEB67}" destId="{BF95811C-39F2-4767-8CB8-1294FDDBDD02}" srcOrd="0" destOrd="0" presId="urn:microsoft.com/office/officeart/2005/8/layout/process4"/>
    <dgm:cxn modelId="{2DCC6446-2A93-4E6F-B287-871382AA294F}" type="presParOf" srcId="{445831C3-060A-4E9F-8AFE-3EE2C38DC58D}" destId="{7AED3860-F4F7-4A5F-B66B-F4FC7B9962D4}" srcOrd="0" destOrd="0" presId="urn:microsoft.com/office/officeart/2005/8/layout/process4"/>
    <dgm:cxn modelId="{F26348F2-1D03-4015-8945-6B43AE9CB1A3}" type="presParOf" srcId="{7AED3860-F4F7-4A5F-B66B-F4FC7B9962D4}" destId="{373C9893-62E6-4CB4-BEA4-1E4CC0E2B159}" srcOrd="0" destOrd="0" presId="urn:microsoft.com/office/officeart/2005/8/layout/process4"/>
    <dgm:cxn modelId="{AF99DE92-C301-4BF4-8685-6AE94104DF9E}" type="presParOf" srcId="{7AED3860-F4F7-4A5F-B66B-F4FC7B9962D4}" destId="{05116BB5-89E8-4EC4-B3A5-2B3E7C777D76}" srcOrd="1" destOrd="0" presId="urn:microsoft.com/office/officeart/2005/8/layout/process4"/>
    <dgm:cxn modelId="{D698BB44-E46B-44EF-8E82-3BCC0143A6A0}" type="presParOf" srcId="{7AED3860-F4F7-4A5F-B66B-F4FC7B9962D4}" destId="{3F181831-C4F2-4563-AFE2-D3945FE408D3}" srcOrd="2" destOrd="0" presId="urn:microsoft.com/office/officeart/2005/8/layout/process4"/>
    <dgm:cxn modelId="{47D1D78D-9CCF-4C34-B1A2-720B2A3CF583}" type="presParOf" srcId="{3F181831-C4F2-4563-AFE2-D3945FE408D3}" destId="{E2AB246B-4CD5-4BD0-8634-259766BC48DA}" srcOrd="0" destOrd="0" presId="urn:microsoft.com/office/officeart/2005/8/layout/process4"/>
    <dgm:cxn modelId="{8B3E1504-3EEF-41B0-B7E8-E096A9FA166E}" type="presParOf" srcId="{445831C3-060A-4E9F-8AFE-3EE2C38DC58D}" destId="{F16856A8-513E-428E-A175-3B17DC40E386}" srcOrd="1" destOrd="0" presId="urn:microsoft.com/office/officeart/2005/8/layout/process4"/>
    <dgm:cxn modelId="{091DBA12-8039-4A8D-83DC-153D221C5245}" type="presParOf" srcId="{445831C3-060A-4E9F-8AFE-3EE2C38DC58D}" destId="{3EA0FF25-4B11-4B28-9461-C28462CC399E}" srcOrd="2" destOrd="0" presId="urn:microsoft.com/office/officeart/2005/8/layout/process4"/>
    <dgm:cxn modelId="{CC8B21D2-1DFE-4E49-B8C9-BBC584DF8D36}" type="presParOf" srcId="{3EA0FF25-4B11-4B28-9461-C28462CC399E}" destId="{BF95811C-39F2-4767-8CB8-1294FDDBDD02}" srcOrd="0" destOrd="0" presId="urn:microsoft.com/office/officeart/2005/8/layout/process4"/>
    <dgm:cxn modelId="{7CB761FF-38C1-44C3-82F1-C898ACAC4388}" type="presParOf" srcId="{3EA0FF25-4B11-4B28-9461-C28462CC399E}" destId="{2AA798FB-391E-4081-B8D7-B53E5EAFA02E}" srcOrd="1" destOrd="0" presId="urn:microsoft.com/office/officeart/2005/8/layout/process4"/>
    <dgm:cxn modelId="{496A0902-40D9-4C2B-8488-B7885135EB4C}" type="presParOf" srcId="{3EA0FF25-4B11-4B28-9461-C28462CC399E}" destId="{EE383564-AEC1-42DE-86E3-0E3B5301861C}" srcOrd="2" destOrd="0" presId="urn:microsoft.com/office/officeart/2005/8/layout/process4"/>
    <dgm:cxn modelId="{2CCBE584-4329-4F89-A2A7-E2CB2F44F1A9}" type="presParOf" srcId="{EE383564-AEC1-42DE-86E3-0E3B5301861C}" destId="{BAC1307F-C843-46BE-86AC-E93B1FDB2E47}" srcOrd="0" destOrd="0" presId="urn:microsoft.com/office/officeart/2005/8/layout/process4"/>
    <dgm:cxn modelId="{22D2BCE5-C957-423D-8D01-676F33FF41E5}" type="presParOf" srcId="{445831C3-060A-4E9F-8AFE-3EE2C38DC58D}" destId="{1D6D6A0C-4F05-44FF-A8CD-7932E5994131}" srcOrd="3" destOrd="0" presId="urn:microsoft.com/office/officeart/2005/8/layout/process4"/>
    <dgm:cxn modelId="{789ADB30-7075-4C41-A293-3510ACA5437A}" type="presParOf" srcId="{445831C3-060A-4E9F-8AFE-3EE2C38DC58D}" destId="{5739FB0C-C78F-41CA-8B08-B527AE70E7F2}" srcOrd="4" destOrd="0" presId="urn:microsoft.com/office/officeart/2005/8/layout/process4"/>
    <dgm:cxn modelId="{17BB8714-79B4-466F-99E9-969A75FD32C8}" type="presParOf" srcId="{5739FB0C-C78F-41CA-8B08-B527AE70E7F2}" destId="{1A03544D-8E48-46A6-807D-D77D1FCFC132}" srcOrd="0" destOrd="0" presId="urn:microsoft.com/office/officeart/2005/8/layout/process4"/>
    <dgm:cxn modelId="{4ACFB456-2DF1-4D8A-B8F3-A0DDB25B74C9}" type="presParOf" srcId="{5739FB0C-C78F-41CA-8B08-B527AE70E7F2}" destId="{3B9CE79E-16BC-4B9F-AE4D-DEF95343ACE9}" srcOrd="1" destOrd="0" presId="urn:microsoft.com/office/officeart/2005/8/layout/process4"/>
    <dgm:cxn modelId="{541530FF-DEDB-4016-87DC-C0CA92B51407}" type="presParOf" srcId="{5739FB0C-C78F-41CA-8B08-B527AE70E7F2}" destId="{F8DE4FE8-28AC-41E1-84E6-1B8518429FCA}" srcOrd="2" destOrd="0" presId="urn:microsoft.com/office/officeart/2005/8/layout/process4"/>
    <dgm:cxn modelId="{87DC0F20-E2CE-4007-83AF-02EF2111B2BF}" type="presParOf" srcId="{F8DE4FE8-28AC-41E1-84E6-1B8518429FCA}" destId="{0D259B34-2FC7-4407-800C-8B2D792B97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B6F62A-6615-409E-B5D7-40E297D6344D}" type="doc">
      <dgm:prSet loTypeId="urn:microsoft.com/office/officeart/2005/8/layout/process4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5E532299-26E3-4D23-856F-66CBE5FA614D}">
      <dgm:prSet phldrT="[Tekst]"/>
      <dgm:spPr/>
      <dgm:t>
        <a:bodyPr/>
        <a:lstStyle/>
        <a:p>
          <a:r>
            <a:rPr lang="pl-PL" b="1" dirty="0" smtClean="0"/>
            <a:t>Wniosek </a:t>
          </a:r>
          <a:endParaRPr lang="pl-PL" b="1" dirty="0"/>
        </a:p>
      </dgm:t>
    </dgm:pt>
    <dgm:pt modelId="{846D48DD-50D3-4ECF-BEE4-4FA08AE8DE71}" type="parTrans" cxnId="{973916D4-1709-47F8-884B-996E2255DD84}">
      <dgm:prSet/>
      <dgm:spPr/>
      <dgm:t>
        <a:bodyPr/>
        <a:lstStyle/>
        <a:p>
          <a:endParaRPr lang="pl-PL"/>
        </a:p>
      </dgm:t>
    </dgm:pt>
    <dgm:pt modelId="{26D6B678-1028-4BF5-BE8F-6D58ED72761A}" type="sibTrans" cxnId="{973916D4-1709-47F8-884B-996E2255DD84}">
      <dgm:prSet/>
      <dgm:spPr/>
      <dgm:t>
        <a:bodyPr/>
        <a:lstStyle/>
        <a:p>
          <a:endParaRPr lang="pl-PL"/>
        </a:p>
      </dgm:t>
    </dgm:pt>
    <dgm:pt modelId="{286C2FBE-F17E-4DCF-BBFE-93C2A47BC91F}">
      <dgm:prSet phldrT="[Tekst]"/>
      <dgm:spPr/>
      <dgm:t>
        <a:bodyPr/>
        <a:lstStyle/>
        <a:p>
          <a:r>
            <a:rPr lang="pl-PL" dirty="0" smtClean="0">
              <a:effectLst/>
              <a:latin typeface="Calibri"/>
              <a:ea typeface="Calibri"/>
              <a:cs typeface="Calibri"/>
            </a:rPr>
            <a:t>Współpraca pomiędzy JST i NGO w wielu przypadkach jest trudna lub nie ma jej wcale, zwłaszcza w mniejszych miejscowościach.</a:t>
          </a:r>
          <a:endParaRPr lang="pl-PL" dirty="0"/>
        </a:p>
      </dgm:t>
    </dgm:pt>
    <dgm:pt modelId="{BF138AD3-413D-4F41-AA8C-CA1069305A7A}" type="parTrans" cxnId="{4E62C061-AD2D-4CED-8E6A-70A622E2B3DC}">
      <dgm:prSet/>
      <dgm:spPr/>
      <dgm:t>
        <a:bodyPr/>
        <a:lstStyle/>
        <a:p>
          <a:endParaRPr lang="pl-PL"/>
        </a:p>
      </dgm:t>
    </dgm:pt>
    <dgm:pt modelId="{0912D1CB-6FE9-4D90-A92E-AE4378CE75DB}" type="sibTrans" cxnId="{4E62C061-AD2D-4CED-8E6A-70A622E2B3DC}">
      <dgm:prSet/>
      <dgm:spPr/>
      <dgm:t>
        <a:bodyPr/>
        <a:lstStyle/>
        <a:p>
          <a:endParaRPr lang="pl-PL"/>
        </a:p>
      </dgm:t>
    </dgm:pt>
    <dgm:pt modelId="{F91EE918-2E6A-4ED8-BC50-BF67EB7DEB67}">
      <dgm:prSet phldrT="[Tekst]"/>
      <dgm:spPr/>
      <dgm:t>
        <a:bodyPr/>
        <a:lstStyle/>
        <a:p>
          <a:r>
            <a:rPr lang="pl-PL" b="1" dirty="0" smtClean="0"/>
            <a:t>Rekomendacja</a:t>
          </a:r>
          <a:endParaRPr lang="pl-PL" b="1" dirty="0"/>
        </a:p>
      </dgm:t>
    </dgm:pt>
    <dgm:pt modelId="{1B54B9EE-5EE0-4E1F-8E71-00112578D919}" type="parTrans" cxnId="{1A55F142-DAD7-4F7D-90FF-BEFA878DB6ED}">
      <dgm:prSet/>
      <dgm:spPr/>
      <dgm:t>
        <a:bodyPr/>
        <a:lstStyle/>
        <a:p>
          <a:endParaRPr lang="pl-PL"/>
        </a:p>
      </dgm:t>
    </dgm:pt>
    <dgm:pt modelId="{EEB94BB1-E05A-44C9-BE9F-ABBEA61F6548}" type="sibTrans" cxnId="{1A55F142-DAD7-4F7D-90FF-BEFA878DB6ED}">
      <dgm:prSet/>
      <dgm:spPr/>
      <dgm:t>
        <a:bodyPr/>
        <a:lstStyle/>
        <a:p>
          <a:endParaRPr lang="pl-PL"/>
        </a:p>
      </dgm:t>
    </dgm:pt>
    <dgm:pt modelId="{081B1BA4-C8E6-43C6-827D-C71ADA9EA4EA}">
      <dgm:prSet phldrT="[Tekst]"/>
      <dgm:spPr/>
      <dgm:t>
        <a:bodyPr/>
        <a:lstStyle/>
        <a:p>
          <a:r>
            <a:rPr lang="pl-PL" dirty="0" smtClean="0">
              <a:effectLst/>
              <a:latin typeface="Calibri"/>
              <a:ea typeface="Calibri"/>
              <a:cs typeface="Calibri"/>
            </a:rPr>
            <a:t>Wzmocnienie postaw współpracy pomiędzy NGO a JST, szczególnie w mniejszych społecznościach.</a:t>
          </a:r>
          <a:endParaRPr lang="pl-PL" dirty="0"/>
        </a:p>
      </dgm:t>
    </dgm:pt>
    <dgm:pt modelId="{0C9B9F4F-5E6B-4C62-8B9B-4602CA7AA6CD}" type="parTrans" cxnId="{93BAF6F7-C376-4FC4-AE28-2583561D7916}">
      <dgm:prSet/>
      <dgm:spPr/>
      <dgm:t>
        <a:bodyPr/>
        <a:lstStyle/>
        <a:p>
          <a:endParaRPr lang="pl-PL"/>
        </a:p>
      </dgm:t>
    </dgm:pt>
    <dgm:pt modelId="{FC785D5E-95D3-4E71-BFE7-CA1695EBA17E}" type="sibTrans" cxnId="{93BAF6F7-C376-4FC4-AE28-2583561D7916}">
      <dgm:prSet/>
      <dgm:spPr/>
      <dgm:t>
        <a:bodyPr/>
        <a:lstStyle/>
        <a:p>
          <a:endParaRPr lang="pl-PL"/>
        </a:p>
      </dgm:t>
    </dgm:pt>
    <dgm:pt modelId="{22B111EE-CC13-4EEC-8231-446AD334C899}">
      <dgm:prSet phldrT="[Tekst]"/>
      <dgm:spPr/>
      <dgm:t>
        <a:bodyPr/>
        <a:lstStyle/>
        <a:p>
          <a:r>
            <a:rPr lang="pl-PL" b="1" dirty="0" smtClean="0"/>
            <a:t>Sposób wdrożenia</a:t>
          </a:r>
          <a:endParaRPr lang="pl-PL" b="1" dirty="0"/>
        </a:p>
      </dgm:t>
    </dgm:pt>
    <dgm:pt modelId="{81AA559C-B28F-42F3-8AA9-E07D7149C087}" type="parTrans" cxnId="{BE4B84A9-C22A-4E4A-BCC0-4D6A8955399D}">
      <dgm:prSet/>
      <dgm:spPr/>
      <dgm:t>
        <a:bodyPr/>
        <a:lstStyle/>
        <a:p>
          <a:endParaRPr lang="pl-PL"/>
        </a:p>
      </dgm:t>
    </dgm:pt>
    <dgm:pt modelId="{5DAC9ECC-C605-4BA9-86FF-3CE9D8902FD1}" type="sibTrans" cxnId="{BE4B84A9-C22A-4E4A-BCC0-4D6A8955399D}">
      <dgm:prSet/>
      <dgm:spPr/>
      <dgm:t>
        <a:bodyPr/>
        <a:lstStyle/>
        <a:p>
          <a:endParaRPr lang="pl-PL"/>
        </a:p>
      </dgm:t>
    </dgm:pt>
    <dgm:pt modelId="{AD5CE2F2-9DF7-4AC4-A640-56880A173586}">
      <dgm:prSet phldrT="[Tekst]"/>
      <dgm:spPr/>
      <dgm:t>
        <a:bodyPr/>
        <a:lstStyle/>
        <a:p>
          <a:r>
            <a:rPr lang="pl-PL" dirty="0" smtClean="0">
              <a:effectLst/>
              <a:latin typeface="Calibri"/>
              <a:ea typeface="Calibri"/>
              <a:cs typeface="Calibri"/>
            </a:rPr>
            <a:t>Opracowanie prostego i praktycznego programu współpracy na linii organizacje pozarządowe - jednostki samorządu terytorialnego, który skutecznie tę współpracę usprawni. </a:t>
          </a:r>
          <a:endParaRPr lang="pl-PL" dirty="0"/>
        </a:p>
      </dgm:t>
    </dgm:pt>
    <dgm:pt modelId="{378F4E18-788B-4B9F-9FD2-E1D1361EB6A7}" type="parTrans" cxnId="{7045153F-69B0-46C1-90B3-37351E35D8C2}">
      <dgm:prSet/>
      <dgm:spPr/>
      <dgm:t>
        <a:bodyPr/>
        <a:lstStyle/>
        <a:p>
          <a:endParaRPr lang="pl-PL"/>
        </a:p>
      </dgm:t>
    </dgm:pt>
    <dgm:pt modelId="{9CDC422C-4704-44A6-8428-7E03B2F2EAEC}" type="sibTrans" cxnId="{7045153F-69B0-46C1-90B3-37351E35D8C2}">
      <dgm:prSet/>
      <dgm:spPr/>
      <dgm:t>
        <a:bodyPr/>
        <a:lstStyle/>
        <a:p>
          <a:endParaRPr lang="pl-PL"/>
        </a:p>
      </dgm:t>
    </dgm:pt>
    <dgm:pt modelId="{445831C3-060A-4E9F-8AFE-3EE2C38DC58D}" type="pres">
      <dgm:prSet presAssocID="{C7B6F62A-6615-409E-B5D7-40E297D63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ED3860-F4F7-4A5F-B66B-F4FC7B9962D4}" type="pres">
      <dgm:prSet presAssocID="{22B111EE-CC13-4EEC-8231-446AD334C899}" presName="boxAndChildren" presStyleCnt="0"/>
      <dgm:spPr/>
    </dgm:pt>
    <dgm:pt modelId="{373C9893-62E6-4CB4-BEA4-1E4CC0E2B159}" type="pres">
      <dgm:prSet presAssocID="{22B111EE-CC13-4EEC-8231-446AD334C899}" presName="parentTextBox" presStyleLbl="node1" presStyleIdx="0" presStyleCnt="3"/>
      <dgm:spPr/>
      <dgm:t>
        <a:bodyPr/>
        <a:lstStyle/>
        <a:p>
          <a:endParaRPr lang="pl-PL"/>
        </a:p>
      </dgm:t>
    </dgm:pt>
    <dgm:pt modelId="{05116BB5-89E8-4EC4-B3A5-2B3E7C777D76}" type="pres">
      <dgm:prSet presAssocID="{22B111EE-CC13-4EEC-8231-446AD334C899}" presName="entireBox" presStyleLbl="node1" presStyleIdx="0" presStyleCnt="3"/>
      <dgm:spPr/>
      <dgm:t>
        <a:bodyPr/>
        <a:lstStyle/>
        <a:p>
          <a:endParaRPr lang="pl-PL"/>
        </a:p>
      </dgm:t>
    </dgm:pt>
    <dgm:pt modelId="{3F181831-C4F2-4563-AFE2-D3945FE408D3}" type="pres">
      <dgm:prSet presAssocID="{22B111EE-CC13-4EEC-8231-446AD334C899}" presName="descendantBox" presStyleCnt="0"/>
      <dgm:spPr/>
    </dgm:pt>
    <dgm:pt modelId="{E2AB246B-4CD5-4BD0-8634-259766BC48DA}" type="pres">
      <dgm:prSet presAssocID="{AD5CE2F2-9DF7-4AC4-A640-56880A17358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6856A8-513E-428E-A175-3B17DC40E386}" type="pres">
      <dgm:prSet presAssocID="{EEB94BB1-E05A-44C9-BE9F-ABBEA61F6548}" presName="sp" presStyleCnt="0"/>
      <dgm:spPr/>
    </dgm:pt>
    <dgm:pt modelId="{3EA0FF25-4B11-4B28-9461-C28462CC399E}" type="pres">
      <dgm:prSet presAssocID="{F91EE918-2E6A-4ED8-BC50-BF67EB7DEB67}" presName="arrowAndChildren" presStyleCnt="0"/>
      <dgm:spPr/>
    </dgm:pt>
    <dgm:pt modelId="{BF95811C-39F2-4767-8CB8-1294FDDBDD02}" type="pres">
      <dgm:prSet presAssocID="{F91EE918-2E6A-4ED8-BC50-BF67EB7DEB67}" presName="parentTextArrow" presStyleLbl="node1" presStyleIdx="0" presStyleCnt="3"/>
      <dgm:spPr/>
      <dgm:t>
        <a:bodyPr/>
        <a:lstStyle/>
        <a:p>
          <a:endParaRPr lang="pl-PL"/>
        </a:p>
      </dgm:t>
    </dgm:pt>
    <dgm:pt modelId="{2AA798FB-391E-4081-B8D7-B53E5EAFA02E}" type="pres">
      <dgm:prSet presAssocID="{F91EE918-2E6A-4ED8-BC50-BF67EB7DEB67}" presName="arrow" presStyleLbl="node1" presStyleIdx="1" presStyleCnt="3"/>
      <dgm:spPr/>
      <dgm:t>
        <a:bodyPr/>
        <a:lstStyle/>
        <a:p>
          <a:endParaRPr lang="pl-PL"/>
        </a:p>
      </dgm:t>
    </dgm:pt>
    <dgm:pt modelId="{EE383564-AEC1-42DE-86E3-0E3B5301861C}" type="pres">
      <dgm:prSet presAssocID="{F91EE918-2E6A-4ED8-BC50-BF67EB7DEB67}" presName="descendantArrow" presStyleCnt="0"/>
      <dgm:spPr/>
    </dgm:pt>
    <dgm:pt modelId="{BAC1307F-C843-46BE-86AC-E93B1FDB2E47}" type="pres">
      <dgm:prSet presAssocID="{081B1BA4-C8E6-43C6-827D-C71ADA9EA4EA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6D6A0C-4F05-44FF-A8CD-7932E5994131}" type="pres">
      <dgm:prSet presAssocID="{26D6B678-1028-4BF5-BE8F-6D58ED72761A}" presName="sp" presStyleCnt="0"/>
      <dgm:spPr/>
    </dgm:pt>
    <dgm:pt modelId="{5739FB0C-C78F-41CA-8B08-B527AE70E7F2}" type="pres">
      <dgm:prSet presAssocID="{5E532299-26E3-4D23-856F-66CBE5FA614D}" presName="arrowAndChildren" presStyleCnt="0"/>
      <dgm:spPr/>
    </dgm:pt>
    <dgm:pt modelId="{1A03544D-8E48-46A6-807D-D77D1FCFC132}" type="pres">
      <dgm:prSet presAssocID="{5E532299-26E3-4D23-856F-66CBE5FA614D}" presName="parentTextArrow" presStyleLbl="node1" presStyleIdx="1" presStyleCnt="3"/>
      <dgm:spPr/>
      <dgm:t>
        <a:bodyPr/>
        <a:lstStyle/>
        <a:p>
          <a:endParaRPr lang="pl-PL"/>
        </a:p>
      </dgm:t>
    </dgm:pt>
    <dgm:pt modelId="{3B9CE79E-16BC-4B9F-AE4D-DEF95343ACE9}" type="pres">
      <dgm:prSet presAssocID="{5E532299-26E3-4D23-856F-66CBE5FA614D}" presName="arrow" presStyleLbl="node1" presStyleIdx="2" presStyleCnt="3"/>
      <dgm:spPr/>
      <dgm:t>
        <a:bodyPr/>
        <a:lstStyle/>
        <a:p>
          <a:endParaRPr lang="pl-PL"/>
        </a:p>
      </dgm:t>
    </dgm:pt>
    <dgm:pt modelId="{F8DE4FE8-28AC-41E1-84E6-1B8518429FCA}" type="pres">
      <dgm:prSet presAssocID="{5E532299-26E3-4D23-856F-66CBE5FA614D}" presName="descendantArrow" presStyleCnt="0"/>
      <dgm:spPr/>
    </dgm:pt>
    <dgm:pt modelId="{0D259B34-2FC7-4407-800C-8B2D792B97C9}" type="pres">
      <dgm:prSet presAssocID="{286C2FBE-F17E-4DCF-BBFE-93C2A47BC91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6239CD2-B1BE-4A3D-A0E4-9FC7BA4552E5}" type="presOf" srcId="{286C2FBE-F17E-4DCF-BBFE-93C2A47BC91F}" destId="{0D259B34-2FC7-4407-800C-8B2D792B97C9}" srcOrd="0" destOrd="0" presId="urn:microsoft.com/office/officeart/2005/8/layout/process4"/>
    <dgm:cxn modelId="{7045153F-69B0-46C1-90B3-37351E35D8C2}" srcId="{22B111EE-CC13-4EEC-8231-446AD334C899}" destId="{AD5CE2F2-9DF7-4AC4-A640-56880A173586}" srcOrd="0" destOrd="0" parTransId="{378F4E18-788B-4B9F-9FD2-E1D1361EB6A7}" sibTransId="{9CDC422C-4704-44A6-8428-7E03B2F2EAEC}"/>
    <dgm:cxn modelId="{973916D4-1709-47F8-884B-996E2255DD84}" srcId="{C7B6F62A-6615-409E-B5D7-40E297D6344D}" destId="{5E532299-26E3-4D23-856F-66CBE5FA614D}" srcOrd="0" destOrd="0" parTransId="{846D48DD-50D3-4ECF-BEE4-4FA08AE8DE71}" sibTransId="{26D6B678-1028-4BF5-BE8F-6D58ED72761A}"/>
    <dgm:cxn modelId="{A0E623DE-1866-4B75-9477-DA5B515C9B60}" type="presOf" srcId="{081B1BA4-C8E6-43C6-827D-C71ADA9EA4EA}" destId="{BAC1307F-C843-46BE-86AC-E93B1FDB2E47}" srcOrd="0" destOrd="0" presId="urn:microsoft.com/office/officeart/2005/8/layout/process4"/>
    <dgm:cxn modelId="{93BAF6F7-C376-4FC4-AE28-2583561D7916}" srcId="{F91EE918-2E6A-4ED8-BC50-BF67EB7DEB67}" destId="{081B1BA4-C8E6-43C6-827D-C71ADA9EA4EA}" srcOrd="0" destOrd="0" parTransId="{0C9B9F4F-5E6B-4C62-8B9B-4602CA7AA6CD}" sibTransId="{FC785D5E-95D3-4E71-BFE7-CA1695EBA17E}"/>
    <dgm:cxn modelId="{758352CC-21D7-49D9-918D-9139CBA91818}" type="presOf" srcId="{C7B6F62A-6615-409E-B5D7-40E297D6344D}" destId="{445831C3-060A-4E9F-8AFE-3EE2C38DC58D}" srcOrd="0" destOrd="0" presId="urn:microsoft.com/office/officeart/2005/8/layout/process4"/>
    <dgm:cxn modelId="{1A55F142-DAD7-4F7D-90FF-BEFA878DB6ED}" srcId="{C7B6F62A-6615-409E-B5D7-40E297D6344D}" destId="{F91EE918-2E6A-4ED8-BC50-BF67EB7DEB67}" srcOrd="1" destOrd="0" parTransId="{1B54B9EE-5EE0-4E1F-8E71-00112578D919}" sibTransId="{EEB94BB1-E05A-44C9-BE9F-ABBEA61F6548}"/>
    <dgm:cxn modelId="{BE4B84A9-C22A-4E4A-BCC0-4D6A8955399D}" srcId="{C7B6F62A-6615-409E-B5D7-40E297D6344D}" destId="{22B111EE-CC13-4EEC-8231-446AD334C899}" srcOrd="2" destOrd="0" parTransId="{81AA559C-B28F-42F3-8AA9-E07D7149C087}" sibTransId="{5DAC9ECC-C605-4BA9-86FF-3CE9D8902FD1}"/>
    <dgm:cxn modelId="{0E46B95D-D1CB-45E3-AFC1-151382FDC955}" type="presOf" srcId="{F91EE918-2E6A-4ED8-BC50-BF67EB7DEB67}" destId="{BF95811C-39F2-4767-8CB8-1294FDDBDD02}" srcOrd="0" destOrd="0" presId="urn:microsoft.com/office/officeart/2005/8/layout/process4"/>
    <dgm:cxn modelId="{14BC3BCA-383A-4D48-9EEC-B41488BB1B19}" type="presOf" srcId="{22B111EE-CC13-4EEC-8231-446AD334C899}" destId="{05116BB5-89E8-4EC4-B3A5-2B3E7C777D76}" srcOrd="1" destOrd="0" presId="urn:microsoft.com/office/officeart/2005/8/layout/process4"/>
    <dgm:cxn modelId="{7347B24F-FF38-44E1-A290-97D48DDF1901}" type="presOf" srcId="{F91EE918-2E6A-4ED8-BC50-BF67EB7DEB67}" destId="{2AA798FB-391E-4081-B8D7-B53E5EAFA02E}" srcOrd="1" destOrd="0" presId="urn:microsoft.com/office/officeart/2005/8/layout/process4"/>
    <dgm:cxn modelId="{1CC1CF1D-4296-4F19-AFA2-57642243CD29}" type="presOf" srcId="{22B111EE-CC13-4EEC-8231-446AD334C899}" destId="{373C9893-62E6-4CB4-BEA4-1E4CC0E2B159}" srcOrd="0" destOrd="0" presId="urn:microsoft.com/office/officeart/2005/8/layout/process4"/>
    <dgm:cxn modelId="{0D70CFC0-D8C6-4D24-9A4C-61550B6665BB}" type="presOf" srcId="{AD5CE2F2-9DF7-4AC4-A640-56880A173586}" destId="{E2AB246B-4CD5-4BD0-8634-259766BC48DA}" srcOrd="0" destOrd="0" presId="urn:microsoft.com/office/officeart/2005/8/layout/process4"/>
    <dgm:cxn modelId="{DE5E2DC3-4CFA-4569-9FBC-5FCC3D172DBE}" type="presOf" srcId="{5E532299-26E3-4D23-856F-66CBE5FA614D}" destId="{1A03544D-8E48-46A6-807D-D77D1FCFC132}" srcOrd="0" destOrd="0" presId="urn:microsoft.com/office/officeart/2005/8/layout/process4"/>
    <dgm:cxn modelId="{4E62C061-AD2D-4CED-8E6A-70A622E2B3DC}" srcId="{5E532299-26E3-4D23-856F-66CBE5FA614D}" destId="{286C2FBE-F17E-4DCF-BBFE-93C2A47BC91F}" srcOrd="0" destOrd="0" parTransId="{BF138AD3-413D-4F41-AA8C-CA1069305A7A}" sibTransId="{0912D1CB-6FE9-4D90-A92E-AE4378CE75DB}"/>
    <dgm:cxn modelId="{8C62E6F1-676B-433B-84E2-D24D643FEB50}" type="presOf" srcId="{5E532299-26E3-4D23-856F-66CBE5FA614D}" destId="{3B9CE79E-16BC-4B9F-AE4D-DEF95343ACE9}" srcOrd="1" destOrd="0" presId="urn:microsoft.com/office/officeart/2005/8/layout/process4"/>
    <dgm:cxn modelId="{62CDADA4-45B2-4790-957B-05CDB775F712}" type="presParOf" srcId="{445831C3-060A-4E9F-8AFE-3EE2C38DC58D}" destId="{7AED3860-F4F7-4A5F-B66B-F4FC7B9962D4}" srcOrd="0" destOrd="0" presId="urn:microsoft.com/office/officeart/2005/8/layout/process4"/>
    <dgm:cxn modelId="{43E7B2BE-B31A-4705-B52B-1F01AE7DA67C}" type="presParOf" srcId="{7AED3860-F4F7-4A5F-B66B-F4FC7B9962D4}" destId="{373C9893-62E6-4CB4-BEA4-1E4CC0E2B159}" srcOrd="0" destOrd="0" presId="urn:microsoft.com/office/officeart/2005/8/layout/process4"/>
    <dgm:cxn modelId="{38B1DA0F-F116-46E2-A27C-BA158F2A1D3F}" type="presParOf" srcId="{7AED3860-F4F7-4A5F-B66B-F4FC7B9962D4}" destId="{05116BB5-89E8-4EC4-B3A5-2B3E7C777D76}" srcOrd="1" destOrd="0" presId="urn:microsoft.com/office/officeart/2005/8/layout/process4"/>
    <dgm:cxn modelId="{13E4F92E-9593-48E8-9EFE-BAF60F516F9F}" type="presParOf" srcId="{7AED3860-F4F7-4A5F-B66B-F4FC7B9962D4}" destId="{3F181831-C4F2-4563-AFE2-D3945FE408D3}" srcOrd="2" destOrd="0" presId="urn:microsoft.com/office/officeart/2005/8/layout/process4"/>
    <dgm:cxn modelId="{8160C93D-D5AF-432F-B486-67851332AEC5}" type="presParOf" srcId="{3F181831-C4F2-4563-AFE2-D3945FE408D3}" destId="{E2AB246B-4CD5-4BD0-8634-259766BC48DA}" srcOrd="0" destOrd="0" presId="urn:microsoft.com/office/officeart/2005/8/layout/process4"/>
    <dgm:cxn modelId="{93913728-DA28-43F9-B34A-6F99E082A624}" type="presParOf" srcId="{445831C3-060A-4E9F-8AFE-3EE2C38DC58D}" destId="{F16856A8-513E-428E-A175-3B17DC40E386}" srcOrd="1" destOrd="0" presId="urn:microsoft.com/office/officeart/2005/8/layout/process4"/>
    <dgm:cxn modelId="{77E90D0C-072D-4A19-B59F-7AADCAE31184}" type="presParOf" srcId="{445831C3-060A-4E9F-8AFE-3EE2C38DC58D}" destId="{3EA0FF25-4B11-4B28-9461-C28462CC399E}" srcOrd="2" destOrd="0" presId="urn:microsoft.com/office/officeart/2005/8/layout/process4"/>
    <dgm:cxn modelId="{F727B44F-16F1-487E-A0B4-E6652ABEBD02}" type="presParOf" srcId="{3EA0FF25-4B11-4B28-9461-C28462CC399E}" destId="{BF95811C-39F2-4767-8CB8-1294FDDBDD02}" srcOrd="0" destOrd="0" presId="urn:microsoft.com/office/officeart/2005/8/layout/process4"/>
    <dgm:cxn modelId="{E7DB6E6B-3B5C-4AC5-BD22-9981A5ADA709}" type="presParOf" srcId="{3EA0FF25-4B11-4B28-9461-C28462CC399E}" destId="{2AA798FB-391E-4081-B8D7-B53E5EAFA02E}" srcOrd="1" destOrd="0" presId="urn:microsoft.com/office/officeart/2005/8/layout/process4"/>
    <dgm:cxn modelId="{22B78DD3-173D-45B6-AE30-E4621AC04134}" type="presParOf" srcId="{3EA0FF25-4B11-4B28-9461-C28462CC399E}" destId="{EE383564-AEC1-42DE-86E3-0E3B5301861C}" srcOrd="2" destOrd="0" presId="urn:microsoft.com/office/officeart/2005/8/layout/process4"/>
    <dgm:cxn modelId="{926D3068-2476-4A09-B9D4-35389CCABB30}" type="presParOf" srcId="{EE383564-AEC1-42DE-86E3-0E3B5301861C}" destId="{BAC1307F-C843-46BE-86AC-E93B1FDB2E47}" srcOrd="0" destOrd="0" presId="urn:microsoft.com/office/officeart/2005/8/layout/process4"/>
    <dgm:cxn modelId="{D0C0BB49-2875-4D0E-ADF3-3987D5915AB4}" type="presParOf" srcId="{445831C3-060A-4E9F-8AFE-3EE2C38DC58D}" destId="{1D6D6A0C-4F05-44FF-A8CD-7932E5994131}" srcOrd="3" destOrd="0" presId="urn:microsoft.com/office/officeart/2005/8/layout/process4"/>
    <dgm:cxn modelId="{26882E39-E534-4567-954D-76E4100AF62B}" type="presParOf" srcId="{445831C3-060A-4E9F-8AFE-3EE2C38DC58D}" destId="{5739FB0C-C78F-41CA-8B08-B527AE70E7F2}" srcOrd="4" destOrd="0" presId="urn:microsoft.com/office/officeart/2005/8/layout/process4"/>
    <dgm:cxn modelId="{DD90EC06-9A5B-4546-BD46-56F7B8584CA8}" type="presParOf" srcId="{5739FB0C-C78F-41CA-8B08-B527AE70E7F2}" destId="{1A03544D-8E48-46A6-807D-D77D1FCFC132}" srcOrd="0" destOrd="0" presId="urn:microsoft.com/office/officeart/2005/8/layout/process4"/>
    <dgm:cxn modelId="{EBD4330F-0FB3-47C9-BB15-3BDFE882CD8E}" type="presParOf" srcId="{5739FB0C-C78F-41CA-8B08-B527AE70E7F2}" destId="{3B9CE79E-16BC-4B9F-AE4D-DEF95343ACE9}" srcOrd="1" destOrd="0" presId="urn:microsoft.com/office/officeart/2005/8/layout/process4"/>
    <dgm:cxn modelId="{0E16CC2D-C632-49CC-A6CA-765533076110}" type="presParOf" srcId="{5739FB0C-C78F-41CA-8B08-B527AE70E7F2}" destId="{F8DE4FE8-28AC-41E1-84E6-1B8518429FCA}" srcOrd="2" destOrd="0" presId="urn:microsoft.com/office/officeart/2005/8/layout/process4"/>
    <dgm:cxn modelId="{C75DF949-F1BE-4E64-9075-3837CB4BFB9A}" type="presParOf" srcId="{F8DE4FE8-28AC-41E1-84E6-1B8518429FCA}" destId="{0D259B34-2FC7-4407-800C-8B2D792B97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B6F62A-6615-409E-B5D7-40E297D6344D}" type="doc">
      <dgm:prSet loTypeId="urn:microsoft.com/office/officeart/2005/8/layout/process4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5E532299-26E3-4D23-856F-66CBE5FA614D}">
      <dgm:prSet phldrT="[Tekst]"/>
      <dgm:spPr/>
      <dgm:t>
        <a:bodyPr/>
        <a:lstStyle/>
        <a:p>
          <a:r>
            <a:rPr lang="pl-PL" b="1" dirty="0" smtClean="0"/>
            <a:t>Wniosek </a:t>
          </a:r>
          <a:endParaRPr lang="pl-PL" b="1" dirty="0"/>
        </a:p>
      </dgm:t>
    </dgm:pt>
    <dgm:pt modelId="{846D48DD-50D3-4ECF-BEE4-4FA08AE8DE71}" type="parTrans" cxnId="{973916D4-1709-47F8-884B-996E2255DD84}">
      <dgm:prSet/>
      <dgm:spPr/>
      <dgm:t>
        <a:bodyPr/>
        <a:lstStyle/>
        <a:p>
          <a:endParaRPr lang="pl-PL"/>
        </a:p>
      </dgm:t>
    </dgm:pt>
    <dgm:pt modelId="{26D6B678-1028-4BF5-BE8F-6D58ED72761A}" type="sibTrans" cxnId="{973916D4-1709-47F8-884B-996E2255DD84}">
      <dgm:prSet/>
      <dgm:spPr/>
      <dgm:t>
        <a:bodyPr/>
        <a:lstStyle/>
        <a:p>
          <a:endParaRPr lang="pl-PL"/>
        </a:p>
      </dgm:t>
    </dgm:pt>
    <dgm:pt modelId="{286C2FBE-F17E-4DCF-BBFE-93C2A47BC91F}">
      <dgm:prSet phldrT="[Tekst]" custT="1"/>
      <dgm:spPr/>
      <dgm:t>
        <a:bodyPr/>
        <a:lstStyle/>
        <a:p>
          <a:r>
            <a:rPr lang="pl-PL" sz="1400" dirty="0" smtClean="0">
              <a:effectLst/>
              <a:latin typeface="Calibri"/>
              <a:ea typeface="Calibri"/>
              <a:cs typeface="Calibri"/>
            </a:rPr>
            <a:t>Najważniejsze kierunki rozwoju kapitału społecznego to rozwijanie dialogu społeczno-gospodarczego, partycypacji społecznej oraz komunikację społeczną i wykorzystywanie potencjału kulturowego i kreatywnego.</a:t>
          </a:r>
          <a:endParaRPr lang="pl-PL" sz="1400" dirty="0"/>
        </a:p>
      </dgm:t>
    </dgm:pt>
    <dgm:pt modelId="{BF138AD3-413D-4F41-AA8C-CA1069305A7A}" type="parTrans" cxnId="{4E62C061-AD2D-4CED-8E6A-70A622E2B3DC}">
      <dgm:prSet/>
      <dgm:spPr/>
      <dgm:t>
        <a:bodyPr/>
        <a:lstStyle/>
        <a:p>
          <a:endParaRPr lang="pl-PL"/>
        </a:p>
      </dgm:t>
    </dgm:pt>
    <dgm:pt modelId="{0912D1CB-6FE9-4D90-A92E-AE4378CE75DB}" type="sibTrans" cxnId="{4E62C061-AD2D-4CED-8E6A-70A622E2B3DC}">
      <dgm:prSet/>
      <dgm:spPr/>
      <dgm:t>
        <a:bodyPr/>
        <a:lstStyle/>
        <a:p>
          <a:endParaRPr lang="pl-PL"/>
        </a:p>
      </dgm:t>
    </dgm:pt>
    <dgm:pt modelId="{F91EE918-2E6A-4ED8-BC50-BF67EB7DEB67}">
      <dgm:prSet phldrT="[Tekst]"/>
      <dgm:spPr/>
      <dgm:t>
        <a:bodyPr/>
        <a:lstStyle/>
        <a:p>
          <a:r>
            <a:rPr lang="pl-PL" b="1" dirty="0" smtClean="0"/>
            <a:t>Rekomendacja</a:t>
          </a:r>
          <a:endParaRPr lang="pl-PL" b="1" dirty="0"/>
        </a:p>
      </dgm:t>
    </dgm:pt>
    <dgm:pt modelId="{1B54B9EE-5EE0-4E1F-8E71-00112578D919}" type="parTrans" cxnId="{1A55F142-DAD7-4F7D-90FF-BEFA878DB6ED}">
      <dgm:prSet/>
      <dgm:spPr/>
      <dgm:t>
        <a:bodyPr/>
        <a:lstStyle/>
        <a:p>
          <a:endParaRPr lang="pl-PL"/>
        </a:p>
      </dgm:t>
    </dgm:pt>
    <dgm:pt modelId="{EEB94BB1-E05A-44C9-BE9F-ABBEA61F6548}" type="sibTrans" cxnId="{1A55F142-DAD7-4F7D-90FF-BEFA878DB6ED}">
      <dgm:prSet/>
      <dgm:spPr/>
      <dgm:t>
        <a:bodyPr/>
        <a:lstStyle/>
        <a:p>
          <a:endParaRPr lang="pl-PL"/>
        </a:p>
      </dgm:t>
    </dgm:pt>
    <dgm:pt modelId="{081B1BA4-C8E6-43C6-827D-C71ADA9EA4EA}">
      <dgm:prSet phldrT="[Tekst]"/>
      <dgm:spPr/>
      <dgm:t>
        <a:bodyPr/>
        <a:lstStyle/>
        <a:p>
          <a:r>
            <a:rPr lang="pl-PL" dirty="0" smtClean="0">
              <a:effectLst/>
              <a:latin typeface="Calibri"/>
              <a:ea typeface="Calibri"/>
              <a:cs typeface="Calibri"/>
            </a:rPr>
            <a:t>Wspieranie organizacji pozarządowych w działaniach mających na celu wzmacnianie kapitału społecznego mieszkańców województwa podlaskiego w powyższych obszarach.  </a:t>
          </a:r>
          <a:endParaRPr lang="pl-PL" dirty="0"/>
        </a:p>
      </dgm:t>
    </dgm:pt>
    <dgm:pt modelId="{0C9B9F4F-5E6B-4C62-8B9B-4602CA7AA6CD}" type="parTrans" cxnId="{93BAF6F7-C376-4FC4-AE28-2583561D7916}">
      <dgm:prSet/>
      <dgm:spPr/>
      <dgm:t>
        <a:bodyPr/>
        <a:lstStyle/>
        <a:p>
          <a:endParaRPr lang="pl-PL"/>
        </a:p>
      </dgm:t>
    </dgm:pt>
    <dgm:pt modelId="{FC785D5E-95D3-4E71-BFE7-CA1695EBA17E}" type="sibTrans" cxnId="{93BAF6F7-C376-4FC4-AE28-2583561D7916}">
      <dgm:prSet/>
      <dgm:spPr/>
      <dgm:t>
        <a:bodyPr/>
        <a:lstStyle/>
        <a:p>
          <a:endParaRPr lang="pl-PL"/>
        </a:p>
      </dgm:t>
    </dgm:pt>
    <dgm:pt modelId="{22B111EE-CC13-4EEC-8231-446AD334C899}">
      <dgm:prSet phldrT="[Tekst]"/>
      <dgm:spPr/>
      <dgm:t>
        <a:bodyPr/>
        <a:lstStyle/>
        <a:p>
          <a:r>
            <a:rPr lang="pl-PL" b="1" dirty="0" smtClean="0"/>
            <a:t>Sposób wdrożenia</a:t>
          </a:r>
          <a:endParaRPr lang="pl-PL" b="1" dirty="0"/>
        </a:p>
      </dgm:t>
    </dgm:pt>
    <dgm:pt modelId="{81AA559C-B28F-42F3-8AA9-E07D7149C087}" type="parTrans" cxnId="{BE4B84A9-C22A-4E4A-BCC0-4D6A8955399D}">
      <dgm:prSet/>
      <dgm:spPr/>
      <dgm:t>
        <a:bodyPr/>
        <a:lstStyle/>
        <a:p>
          <a:endParaRPr lang="pl-PL"/>
        </a:p>
      </dgm:t>
    </dgm:pt>
    <dgm:pt modelId="{5DAC9ECC-C605-4BA9-86FF-3CE9D8902FD1}" type="sibTrans" cxnId="{BE4B84A9-C22A-4E4A-BCC0-4D6A8955399D}">
      <dgm:prSet/>
      <dgm:spPr/>
      <dgm:t>
        <a:bodyPr/>
        <a:lstStyle/>
        <a:p>
          <a:endParaRPr lang="pl-PL"/>
        </a:p>
      </dgm:t>
    </dgm:pt>
    <dgm:pt modelId="{AD5CE2F2-9DF7-4AC4-A640-56880A173586}">
      <dgm:prSet phldrT="[Tekst]"/>
      <dgm:spPr/>
      <dgm:t>
        <a:bodyPr/>
        <a:lstStyle/>
        <a:p>
          <a:r>
            <a:rPr lang="pl-PL" dirty="0" smtClean="0">
              <a:effectLst/>
              <a:latin typeface="Calibri"/>
              <a:ea typeface="Calibri"/>
              <a:cs typeface="Calibri"/>
            </a:rPr>
            <a:t>Wprowadzenie zapisów o kryteriach strategicznych do konkursów ogłaszanych przez WUP Białystok oraz Urząd Marszałkowski Województwa Podlaskiego.</a:t>
          </a:r>
          <a:endParaRPr lang="pl-PL" dirty="0"/>
        </a:p>
      </dgm:t>
    </dgm:pt>
    <dgm:pt modelId="{378F4E18-788B-4B9F-9FD2-E1D1361EB6A7}" type="parTrans" cxnId="{7045153F-69B0-46C1-90B3-37351E35D8C2}">
      <dgm:prSet/>
      <dgm:spPr/>
      <dgm:t>
        <a:bodyPr/>
        <a:lstStyle/>
        <a:p>
          <a:endParaRPr lang="pl-PL"/>
        </a:p>
      </dgm:t>
    </dgm:pt>
    <dgm:pt modelId="{9CDC422C-4704-44A6-8428-7E03B2F2EAEC}" type="sibTrans" cxnId="{7045153F-69B0-46C1-90B3-37351E35D8C2}">
      <dgm:prSet/>
      <dgm:spPr/>
      <dgm:t>
        <a:bodyPr/>
        <a:lstStyle/>
        <a:p>
          <a:endParaRPr lang="pl-PL"/>
        </a:p>
      </dgm:t>
    </dgm:pt>
    <dgm:pt modelId="{445831C3-060A-4E9F-8AFE-3EE2C38DC58D}" type="pres">
      <dgm:prSet presAssocID="{C7B6F62A-6615-409E-B5D7-40E297D63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ED3860-F4F7-4A5F-B66B-F4FC7B9962D4}" type="pres">
      <dgm:prSet presAssocID="{22B111EE-CC13-4EEC-8231-446AD334C899}" presName="boxAndChildren" presStyleCnt="0"/>
      <dgm:spPr/>
    </dgm:pt>
    <dgm:pt modelId="{373C9893-62E6-4CB4-BEA4-1E4CC0E2B159}" type="pres">
      <dgm:prSet presAssocID="{22B111EE-CC13-4EEC-8231-446AD334C899}" presName="parentTextBox" presStyleLbl="node1" presStyleIdx="0" presStyleCnt="3"/>
      <dgm:spPr/>
      <dgm:t>
        <a:bodyPr/>
        <a:lstStyle/>
        <a:p>
          <a:endParaRPr lang="pl-PL"/>
        </a:p>
      </dgm:t>
    </dgm:pt>
    <dgm:pt modelId="{05116BB5-89E8-4EC4-B3A5-2B3E7C777D76}" type="pres">
      <dgm:prSet presAssocID="{22B111EE-CC13-4EEC-8231-446AD334C899}" presName="entireBox" presStyleLbl="node1" presStyleIdx="0" presStyleCnt="3"/>
      <dgm:spPr/>
      <dgm:t>
        <a:bodyPr/>
        <a:lstStyle/>
        <a:p>
          <a:endParaRPr lang="pl-PL"/>
        </a:p>
      </dgm:t>
    </dgm:pt>
    <dgm:pt modelId="{3F181831-C4F2-4563-AFE2-D3945FE408D3}" type="pres">
      <dgm:prSet presAssocID="{22B111EE-CC13-4EEC-8231-446AD334C899}" presName="descendantBox" presStyleCnt="0"/>
      <dgm:spPr/>
    </dgm:pt>
    <dgm:pt modelId="{E2AB246B-4CD5-4BD0-8634-259766BC48DA}" type="pres">
      <dgm:prSet presAssocID="{AD5CE2F2-9DF7-4AC4-A640-56880A17358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6856A8-513E-428E-A175-3B17DC40E386}" type="pres">
      <dgm:prSet presAssocID="{EEB94BB1-E05A-44C9-BE9F-ABBEA61F6548}" presName="sp" presStyleCnt="0"/>
      <dgm:spPr/>
    </dgm:pt>
    <dgm:pt modelId="{3EA0FF25-4B11-4B28-9461-C28462CC399E}" type="pres">
      <dgm:prSet presAssocID="{F91EE918-2E6A-4ED8-BC50-BF67EB7DEB67}" presName="arrowAndChildren" presStyleCnt="0"/>
      <dgm:spPr/>
    </dgm:pt>
    <dgm:pt modelId="{BF95811C-39F2-4767-8CB8-1294FDDBDD02}" type="pres">
      <dgm:prSet presAssocID="{F91EE918-2E6A-4ED8-BC50-BF67EB7DEB67}" presName="parentTextArrow" presStyleLbl="node1" presStyleIdx="0" presStyleCnt="3"/>
      <dgm:spPr/>
      <dgm:t>
        <a:bodyPr/>
        <a:lstStyle/>
        <a:p>
          <a:endParaRPr lang="pl-PL"/>
        </a:p>
      </dgm:t>
    </dgm:pt>
    <dgm:pt modelId="{2AA798FB-391E-4081-B8D7-B53E5EAFA02E}" type="pres">
      <dgm:prSet presAssocID="{F91EE918-2E6A-4ED8-BC50-BF67EB7DEB67}" presName="arrow" presStyleLbl="node1" presStyleIdx="1" presStyleCnt="3"/>
      <dgm:spPr/>
      <dgm:t>
        <a:bodyPr/>
        <a:lstStyle/>
        <a:p>
          <a:endParaRPr lang="pl-PL"/>
        </a:p>
      </dgm:t>
    </dgm:pt>
    <dgm:pt modelId="{EE383564-AEC1-42DE-86E3-0E3B5301861C}" type="pres">
      <dgm:prSet presAssocID="{F91EE918-2E6A-4ED8-BC50-BF67EB7DEB67}" presName="descendantArrow" presStyleCnt="0"/>
      <dgm:spPr/>
    </dgm:pt>
    <dgm:pt modelId="{BAC1307F-C843-46BE-86AC-E93B1FDB2E47}" type="pres">
      <dgm:prSet presAssocID="{081B1BA4-C8E6-43C6-827D-C71ADA9EA4EA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6D6A0C-4F05-44FF-A8CD-7932E5994131}" type="pres">
      <dgm:prSet presAssocID="{26D6B678-1028-4BF5-BE8F-6D58ED72761A}" presName="sp" presStyleCnt="0"/>
      <dgm:spPr/>
    </dgm:pt>
    <dgm:pt modelId="{5739FB0C-C78F-41CA-8B08-B527AE70E7F2}" type="pres">
      <dgm:prSet presAssocID="{5E532299-26E3-4D23-856F-66CBE5FA614D}" presName="arrowAndChildren" presStyleCnt="0"/>
      <dgm:spPr/>
    </dgm:pt>
    <dgm:pt modelId="{1A03544D-8E48-46A6-807D-D77D1FCFC132}" type="pres">
      <dgm:prSet presAssocID="{5E532299-26E3-4D23-856F-66CBE5FA614D}" presName="parentTextArrow" presStyleLbl="node1" presStyleIdx="1" presStyleCnt="3"/>
      <dgm:spPr/>
      <dgm:t>
        <a:bodyPr/>
        <a:lstStyle/>
        <a:p>
          <a:endParaRPr lang="pl-PL"/>
        </a:p>
      </dgm:t>
    </dgm:pt>
    <dgm:pt modelId="{3B9CE79E-16BC-4B9F-AE4D-DEF95343ACE9}" type="pres">
      <dgm:prSet presAssocID="{5E532299-26E3-4D23-856F-66CBE5FA614D}" presName="arrow" presStyleLbl="node1" presStyleIdx="2" presStyleCnt="3"/>
      <dgm:spPr/>
      <dgm:t>
        <a:bodyPr/>
        <a:lstStyle/>
        <a:p>
          <a:endParaRPr lang="pl-PL"/>
        </a:p>
      </dgm:t>
    </dgm:pt>
    <dgm:pt modelId="{F8DE4FE8-28AC-41E1-84E6-1B8518429FCA}" type="pres">
      <dgm:prSet presAssocID="{5E532299-26E3-4D23-856F-66CBE5FA614D}" presName="descendantArrow" presStyleCnt="0"/>
      <dgm:spPr/>
    </dgm:pt>
    <dgm:pt modelId="{0D259B34-2FC7-4407-800C-8B2D792B97C9}" type="pres">
      <dgm:prSet presAssocID="{286C2FBE-F17E-4DCF-BBFE-93C2A47BC91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8EC191D-B38B-429E-920A-D67C9D1EB464}" type="presOf" srcId="{5E532299-26E3-4D23-856F-66CBE5FA614D}" destId="{3B9CE79E-16BC-4B9F-AE4D-DEF95343ACE9}" srcOrd="1" destOrd="0" presId="urn:microsoft.com/office/officeart/2005/8/layout/process4"/>
    <dgm:cxn modelId="{C5FD67D5-11ED-407A-B1DC-FE008AA617CC}" type="presOf" srcId="{F91EE918-2E6A-4ED8-BC50-BF67EB7DEB67}" destId="{2AA798FB-391E-4081-B8D7-B53E5EAFA02E}" srcOrd="1" destOrd="0" presId="urn:microsoft.com/office/officeart/2005/8/layout/process4"/>
    <dgm:cxn modelId="{7045153F-69B0-46C1-90B3-37351E35D8C2}" srcId="{22B111EE-CC13-4EEC-8231-446AD334C899}" destId="{AD5CE2F2-9DF7-4AC4-A640-56880A173586}" srcOrd="0" destOrd="0" parTransId="{378F4E18-788B-4B9F-9FD2-E1D1361EB6A7}" sibTransId="{9CDC422C-4704-44A6-8428-7E03B2F2EAEC}"/>
    <dgm:cxn modelId="{973916D4-1709-47F8-884B-996E2255DD84}" srcId="{C7B6F62A-6615-409E-B5D7-40E297D6344D}" destId="{5E532299-26E3-4D23-856F-66CBE5FA614D}" srcOrd="0" destOrd="0" parTransId="{846D48DD-50D3-4ECF-BEE4-4FA08AE8DE71}" sibTransId="{26D6B678-1028-4BF5-BE8F-6D58ED72761A}"/>
    <dgm:cxn modelId="{F44AD396-6A1F-44E4-8C61-C20DEF104841}" type="presOf" srcId="{5E532299-26E3-4D23-856F-66CBE5FA614D}" destId="{1A03544D-8E48-46A6-807D-D77D1FCFC132}" srcOrd="0" destOrd="0" presId="urn:microsoft.com/office/officeart/2005/8/layout/process4"/>
    <dgm:cxn modelId="{234EE07D-A139-4A38-849E-A30BC553C3D0}" type="presOf" srcId="{F91EE918-2E6A-4ED8-BC50-BF67EB7DEB67}" destId="{BF95811C-39F2-4767-8CB8-1294FDDBDD02}" srcOrd="0" destOrd="0" presId="urn:microsoft.com/office/officeart/2005/8/layout/process4"/>
    <dgm:cxn modelId="{93BAF6F7-C376-4FC4-AE28-2583561D7916}" srcId="{F91EE918-2E6A-4ED8-BC50-BF67EB7DEB67}" destId="{081B1BA4-C8E6-43C6-827D-C71ADA9EA4EA}" srcOrd="0" destOrd="0" parTransId="{0C9B9F4F-5E6B-4C62-8B9B-4602CA7AA6CD}" sibTransId="{FC785D5E-95D3-4E71-BFE7-CA1695EBA17E}"/>
    <dgm:cxn modelId="{1A55F142-DAD7-4F7D-90FF-BEFA878DB6ED}" srcId="{C7B6F62A-6615-409E-B5D7-40E297D6344D}" destId="{F91EE918-2E6A-4ED8-BC50-BF67EB7DEB67}" srcOrd="1" destOrd="0" parTransId="{1B54B9EE-5EE0-4E1F-8E71-00112578D919}" sibTransId="{EEB94BB1-E05A-44C9-BE9F-ABBEA61F6548}"/>
    <dgm:cxn modelId="{BE4B84A9-C22A-4E4A-BCC0-4D6A8955399D}" srcId="{C7B6F62A-6615-409E-B5D7-40E297D6344D}" destId="{22B111EE-CC13-4EEC-8231-446AD334C899}" srcOrd="2" destOrd="0" parTransId="{81AA559C-B28F-42F3-8AA9-E07D7149C087}" sibTransId="{5DAC9ECC-C605-4BA9-86FF-3CE9D8902FD1}"/>
    <dgm:cxn modelId="{854B0742-AFB8-44D8-8C07-70EC321401B5}" type="presOf" srcId="{AD5CE2F2-9DF7-4AC4-A640-56880A173586}" destId="{E2AB246B-4CD5-4BD0-8634-259766BC48DA}" srcOrd="0" destOrd="0" presId="urn:microsoft.com/office/officeart/2005/8/layout/process4"/>
    <dgm:cxn modelId="{D6621D72-6FFE-4DCE-B269-3601000BBD2C}" type="presOf" srcId="{286C2FBE-F17E-4DCF-BBFE-93C2A47BC91F}" destId="{0D259B34-2FC7-4407-800C-8B2D792B97C9}" srcOrd="0" destOrd="0" presId="urn:microsoft.com/office/officeart/2005/8/layout/process4"/>
    <dgm:cxn modelId="{D8E88BCE-7BC7-449D-AC16-4216E1C7243E}" type="presOf" srcId="{22B111EE-CC13-4EEC-8231-446AD334C899}" destId="{05116BB5-89E8-4EC4-B3A5-2B3E7C777D76}" srcOrd="1" destOrd="0" presId="urn:microsoft.com/office/officeart/2005/8/layout/process4"/>
    <dgm:cxn modelId="{1799BFF3-3565-4573-973D-34F1E575EB12}" type="presOf" srcId="{081B1BA4-C8E6-43C6-827D-C71ADA9EA4EA}" destId="{BAC1307F-C843-46BE-86AC-E93B1FDB2E47}" srcOrd="0" destOrd="0" presId="urn:microsoft.com/office/officeart/2005/8/layout/process4"/>
    <dgm:cxn modelId="{80C22059-0498-40A7-92E8-FD321E805907}" type="presOf" srcId="{22B111EE-CC13-4EEC-8231-446AD334C899}" destId="{373C9893-62E6-4CB4-BEA4-1E4CC0E2B159}" srcOrd="0" destOrd="0" presId="urn:microsoft.com/office/officeart/2005/8/layout/process4"/>
    <dgm:cxn modelId="{1FE54719-FD3F-4462-8400-74D648360126}" type="presOf" srcId="{C7B6F62A-6615-409E-B5D7-40E297D6344D}" destId="{445831C3-060A-4E9F-8AFE-3EE2C38DC58D}" srcOrd="0" destOrd="0" presId="urn:microsoft.com/office/officeart/2005/8/layout/process4"/>
    <dgm:cxn modelId="{4E62C061-AD2D-4CED-8E6A-70A622E2B3DC}" srcId="{5E532299-26E3-4D23-856F-66CBE5FA614D}" destId="{286C2FBE-F17E-4DCF-BBFE-93C2A47BC91F}" srcOrd="0" destOrd="0" parTransId="{BF138AD3-413D-4F41-AA8C-CA1069305A7A}" sibTransId="{0912D1CB-6FE9-4D90-A92E-AE4378CE75DB}"/>
    <dgm:cxn modelId="{8E72FACD-47D4-44B7-B892-8AC8521F6473}" type="presParOf" srcId="{445831C3-060A-4E9F-8AFE-3EE2C38DC58D}" destId="{7AED3860-F4F7-4A5F-B66B-F4FC7B9962D4}" srcOrd="0" destOrd="0" presId="urn:microsoft.com/office/officeart/2005/8/layout/process4"/>
    <dgm:cxn modelId="{1B235FCE-A088-4661-88AC-B690147A440F}" type="presParOf" srcId="{7AED3860-F4F7-4A5F-B66B-F4FC7B9962D4}" destId="{373C9893-62E6-4CB4-BEA4-1E4CC0E2B159}" srcOrd="0" destOrd="0" presId="urn:microsoft.com/office/officeart/2005/8/layout/process4"/>
    <dgm:cxn modelId="{34F49C9B-01D1-46D1-95DC-407F66637E84}" type="presParOf" srcId="{7AED3860-F4F7-4A5F-B66B-F4FC7B9962D4}" destId="{05116BB5-89E8-4EC4-B3A5-2B3E7C777D76}" srcOrd="1" destOrd="0" presId="urn:microsoft.com/office/officeart/2005/8/layout/process4"/>
    <dgm:cxn modelId="{75A98E8C-4D2C-4615-8105-8F44401B9E1A}" type="presParOf" srcId="{7AED3860-F4F7-4A5F-B66B-F4FC7B9962D4}" destId="{3F181831-C4F2-4563-AFE2-D3945FE408D3}" srcOrd="2" destOrd="0" presId="urn:microsoft.com/office/officeart/2005/8/layout/process4"/>
    <dgm:cxn modelId="{2F33D77C-E739-45DC-8588-10A53A4F6822}" type="presParOf" srcId="{3F181831-C4F2-4563-AFE2-D3945FE408D3}" destId="{E2AB246B-4CD5-4BD0-8634-259766BC48DA}" srcOrd="0" destOrd="0" presId="urn:microsoft.com/office/officeart/2005/8/layout/process4"/>
    <dgm:cxn modelId="{F282DA72-B847-4F16-98D8-DF9B535C8B59}" type="presParOf" srcId="{445831C3-060A-4E9F-8AFE-3EE2C38DC58D}" destId="{F16856A8-513E-428E-A175-3B17DC40E386}" srcOrd="1" destOrd="0" presId="urn:microsoft.com/office/officeart/2005/8/layout/process4"/>
    <dgm:cxn modelId="{A0D3B40A-59A7-4496-AF66-FB5695B7F29D}" type="presParOf" srcId="{445831C3-060A-4E9F-8AFE-3EE2C38DC58D}" destId="{3EA0FF25-4B11-4B28-9461-C28462CC399E}" srcOrd="2" destOrd="0" presId="urn:microsoft.com/office/officeart/2005/8/layout/process4"/>
    <dgm:cxn modelId="{BE9D31D6-7EA1-4133-80BB-D77C5F134114}" type="presParOf" srcId="{3EA0FF25-4B11-4B28-9461-C28462CC399E}" destId="{BF95811C-39F2-4767-8CB8-1294FDDBDD02}" srcOrd="0" destOrd="0" presId="urn:microsoft.com/office/officeart/2005/8/layout/process4"/>
    <dgm:cxn modelId="{B0BAD678-DD79-4DDA-BCB0-50671FEC0A84}" type="presParOf" srcId="{3EA0FF25-4B11-4B28-9461-C28462CC399E}" destId="{2AA798FB-391E-4081-B8D7-B53E5EAFA02E}" srcOrd="1" destOrd="0" presId="urn:microsoft.com/office/officeart/2005/8/layout/process4"/>
    <dgm:cxn modelId="{86EFFA95-7FD9-446C-A12B-CFF495921A19}" type="presParOf" srcId="{3EA0FF25-4B11-4B28-9461-C28462CC399E}" destId="{EE383564-AEC1-42DE-86E3-0E3B5301861C}" srcOrd="2" destOrd="0" presId="urn:microsoft.com/office/officeart/2005/8/layout/process4"/>
    <dgm:cxn modelId="{61121A85-993A-4287-81D2-6EB6138AE52A}" type="presParOf" srcId="{EE383564-AEC1-42DE-86E3-0E3B5301861C}" destId="{BAC1307F-C843-46BE-86AC-E93B1FDB2E47}" srcOrd="0" destOrd="0" presId="urn:microsoft.com/office/officeart/2005/8/layout/process4"/>
    <dgm:cxn modelId="{9CA432FB-6345-4861-8535-1FB720A28D34}" type="presParOf" srcId="{445831C3-060A-4E9F-8AFE-3EE2C38DC58D}" destId="{1D6D6A0C-4F05-44FF-A8CD-7932E5994131}" srcOrd="3" destOrd="0" presId="urn:microsoft.com/office/officeart/2005/8/layout/process4"/>
    <dgm:cxn modelId="{6CA06BF8-4396-45F6-9E28-81AF3F7187B8}" type="presParOf" srcId="{445831C3-060A-4E9F-8AFE-3EE2C38DC58D}" destId="{5739FB0C-C78F-41CA-8B08-B527AE70E7F2}" srcOrd="4" destOrd="0" presId="urn:microsoft.com/office/officeart/2005/8/layout/process4"/>
    <dgm:cxn modelId="{1D73056D-C680-412D-9789-8E3797862695}" type="presParOf" srcId="{5739FB0C-C78F-41CA-8B08-B527AE70E7F2}" destId="{1A03544D-8E48-46A6-807D-D77D1FCFC132}" srcOrd="0" destOrd="0" presId="urn:microsoft.com/office/officeart/2005/8/layout/process4"/>
    <dgm:cxn modelId="{6573AD3D-55EF-426A-B90B-FC0984760C2A}" type="presParOf" srcId="{5739FB0C-C78F-41CA-8B08-B527AE70E7F2}" destId="{3B9CE79E-16BC-4B9F-AE4D-DEF95343ACE9}" srcOrd="1" destOrd="0" presId="urn:microsoft.com/office/officeart/2005/8/layout/process4"/>
    <dgm:cxn modelId="{7F0AC17D-AC7D-4688-BF2A-629F0267B2F7}" type="presParOf" srcId="{5739FB0C-C78F-41CA-8B08-B527AE70E7F2}" destId="{F8DE4FE8-28AC-41E1-84E6-1B8518429FCA}" srcOrd="2" destOrd="0" presId="urn:microsoft.com/office/officeart/2005/8/layout/process4"/>
    <dgm:cxn modelId="{DEE0C502-3551-4C66-A881-E42C1E542DA8}" type="presParOf" srcId="{F8DE4FE8-28AC-41E1-84E6-1B8518429FCA}" destId="{0D259B34-2FC7-4407-800C-8B2D792B97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EF5E8-FD55-4F70-B67E-5F4919D18F4C}">
      <dsp:nvSpPr>
        <dsp:cNvPr id="0" name=""/>
        <dsp:cNvSpPr/>
      </dsp:nvSpPr>
      <dsp:spPr>
        <a:xfrm rot="5400000">
          <a:off x="4519461" y="-1985360"/>
          <a:ext cx="1243825" cy="55302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Wskazanie tła rozwoju sektora non-profit </a:t>
          </a:r>
          <a:r>
            <a:rPr lang="pl-PL" sz="1800" kern="1200" dirty="0" smtClean="0"/>
            <a:t>w woj. podlaskim oraz w Polsce </a:t>
          </a:r>
          <a:endParaRPr lang="pl-PL" sz="1800" kern="1200" dirty="0"/>
        </a:p>
      </dsp:txBody>
      <dsp:txXfrm rot="-5400000">
        <a:off x="2376267" y="218553"/>
        <a:ext cx="5469495" cy="1122387"/>
      </dsp:txXfrm>
    </dsp:sp>
    <dsp:sp modelId="{CCEC8876-FF6D-47FE-B6F2-1967B62C1C40}">
      <dsp:nvSpPr>
        <dsp:cNvPr id="0" name=""/>
        <dsp:cNvSpPr/>
      </dsp:nvSpPr>
      <dsp:spPr>
        <a:xfrm>
          <a:off x="734478" y="2355"/>
          <a:ext cx="1641789" cy="1554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1</a:t>
          </a:r>
          <a:endParaRPr lang="pl-PL" sz="6500" kern="1200" dirty="0"/>
        </a:p>
      </dsp:txBody>
      <dsp:txXfrm>
        <a:off x="810376" y="78253"/>
        <a:ext cx="1489993" cy="1402986"/>
      </dsp:txXfrm>
    </dsp:sp>
    <dsp:sp modelId="{9B92828C-F9EE-4884-83DC-64953F8CBC66}">
      <dsp:nvSpPr>
        <dsp:cNvPr id="0" name=""/>
        <dsp:cNvSpPr/>
      </dsp:nvSpPr>
      <dsp:spPr>
        <a:xfrm rot="5400000">
          <a:off x="4519461" y="-352839"/>
          <a:ext cx="1243825" cy="55302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Wskazanie związku między tworzeniem kapitału społecznego a rozwojem podmiotów typu non-profit w środowiskach lokalnych</a:t>
          </a:r>
          <a:r>
            <a:rPr lang="pl-PL" sz="1800" kern="1200" dirty="0" smtClean="0"/>
            <a:t>, ze szczególnym uwzględnieniem czynników historycznych</a:t>
          </a:r>
          <a:endParaRPr lang="pl-PL" sz="1800" kern="1200" dirty="0"/>
        </a:p>
      </dsp:txBody>
      <dsp:txXfrm rot="-5400000">
        <a:off x="2376267" y="1851074"/>
        <a:ext cx="5469495" cy="1122387"/>
      </dsp:txXfrm>
    </dsp:sp>
    <dsp:sp modelId="{81C335C8-1245-43EB-818A-B41DCBB1395C}">
      <dsp:nvSpPr>
        <dsp:cNvPr id="0" name=""/>
        <dsp:cNvSpPr/>
      </dsp:nvSpPr>
      <dsp:spPr>
        <a:xfrm>
          <a:off x="734478" y="1634876"/>
          <a:ext cx="1641789" cy="1554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2</a:t>
          </a:r>
          <a:endParaRPr lang="pl-PL" sz="6500" kern="1200" dirty="0"/>
        </a:p>
      </dsp:txBody>
      <dsp:txXfrm>
        <a:off x="810376" y="1710774"/>
        <a:ext cx="1489993" cy="1402986"/>
      </dsp:txXfrm>
    </dsp:sp>
    <dsp:sp modelId="{44FAB315-5B4C-48B1-912F-1D28FEB0BB3F}">
      <dsp:nvSpPr>
        <dsp:cNvPr id="0" name=""/>
        <dsp:cNvSpPr/>
      </dsp:nvSpPr>
      <dsp:spPr>
        <a:xfrm rot="5400000">
          <a:off x="4519461" y="1279682"/>
          <a:ext cx="1243825" cy="55302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Przeanalizowanie sytuacji sektora non-profit </a:t>
          </a:r>
          <a:r>
            <a:rPr lang="pl-PL" sz="1800" kern="1200" dirty="0" smtClean="0"/>
            <a:t>w Polsce oraz w woj. podlaskim, </a:t>
          </a:r>
          <a:r>
            <a:rPr lang="pl-PL" sz="1800" b="1" kern="1200" dirty="0" smtClean="0"/>
            <a:t>wybór województwa, które może być wzorcem </a:t>
          </a:r>
          <a:r>
            <a:rPr lang="pl-PL" sz="1800" kern="1200" dirty="0" smtClean="0"/>
            <a:t>(benchmarkiem) we wprowadzaniu zmian dla województwa podlaskiego</a:t>
          </a:r>
          <a:endParaRPr lang="pl-PL" sz="1800" kern="1200" dirty="0"/>
        </a:p>
      </dsp:txBody>
      <dsp:txXfrm rot="-5400000">
        <a:off x="2376267" y="3483596"/>
        <a:ext cx="5469495" cy="1122387"/>
      </dsp:txXfrm>
    </dsp:sp>
    <dsp:sp modelId="{3065280C-C054-441B-A27A-E382D6C8CE5B}">
      <dsp:nvSpPr>
        <dsp:cNvPr id="0" name=""/>
        <dsp:cNvSpPr/>
      </dsp:nvSpPr>
      <dsp:spPr>
        <a:xfrm>
          <a:off x="734478" y="3267398"/>
          <a:ext cx="1641789" cy="1554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3</a:t>
          </a:r>
          <a:endParaRPr lang="pl-PL" sz="6500" kern="1200" dirty="0"/>
        </a:p>
      </dsp:txBody>
      <dsp:txXfrm>
        <a:off x="810376" y="3343296"/>
        <a:ext cx="1489993" cy="14029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16BB5-89E8-4EC4-B3A5-2B3E7C777D76}">
      <dsp:nvSpPr>
        <dsp:cNvPr id="0" name=""/>
        <dsp:cNvSpPr/>
      </dsp:nvSpPr>
      <dsp:spPr>
        <a:xfrm>
          <a:off x="0" y="3325809"/>
          <a:ext cx="7416824" cy="1500116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Sposób wdrożenia</a:t>
          </a:r>
          <a:endParaRPr lang="pl-PL" sz="2000" b="1" kern="1200" dirty="0"/>
        </a:p>
      </dsp:txBody>
      <dsp:txXfrm>
        <a:off x="0" y="3325809"/>
        <a:ext cx="7416824" cy="810063"/>
      </dsp:txXfrm>
    </dsp:sp>
    <dsp:sp modelId="{E2AB246B-4CD5-4BD0-8634-259766BC48DA}">
      <dsp:nvSpPr>
        <dsp:cNvPr id="0" name=""/>
        <dsp:cNvSpPr/>
      </dsp:nvSpPr>
      <dsp:spPr>
        <a:xfrm>
          <a:off x="0" y="4023425"/>
          <a:ext cx="7416824" cy="86089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effectLst/>
              <a:latin typeface="Calibri"/>
              <a:ea typeface="Calibri"/>
              <a:cs typeface="Calibri"/>
            </a:rPr>
            <a:t>Podejmowanie działań w ramach istniejących struktur np. pełnomocników ds. NGO </a:t>
          </a:r>
          <a:br>
            <a:rPr lang="pl-PL" sz="1400" kern="1200" dirty="0" smtClean="0">
              <a:effectLst/>
              <a:latin typeface="Calibri"/>
              <a:ea typeface="Calibri"/>
              <a:cs typeface="Calibri"/>
            </a:rPr>
          </a:br>
          <a:r>
            <a:rPr lang="pl-PL" sz="1400" kern="1200" dirty="0" smtClean="0">
              <a:effectLst/>
              <a:latin typeface="Calibri"/>
              <a:ea typeface="Calibri"/>
              <a:cs typeface="Calibri"/>
            </a:rPr>
            <a:t>w urzędach różnych szczebli., wzmocnienie współpracy z ww. pełnomocnikami oraz przedstawicielami NGO i podjęcie wspólnych działań, by na zasadzie synergii wzmocnić dotychczasowe projekty.</a:t>
          </a:r>
          <a:endParaRPr lang="pl-PL" sz="1400" kern="1200" dirty="0"/>
        </a:p>
      </dsp:txBody>
      <dsp:txXfrm>
        <a:off x="0" y="4023425"/>
        <a:ext cx="7416824" cy="860897"/>
      </dsp:txXfrm>
    </dsp:sp>
    <dsp:sp modelId="{2AA798FB-391E-4081-B8D7-B53E5EAFA02E}">
      <dsp:nvSpPr>
        <dsp:cNvPr id="0" name=""/>
        <dsp:cNvSpPr/>
      </dsp:nvSpPr>
      <dsp:spPr>
        <a:xfrm rot="10800000">
          <a:off x="0" y="1640467"/>
          <a:ext cx="7416824" cy="1707843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Rekomendacja</a:t>
          </a:r>
          <a:endParaRPr lang="pl-PL" sz="2000" b="1" kern="1200" dirty="0"/>
        </a:p>
      </dsp:txBody>
      <dsp:txXfrm rot="-10800000">
        <a:off x="0" y="1640467"/>
        <a:ext cx="7416824" cy="599453"/>
      </dsp:txXfrm>
    </dsp:sp>
    <dsp:sp modelId="{BAC1307F-C843-46BE-86AC-E93B1FDB2E47}">
      <dsp:nvSpPr>
        <dsp:cNvPr id="0" name=""/>
        <dsp:cNvSpPr/>
      </dsp:nvSpPr>
      <dsp:spPr>
        <a:xfrm>
          <a:off x="0" y="2064968"/>
          <a:ext cx="7416824" cy="68984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effectLst/>
              <a:latin typeface="Calibri"/>
              <a:ea typeface="Calibri"/>
              <a:cs typeface="Calibri"/>
            </a:rPr>
            <a:t>Prowadzić działania promocyjno-informacyjno-edukacyjne z zakresu działalności trzeciego sektora. Niezbędnym wydaje się prowadzenie działań zachęcających mieszkańców województwa podlaskiego do większego zaangażowania się w działalność NGO.</a:t>
          </a:r>
          <a:endParaRPr lang="pl-PL" sz="1400" kern="1200" dirty="0"/>
        </a:p>
      </dsp:txBody>
      <dsp:txXfrm>
        <a:off x="0" y="2064968"/>
        <a:ext cx="7416824" cy="689846"/>
      </dsp:txXfrm>
    </dsp:sp>
    <dsp:sp modelId="{3B9CE79E-16BC-4B9F-AE4D-DEF95343ACE9}">
      <dsp:nvSpPr>
        <dsp:cNvPr id="0" name=""/>
        <dsp:cNvSpPr/>
      </dsp:nvSpPr>
      <dsp:spPr>
        <a:xfrm rot="10800000">
          <a:off x="0" y="2953"/>
          <a:ext cx="7416824" cy="1659992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Wniosek </a:t>
          </a:r>
          <a:endParaRPr lang="pl-PL" sz="2000" b="1" kern="1200" dirty="0"/>
        </a:p>
      </dsp:txBody>
      <dsp:txXfrm rot="-10800000">
        <a:off x="0" y="2953"/>
        <a:ext cx="7416824" cy="582657"/>
      </dsp:txXfrm>
    </dsp:sp>
    <dsp:sp modelId="{0D259B34-2FC7-4407-800C-8B2D792B97C9}">
      <dsp:nvSpPr>
        <dsp:cNvPr id="0" name=""/>
        <dsp:cNvSpPr/>
      </dsp:nvSpPr>
      <dsp:spPr>
        <a:xfrm>
          <a:off x="0" y="429587"/>
          <a:ext cx="7416824" cy="68984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effectLst/>
              <a:latin typeface="Calibri"/>
              <a:ea typeface="Calibri"/>
              <a:cs typeface="Calibri"/>
            </a:rPr>
            <a:t>Dwie trzecie mieszkańców województwa podlaskiego (66%) nie należy do żadnej organizacji obywatelskiej. Co dziesiąty badany deklaruje przynależność do związków zawodowych (11%) lub organizacji o charakterze religijnym (10%). Tylko co ósmy mieszkaniec województwa podlaskiego korzystał kiedykolwiek z oferty organizacji pozarządowych; ponad trzy czwarte (77%) deklaruje, że nie ma takich doświadczeń.</a:t>
          </a:r>
          <a:endParaRPr lang="pl-PL" sz="1200" kern="1200" dirty="0"/>
        </a:p>
      </dsp:txBody>
      <dsp:txXfrm>
        <a:off x="0" y="429587"/>
        <a:ext cx="7416824" cy="6898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16BB5-89E8-4EC4-B3A5-2B3E7C777D76}">
      <dsp:nvSpPr>
        <dsp:cNvPr id="0" name=""/>
        <dsp:cNvSpPr/>
      </dsp:nvSpPr>
      <dsp:spPr>
        <a:xfrm>
          <a:off x="0" y="3390881"/>
          <a:ext cx="7416824" cy="111296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Sposób wdrożenia</a:t>
          </a:r>
          <a:endParaRPr lang="pl-PL" sz="2100" b="1" kern="1200" dirty="0"/>
        </a:p>
      </dsp:txBody>
      <dsp:txXfrm>
        <a:off x="0" y="3390881"/>
        <a:ext cx="7416824" cy="601000"/>
      </dsp:txXfrm>
    </dsp:sp>
    <dsp:sp modelId="{E2AB246B-4CD5-4BD0-8634-259766BC48DA}">
      <dsp:nvSpPr>
        <dsp:cNvPr id="0" name=""/>
        <dsp:cNvSpPr/>
      </dsp:nvSpPr>
      <dsp:spPr>
        <a:xfrm>
          <a:off x="0" y="3969622"/>
          <a:ext cx="7416824" cy="51196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effectLst/>
              <a:latin typeface="Calibri"/>
              <a:ea typeface="Calibri"/>
              <a:cs typeface="Calibri"/>
            </a:rPr>
            <a:t>Zachęcanie przedstawicieli NGO do prezentowania swoich dokonań szerszemu gronu odbiorców, </a:t>
          </a:r>
          <a:br>
            <a:rPr lang="pl-PL" sz="1400" kern="1200" dirty="0" smtClean="0">
              <a:effectLst/>
              <a:latin typeface="Calibri"/>
              <a:ea typeface="Calibri"/>
              <a:cs typeface="Calibri"/>
            </a:rPr>
          </a:br>
          <a:r>
            <a:rPr lang="pl-PL" sz="1400" kern="1200" dirty="0" smtClean="0">
              <a:effectLst/>
              <a:latin typeface="Calibri"/>
              <a:ea typeface="Calibri"/>
              <a:cs typeface="Calibri"/>
            </a:rPr>
            <a:t>a tym samym do „wciągania” do współpracy osób, które dotychczas nie były zaangażowane w prace i działania trzeciego sektora.</a:t>
          </a:r>
          <a:endParaRPr lang="pl-PL" sz="1400" kern="1200" dirty="0"/>
        </a:p>
      </dsp:txBody>
      <dsp:txXfrm>
        <a:off x="0" y="3969622"/>
        <a:ext cx="7416824" cy="511963"/>
      </dsp:txXfrm>
    </dsp:sp>
    <dsp:sp modelId="{2AA798FB-391E-4081-B8D7-B53E5EAFA02E}">
      <dsp:nvSpPr>
        <dsp:cNvPr id="0" name=""/>
        <dsp:cNvSpPr/>
      </dsp:nvSpPr>
      <dsp:spPr>
        <a:xfrm rot="10800000">
          <a:off x="0" y="1695838"/>
          <a:ext cx="7416824" cy="1711737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Rekomendacja</a:t>
          </a:r>
          <a:endParaRPr lang="pl-PL" sz="2100" b="1" kern="1200" dirty="0"/>
        </a:p>
      </dsp:txBody>
      <dsp:txXfrm rot="-10800000">
        <a:off x="0" y="1695838"/>
        <a:ext cx="7416824" cy="600819"/>
      </dsp:txXfrm>
    </dsp:sp>
    <dsp:sp modelId="{BAC1307F-C843-46BE-86AC-E93B1FDB2E47}">
      <dsp:nvSpPr>
        <dsp:cNvPr id="0" name=""/>
        <dsp:cNvSpPr/>
      </dsp:nvSpPr>
      <dsp:spPr>
        <a:xfrm>
          <a:off x="0" y="2296658"/>
          <a:ext cx="7416824" cy="51180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effectLst/>
              <a:latin typeface="Calibri"/>
              <a:ea typeface="Calibri"/>
              <a:cs typeface="Calibri"/>
            </a:rPr>
            <a:t>Niezbędne jest większe zaangażowanie się działaczy NGO w lokalne i regionalne środowiska mieszkańców województwa podlaskiego i przyciągnięcie ich do trzeciego sektora.</a:t>
          </a:r>
          <a:endParaRPr lang="pl-PL" sz="1400" kern="1200" dirty="0"/>
        </a:p>
      </dsp:txBody>
      <dsp:txXfrm>
        <a:off x="0" y="2296658"/>
        <a:ext cx="7416824" cy="511809"/>
      </dsp:txXfrm>
    </dsp:sp>
    <dsp:sp modelId="{3B9CE79E-16BC-4B9F-AE4D-DEF95343ACE9}">
      <dsp:nvSpPr>
        <dsp:cNvPr id="0" name=""/>
        <dsp:cNvSpPr/>
      </dsp:nvSpPr>
      <dsp:spPr>
        <a:xfrm rot="10800000">
          <a:off x="0" y="796"/>
          <a:ext cx="7416824" cy="1711737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Wniosek </a:t>
          </a:r>
          <a:endParaRPr lang="pl-PL" sz="2100" b="1" kern="1200" dirty="0"/>
        </a:p>
      </dsp:txBody>
      <dsp:txXfrm rot="-10800000">
        <a:off x="0" y="796"/>
        <a:ext cx="7416824" cy="600819"/>
      </dsp:txXfrm>
    </dsp:sp>
    <dsp:sp modelId="{0D259B34-2FC7-4407-800C-8B2D792B97C9}">
      <dsp:nvSpPr>
        <dsp:cNvPr id="0" name=""/>
        <dsp:cNvSpPr/>
      </dsp:nvSpPr>
      <dsp:spPr>
        <a:xfrm>
          <a:off x="0" y="601615"/>
          <a:ext cx="7416824" cy="51180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effectLst/>
              <a:latin typeface="Calibri"/>
              <a:ea typeface="Calibri"/>
              <a:cs typeface="Calibri"/>
            </a:rPr>
            <a:t>Aktywiści społeczni znacznie częściej niż pozostali badani pochodzą ze środowisk, w których również inne osoby pracują na rzecz trzeciego sektora.</a:t>
          </a:r>
          <a:endParaRPr lang="pl-PL" sz="1400" kern="1200" dirty="0"/>
        </a:p>
      </dsp:txBody>
      <dsp:txXfrm>
        <a:off x="0" y="601615"/>
        <a:ext cx="7416824" cy="5118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16BB5-89E8-4EC4-B3A5-2B3E7C777D76}">
      <dsp:nvSpPr>
        <dsp:cNvPr id="0" name=""/>
        <dsp:cNvSpPr/>
      </dsp:nvSpPr>
      <dsp:spPr>
        <a:xfrm>
          <a:off x="0" y="3414866"/>
          <a:ext cx="7416824" cy="1120835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Sposób wdrożenia</a:t>
          </a:r>
          <a:endParaRPr lang="pl-PL" sz="2100" b="1" kern="1200" dirty="0"/>
        </a:p>
      </dsp:txBody>
      <dsp:txXfrm>
        <a:off x="0" y="3414866"/>
        <a:ext cx="7416824" cy="605251"/>
      </dsp:txXfrm>
    </dsp:sp>
    <dsp:sp modelId="{E2AB246B-4CD5-4BD0-8634-259766BC48DA}">
      <dsp:nvSpPr>
        <dsp:cNvPr id="0" name=""/>
        <dsp:cNvSpPr/>
      </dsp:nvSpPr>
      <dsp:spPr>
        <a:xfrm>
          <a:off x="0" y="3997701"/>
          <a:ext cx="7416824" cy="51558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effectLst/>
              <a:latin typeface="Calibri"/>
              <a:ea typeface="Calibri"/>
              <a:cs typeface="Calibri"/>
            </a:rPr>
            <a:t>W trakcie zajęć lekcyjnych takich jak: Wiedza o społeczeństwie czy Godziny wychowawcze wskazane byłoby także zapraszanie przedstawicieli z lokalnych NGO, którzy przedstawialiby swoje działania i osiągnięcia.</a:t>
          </a:r>
          <a:endParaRPr lang="pl-PL" sz="1400" kern="1200" dirty="0"/>
        </a:p>
      </dsp:txBody>
      <dsp:txXfrm>
        <a:off x="0" y="3997701"/>
        <a:ext cx="7416824" cy="515584"/>
      </dsp:txXfrm>
    </dsp:sp>
    <dsp:sp modelId="{2AA798FB-391E-4081-B8D7-B53E5EAFA02E}">
      <dsp:nvSpPr>
        <dsp:cNvPr id="0" name=""/>
        <dsp:cNvSpPr/>
      </dsp:nvSpPr>
      <dsp:spPr>
        <a:xfrm rot="10800000">
          <a:off x="0" y="1707834"/>
          <a:ext cx="7416824" cy="1723844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Rekomendacja</a:t>
          </a:r>
          <a:endParaRPr lang="pl-PL" sz="2100" b="1" kern="1200" dirty="0"/>
        </a:p>
      </dsp:txBody>
      <dsp:txXfrm rot="-10800000">
        <a:off x="0" y="1707834"/>
        <a:ext cx="7416824" cy="605069"/>
      </dsp:txXfrm>
    </dsp:sp>
    <dsp:sp modelId="{BAC1307F-C843-46BE-86AC-E93B1FDB2E47}">
      <dsp:nvSpPr>
        <dsp:cNvPr id="0" name=""/>
        <dsp:cNvSpPr/>
      </dsp:nvSpPr>
      <dsp:spPr>
        <a:xfrm>
          <a:off x="0" y="2312903"/>
          <a:ext cx="7416824" cy="51542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effectLst/>
              <a:latin typeface="Calibri"/>
              <a:ea typeface="Calibri"/>
              <a:cs typeface="Calibri"/>
            </a:rPr>
            <a:t>Prowadzenie działań o charakterze informacyjno-edukacyjnym wśród podlaskich dzieci i młodzieży. Większe angażowanie uczniów przez nauczycieli do zajęć prospołecznych.</a:t>
          </a:r>
          <a:endParaRPr lang="pl-PL" sz="1400" kern="1200" dirty="0"/>
        </a:p>
      </dsp:txBody>
      <dsp:txXfrm>
        <a:off x="0" y="2312903"/>
        <a:ext cx="7416824" cy="515429"/>
      </dsp:txXfrm>
    </dsp:sp>
    <dsp:sp modelId="{3B9CE79E-16BC-4B9F-AE4D-DEF95343ACE9}">
      <dsp:nvSpPr>
        <dsp:cNvPr id="0" name=""/>
        <dsp:cNvSpPr/>
      </dsp:nvSpPr>
      <dsp:spPr>
        <a:xfrm rot="10800000">
          <a:off x="0" y="801"/>
          <a:ext cx="7416824" cy="1723844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Wniosek </a:t>
          </a:r>
          <a:endParaRPr lang="pl-PL" sz="2100" b="1" kern="1200" dirty="0"/>
        </a:p>
      </dsp:txBody>
      <dsp:txXfrm rot="-10800000">
        <a:off x="0" y="801"/>
        <a:ext cx="7416824" cy="605069"/>
      </dsp:txXfrm>
    </dsp:sp>
    <dsp:sp modelId="{0D259B34-2FC7-4407-800C-8B2D792B97C9}">
      <dsp:nvSpPr>
        <dsp:cNvPr id="0" name=""/>
        <dsp:cNvSpPr/>
      </dsp:nvSpPr>
      <dsp:spPr>
        <a:xfrm>
          <a:off x="0" y="605871"/>
          <a:ext cx="7416824" cy="51542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effectLst/>
              <a:latin typeface="Calibri"/>
              <a:ea typeface="Calibri"/>
              <a:cs typeface="Calibri"/>
            </a:rPr>
            <a:t>Udział w pracach organizacji pozarządowych jest na stosunkowo niskim poziomie (tylko 17,1% badanych zadeklarowało uczestnictwo w pracach NGO). Głównie  w zbiorkach WOŚP (35,1%)</a:t>
          </a:r>
          <a:endParaRPr lang="pl-PL" sz="1400" kern="1200" dirty="0"/>
        </a:p>
      </dsp:txBody>
      <dsp:txXfrm>
        <a:off x="0" y="605871"/>
        <a:ext cx="7416824" cy="515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EF5E8-FD55-4F70-B67E-5F4919D18F4C}">
      <dsp:nvSpPr>
        <dsp:cNvPr id="0" name=""/>
        <dsp:cNvSpPr/>
      </dsp:nvSpPr>
      <dsp:spPr>
        <a:xfrm rot="5400000">
          <a:off x="4519461" y="-1985360"/>
          <a:ext cx="1243825" cy="55302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Wskazanie dobrych praktyk </a:t>
          </a:r>
          <a:r>
            <a:rPr lang="pl-PL" sz="1800" kern="1200" dirty="0" smtClean="0"/>
            <a:t>dla podmiotów działających w ramach III sektora,  podmiotów </a:t>
          </a:r>
          <a:br>
            <a:rPr lang="pl-PL" sz="1800" kern="1200" dirty="0" smtClean="0"/>
          </a:br>
          <a:r>
            <a:rPr lang="pl-PL" sz="1800" kern="1200" dirty="0" smtClean="0"/>
            <a:t>z  sektora publicznego i prywatnego w kontekście współpracy z sektorem non-profit.</a:t>
          </a:r>
          <a:endParaRPr lang="pl-PL" sz="1800" kern="1200" dirty="0"/>
        </a:p>
      </dsp:txBody>
      <dsp:txXfrm rot="-5400000">
        <a:off x="2376267" y="218553"/>
        <a:ext cx="5469495" cy="1122387"/>
      </dsp:txXfrm>
    </dsp:sp>
    <dsp:sp modelId="{CCEC8876-FF6D-47FE-B6F2-1967B62C1C40}">
      <dsp:nvSpPr>
        <dsp:cNvPr id="0" name=""/>
        <dsp:cNvSpPr/>
      </dsp:nvSpPr>
      <dsp:spPr>
        <a:xfrm>
          <a:off x="734478" y="2355"/>
          <a:ext cx="1641789" cy="1554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4</a:t>
          </a:r>
          <a:endParaRPr lang="pl-PL" sz="6500" kern="1200" dirty="0"/>
        </a:p>
      </dsp:txBody>
      <dsp:txXfrm>
        <a:off x="810376" y="78253"/>
        <a:ext cx="1489993" cy="1402986"/>
      </dsp:txXfrm>
    </dsp:sp>
    <dsp:sp modelId="{9B92828C-F9EE-4884-83DC-64953F8CBC66}">
      <dsp:nvSpPr>
        <dsp:cNvPr id="0" name=""/>
        <dsp:cNvSpPr/>
      </dsp:nvSpPr>
      <dsp:spPr>
        <a:xfrm rot="5400000">
          <a:off x="4519461" y="-352839"/>
          <a:ext cx="1243825" cy="55302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Analiza SWOT </a:t>
          </a:r>
          <a:r>
            <a:rPr lang="pl-PL" sz="1800" kern="1200" dirty="0" smtClean="0"/>
            <a:t>sektora ze wskazaniem sposobów rozwiązywania głównych problemów wpływających na destabilizację funkcjonowania organizacji non-profit </a:t>
          </a:r>
          <a:br>
            <a:rPr lang="pl-PL" sz="1800" kern="1200" dirty="0" smtClean="0"/>
          </a:br>
          <a:r>
            <a:rPr lang="pl-PL" sz="1800" kern="1200" dirty="0" smtClean="0"/>
            <a:t>w Polsce oraz w woj. podlaskim.</a:t>
          </a:r>
          <a:endParaRPr lang="pl-PL" sz="1800" kern="1200" dirty="0"/>
        </a:p>
      </dsp:txBody>
      <dsp:txXfrm rot="-5400000">
        <a:off x="2376267" y="1851074"/>
        <a:ext cx="5469495" cy="1122387"/>
      </dsp:txXfrm>
    </dsp:sp>
    <dsp:sp modelId="{81C335C8-1245-43EB-818A-B41DCBB1395C}">
      <dsp:nvSpPr>
        <dsp:cNvPr id="0" name=""/>
        <dsp:cNvSpPr/>
      </dsp:nvSpPr>
      <dsp:spPr>
        <a:xfrm>
          <a:off x="734478" y="1634876"/>
          <a:ext cx="1641789" cy="1554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5</a:t>
          </a:r>
          <a:endParaRPr lang="pl-PL" sz="6500" kern="1200" dirty="0"/>
        </a:p>
      </dsp:txBody>
      <dsp:txXfrm>
        <a:off x="810376" y="1710774"/>
        <a:ext cx="1489993" cy="1402986"/>
      </dsp:txXfrm>
    </dsp:sp>
    <dsp:sp modelId="{44FAB315-5B4C-48B1-912F-1D28FEB0BB3F}">
      <dsp:nvSpPr>
        <dsp:cNvPr id="0" name=""/>
        <dsp:cNvSpPr/>
      </dsp:nvSpPr>
      <dsp:spPr>
        <a:xfrm rot="5400000">
          <a:off x="4519461" y="1279682"/>
          <a:ext cx="1243825" cy="55302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Analiza sposobu zarządzania organizacjami non-profit </a:t>
          </a:r>
          <a:r>
            <a:rPr lang="pl-PL" sz="1800" kern="1200" dirty="0" smtClean="0"/>
            <a:t>w woj. podlaskim w aspekcie realizacji ich misji w celu tworzenia tzw. „dobra wspólnego”.</a:t>
          </a:r>
          <a:endParaRPr lang="pl-PL" sz="1800" kern="1200" dirty="0"/>
        </a:p>
      </dsp:txBody>
      <dsp:txXfrm rot="-5400000">
        <a:off x="2376267" y="3483596"/>
        <a:ext cx="5469495" cy="1122387"/>
      </dsp:txXfrm>
    </dsp:sp>
    <dsp:sp modelId="{3065280C-C054-441B-A27A-E382D6C8CE5B}">
      <dsp:nvSpPr>
        <dsp:cNvPr id="0" name=""/>
        <dsp:cNvSpPr/>
      </dsp:nvSpPr>
      <dsp:spPr>
        <a:xfrm>
          <a:off x="734478" y="3267398"/>
          <a:ext cx="1641789" cy="1554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6</a:t>
          </a:r>
          <a:endParaRPr lang="pl-PL" sz="6500" kern="1200" dirty="0"/>
        </a:p>
      </dsp:txBody>
      <dsp:txXfrm>
        <a:off x="810376" y="3343296"/>
        <a:ext cx="1489993" cy="1402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EF5E8-FD55-4F70-B67E-5F4919D18F4C}">
      <dsp:nvSpPr>
        <dsp:cNvPr id="0" name=""/>
        <dsp:cNvSpPr/>
      </dsp:nvSpPr>
      <dsp:spPr>
        <a:xfrm rot="5400000">
          <a:off x="4519461" y="-1985360"/>
          <a:ext cx="1243825" cy="55302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Zbadanie przepływu informacji i sposobów efektywnej komunikacji pomiędzy organizacjami typu non-profit a samorządem oraz innymi instytucjami</a:t>
          </a:r>
          <a:endParaRPr lang="pl-PL" sz="1800" b="1" kern="1200" dirty="0"/>
        </a:p>
      </dsp:txBody>
      <dsp:txXfrm rot="-5400000">
        <a:off x="2376267" y="218553"/>
        <a:ext cx="5469495" cy="1122387"/>
      </dsp:txXfrm>
    </dsp:sp>
    <dsp:sp modelId="{CCEC8876-FF6D-47FE-B6F2-1967B62C1C40}">
      <dsp:nvSpPr>
        <dsp:cNvPr id="0" name=""/>
        <dsp:cNvSpPr/>
      </dsp:nvSpPr>
      <dsp:spPr>
        <a:xfrm>
          <a:off x="734478" y="2355"/>
          <a:ext cx="1641789" cy="1554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7</a:t>
          </a:r>
          <a:endParaRPr lang="pl-PL" sz="6500" kern="1200" dirty="0"/>
        </a:p>
      </dsp:txBody>
      <dsp:txXfrm>
        <a:off x="810376" y="78253"/>
        <a:ext cx="1489993" cy="1402986"/>
      </dsp:txXfrm>
    </dsp:sp>
    <dsp:sp modelId="{9B92828C-F9EE-4884-83DC-64953F8CBC66}">
      <dsp:nvSpPr>
        <dsp:cNvPr id="0" name=""/>
        <dsp:cNvSpPr/>
      </dsp:nvSpPr>
      <dsp:spPr>
        <a:xfrm rot="5400000">
          <a:off x="4519461" y="-352839"/>
          <a:ext cx="1243825" cy="55302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Zbadanie form integracji badanych podmiotów </a:t>
          </a:r>
          <a:endParaRPr lang="pl-PL" sz="1800" b="1" kern="1200" dirty="0"/>
        </a:p>
      </dsp:txBody>
      <dsp:txXfrm rot="-5400000">
        <a:off x="2376267" y="1851074"/>
        <a:ext cx="5469495" cy="1122387"/>
      </dsp:txXfrm>
    </dsp:sp>
    <dsp:sp modelId="{81C335C8-1245-43EB-818A-B41DCBB1395C}">
      <dsp:nvSpPr>
        <dsp:cNvPr id="0" name=""/>
        <dsp:cNvSpPr/>
      </dsp:nvSpPr>
      <dsp:spPr>
        <a:xfrm>
          <a:off x="734478" y="1634876"/>
          <a:ext cx="1641789" cy="1554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8</a:t>
          </a:r>
          <a:endParaRPr lang="pl-PL" sz="6500" kern="1200" dirty="0"/>
        </a:p>
      </dsp:txBody>
      <dsp:txXfrm>
        <a:off x="810376" y="1710774"/>
        <a:ext cx="1489993" cy="1402986"/>
      </dsp:txXfrm>
    </dsp:sp>
    <dsp:sp modelId="{44FAB315-5B4C-48B1-912F-1D28FEB0BB3F}">
      <dsp:nvSpPr>
        <dsp:cNvPr id="0" name=""/>
        <dsp:cNvSpPr/>
      </dsp:nvSpPr>
      <dsp:spPr>
        <a:xfrm rot="5400000">
          <a:off x="4519461" y="1279682"/>
          <a:ext cx="1243825" cy="55302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Ukazanie czynników związanych z kapitałem społecznym wpływających na awans oraz na blokady awansu społecznego Podlasian</a:t>
          </a:r>
          <a:endParaRPr lang="pl-PL" sz="1800" b="1" kern="1200" dirty="0"/>
        </a:p>
      </dsp:txBody>
      <dsp:txXfrm rot="-5400000">
        <a:off x="2376267" y="3483596"/>
        <a:ext cx="5469495" cy="1122387"/>
      </dsp:txXfrm>
    </dsp:sp>
    <dsp:sp modelId="{3065280C-C054-441B-A27A-E382D6C8CE5B}">
      <dsp:nvSpPr>
        <dsp:cNvPr id="0" name=""/>
        <dsp:cNvSpPr/>
      </dsp:nvSpPr>
      <dsp:spPr>
        <a:xfrm>
          <a:off x="734478" y="3267398"/>
          <a:ext cx="1641789" cy="1554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9</a:t>
          </a:r>
          <a:endParaRPr lang="pl-PL" sz="6500" kern="1200" dirty="0"/>
        </a:p>
      </dsp:txBody>
      <dsp:txXfrm>
        <a:off x="810376" y="3343296"/>
        <a:ext cx="1489993" cy="1402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EF5E8-FD55-4F70-B67E-5F4919D18F4C}">
      <dsp:nvSpPr>
        <dsp:cNvPr id="0" name=""/>
        <dsp:cNvSpPr/>
      </dsp:nvSpPr>
      <dsp:spPr>
        <a:xfrm rot="5400000">
          <a:off x="4519461" y="-1985360"/>
          <a:ext cx="1243825" cy="55302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Analiza związku nierówności społecznych w kontekście poziomu rozwoju kapitału społecznego </a:t>
          </a:r>
          <a:r>
            <a:rPr lang="pl-PL" sz="1600" kern="1200" dirty="0" smtClean="0"/>
            <a:t>na terenie województwa podlaskiego oraz omówienie </a:t>
          </a:r>
          <a:r>
            <a:rPr lang="pl-PL" sz="1600" b="1" kern="1200" dirty="0" smtClean="0"/>
            <a:t>zjawiska potencjalnej peryferyzacji woj. podlaskiego na tle innych woj.</a:t>
          </a:r>
          <a:endParaRPr lang="pl-PL" sz="1600" b="1" kern="1200" dirty="0"/>
        </a:p>
      </dsp:txBody>
      <dsp:txXfrm rot="-5400000">
        <a:off x="2376267" y="218553"/>
        <a:ext cx="5469495" cy="1122387"/>
      </dsp:txXfrm>
    </dsp:sp>
    <dsp:sp modelId="{CCEC8876-FF6D-47FE-B6F2-1967B62C1C40}">
      <dsp:nvSpPr>
        <dsp:cNvPr id="0" name=""/>
        <dsp:cNvSpPr/>
      </dsp:nvSpPr>
      <dsp:spPr>
        <a:xfrm>
          <a:off x="734478" y="2355"/>
          <a:ext cx="1641789" cy="1554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10</a:t>
          </a:r>
          <a:endParaRPr lang="pl-PL" sz="6500" kern="1200" dirty="0"/>
        </a:p>
      </dsp:txBody>
      <dsp:txXfrm>
        <a:off x="810376" y="78253"/>
        <a:ext cx="1489993" cy="1402986"/>
      </dsp:txXfrm>
    </dsp:sp>
    <dsp:sp modelId="{9B92828C-F9EE-4884-83DC-64953F8CBC66}">
      <dsp:nvSpPr>
        <dsp:cNvPr id="0" name=""/>
        <dsp:cNvSpPr/>
      </dsp:nvSpPr>
      <dsp:spPr>
        <a:xfrm rot="5400000">
          <a:off x="4519461" y="-352839"/>
          <a:ext cx="1243825" cy="55302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Opracowanie mapy obszarów wzrostu i stagnacji w zakresie rozwoju kapitału społecznego </a:t>
          </a:r>
          <a:r>
            <a:rPr lang="pl-PL" sz="1600" kern="1200" dirty="0" smtClean="0"/>
            <a:t>na terenie województwa podlaskiego</a:t>
          </a:r>
          <a:endParaRPr lang="pl-PL" sz="1600" b="1" kern="1200" dirty="0"/>
        </a:p>
      </dsp:txBody>
      <dsp:txXfrm rot="-5400000">
        <a:off x="2376267" y="1851074"/>
        <a:ext cx="5469495" cy="1122387"/>
      </dsp:txXfrm>
    </dsp:sp>
    <dsp:sp modelId="{81C335C8-1245-43EB-818A-B41DCBB1395C}">
      <dsp:nvSpPr>
        <dsp:cNvPr id="0" name=""/>
        <dsp:cNvSpPr/>
      </dsp:nvSpPr>
      <dsp:spPr>
        <a:xfrm>
          <a:off x="734478" y="1634876"/>
          <a:ext cx="1641789" cy="1554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11</a:t>
          </a:r>
          <a:endParaRPr lang="pl-PL" sz="6500" kern="1200" dirty="0"/>
        </a:p>
      </dsp:txBody>
      <dsp:txXfrm>
        <a:off x="810376" y="1710774"/>
        <a:ext cx="1489993" cy="1402986"/>
      </dsp:txXfrm>
    </dsp:sp>
    <dsp:sp modelId="{44FAB315-5B4C-48B1-912F-1D28FEB0BB3F}">
      <dsp:nvSpPr>
        <dsp:cNvPr id="0" name=""/>
        <dsp:cNvSpPr/>
      </dsp:nvSpPr>
      <dsp:spPr>
        <a:xfrm rot="5400000">
          <a:off x="4519461" y="1279682"/>
          <a:ext cx="1243825" cy="553021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Zweryfikowanie hipotezy o zależności pomiędzy działaniami organizacji non-profit, a pozytywnymi zmianami </a:t>
          </a:r>
          <a:br>
            <a:rPr lang="pl-PL" sz="1600" b="1" kern="1200" dirty="0" smtClean="0"/>
          </a:br>
          <a:r>
            <a:rPr lang="pl-PL" sz="1600" b="1" kern="1200" dirty="0" smtClean="0"/>
            <a:t>w partycypacji społecznej</a:t>
          </a:r>
          <a:r>
            <a:rPr lang="pl-PL" sz="1600" kern="1200" dirty="0" smtClean="0"/>
            <a:t> w województwie podlaskim</a:t>
          </a:r>
          <a:endParaRPr lang="pl-PL" sz="1600" b="1" kern="1200" dirty="0"/>
        </a:p>
      </dsp:txBody>
      <dsp:txXfrm rot="-5400000">
        <a:off x="2376267" y="3483596"/>
        <a:ext cx="5469495" cy="1122387"/>
      </dsp:txXfrm>
    </dsp:sp>
    <dsp:sp modelId="{3065280C-C054-441B-A27A-E382D6C8CE5B}">
      <dsp:nvSpPr>
        <dsp:cNvPr id="0" name=""/>
        <dsp:cNvSpPr/>
      </dsp:nvSpPr>
      <dsp:spPr>
        <a:xfrm>
          <a:off x="734478" y="3267398"/>
          <a:ext cx="1641789" cy="1554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12</a:t>
          </a:r>
          <a:endParaRPr lang="pl-PL" sz="6500" kern="1200" dirty="0"/>
        </a:p>
      </dsp:txBody>
      <dsp:txXfrm>
        <a:off x="810376" y="3343296"/>
        <a:ext cx="1489993" cy="14029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E47C1-4635-4B59-BA43-13579A5BD7B5}">
      <dsp:nvSpPr>
        <dsp:cNvPr id="0" name=""/>
        <dsp:cNvSpPr/>
      </dsp:nvSpPr>
      <dsp:spPr>
        <a:xfrm>
          <a:off x="0" y="0"/>
          <a:ext cx="6624736" cy="15076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PA</a:t>
          </a:r>
          <a:r>
            <a:rPr lang="pl-PL" sz="1600" b="1" kern="1200" dirty="0" smtClean="0"/>
            <a:t>PI, N=400</a:t>
          </a:r>
          <a:endParaRPr lang="pl-PL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Aktywiści, pracownicy i wolontariusze </a:t>
          </a:r>
          <a:r>
            <a:rPr lang="pl-PL" sz="1600" kern="1200" smtClean="0"/>
            <a:t>organizacji non-profit </a:t>
          </a:r>
          <a:r>
            <a:rPr lang="pl-PL" sz="1600" kern="1200" dirty="0" smtClean="0"/>
            <a:t>działających na terenie województwa podlaskiego </a:t>
          </a:r>
          <a:endParaRPr lang="pl-PL" sz="1600" kern="1200" dirty="0"/>
        </a:p>
      </dsp:txBody>
      <dsp:txXfrm>
        <a:off x="1475713" y="0"/>
        <a:ext cx="5149022" cy="1507667"/>
      </dsp:txXfrm>
    </dsp:sp>
    <dsp:sp modelId="{7B663184-4822-4B06-84DA-FAB972911233}">
      <dsp:nvSpPr>
        <dsp:cNvPr id="0" name=""/>
        <dsp:cNvSpPr/>
      </dsp:nvSpPr>
      <dsp:spPr>
        <a:xfrm>
          <a:off x="150766" y="150766"/>
          <a:ext cx="1324947" cy="120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C2E2E-0AD4-474E-8A20-8E51642C0A38}">
      <dsp:nvSpPr>
        <dsp:cNvPr id="0" name=""/>
        <dsp:cNvSpPr/>
      </dsp:nvSpPr>
      <dsp:spPr>
        <a:xfrm>
          <a:off x="0" y="1658434"/>
          <a:ext cx="6624736" cy="15076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FGI, N=4</a:t>
          </a:r>
          <a:endParaRPr lang="pl-PL" sz="17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Eksperci z wybranych organizacji pozarządowych typu non-profit</a:t>
          </a:r>
          <a:endParaRPr lang="pl-PL" sz="1600" kern="1200" dirty="0"/>
        </a:p>
      </dsp:txBody>
      <dsp:txXfrm>
        <a:off x="1475713" y="1658434"/>
        <a:ext cx="5149022" cy="1507667"/>
      </dsp:txXfrm>
    </dsp:sp>
    <dsp:sp modelId="{9B5F231C-D18B-4967-98F5-6503B54098C2}">
      <dsp:nvSpPr>
        <dsp:cNvPr id="0" name=""/>
        <dsp:cNvSpPr/>
      </dsp:nvSpPr>
      <dsp:spPr>
        <a:xfrm>
          <a:off x="150766" y="1809200"/>
          <a:ext cx="1324947" cy="120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E4CA3-6D07-4E47-9F27-551F5C6D4359}">
      <dsp:nvSpPr>
        <dsp:cNvPr id="0" name=""/>
        <dsp:cNvSpPr/>
      </dsp:nvSpPr>
      <dsp:spPr>
        <a:xfrm>
          <a:off x="0" y="3316868"/>
          <a:ext cx="6624736" cy="15076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IDI, N=20</a:t>
          </a:r>
          <a:endParaRPr lang="pl-PL" sz="17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Liderzy lokalni i organizatorzy działalności </a:t>
          </a:r>
          <a:r>
            <a:rPr lang="pl-PL" sz="1600" kern="1200" dirty="0" err="1" smtClean="0"/>
            <a:t>NGOs</a:t>
          </a:r>
          <a:r>
            <a:rPr lang="pl-PL" sz="1600" kern="1200" dirty="0" smtClean="0"/>
            <a:t>,  szefowie platform wspomagających działania organizacji pozarządowych, główni (strategiczni) darczyńcy i sponsorzy działań organizacji pozarządowych non-profit, osoby zaangażowane w realizację strategii rozwoju  </a:t>
          </a:r>
          <a:endParaRPr lang="pl-PL" sz="1600" kern="1200" dirty="0"/>
        </a:p>
      </dsp:txBody>
      <dsp:txXfrm>
        <a:off x="1475713" y="3316868"/>
        <a:ext cx="5149022" cy="1507667"/>
      </dsp:txXfrm>
    </dsp:sp>
    <dsp:sp modelId="{34A133B0-C7A1-4D15-9457-7C632CCC64E5}">
      <dsp:nvSpPr>
        <dsp:cNvPr id="0" name=""/>
        <dsp:cNvSpPr/>
      </dsp:nvSpPr>
      <dsp:spPr>
        <a:xfrm>
          <a:off x="150766" y="3467635"/>
          <a:ext cx="1324947" cy="120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E47C1-4635-4B59-BA43-13579A5BD7B5}">
      <dsp:nvSpPr>
        <dsp:cNvPr id="0" name=""/>
        <dsp:cNvSpPr/>
      </dsp:nvSpPr>
      <dsp:spPr>
        <a:xfrm>
          <a:off x="0" y="0"/>
          <a:ext cx="6624736" cy="12341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CATI, N=1061</a:t>
          </a:r>
          <a:endParaRPr lang="pl-PL" sz="17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Dorośli mieszkańcy województwa podlaskiego </a:t>
          </a:r>
          <a:endParaRPr lang="pl-PL" sz="1600" kern="1200" dirty="0"/>
        </a:p>
      </dsp:txBody>
      <dsp:txXfrm>
        <a:off x="1448359" y="0"/>
        <a:ext cx="5176376" cy="1234121"/>
      </dsp:txXfrm>
    </dsp:sp>
    <dsp:sp modelId="{7B663184-4822-4B06-84DA-FAB972911233}">
      <dsp:nvSpPr>
        <dsp:cNvPr id="0" name=""/>
        <dsp:cNvSpPr/>
      </dsp:nvSpPr>
      <dsp:spPr>
        <a:xfrm>
          <a:off x="123412" y="123412"/>
          <a:ext cx="1324947" cy="987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C2E2E-0AD4-474E-8A20-8E51642C0A38}">
      <dsp:nvSpPr>
        <dsp:cNvPr id="0" name=""/>
        <dsp:cNvSpPr/>
      </dsp:nvSpPr>
      <dsp:spPr>
        <a:xfrm>
          <a:off x="0" y="1357533"/>
          <a:ext cx="6624736" cy="12341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CAWI, N=603</a:t>
          </a:r>
          <a:endParaRPr lang="pl-PL" sz="17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Młodzież od 15 do 18 roku życia z województwa podlaskiego </a:t>
          </a:r>
          <a:endParaRPr lang="pl-PL" sz="1600" kern="1200" dirty="0"/>
        </a:p>
      </dsp:txBody>
      <dsp:txXfrm>
        <a:off x="1448359" y="1357533"/>
        <a:ext cx="5176376" cy="1234121"/>
      </dsp:txXfrm>
    </dsp:sp>
    <dsp:sp modelId="{9B5F231C-D18B-4967-98F5-6503B54098C2}">
      <dsp:nvSpPr>
        <dsp:cNvPr id="0" name=""/>
        <dsp:cNvSpPr/>
      </dsp:nvSpPr>
      <dsp:spPr>
        <a:xfrm>
          <a:off x="123412" y="1480945"/>
          <a:ext cx="1324947" cy="987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16BB5-89E8-4EC4-B3A5-2B3E7C777D76}">
      <dsp:nvSpPr>
        <dsp:cNvPr id="0" name=""/>
        <dsp:cNvSpPr/>
      </dsp:nvSpPr>
      <dsp:spPr>
        <a:xfrm>
          <a:off x="0" y="3219716"/>
          <a:ext cx="7416824" cy="105678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Sposób wdrożenia</a:t>
          </a:r>
          <a:endParaRPr lang="pl-PL" sz="2000" b="1" kern="1200" dirty="0"/>
        </a:p>
      </dsp:txBody>
      <dsp:txXfrm>
        <a:off x="0" y="3219716"/>
        <a:ext cx="7416824" cy="570662"/>
      </dsp:txXfrm>
    </dsp:sp>
    <dsp:sp modelId="{E2AB246B-4CD5-4BD0-8634-259766BC48DA}">
      <dsp:nvSpPr>
        <dsp:cNvPr id="0" name=""/>
        <dsp:cNvSpPr/>
      </dsp:nvSpPr>
      <dsp:spPr>
        <a:xfrm>
          <a:off x="0" y="3769244"/>
          <a:ext cx="7416824" cy="4861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effectLst/>
            </a:rPr>
            <a:t>Działania w ramach projektów z Programu Operacyjnego Kapitał Ludzki (np. Priorytet V „Dobre Rządzenie”), które pozwalają wzmocnić zasoby ludzkie organizacji, a także efektywnie zawierać partnerstwa międzysektorowe. </a:t>
          </a:r>
          <a:endParaRPr lang="pl-PL" sz="1400" kern="1200" dirty="0"/>
        </a:p>
      </dsp:txBody>
      <dsp:txXfrm>
        <a:off x="0" y="3769244"/>
        <a:ext cx="7416824" cy="486120"/>
      </dsp:txXfrm>
    </dsp:sp>
    <dsp:sp modelId="{2AA798FB-391E-4081-B8D7-B53E5EAFA02E}">
      <dsp:nvSpPr>
        <dsp:cNvPr id="0" name=""/>
        <dsp:cNvSpPr/>
      </dsp:nvSpPr>
      <dsp:spPr>
        <a:xfrm rot="10800000">
          <a:off x="0" y="1610236"/>
          <a:ext cx="7416824" cy="1625332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Rekomendacja</a:t>
          </a:r>
          <a:endParaRPr lang="pl-PL" sz="2000" b="1" kern="1200" dirty="0"/>
        </a:p>
      </dsp:txBody>
      <dsp:txXfrm rot="-10800000">
        <a:off x="0" y="1610236"/>
        <a:ext cx="7416824" cy="570491"/>
      </dsp:txXfrm>
    </dsp:sp>
    <dsp:sp modelId="{BAC1307F-C843-46BE-86AC-E93B1FDB2E47}">
      <dsp:nvSpPr>
        <dsp:cNvPr id="0" name=""/>
        <dsp:cNvSpPr/>
      </dsp:nvSpPr>
      <dsp:spPr>
        <a:xfrm>
          <a:off x="0" y="2180728"/>
          <a:ext cx="7416824" cy="48597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effectLst/>
            </a:rPr>
            <a:t>Prowadzenie działań informacyjnych i szkoleniowych z zakresu pozyskiwania środków, zarówno środków unijnych, jak i klasycznego </a:t>
          </a:r>
          <a:r>
            <a:rPr lang="pl-PL" sz="1400" kern="1200" dirty="0" err="1" smtClean="0">
              <a:effectLst/>
            </a:rPr>
            <a:t>fundraisingu</a:t>
          </a:r>
          <a:r>
            <a:rPr lang="pl-PL" sz="1400" kern="1200" dirty="0" smtClean="0">
              <a:effectLst/>
            </a:rPr>
            <a:t> wśród przedsiębiorstw i osób fizycznych.</a:t>
          </a:r>
          <a:endParaRPr lang="pl-PL" sz="1400" kern="1200" dirty="0"/>
        </a:p>
      </dsp:txBody>
      <dsp:txXfrm>
        <a:off x="0" y="2180728"/>
        <a:ext cx="7416824" cy="485974"/>
      </dsp:txXfrm>
    </dsp:sp>
    <dsp:sp modelId="{3B9CE79E-16BC-4B9F-AE4D-DEF95343ACE9}">
      <dsp:nvSpPr>
        <dsp:cNvPr id="0" name=""/>
        <dsp:cNvSpPr/>
      </dsp:nvSpPr>
      <dsp:spPr>
        <a:xfrm rot="10800000">
          <a:off x="0" y="0"/>
          <a:ext cx="7416824" cy="1625332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Wniosek </a:t>
          </a:r>
          <a:endParaRPr lang="pl-PL" sz="2000" b="1" kern="1200" dirty="0"/>
        </a:p>
      </dsp:txBody>
      <dsp:txXfrm rot="-10800000">
        <a:off x="0" y="0"/>
        <a:ext cx="7416824" cy="570491"/>
      </dsp:txXfrm>
    </dsp:sp>
    <dsp:sp modelId="{0D259B34-2FC7-4407-800C-8B2D792B97C9}">
      <dsp:nvSpPr>
        <dsp:cNvPr id="0" name=""/>
        <dsp:cNvSpPr/>
      </dsp:nvSpPr>
      <dsp:spPr>
        <a:xfrm>
          <a:off x="0" y="571247"/>
          <a:ext cx="7416824" cy="48597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effectLst/>
            </a:rPr>
            <a:t>Z badań wynika, że NGO mają problemy z pozyskiwanie funduszy na działalność statutową. Narzekają szczególnie na współpracę z sektorem publicznym.</a:t>
          </a:r>
          <a:endParaRPr lang="pl-PL" sz="1400" kern="1200" dirty="0"/>
        </a:p>
      </dsp:txBody>
      <dsp:txXfrm>
        <a:off x="0" y="571247"/>
        <a:ext cx="7416824" cy="4859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16BB5-89E8-4EC4-B3A5-2B3E7C777D76}">
      <dsp:nvSpPr>
        <dsp:cNvPr id="0" name=""/>
        <dsp:cNvSpPr/>
      </dsp:nvSpPr>
      <dsp:spPr>
        <a:xfrm>
          <a:off x="0" y="3219716"/>
          <a:ext cx="7416824" cy="105678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Sposób wdrożenia</a:t>
          </a:r>
          <a:endParaRPr lang="pl-PL" sz="2000" b="1" kern="1200" dirty="0"/>
        </a:p>
      </dsp:txBody>
      <dsp:txXfrm>
        <a:off x="0" y="3219716"/>
        <a:ext cx="7416824" cy="570662"/>
      </dsp:txXfrm>
    </dsp:sp>
    <dsp:sp modelId="{E2AB246B-4CD5-4BD0-8634-259766BC48DA}">
      <dsp:nvSpPr>
        <dsp:cNvPr id="0" name=""/>
        <dsp:cNvSpPr/>
      </dsp:nvSpPr>
      <dsp:spPr>
        <a:xfrm>
          <a:off x="0" y="3769244"/>
          <a:ext cx="7416824" cy="4861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effectLst/>
              <a:latin typeface="Calibri"/>
              <a:ea typeface="Calibri"/>
              <a:cs typeface="Calibri"/>
            </a:rPr>
            <a:t>Opracowanie prostego i praktycznego programu współpracy na linii organizacje pozarządowe - jednostki samorządu terytorialnego, który skutecznie tę współpracę usprawni. </a:t>
          </a:r>
          <a:endParaRPr lang="pl-PL" sz="1500" kern="1200" dirty="0"/>
        </a:p>
      </dsp:txBody>
      <dsp:txXfrm>
        <a:off x="0" y="3769244"/>
        <a:ext cx="7416824" cy="486120"/>
      </dsp:txXfrm>
    </dsp:sp>
    <dsp:sp modelId="{2AA798FB-391E-4081-B8D7-B53E5EAFA02E}">
      <dsp:nvSpPr>
        <dsp:cNvPr id="0" name=""/>
        <dsp:cNvSpPr/>
      </dsp:nvSpPr>
      <dsp:spPr>
        <a:xfrm rot="10800000">
          <a:off x="0" y="1610236"/>
          <a:ext cx="7416824" cy="1625332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Rekomendacja</a:t>
          </a:r>
          <a:endParaRPr lang="pl-PL" sz="2000" b="1" kern="1200" dirty="0"/>
        </a:p>
      </dsp:txBody>
      <dsp:txXfrm rot="-10800000">
        <a:off x="0" y="1610236"/>
        <a:ext cx="7416824" cy="570491"/>
      </dsp:txXfrm>
    </dsp:sp>
    <dsp:sp modelId="{BAC1307F-C843-46BE-86AC-E93B1FDB2E47}">
      <dsp:nvSpPr>
        <dsp:cNvPr id="0" name=""/>
        <dsp:cNvSpPr/>
      </dsp:nvSpPr>
      <dsp:spPr>
        <a:xfrm>
          <a:off x="0" y="2180728"/>
          <a:ext cx="7416824" cy="48597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effectLst/>
              <a:latin typeface="Calibri"/>
              <a:ea typeface="Calibri"/>
              <a:cs typeface="Calibri"/>
            </a:rPr>
            <a:t>Wzmocnienie postaw współpracy pomiędzy NGO a JST, szczególnie w mniejszych społecznościach.</a:t>
          </a:r>
          <a:endParaRPr lang="pl-PL" sz="1500" kern="1200" dirty="0"/>
        </a:p>
      </dsp:txBody>
      <dsp:txXfrm>
        <a:off x="0" y="2180728"/>
        <a:ext cx="7416824" cy="485974"/>
      </dsp:txXfrm>
    </dsp:sp>
    <dsp:sp modelId="{3B9CE79E-16BC-4B9F-AE4D-DEF95343ACE9}">
      <dsp:nvSpPr>
        <dsp:cNvPr id="0" name=""/>
        <dsp:cNvSpPr/>
      </dsp:nvSpPr>
      <dsp:spPr>
        <a:xfrm rot="10800000">
          <a:off x="0" y="756"/>
          <a:ext cx="7416824" cy="1625332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Wniosek </a:t>
          </a:r>
          <a:endParaRPr lang="pl-PL" sz="2000" b="1" kern="1200" dirty="0"/>
        </a:p>
      </dsp:txBody>
      <dsp:txXfrm rot="-10800000">
        <a:off x="0" y="756"/>
        <a:ext cx="7416824" cy="570491"/>
      </dsp:txXfrm>
    </dsp:sp>
    <dsp:sp modelId="{0D259B34-2FC7-4407-800C-8B2D792B97C9}">
      <dsp:nvSpPr>
        <dsp:cNvPr id="0" name=""/>
        <dsp:cNvSpPr/>
      </dsp:nvSpPr>
      <dsp:spPr>
        <a:xfrm>
          <a:off x="0" y="571247"/>
          <a:ext cx="7416824" cy="48597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effectLst/>
              <a:latin typeface="Calibri"/>
              <a:ea typeface="Calibri"/>
              <a:cs typeface="Calibri"/>
            </a:rPr>
            <a:t>Współpraca pomiędzy JST i NGO w wielu przypadkach jest trudna lub nie ma jej wcale, zwłaszcza w mniejszych miejscowościach.</a:t>
          </a:r>
          <a:endParaRPr lang="pl-PL" sz="1500" kern="1200" dirty="0"/>
        </a:p>
      </dsp:txBody>
      <dsp:txXfrm>
        <a:off x="0" y="571247"/>
        <a:ext cx="7416824" cy="4859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16BB5-89E8-4EC4-B3A5-2B3E7C777D76}">
      <dsp:nvSpPr>
        <dsp:cNvPr id="0" name=""/>
        <dsp:cNvSpPr/>
      </dsp:nvSpPr>
      <dsp:spPr>
        <a:xfrm>
          <a:off x="0" y="3523275"/>
          <a:ext cx="7416824" cy="115641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Sposób wdrożenia</a:t>
          </a:r>
          <a:endParaRPr lang="pl-PL" sz="2200" b="1" kern="1200" dirty="0"/>
        </a:p>
      </dsp:txBody>
      <dsp:txXfrm>
        <a:off x="0" y="3523275"/>
        <a:ext cx="7416824" cy="624465"/>
      </dsp:txXfrm>
    </dsp:sp>
    <dsp:sp modelId="{E2AB246B-4CD5-4BD0-8634-259766BC48DA}">
      <dsp:nvSpPr>
        <dsp:cNvPr id="0" name=""/>
        <dsp:cNvSpPr/>
      </dsp:nvSpPr>
      <dsp:spPr>
        <a:xfrm>
          <a:off x="0" y="4124612"/>
          <a:ext cx="7416824" cy="53195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effectLst/>
              <a:latin typeface="Calibri"/>
              <a:ea typeface="Calibri"/>
              <a:cs typeface="Calibri"/>
            </a:rPr>
            <a:t>Wprowadzenie zapisów o kryteriach strategicznych do konkursów ogłaszanych przez WUP Białystok oraz Urząd Marszałkowski Województwa Podlaskiego.</a:t>
          </a:r>
          <a:endParaRPr lang="pl-PL" sz="1500" kern="1200" dirty="0"/>
        </a:p>
      </dsp:txBody>
      <dsp:txXfrm>
        <a:off x="0" y="4124612"/>
        <a:ext cx="7416824" cy="531952"/>
      </dsp:txXfrm>
    </dsp:sp>
    <dsp:sp modelId="{2AA798FB-391E-4081-B8D7-B53E5EAFA02E}">
      <dsp:nvSpPr>
        <dsp:cNvPr id="0" name=""/>
        <dsp:cNvSpPr/>
      </dsp:nvSpPr>
      <dsp:spPr>
        <a:xfrm rot="10800000">
          <a:off x="0" y="1762051"/>
          <a:ext cx="7416824" cy="1778570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Rekomendacja</a:t>
          </a:r>
          <a:endParaRPr lang="pl-PL" sz="2200" b="1" kern="1200" dirty="0"/>
        </a:p>
      </dsp:txBody>
      <dsp:txXfrm rot="-10800000">
        <a:off x="0" y="1762051"/>
        <a:ext cx="7416824" cy="624278"/>
      </dsp:txXfrm>
    </dsp:sp>
    <dsp:sp modelId="{BAC1307F-C843-46BE-86AC-E93B1FDB2E47}">
      <dsp:nvSpPr>
        <dsp:cNvPr id="0" name=""/>
        <dsp:cNvSpPr/>
      </dsp:nvSpPr>
      <dsp:spPr>
        <a:xfrm>
          <a:off x="0" y="2386329"/>
          <a:ext cx="7416824" cy="53179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effectLst/>
              <a:latin typeface="Calibri"/>
              <a:ea typeface="Calibri"/>
              <a:cs typeface="Calibri"/>
            </a:rPr>
            <a:t>Wspieranie organizacji pozarządowych w działaniach mających na celu wzmacnianie kapitału społecznego mieszkańców województwa podlaskiego w powyższych obszarach.  </a:t>
          </a:r>
          <a:endParaRPr lang="pl-PL" sz="1500" kern="1200" dirty="0"/>
        </a:p>
      </dsp:txBody>
      <dsp:txXfrm>
        <a:off x="0" y="2386329"/>
        <a:ext cx="7416824" cy="531792"/>
      </dsp:txXfrm>
    </dsp:sp>
    <dsp:sp modelId="{3B9CE79E-16BC-4B9F-AE4D-DEF95343ACE9}">
      <dsp:nvSpPr>
        <dsp:cNvPr id="0" name=""/>
        <dsp:cNvSpPr/>
      </dsp:nvSpPr>
      <dsp:spPr>
        <a:xfrm rot="10800000">
          <a:off x="0" y="827"/>
          <a:ext cx="7416824" cy="1778570"/>
        </a:xfrm>
        <a:prstGeom prst="upArrowCallou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Wniosek </a:t>
          </a:r>
          <a:endParaRPr lang="pl-PL" sz="2200" b="1" kern="1200" dirty="0"/>
        </a:p>
      </dsp:txBody>
      <dsp:txXfrm rot="-10800000">
        <a:off x="0" y="827"/>
        <a:ext cx="7416824" cy="624278"/>
      </dsp:txXfrm>
    </dsp:sp>
    <dsp:sp modelId="{0D259B34-2FC7-4407-800C-8B2D792B97C9}">
      <dsp:nvSpPr>
        <dsp:cNvPr id="0" name=""/>
        <dsp:cNvSpPr/>
      </dsp:nvSpPr>
      <dsp:spPr>
        <a:xfrm>
          <a:off x="0" y="625105"/>
          <a:ext cx="7416824" cy="53179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effectLst/>
              <a:latin typeface="Calibri"/>
              <a:ea typeface="Calibri"/>
              <a:cs typeface="Calibri"/>
            </a:rPr>
            <a:t>Najważniejsze kierunki rozwoju kapitału społecznego to rozwijanie dialogu społeczno-gospodarczego, partycypacji społecznej oraz komunikację społeczną i wykorzystywanie potencjału kulturowego i kreatywnego.</a:t>
          </a:r>
          <a:endParaRPr lang="pl-PL" sz="1400" kern="1200" dirty="0"/>
        </a:p>
      </dsp:txBody>
      <dsp:txXfrm>
        <a:off x="0" y="625105"/>
        <a:ext cx="7416824" cy="531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DFEF-BC60-4172-9D24-A149CCDBAF95}" type="datetimeFigureOut">
              <a:rPr lang="pl-PL" smtClean="0"/>
              <a:pPr/>
              <a:t>2013-07-01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A059C-B0A1-4722-B460-9C89146B6C3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274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059C-B0A1-4722-B460-9C89146B6C30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98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059C-B0A1-4722-B460-9C89146B6C30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98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059C-B0A1-4722-B460-9C89146B6C30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98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059C-B0A1-4722-B460-9C89146B6C30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98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059C-B0A1-4722-B460-9C89146B6C30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98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059C-B0A1-4722-B460-9C89146B6C30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98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2013-07-01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2013-07-01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2013-07-01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2013-07-01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2013-07-01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2013-07-01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2013-07-01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2013-07-01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2013-07-01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2013-07-01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2013-07-01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77DA2-3520-42D9-8246-BBC1E5D7E4EB}" type="datetimeFigureOut">
              <a:rPr lang="pl-PL" smtClean="0"/>
              <a:pPr/>
              <a:t>2013-07-01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instytut-ipc.p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stytut-ipc.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79512" y="1628800"/>
            <a:ext cx="89644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l-PL" dirty="0" smtClean="0"/>
          </a:p>
          <a:p>
            <a:pPr lvl="0" algn="ctr"/>
            <a:r>
              <a:rPr lang="pl-PL" sz="2800" b="1" dirty="0" smtClean="0"/>
              <a:t>PREZENTACJA WYNIKÓW BADANIA PN.                                  „KAPITAŁ SPOŁECZNY WOJEWÓDZTWA PODLASKIEGO </a:t>
            </a:r>
            <a:br>
              <a:rPr lang="pl-PL" sz="2800" b="1" dirty="0" smtClean="0"/>
            </a:br>
            <a:r>
              <a:rPr lang="pl-PL" sz="2800" b="1" dirty="0" smtClean="0"/>
              <a:t>W KONTEKŚCIE FUNKCJONOWANIA SEKTORA NON-PROFIT”</a:t>
            </a:r>
          </a:p>
          <a:p>
            <a:pPr lvl="0" algn="ctr"/>
            <a:endParaRPr lang="pl-PL" dirty="0" smtClean="0"/>
          </a:p>
          <a:p>
            <a:pPr lvl="0" algn="ctr"/>
            <a:endParaRPr lang="pl-PL" dirty="0" smtClean="0"/>
          </a:p>
          <a:p>
            <a:pPr lvl="0" algn="ctr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4873591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Wyniki badań</a:t>
            </a:r>
            <a:endParaRPr lang="pl-PL" sz="2800" b="1" i="1" dirty="0"/>
          </a:p>
        </p:txBody>
      </p:sp>
      <p:pic>
        <p:nvPicPr>
          <p:cNvPr id="2" name="Picture 2" descr="arkusze kalkulacyjne,bankowość,biznes,budżetowanie,budżety,dane,ekonomia,ekonomie,finanse,finansowy,Fotolia,grafy,handel,inwestycje,konta,kontrole,koszty,księgowość,liczby,obliczenia,osiągi,pieniądze,przedsiębiorstwo,raporty,rynki,sprzedaż,straty,trendy,ulepszenia,wykres słupkowy,wykresy,wykresy kołowe,wyniki,wzrosty,zarządzanie,zmiany,zy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20188" y="120604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Syntetyczny wskaźnik kapitału społecznego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63096" y="5157192"/>
            <a:ext cx="8629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Największym </a:t>
            </a:r>
            <a:r>
              <a:rPr lang="pl-PL" b="1" dirty="0"/>
              <a:t>kapitałem społecznym cechują się województwa: mazowieckie (ranga 1), </a:t>
            </a:r>
            <a:r>
              <a:rPr lang="pl-PL" dirty="0"/>
              <a:t>lubelskie (ranga 2), pomorskie (ranga 3), świętokrzyskie (ranga 4) oraz </a:t>
            </a:r>
            <a:r>
              <a:rPr lang="pl-PL" dirty="0" smtClean="0"/>
              <a:t>podkarpackie                                        </a:t>
            </a:r>
            <a:r>
              <a:rPr lang="pl-PL" dirty="0"/>
              <a:t>(ranga 5). </a:t>
            </a: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933312"/>
              </p:ext>
            </p:extLst>
          </p:nvPr>
        </p:nvGraphicFramePr>
        <p:xfrm>
          <a:off x="263096" y="1645735"/>
          <a:ext cx="862938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Wyniki badań</a:t>
            </a:r>
            <a:endParaRPr lang="pl-PL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23528" y="9087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Liczba pracowników w organizacji pozarządowej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06165" y="4149080"/>
            <a:ext cx="86863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Statystycznie </a:t>
            </a:r>
            <a:r>
              <a:rPr lang="pl-PL" b="1" dirty="0"/>
              <a:t>w jednej badanej organizacji pozarządowej zatrudnionych jest </a:t>
            </a:r>
            <a:r>
              <a:rPr lang="pl-PL" b="1" dirty="0" smtClean="0"/>
              <a:t>                                                 3 </a:t>
            </a:r>
            <a:r>
              <a:rPr lang="pl-PL" b="1" dirty="0"/>
              <a:t>pracowników etatowych, 20 wolontariuszy oraz 5 aktywistów i pracowników społecznych</a:t>
            </a:r>
            <a:r>
              <a:rPr lang="pl-PL" dirty="0"/>
              <a:t>. </a:t>
            </a:r>
            <a:r>
              <a:rPr lang="pl-PL" b="1" dirty="0"/>
              <a:t>Ograniczając analizę kwestii zatrudnienia do podmiotów, które wykazały podejmowanie współpracy z poszczególnymi osobami</a:t>
            </a:r>
            <a:r>
              <a:rPr lang="pl-PL" dirty="0"/>
              <a:t>, średnia liczba pracowników we wskazanych grupach rośnie. </a:t>
            </a:r>
            <a:r>
              <a:rPr lang="pl-PL" b="1" dirty="0"/>
              <a:t>Średnia liczba pracowników etatowych w organizacjach</a:t>
            </a:r>
            <a:r>
              <a:rPr lang="pl-PL" dirty="0"/>
              <a:t>, które zatrudniają takie osoby, </a:t>
            </a:r>
            <a:r>
              <a:rPr lang="pl-PL" b="1" dirty="0"/>
              <a:t>wyniosła 6; w przypadku wolontariuszy było to 37 osób, zaś dla aktywistów – 10 osób.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26360"/>
              </p:ext>
            </p:extLst>
          </p:nvPr>
        </p:nvGraphicFramePr>
        <p:xfrm>
          <a:off x="385192" y="1412776"/>
          <a:ext cx="8229600" cy="25922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54067"/>
                <a:gridCol w="1925726"/>
                <a:gridCol w="1797345"/>
                <a:gridCol w="2052462"/>
              </a:tblGrid>
              <a:tr h="861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Średnia liczba osób (ogółem)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organizacji, które wskazały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Średnia liczba </a:t>
                      </a:r>
                      <a:r>
                        <a:rPr lang="pl-PL" sz="1600" dirty="0" smtClean="0">
                          <a:effectLst/>
                        </a:rPr>
                        <a:t>osób                                       </a:t>
                      </a:r>
                      <a:r>
                        <a:rPr lang="pl-PL" sz="1600" dirty="0">
                          <a:effectLst/>
                        </a:rPr>
                        <a:t>(dla organizacji, które wskazały)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43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Pracownicy etatowi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3,17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207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6,12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41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Wolontariusze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19,86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217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36,61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884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Aktywiści, pracownicy społeczni </a:t>
                      </a:r>
                      <a:r>
                        <a:rPr lang="pl-PL" sz="1600" dirty="0" smtClean="0">
                          <a:effectLst/>
                        </a:rPr>
                        <a:t>                                            (</a:t>
                      </a:r>
                      <a:r>
                        <a:rPr lang="pl-PL" sz="1600" dirty="0">
                          <a:effectLst/>
                        </a:rPr>
                        <a:t>bez wynagrodzenia)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4,61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184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10,02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Wyniki badań</a:t>
            </a:r>
            <a:endParaRPr lang="pl-PL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51520" y="102137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Ocena postrzegania organizacji pozarządowych w województwie podlaskim</a:t>
            </a:r>
            <a:endParaRPr lang="pl-PL" b="1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179512" y="4437112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Ocena postrzegania organizacji pozarządowych w województwie podlaskim, dokonana przez przedstawicieli tego sektora, jest optymistyczna: aż </a:t>
            </a:r>
            <a:r>
              <a:rPr lang="pl-PL" b="1" dirty="0"/>
              <a:t>83% uznało, że NGO na Podlasiu postrzegane są pozytywnie</a:t>
            </a:r>
            <a:r>
              <a:rPr lang="pl-PL" dirty="0"/>
              <a:t> (40% </a:t>
            </a:r>
            <a:r>
              <a:rPr lang="pl-PL" i="1" dirty="0"/>
              <a:t>zdecydowanie pozytywnie</a:t>
            </a:r>
            <a:r>
              <a:rPr lang="pl-PL" dirty="0"/>
              <a:t>, 42,8% </a:t>
            </a:r>
            <a:r>
              <a:rPr lang="pl-PL" i="1" dirty="0"/>
              <a:t>raczej pozytywnie</a:t>
            </a:r>
            <a:r>
              <a:rPr lang="pl-PL" dirty="0"/>
              <a:t>). </a:t>
            </a:r>
            <a:r>
              <a:rPr lang="pl-PL" b="1" dirty="0"/>
              <a:t>Oceny negatywne niemal się nie pojawiały </a:t>
            </a:r>
            <a:r>
              <a:rPr lang="pl-PL" dirty="0"/>
              <a:t>(jedynie 2% wskazań na odpowiedź </a:t>
            </a:r>
            <a:r>
              <a:rPr lang="pl-PL" i="1" dirty="0"/>
              <a:t>raczej negatywnie</a:t>
            </a:r>
            <a:r>
              <a:rPr lang="pl-PL" dirty="0"/>
              <a:t>), </a:t>
            </a:r>
            <a:r>
              <a:rPr lang="pl-PL" b="1" dirty="0"/>
              <a:t>zaś 15,3% stanowiły oceny neutralne. </a:t>
            </a: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1162412733"/>
              </p:ext>
            </p:extLst>
          </p:nvPr>
        </p:nvGraphicFramePr>
        <p:xfrm>
          <a:off x="280513" y="1468052"/>
          <a:ext cx="8280920" cy="3015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Wyniki badań</a:t>
            </a:r>
            <a:endParaRPr lang="pl-PL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87524" y="120604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Ocena </a:t>
            </a:r>
            <a:r>
              <a:rPr lang="pl-PL" b="1" dirty="0"/>
              <a:t>działalności organizacji pozarządowych w województwie podlaskim</a:t>
            </a:r>
            <a:endParaRPr lang="pl-PL" b="1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188106" y="4437112"/>
            <a:ext cx="8848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 podobny sposób przedstawiciele NGO ocenili działalność organizacji w województwie podlaskim: </a:t>
            </a:r>
            <a:r>
              <a:rPr lang="pl-PL" b="1" dirty="0"/>
              <a:t>oceny negatywne były praktycznie nieobecne </a:t>
            </a:r>
            <a:r>
              <a:rPr lang="pl-PL" dirty="0"/>
              <a:t>(zaledwie 0,5% wskazań na odpowiedź </a:t>
            </a:r>
            <a:r>
              <a:rPr lang="pl-PL" i="1" dirty="0"/>
              <a:t>raczej źle</a:t>
            </a:r>
            <a:r>
              <a:rPr lang="pl-PL" dirty="0"/>
              <a:t>), a </a:t>
            </a:r>
            <a:r>
              <a:rPr lang="pl-PL" b="1" dirty="0"/>
              <a:t>15,5% stanowiły oceny neutralne</a:t>
            </a:r>
            <a:r>
              <a:rPr lang="pl-PL" dirty="0"/>
              <a:t>. </a:t>
            </a:r>
            <a:r>
              <a:rPr lang="pl-PL" b="1" dirty="0"/>
              <a:t>Pozostali przedstawiciele NGO (84%) ocenili działalność III sektora na Podlasiu pozytywnie</a:t>
            </a:r>
            <a:r>
              <a:rPr lang="pl-PL" dirty="0"/>
              <a:t>, przy czym większość tych ocen stanowiły odpowiedzi </a:t>
            </a:r>
            <a:r>
              <a:rPr lang="pl-PL" i="1" dirty="0"/>
              <a:t>raczej</a:t>
            </a:r>
            <a:r>
              <a:rPr lang="pl-PL" dirty="0"/>
              <a:t> (52,8%) niż </a:t>
            </a:r>
            <a:r>
              <a:rPr lang="pl-PL" i="1" dirty="0"/>
              <a:t>zdecydowanie</a:t>
            </a:r>
            <a:r>
              <a:rPr lang="pl-PL" dirty="0"/>
              <a:t> (31,3%).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598784845"/>
              </p:ext>
            </p:extLst>
          </p:nvPr>
        </p:nvGraphicFramePr>
        <p:xfrm>
          <a:off x="285174" y="1433930"/>
          <a:ext cx="8751322" cy="301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Wyniki badań</a:t>
            </a:r>
            <a:endParaRPr lang="pl-PL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06164" y="1005989"/>
            <a:ext cx="5878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Ocena współpracy organizacji z innymi partnerami</a:t>
            </a:r>
            <a:endParaRPr lang="pl-PL" sz="1750" b="1" dirty="0" smtClean="0"/>
          </a:p>
        </p:txBody>
      </p:sp>
      <p:sp>
        <p:nvSpPr>
          <p:cNvPr id="14" name="pole tekstowe 13"/>
          <p:cNvSpPr txBox="1"/>
          <p:nvPr/>
        </p:nvSpPr>
        <p:spPr>
          <a:xfrm>
            <a:off x="5986024" y="1323522"/>
            <a:ext cx="29523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Poziom współpracy organizacji pozarządowych z podmiotami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z </a:t>
            </a:r>
            <a:r>
              <a:rPr lang="pl-PL" sz="1600" b="1" dirty="0"/>
              <a:t>innych sektorów jest oceniany pozytywnie</a:t>
            </a:r>
            <a:r>
              <a:rPr lang="pl-PL" sz="1600" dirty="0"/>
              <a:t>: oceny bardzo dobre i dobre były udziałem przeważającej większości przedstawicieli NGO, przy czym stosunkowo </a:t>
            </a:r>
            <a:r>
              <a:rPr lang="pl-PL" sz="1600" b="1" dirty="0"/>
              <a:t>najmniejszy odsetek dotyczył sektora prywatnego (71,1%), a największy – sektora publicznego (79%). Współpraca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z </a:t>
            </a:r>
            <a:r>
              <a:rPr lang="pl-PL" sz="1600" b="1" dirty="0"/>
              <a:t>innymi organizacjami pozarządowymi została oceniona </a:t>
            </a:r>
            <a:r>
              <a:rPr lang="pl-PL" sz="1600" dirty="0"/>
              <a:t>również wysoko – odsetek wskazań pozytywnych wyniósł </a:t>
            </a:r>
            <a:r>
              <a:rPr lang="pl-PL" sz="1600" b="1" dirty="0"/>
              <a:t>73,6%. 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077875971"/>
              </p:ext>
            </p:extLst>
          </p:nvPr>
        </p:nvGraphicFramePr>
        <p:xfrm>
          <a:off x="181478" y="1193630"/>
          <a:ext cx="5544616" cy="484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Wyniki badań</a:t>
            </a:r>
            <a:endParaRPr lang="pl-PL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78691" y="10392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Źródła finansowania działalności organizacji pozarządowych</a:t>
            </a:r>
            <a:endParaRPr lang="pl-PL" b="1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206165" y="494116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Środki </a:t>
            </a:r>
            <a:r>
              <a:rPr lang="pl-PL" sz="1600" dirty="0"/>
              <a:t>państwowe stanowią średnio 21,03% budżetu organizacji, środki gminne – 18,94%, środki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sektora prywatnego – 17,61%, środki uzyskane ze źródeł innych niż wymienione w kafeterii – 16,95%,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a </a:t>
            </a:r>
            <a:r>
              <a:rPr lang="pl-PL" sz="1600" dirty="0"/>
              <a:t>ze zbiórek publicznych średnio pochodzi 12,26% budżetu organizacji. Pozostałe części budżetów NGO stanowią fundusze unijne (9,03%) oraz programy międzynarodowe (4,12%).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07473"/>
              </p:ext>
            </p:extLst>
          </p:nvPr>
        </p:nvGraphicFramePr>
        <p:xfrm>
          <a:off x="278691" y="1556791"/>
          <a:ext cx="8712450" cy="329378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914025"/>
                <a:gridCol w="2030407"/>
                <a:gridCol w="1884009"/>
                <a:gridCol w="1884009"/>
              </a:tblGrid>
              <a:tr h="1013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Udział w budżecie </a:t>
                      </a:r>
                      <a:br>
                        <a:rPr lang="pl-PL" sz="1600">
                          <a:effectLst/>
                        </a:rPr>
                      </a:br>
                      <a:r>
                        <a:rPr lang="pl-PL" sz="1600">
                          <a:effectLst/>
                        </a:rPr>
                        <a:t>w % (ogółem)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Liczba organizacji otrzymujących wsparcie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Średni udział </a:t>
                      </a:r>
                      <a:br>
                        <a:rPr lang="pl-PL" sz="1600">
                          <a:effectLst/>
                        </a:rPr>
                      </a:br>
                      <a:r>
                        <a:rPr lang="pl-PL" sz="1600">
                          <a:effectLst/>
                        </a:rPr>
                        <a:t>w budżecie organizacji, które otrzymują wsparcie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368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Budżet państwa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21,03%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172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48,9%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300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Budżet gmin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18,94%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36,59%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286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Zbiórki publiczne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12,26%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157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31,22%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3220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Sponsorzy, sektor prywatny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17,61%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217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32,46%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313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Fundusze unijne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9,03%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98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36,84%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301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Programy międzynarodowe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4,12%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56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29,96%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261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Inne źródła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16,95%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115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58,97%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Wyniki badań</a:t>
            </a:r>
            <a:endParaRPr lang="pl-PL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92732" y="1159877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Najważniejszy kierunek działań związanych z rozwojem kapitału społecznego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organizacjach pozarządowych w województwie podlaskim</a:t>
            </a:r>
            <a:endParaRPr lang="pl-PL" b="1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189928" y="4725144"/>
            <a:ext cx="877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 smtClean="0"/>
              <a:t> </a:t>
            </a:r>
            <a:r>
              <a:rPr lang="pl-PL" sz="1600" b="1" dirty="0"/>
              <a:t>Stosunkowo najczęściej jako podstawowy jeden dominujący kierunek działań związanych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z </a:t>
            </a:r>
            <a:r>
              <a:rPr lang="pl-PL" sz="1600" b="1" dirty="0"/>
              <a:t>rozwijaniem kapitału społecznego wskazywano rozwijanie dialogu społeczno-gospodarczego </a:t>
            </a:r>
            <a:r>
              <a:rPr lang="pl-PL" sz="1600" dirty="0"/>
              <a:t>(28,3%), rzadziej partycypację społeczną i wpływ na życie obywateli (20,3%), a także komunikację społeczną i wykorzystanie potencjału kulturowego i kreatywnego (18,8%) czy rozwój infrastruktury kultury, turystyki i sportu (17%). 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056396499"/>
              </p:ext>
            </p:extLst>
          </p:nvPr>
        </p:nvGraphicFramePr>
        <p:xfrm>
          <a:off x="301698" y="1483043"/>
          <a:ext cx="8662789" cy="332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Wyniki badań</a:t>
            </a:r>
            <a:endParaRPr lang="pl-PL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51520" y="95867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Rodzaje </a:t>
            </a:r>
            <a:r>
              <a:rPr lang="pl-PL" b="1" dirty="0"/>
              <a:t>działań w celu wzmacniania kapitału społecznego podejmowane w organizacji pozarządowej</a:t>
            </a:r>
            <a:endParaRPr lang="pl-PL" b="1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192838" y="4581128"/>
            <a:ext cx="8686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Odpowiedzi przedstawicieli podlaskich NGO wskazują na koncentrację działań III sektora w obszarze udzielenia informacji – świadczy je 59% badanych organizacji</a:t>
            </a:r>
            <a:r>
              <a:rPr lang="pl-PL" dirty="0"/>
              <a:t>. Zdecydowanie mniej udziela różnego rodzaju pomocy: psychologicznej (29,5%), prawnej (24,5%) czy finansowej (20,8%). Jeszcze mniej organizacji pozarządowych prowadzi szkolenia zawodowe (15</a:t>
            </a:r>
            <a:r>
              <a:rPr lang="pl-PL" dirty="0" smtClean="0"/>
              <a:t>%), </a:t>
            </a:r>
            <a:r>
              <a:rPr lang="pl-PL" dirty="0"/>
              <a:t>a zaledwie 4% wspiera kształtowanie tzw. kompetencji </a:t>
            </a:r>
            <a:r>
              <a:rPr lang="pl-PL" dirty="0" smtClean="0"/>
              <a:t>miękkich.</a:t>
            </a:r>
            <a:endParaRPr lang="pl-PL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103013981"/>
              </p:ext>
            </p:extLst>
          </p:nvPr>
        </p:nvGraphicFramePr>
        <p:xfrm>
          <a:off x="346930" y="1699067"/>
          <a:ext cx="8208912" cy="288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Wyniki badań</a:t>
            </a:r>
            <a:endParaRPr lang="pl-PL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06165" y="114229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Znajomość konkretnych organizacji pozarządowych</a:t>
            </a:r>
            <a:endParaRPr lang="pl-PL" b="1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206164" y="5013176"/>
            <a:ext cx="8686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/>
              <a:t>Ponad połowa respondentów (55%) </a:t>
            </a:r>
            <a:r>
              <a:rPr lang="pl-PL" sz="1600" b="1" dirty="0" smtClean="0"/>
              <a:t>zadeklarowała, </a:t>
            </a:r>
            <a:r>
              <a:rPr lang="pl-PL" sz="1600" b="1" dirty="0"/>
              <a:t>że potrafi wymienić nazwy konkretnych organizacji pozarządowych</a:t>
            </a:r>
            <a:r>
              <a:rPr lang="pl-PL" sz="1600" dirty="0"/>
              <a:t>. Na wysoką wartość tego wskaźnika wpłynęły przede wszystkim wypowiedzi badanych mężczyzn, wśród których aż 60% udzieliło odpowiedzi twierdzących (dla kobiet wartość ta była aż o 9 punktów procentowych niższa).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49425654"/>
              </p:ext>
            </p:extLst>
          </p:nvPr>
        </p:nvGraphicFramePr>
        <p:xfrm>
          <a:off x="395536" y="1278052"/>
          <a:ext cx="8208912" cy="351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Wyniki badań</a:t>
            </a:r>
            <a:endParaRPr lang="pl-PL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4873591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/>
              <a:t>Cele </a:t>
            </a:r>
            <a:r>
              <a:rPr lang="pl-PL" sz="2800" b="1" i="1" dirty="0" smtClean="0"/>
              <a:t>badania</a:t>
            </a:r>
            <a:endParaRPr lang="pl-PL" sz="2800" b="1" i="1" dirty="0"/>
          </a:p>
        </p:txBody>
      </p:sp>
      <p:pic>
        <p:nvPicPr>
          <p:cNvPr id="1026" name="Picture 2" descr="cele,czas wolny,rzutki,środki tarczy strzelniczej,tarcze do gry w rzutki,w celu,zawody sport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63" y="1196752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51520" y="120604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Doświadczenie w działaniu w organizacjach pozarządowych</a:t>
            </a:r>
            <a:endParaRPr lang="pl-PL" b="1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7020" y="4821252"/>
            <a:ext cx="8957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Mimo dość wysokiej świadomości związanej z działaniami organizacji trzeciego sektora, </a:t>
            </a:r>
            <a:r>
              <a:rPr lang="pl-PL" b="1" dirty="0"/>
              <a:t>ponad trzy czwarte (77%) badanych Podlasian przyznaje, że nie ma doświadczeń związanych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 </a:t>
            </a:r>
            <a:r>
              <a:rPr lang="pl-PL" b="1" dirty="0"/>
              <a:t>działaniem w podmiotach tego typu</a:t>
            </a:r>
            <a:r>
              <a:rPr lang="pl-PL" dirty="0"/>
              <a:t>. Niemal 14% badanych deklaruje, że wycofało się już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prowadzonej wcześniej działalności, a niespełna co dziesiąty to aktywny członek </a:t>
            </a:r>
            <a:r>
              <a:rPr lang="pl-PL" dirty="0" smtClean="0"/>
              <a:t>NGO.</a:t>
            </a:r>
            <a:endParaRPr lang="pl-PL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966032536"/>
              </p:ext>
            </p:extLst>
          </p:nvPr>
        </p:nvGraphicFramePr>
        <p:xfrm>
          <a:off x="7019" y="1575376"/>
          <a:ext cx="8957467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Wyniki badań</a:t>
            </a:r>
            <a:endParaRPr lang="pl-PL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79512" y="11367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Ogólna ocena organizacji pozarządowych działających </a:t>
            </a:r>
            <a:br>
              <a:rPr lang="pl-PL" b="1" dirty="0"/>
            </a:br>
            <a:r>
              <a:rPr lang="pl-PL" b="1" dirty="0"/>
              <a:t>w województwie podlaskim</a:t>
            </a:r>
            <a:endParaRPr lang="pl-PL" b="1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179512" y="4581128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Większość badanych Podlasian (45%) nie potrafiła jednoznacznie ocenić działalności organizacji pozarządowych w regionie</a:t>
            </a:r>
            <a:r>
              <a:rPr lang="pl-PL" dirty="0"/>
              <a:t> – koreluje to w oczywisty sposób z deklarowanym przez porównywalny odsetek respondentów brakiem wiedzy na ten temat. </a:t>
            </a:r>
            <a:r>
              <a:rPr lang="pl-PL" b="1" dirty="0"/>
              <a:t>Podkreślić jednak należy, że opinie pozytywne na temat działających lokalnie NGO zdecydowanie przeważają nad negatywnymi </a:t>
            </a:r>
            <a:r>
              <a:rPr lang="pl-PL" dirty="0"/>
              <a:t>(odpowiednio 43% i 12% wskazań).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488952999"/>
              </p:ext>
            </p:extLst>
          </p:nvPr>
        </p:nvGraphicFramePr>
        <p:xfrm>
          <a:off x="251520" y="1483043"/>
          <a:ext cx="8352928" cy="309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Wyniki badań</a:t>
            </a:r>
            <a:endParaRPr lang="pl-PL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06165" y="103922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Główna rola organizacji pozarządowych</a:t>
            </a:r>
            <a:endParaRPr lang="pl-PL" b="1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143508" y="458112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Dla </a:t>
            </a:r>
            <a:r>
              <a:rPr lang="pl-PL" b="1" dirty="0"/>
              <a:t>Podlasian kluczowym obszarem działań NGO jest pomoc społeczna – aż 35% badanych jako główną rolę tych podmiotów wskazało </a:t>
            </a:r>
            <a:r>
              <a:rPr lang="pl-PL" b="1" i="1" dirty="0"/>
              <a:t>przeciwdziałanie wykluczeniu społecznemu</a:t>
            </a:r>
            <a:r>
              <a:rPr lang="pl-PL" b="1" dirty="0"/>
              <a:t>. </a:t>
            </a:r>
            <a:r>
              <a:rPr lang="pl-PL" dirty="0"/>
              <a:t>Co czwarty respondent podkreśla, że istotą działalności trzeciego sektora powinna być </a:t>
            </a:r>
            <a:r>
              <a:rPr lang="pl-PL" i="1" dirty="0"/>
              <a:t>kompensacja niedostatków polityki społecznej państwa </a:t>
            </a:r>
            <a:r>
              <a:rPr lang="pl-PL" dirty="0"/>
              <a:t>(25% wskazań), a co piąty za ważniejsze uważa </a:t>
            </a:r>
            <a:r>
              <a:rPr lang="pl-PL" i="1" dirty="0"/>
              <a:t>budowanie kapitału społecznego ludności</a:t>
            </a:r>
            <a:r>
              <a:rPr lang="pl-PL" dirty="0"/>
              <a:t> (21%).</a:t>
            </a: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054126049"/>
              </p:ext>
            </p:extLst>
          </p:nvPr>
        </p:nvGraphicFramePr>
        <p:xfrm>
          <a:off x="251520" y="1350061"/>
          <a:ext cx="8352928" cy="323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Wyniki badań</a:t>
            </a:r>
            <a:endParaRPr lang="pl-PL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4873591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Dobre praktyki</a:t>
            </a:r>
            <a:endParaRPr lang="pl-PL" sz="2800" b="1" i="1" dirty="0"/>
          </a:p>
        </p:txBody>
      </p:sp>
      <p:pic>
        <p:nvPicPr>
          <p:cNvPr id="15364" name="Picture 4" descr="dosięganie,dzielenie się,gesty,ludzie,metafory,opieka,trzymanie się za rę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87" y="1168225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Dobre praktyki</a:t>
            </a:r>
            <a:endParaRPr lang="pl-PL" sz="2800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6165" y="1124744"/>
            <a:ext cx="8686315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500" b="1" u="sng" dirty="0" smtClean="0">
                <a:solidFill>
                  <a:schemeClr val="accent2"/>
                </a:solidFill>
              </a:rPr>
              <a:t>EKOMOBILE</a:t>
            </a:r>
            <a:r>
              <a:rPr lang="pl-PL" b="1" dirty="0" smtClean="0"/>
              <a:t> - </a:t>
            </a:r>
            <a:r>
              <a:rPr lang="pl-PL" dirty="0"/>
              <a:t>innowacja edukacji ekologicznej w Polsce oraz punkt wyjścia współpracy polsko-niemieckiej w zakresie zrównoważonego rozwoju</a:t>
            </a:r>
            <a:r>
              <a:rPr lang="pl-PL" dirty="0" smtClean="0"/>
              <a:t> </a:t>
            </a:r>
          </a:p>
          <a:p>
            <a:pPr algn="just"/>
            <a:endParaRPr lang="pl-PL" b="1" dirty="0"/>
          </a:p>
          <a:p>
            <a:pPr algn="just"/>
            <a:r>
              <a:rPr lang="pl-PL" b="1" dirty="0" smtClean="0">
                <a:solidFill>
                  <a:schemeClr val="accent2"/>
                </a:solidFill>
              </a:rPr>
              <a:t>Cel projektu: </a:t>
            </a:r>
            <a:r>
              <a:rPr lang="pl-PL" b="1" u="sng" dirty="0" smtClean="0"/>
              <a:t>zapoczątkowanie </a:t>
            </a:r>
            <a:r>
              <a:rPr lang="pl-PL" b="1" u="sng" dirty="0"/>
              <a:t>rozwoju mobilnej edukacji ekologicznej w Polsce</a:t>
            </a:r>
            <a:r>
              <a:rPr lang="pl-PL" dirty="0"/>
              <a:t>. Założeniem projektu było przeniesienie zajęć nt. ekologii poza mury szkoły. Służyć temu miał </a:t>
            </a:r>
            <a:r>
              <a:rPr lang="pl-PL" dirty="0" err="1"/>
              <a:t>ekomobil</a:t>
            </a:r>
            <a:r>
              <a:rPr lang="pl-PL" dirty="0"/>
              <a:t>, czyli specjalnie przygotowane pojazdy, wyposażone w tematycznie różnorodne materiały i urządzenia do pracy w grupach bezpośrednio w naturze. Pomysł został zaczerpnięty z Niemiec gdzie pierwszy </a:t>
            </a:r>
            <a:r>
              <a:rPr lang="pl-PL" dirty="0" err="1"/>
              <a:t>ekomobil</a:t>
            </a:r>
            <a:r>
              <a:rPr lang="pl-PL" dirty="0"/>
              <a:t> wszedł do użycia w 1987 roku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b="1" dirty="0" smtClean="0">
                <a:solidFill>
                  <a:schemeClr val="accent2"/>
                </a:solidFill>
              </a:rPr>
              <a:t>DLACZEGO TO JEST  „DOBRE?”: </a:t>
            </a:r>
            <a:r>
              <a:rPr lang="pl-PL" b="1" u="sng" dirty="0"/>
              <a:t>Rozwój edukacji ekologicznej i jej form wydaje się szczególnie istotny z punktu widzenia rozwoju kapitału społecznego</a:t>
            </a:r>
            <a:r>
              <a:rPr lang="pl-PL" dirty="0"/>
              <a:t>. Edukacja jest jedną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podstaw budowania kapitału społecznego i dlatego wydaje się, że wdrażanie nowych form kształcenia jest szczególnie istotna w tym kontekście.</a:t>
            </a:r>
            <a:endParaRPr lang="pl-PL" dirty="0">
              <a:ea typeface="Calibri"/>
              <a:cs typeface="Calibri"/>
            </a:endParaRPr>
          </a:p>
          <a:p>
            <a:pPr algn="just"/>
            <a:endParaRPr lang="pl-PL" dirty="0"/>
          </a:p>
          <a:p>
            <a:pPr algn="just"/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18434" name="Picture 2" descr="http://umweltmobile.de/AGUM_bis2012/autos/igelmobil_pol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94" y="5230459"/>
            <a:ext cx="2178981" cy="1442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Dobre praktyki</a:t>
            </a:r>
            <a:endParaRPr lang="pl-PL" sz="2800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6165" y="1124744"/>
            <a:ext cx="868631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800" b="1" u="sng" dirty="0">
                <a:solidFill>
                  <a:schemeClr val="accent1"/>
                </a:solidFill>
                <a:ea typeface="Calibri"/>
                <a:cs typeface="Calibri"/>
              </a:rPr>
              <a:t>Działania Stowarzyszenia Muzeum Małej Ojczyzny w </a:t>
            </a:r>
            <a:r>
              <a:rPr lang="pl-PL" sz="2800" b="1" u="sng" dirty="0" err="1" smtClean="0">
                <a:solidFill>
                  <a:schemeClr val="accent1"/>
                </a:solidFill>
                <a:ea typeface="Calibri"/>
                <a:cs typeface="Calibri"/>
              </a:rPr>
              <a:t>Studziwodach</a:t>
            </a:r>
            <a:r>
              <a:rPr lang="pl-PL" b="1" u="sng" dirty="0" smtClean="0">
                <a:solidFill>
                  <a:schemeClr val="accent1"/>
                </a:solidFill>
              </a:rPr>
              <a:t> </a:t>
            </a:r>
            <a:r>
              <a:rPr lang="pl-PL" b="1" dirty="0" smtClean="0"/>
              <a:t>- </a:t>
            </a:r>
            <a:r>
              <a:rPr lang="pl-PL" dirty="0">
                <a:ea typeface="Calibri"/>
                <a:cs typeface="Calibri"/>
              </a:rPr>
              <a:t>Stowarzyszenie prowadzi działania związane z muzeum typu </a:t>
            </a:r>
            <a:r>
              <a:rPr lang="pl-PL" dirty="0" err="1">
                <a:ea typeface="Calibri"/>
                <a:cs typeface="Calibri"/>
              </a:rPr>
              <a:t>skansenowego</a:t>
            </a:r>
            <a:r>
              <a:rPr lang="pl-PL" dirty="0">
                <a:ea typeface="Calibri"/>
                <a:cs typeface="Calibri"/>
              </a:rPr>
              <a:t>, które zostało założone w 1993 roku. Przy muzeum działa studio folkloru tradycyjnego Podlasia i Polesia, a także młodzieżowy zespół pieśni i </a:t>
            </a:r>
            <a:r>
              <a:rPr lang="pl-PL" dirty="0" smtClean="0">
                <a:ea typeface="Calibri"/>
                <a:cs typeface="Calibri"/>
              </a:rPr>
              <a:t>tańca. Stowarzyszenie </a:t>
            </a:r>
            <a:r>
              <a:rPr lang="pl-PL" dirty="0">
                <a:ea typeface="Calibri"/>
                <a:cs typeface="Calibri"/>
              </a:rPr>
              <a:t>aktywne jest także na niwie wydawniczej, wydając periodyk „Bielski </a:t>
            </a:r>
            <a:r>
              <a:rPr lang="pl-PL" dirty="0" err="1">
                <a:ea typeface="Calibri"/>
                <a:cs typeface="Calibri"/>
              </a:rPr>
              <a:t>Hostineć</a:t>
            </a:r>
            <a:r>
              <a:rPr lang="pl-PL" dirty="0">
                <a:ea typeface="Calibri"/>
                <a:cs typeface="Calibri"/>
              </a:rPr>
              <a:t>”, a także wydawnictwa książkowe oraz albumy ze śpiewem i muzyką</a:t>
            </a:r>
            <a:r>
              <a:rPr lang="pl-PL" dirty="0" smtClean="0">
                <a:ea typeface="Calibri"/>
                <a:cs typeface="Calibri"/>
              </a:rPr>
              <a:t>.</a:t>
            </a:r>
          </a:p>
          <a:p>
            <a:pPr algn="just">
              <a:spcAft>
                <a:spcPts val="0"/>
              </a:spcAft>
            </a:pPr>
            <a:endParaRPr lang="pl-PL" dirty="0">
              <a:ea typeface="Calibri"/>
              <a:cs typeface="Calibri"/>
            </a:endParaRPr>
          </a:p>
          <a:p>
            <a:pPr algn="just">
              <a:spcAft>
                <a:spcPts val="0"/>
              </a:spcAft>
            </a:pPr>
            <a:r>
              <a:rPr lang="pl-PL" b="1" dirty="0" smtClean="0">
                <a:solidFill>
                  <a:schemeClr val="accent1"/>
                </a:solidFill>
                <a:ea typeface="Calibri"/>
                <a:cs typeface="Calibri"/>
              </a:rPr>
              <a:t>DLACZEGO TO JEST „DOBRE”?</a:t>
            </a:r>
            <a:r>
              <a:rPr lang="pl-PL" dirty="0" smtClean="0">
                <a:ea typeface="Calibri"/>
                <a:cs typeface="Calibri"/>
              </a:rPr>
              <a:t>: </a:t>
            </a:r>
            <a:r>
              <a:rPr lang="pl-PL" dirty="0">
                <a:ea typeface="Calibri"/>
                <a:cs typeface="Calibri"/>
              </a:rPr>
              <a:t>Wydaje się, że </a:t>
            </a:r>
            <a:r>
              <a:rPr lang="pl-PL" b="1" u="sng" dirty="0">
                <a:ea typeface="Calibri"/>
                <a:cs typeface="Calibri"/>
              </a:rPr>
              <a:t>w województwie podlaskim, które znajduje się na styku kilku narodów i kultur, szczególnie istotne jest promowanie wspólnych działań o charakterze ponadregionalnym</a:t>
            </a:r>
            <a:r>
              <a:rPr lang="pl-PL" dirty="0">
                <a:ea typeface="Calibri"/>
                <a:cs typeface="Calibri"/>
              </a:rPr>
              <a:t>, </a:t>
            </a:r>
            <a:r>
              <a:rPr lang="pl-PL" b="1" u="sng" dirty="0">
                <a:ea typeface="Calibri"/>
                <a:cs typeface="Calibri"/>
              </a:rPr>
              <a:t>a nawet ponadnarodowym</a:t>
            </a:r>
            <a:r>
              <a:rPr lang="pl-PL" dirty="0">
                <a:ea typeface="Calibri"/>
                <a:cs typeface="Calibri"/>
              </a:rPr>
              <a:t>. Specyficzny tygiel kulturowy, który obecny jest na Podlasiu wymaga szczególnej pielęgnacji, jako niezwykle ważny element rozwoju kapitału społecznego.</a:t>
            </a:r>
          </a:p>
          <a:p>
            <a:pPr algn="just">
              <a:spcAft>
                <a:spcPts val="0"/>
              </a:spcAft>
            </a:pPr>
            <a:endParaRPr lang="pl-PL" dirty="0" smtClean="0">
              <a:ea typeface="Calibri"/>
              <a:cs typeface="Calibri"/>
            </a:endParaRPr>
          </a:p>
          <a:p>
            <a:pPr algn="just">
              <a:spcAft>
                <a:spcPts val="0"/>
              </a:spcAft>
            </a:pPr>
            <a:endParaRPr lang="pl-PL" dirty="0">
              <a:ea typeface="Calibri"/>
              <a:cs typeface="Calibri"/>
            </a:endParaRPr>
          </a:p>
          <a:p>
            <a:pPr algn="just">
              <a:spcAft>
                <a:spcPts val="0"/>
              </a:spcAft>
            </a:pPr>
            <a:endParaRPr lang="pl-PL" dirty="0">
              <a:ea typeface="Calibri"/>
              <a:cs typeface="Calibri"/>
            </a:endParaRPr>
          </a:p>
          <a:p>
            <a:pPr algn="just"/>
            <a:endParaRPr lang="pl-PL" b="1" dirty="0"/>
          </a:p>
          <a:p>
            <a:pPr algn="just"/>
            <a:endParaRPr lang="pl-PL" dirty="0"/>
          </a:p>
        </p:txBody>
      </p:sp>
      <p:pic>
        <p:nvPicPr>
          <p:cNvPr id="19458" name="Picture 2" descr="fotografie,grupy,kobiety,mężczyźni,osob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8" b="10110"/>
          <a:stretch/>
        </p:blipFill>
        <p:spPr bwMode="auto">
          <a:xfrm>
            <a:off x="6932007" y="5157192"/>
            <a:ext cx="1944216" cy="1473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Dobre praktyki</a:t>
            </a:r>
            <a:endParaRPr lang="pl-PL" sz="2800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6165" y="1124744"/>
            <a:ext cx="868631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u="sng" dirty="0">
                <a:solidFill>
                  <a:srgbClr val="800000"/>
                </a:solidFill>
                <a:ea typeface="Calibri"/>
                <a:cs typeface="Calibri"/>
              </a:rPr>
              <a:t>Program „Marz i działaj” Stowarzyszenia My Dla Innych</a:t>
            </a:r>
          </a:p>
          <a:p>
            <a:pPr algn="just"/>
            <a:r>
              <a:rPr lang="pl-PL" b="1" dirty="0" smtClean="0"/>
              <a:t> </a:t>
            </a:r>
          </a:p>
          <a:p>
            <a:pPr algn="just">
              <a:spcAft>
                <a:spcPts val="0"/>
              </a:spcAft>
            </a:pPr>
            <a:r>
              <a:rPr lang="pl-PL" b="1" dirty="0">
                <a:solidFill>
                  <a:srgbClr val="800000"/>
                </a:solidFill>
              </a:rPr>
              <a:t>Cel projektu: </a:t>
            </a:r>
            <a:r>
              <a:rPr lang="pl-PL" dirty="0">
                <a:ea typeface="Calibri"/>
                <a:cs typeface="Calibri"/>
              </a:rPr>
              <a:t>celem jest </a:t>
            </a:r>
            <a:r>
              <a:rPr lang="pl-PL" b="1" u="sng" dirty="0">
                <a:ea typeface="Calibri"/>
                <a:cs typeface="Calibri"/>
              </a:rPr>
              <a:t>organizacja czasu wolnego młodych ludzi w sposób konstruktywny, aktywizacja młodzieży i zapewnienie jej optymalnych warunków do rozwoju własnych pasji, urzeczywistniania marzeń i opanowania umiejętności kreatywnej współpracy w grupie rówieśniczej</a:t>
            </a:r>
            <a:r>
              <a:rPr lang="pl-PL" dirty="0">
                <a:ea typeface="Calibri"/>
                <a:cs typeface="Calibri"/>
              </a:rPr>
              <a:t>. Program jest przykładem współpracy na styku NGO </a:t>
            </a:r>
            <a:r>
              <a:rPr lang="pl-PL" dirty="0" smtClean="0">
                <a:ea typeface="Calibri"/>
                <a:cs typeface="Calibri"/>
              </a:rPr>
              <a:t/>
            </a:r>
            <a:br>
              <a:rPr lang="pl-PL" dirty="0" smtClean="0">
                <a:ea typeface="Calibri"/>
                <a:cs typeface="Calibri"/>
              </a:rPr>
            </a:br>
            <a:r>
              <a:rPr lang="pl-PL" dirty="0" smtClean="0">
                <a:ea typeface="Calibri"/>
                <a:cs typeface="Calibri"/>
              </a:rPr>
              <a:t>i </a:t>
            </a:r>
            <a:r>
              <a:rPr lang="pl-PL" dirty="0">
                <a:ea typeface="Calibri"/>
                <a:cs typeface="Calibri"/>
              </a:rPr>
              <a:t>samorządu, bowiem jest on dofinansowywany przez Prezydenta Miasta </a:t>
            </a:r>
            <a:r>
              <a:rPr lang="pl-PL" dirty="0" smtClean="0">
                <a:ea typeface="Calibri"/>
                <a:cs typeface="Calibri"/>
              </a:rPr>
              <a:t>Białegostoku. Założenia </a:t>
            </a:r>
            <a:r>
              <a:rPr lang="pl-PL" dirty="0">
                <a:ea typeface="Calibri"/>
                <a:cs typeface="Calibri"/>
              </a:rPr>
              <a:t>programu są proste: młodzież w wieku 12-19 lat może zgłosić się z pomysłem na spędzanie wolnego czasu dla siebie, znajomych do stowarzyszenia, które po rozpatrzeniu wniosku </a:t>
            </a:r>
            <a:r>
              <a:rPr lang="pl-PL" dirty="0" smtClean="0">
                <a:ea typeface="Calibri"/>
                <a:cs typeface="Calibri"/>
              </a:rPr>
              <a:t>(przyznaje </a:t>
            </a:r>
            <a:r>
              <a:rPr lang="pl-PL" dirty="0">
                <a:ea typeface="Calibri"/>
                <a:cs typeface="Calibri"/>
              </a:rPr>
              <a:t>dofinansowanie </a:t>
            </a:r>
            <a:r>
              <a:rPr lang="pl-PL" dirty="0" smtClean="0">
                <a:ea typeface="Calibri"/>
                <a:cs typeface="Calibri"/>
              </a:rPr>
              <a:t>na </a:t>
            </a:r>
            <a:r>
              <a:rPr lang="pl-PL" dirty="0">
                <a:ea typeface="Calibri"/>
                <a:cs typeface="Calibri"/>
              </a:rPr>
              <a:t>realizację pomysłu</a:t>
            </a:r>
            <a:r>
              <a:rPr lang="pl-PL" dirty="0" smtClean="0">
                <a:ea typeface="Calibri"/>
                <a:cs typeface="Calibri"/>
              </a:rPr>
              <a:t>.</a:t>
            </a:r>
          </a:p>
          <a:p>
            <a:pPr algn="just">
              <a:spcAft>
                <a:spcPts val="0"/>
              </a:spcAft>
            </a:pPr>
            <a:endParaRPr lang="pl-PL" dirty="0" smtClean="0">
              <a:ea typeface="Calibri"/>
              <a:cs typeface="Calibri"/>
            </a:endParaRPr>
          </a:p>
          <a:p>
            <a:pPr algn="just">
              <a:spcAft>
                <a:spcPts val="0"/>
              </a:spcAft>
            </a:pPr>
            <a:r>
              <a:rPr lang="pl-PL" b="1" dirty="0" smtClean="0">
                <a:solidFill>
                  <a:srgbClr val="800000"/>
                </a:solidFill>
              </a:rPr>
              <a:t>DLACZEGO TO JEST „DOBRE”?:</a:t>
            </a:r>
            <a:r>
              <a:rPr lang="pl-PL" b="1" dirty="0" smtClean="0">
                <a:solidFill>
                  <a:schemeClr val="accent2"/>
                </a:solidFill>
              </a:rPr>
              <a:t> </a:t>
            </a:r>
            <a:r>
              <a:rPr lang="pl-PL" b="1" u="sng" dirty="0">
                <a:ea typeface="Calibri"/>
                <a:cs typeface="Calibri"/>
              </a:rPr>
              <a:t>Program kładzie nacisk na współpracę i angażowanie lokalnej społeczności, co wydaje się szczególnie istotne w kontekście rozwoju kapitału społecznego.</a:t>
            </a:r>
          </a:p>
          <a:p>
            <a:pPr algn="just"/>
            <a:endParaRPr lang="pl-PL" b="1" u="sng" dirty="0"/>
          </a:p>
          <a:p>
            <a:pPr algn="just"/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5157192"/>
            <a:ext cx="5476875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Dobre praktyki</a:t>
            </a:r>
            <a:endParaRPr lang="pl-PL" sz="2800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6165" y="1124744"/>
            <a:ext cx="8686315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500" b="1" u="sng" dirty="0">
                <a:solidFill>
                  <a:srgbClr val="7030A0"/>
                </a:solidFill>
                <a:ea typeface="Calibri"/>
                <a:cs typeface="Calibri"/>
              </a:rPr>
              <a:t>Działania Drohiczyńskiego Towarzystwa </a:t>
            </a:r>
            <a:r>
              <a:rPr lang="pl-PL" sz="2500" b="1" u="sng" dirty="0" smtClean="0">
                <a:solidFill>
                  <a:srgbClr val="7030A0"/>
                </a:solidFill>
                <a:ea typeface="Calibri"/>
                <a:cs typeface="Calibri"/>
              </a:rPr>
              <a:t>Naukowego - </a:t>
            </a:r>
            <a:r>
              <a:rPr lang="pl-PL" dirty="0">
                <a:ea typeface="Calibri"/>
                <a:cs typeface="Calibri"/>
              </a:rPr>
              <a:t>organizacja, która </a:t>
            </a:r>
            <a:r>
              <a:rPr lang="pl-PL" b="1" u="sng" dirty="0">
                <a:ea typeface="Calibri"/>
                <a:cs typeface="Calibri"/>
              </a:rPr>
              <a:t>skutecznie podejmuje działania w zakresie aktywizacji i organizacji środowiska naukowego w Drohiczynie oraz regionie nadbużańskim</a:t>
            </a:r>
            <a:r>
              <a:rPr lang="pl-PL" dirty="0">
                <a:ea typeface="Calibri"/>
                <a:cs typeface="Calibri"/>
              </a:rPr>
              <a:t>. Towarzystwo współtworzą osoby związane ze światem akademickim, organizuje ono konferencje (dotychczas obyło się ich dziewięć), sympozja naukowe oraz wydaje liczne </a:t>
            </a:r>
            <a:r>
              <a:rPr lang="pl-PL" dirty="0" smtClean="0">
                <a:ea typeface="Calibri"/>
                <a:cs typeface="Calibri"/>
              </a:rPr>
              <a:t>książki. Działalność </a:t>
            </a:r>
            <a:r>
              <a:rPr lang="pl-PL" dirty="0">
                <a:ea typeface="Calibri"/>
                <a:cs typeface="Calibri"/>
              </a:rPr>
              <a:t>Towarzystwa skupia się w trzech województwach: podlaskim, lubelskim oraz mazowieckim, a podstawowym celem jest tworzenie intelektualnego zaplecza dla przyszłych badań naukowych dotyczących wielokulturowych tradycji Drohiczyna i wymienionych wcześniej województw.</a:t>
            </a:r>
          </a:p>
          <a:p>
            <a:pPr>
              <a:lnSpc>
                <a:spcPts val="1500"/>
              </a:lnSpc>
            </a:pPr>
            <a:endParaRPr lang="pl-PL" b="1" u="sng" dirty="0">
              <a:solidFill>
                <a:srgbClr val="7030A0"/>
              </a:solidFill>
              <a:ea typeface="Calibri"/>
              <a:cs typeface="Calibri"/>
            </a:endParaRPr>
          </a:p>
          <a:p>
            <a:pPr algn="just"/>
            <a:r>
              <a:rPr lang="pl-PL" b="1" dirty="0" smtClean="0">
                <a:solidFill>
                  <a:srgbClr val="7030A0"/>
                </a:solidFill>
              </a:rPr>
              <a:t>DLACZEGO TO JEST „DOBRE”?: </a:t>
            </a:r>
            <a:r>
              <a:rPr lang="pl-PL" dirty="0">
                <a:ea typeface="Calibri"/>
                <a:cs typeface="Calibri"/>
              </a:rPr>
              <a:t>Działania Towarzystwa pokazują, że bogate </a:t>
            </a:r>
            <a:r>
              <a:rPr lang="pl-PL" b="1" u="sng" dirty="0">
                <a:ea typeface="Calibri"/>
                <a:cs typeface="Calibri"/>
              </a:rPr>
              <a:t>życie naukowe, które jest jednym z elementów kapitału społecznego, niekoniecznie musi odbywać się w dużych ośrodkach akademickich. </a:t>
            </a:r>
          </a:p>
          <a:p>
            <a:pPr algn="just"/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21508" name="Picture 4" descr="książki,czapki,klasy,szkoły wyższe,Fotolia,absolwenci,ukończenia studiów,szkoła wyższa,czapki absolwentów,fotografie,szkoły,seniorzy,podręczniki,uniwersyt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28" y="4653136"/>
            <a:ext cx="2520280" cy="1979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4873591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Wnioski i rekomendacje</a:t>
            </a:r>
            <a:endParaRPr lang="pl-PL" sz="2800" b="1" i="1" dirty="0"/>
          </a:p>
        </p:txBody>
      </p:sp>
      <p:pic>
        <p:nvPicPr>
          <p:cNvPr id="2050" name="Picture 2" descr="dom,dorastanie,dzieci,gry,kolory,kredki,książki,listy,mazaki,młody,nauczyciele,notatnik ze spiralą,okładki,ołówki,pióra,piórniki,powrót do szkoły,praca,praca domowa,przedszkola,rysunki,stoły,studia,szczęśliwy,szkoły,uczenie się,uczniowie,zabawa,zapisy,zeszy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6103"/>
            <a:ext cx="4968552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8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6165" y="286367"/>
            <a:ext cx="5184576" cy="6097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500" b="1" i="1" dirty="0" smtClean="0"/>
              <a:t>Pozyskanie funduszy</a:t>
            </a:r>
            <a:endParaRPr lang="pl-PL" sz="2500" b="1" i="1" dirty="0"/>
          </a:p>
        </p:txBody>
      </p:sp>
      <p:pic>
        <p:nvPicPr>
          <p:cNvPr id="22536" name="Picture 8" descr="finanse osobiste,finansowe,fotografie,interesy,księgowość,ręce,rejes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634583"/>
            <a:ext cx="2736304" cy="12234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87372442"/>
              </p:ext>
            </p:extLst>
          </p:nvPr>
        </p:nvGraphicFramePr>
        <p:xfrm>
          <a:off x="827584" y="1383992"/>
          <a:ext cx="7416824" cy="427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9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260648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/>
              <a:t>Cele </a:t>
            </a:r>
            <a:r>
              <a:rPr lang="pl-PL" sz="2800" b="1" i="1" dirty="0" smtClean="0"/>
              <a:t>badania (1/4)</a:t>
            </a:r>
            <a:endParaRPr lang="pl-PL" sz="2800" b="1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2680100"/>
              </p:ext>
            </p:extLst>
          </p:nvPr>
        </p:nvGraphicFramePr>
        <p:xfrm>
          <a:off x="251520" y="1196752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9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Współpraca z JST</a:t>
            </a:r>
            <a:endParaRPr lang="pl-PL" sz="2800" b="1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13616978"/>
              </p:ext>
            </p:extLst>
          </p:nvPr>
        </p:nvGraphicFramePr>
        <p:xfrm>
          <a:off x="827584" y="1383992"/>
          <a:ext cx="7416824" cy="427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2" name="Picture 4" descr="umowy,zgoda,interesy,współpraca,transakcje,końcowe,Fotolia,gesty,pozdrowienia,dłonie,uściski dłoni,prace,spotkania,negocjacje,partnerstwa,ludzie,fotografie,profesjonaliści,potrząsani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5490567"/>
            <a:ext cx="2594110" cy="13674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6165" y="255333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Rozwój kapitału społecznego</a:t>
            </a:r>
            <a:endParaRPr lang="pl-PL" sz="2800" b="1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10147794"/>
              </p:ext>
            </p:extLst>
          </p:nvPr>
        </p:nvGraphicFramePr>
        <p:xfrm>
          <a:off x="827584" y="1124744"/>
          <a:ext cx="74168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6" name="Picture 2" descr="biura,biurka,biznesman,interesy,komputery,komputery PC,komunikacja,ludzie w pracy,meble,meble biurowe,mężczyźni,osoby,prowadzenie rozmów kwalifikacyjnych,rozmowy kwalifikacyjne,streszczenia,wyposażenie biura,zadania,zawod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5503664"/>
            <a:ext cx="2520280" cy="135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6165" y="296722"/>
            <a:ext cx="5184576" cy="589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i="1" dirty="0" smtClean="0"/>
              <a:t>Kapitał społeczny wśród mieszkańców  </a:t>
            </a:r>
            <a:endParaRPr lang="pl-PL" sz="2400" b="1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24893405"/>
              </p:ext>
            </p:extLst>
          </p:nvPr>
        </p:nvGraphicFramePr>
        <p:xfrm>
          <a:off x="827584" y="1124743"/>
          <a:ext cx="7416824" cy="488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602" name="Picture 2" descr="biznesmeni,fotografie,interesy,koncepcje,koszule,krawaty,krzyczenie,ludzie,mężczyźni,ogłoszenia,panowie,tuby,wrzeszczeni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77532"/>
            <a:ext cx="1855774" cy="9687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6165" y="317401"/>
            <a:ext cx="5184576" cy="5477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200" b="1" i="1" dirty="0" smtClean="0"/>
              <a:t>Współpraca mieszkańców w ramach NGO</a:t>
            </a:r>
            <a:endParaRPr lang="pl-PL" sz="2200" b="1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39106895"/>
              </p:ext>
            </p:extLst>
          </p:nvPr>
        </p:nvGraphicFramePr>
        <p:xfrm>
          <a:off x="827584" y="1124743"/>
          <a:ext cx="7416824" cy="4504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80" name="Picture 4" descr="magnesy,magnesy w kształcie podkowy,magnetyz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29385"/>
            <a:ext cx="2448272" cy="1295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6165" y="317401"/>
            <a:ext cx="5184576" cy="5477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200" b="1" i="1" dirty="0" smtClean="0"/>
              <a:t>Udział w NGO młodzieży podlaskiej</a:t>
            </a:r>
            <a:endParaRPr lang="pl-PL" sz="2200" b="1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88475070"/>
              </p:ext>
            </p:extLst>
          </p:nvPr>
        </p:nvGraphicFramePr>
        <p:xfrm>
          <a:off x="827584" y="1124744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4" name="Picture 2" descr="dłonie,dłonie uniesione,dzieci,dzieciaki,Fotografie,gesty,nauczyciele akademiccy,osoby,podnoszenie rąk,ręce,sale lekcyjne,studenci,szkolnictwo,szkoły,tablice szkolne,uniesione dłoni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20" y="5562724"/>
            <a:ext cx="2231380" cy="1295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55576" y="13407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Dziękujemy za uwagę!</a:t>
            </a:r>
            <a:endParaRPr lang="pl-PL" b="1" dirty="0"/>
          </a:p>
        </p:txBody>
      </p:sp>
      <p:pic>
        <p:nvPicPr>
          <p:cNvPr id="4" name="Obraz 3" descr="IPC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988840"/>
            <a:ext cx="2559708" cy="229058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716016" y="2060848"/>
            <a:ext cx="3024336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Instytut Badawczy IPC</a:t>
            </a:r>
          </a:p>
          <a:p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ul. Ostrowskiego 30</a:t>
            </a:r>
          </a:p>
          <a:p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53-238 Wrocław</a:t>
            </a:r>
          </a:p>
          <a:p>
            <a:endParaRPr lang="pl-PL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Tel. 71/7949249</a:t>
            </a:r>
          </a:p>
          <a:p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Mail </a:t>
            </a:r>
            <a:r>
              <a:rPr lang="pl-PL" sz="17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biuro@instytut-ipc.pl</a:t>
            </a:r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pl-PL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7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www.instytut-ipc.pl</a:t>
            </a:r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260648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/>
              <a:t>Cele </a:t>
            </a:r>
            <a:r>
              <a:rPr lang="pl-PL" sz="2800" b="1" i="1" dirty="0" smtClean="0"/>
              <a:t>badania (2/4)</a:t>
            </a:r>
            <a:endParaRPr lang="pl-PL" sz="2800" b="1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86280281"/>
              </p:ext>
            </p:extLst>
          </p:nvPr>
        </p:nvGraphicFramePr>
        <p:xfrm>
          <a:off x="251520" y="1196752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4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260648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/>
              <a:t>Cele </a:t>
            </a:r>
            <a:r>
              <a:rPr lang="pl-PL" sz="2800" b="1" i="1" dirty="0" smtClean="0"/>
              <a:t>badania (3/4)</a:t>
            </a:r>
            <a:endParaRPr lang="pl-PL" sz="2800" b="1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7231324"/>
              </p:ext>
            </p:extLst>
          </p:nvPr>
        </p:nvGraphicFramePr>
        <p:xfrm>
          <a:off x="251520" y="1196752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260648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/>
              <a:t>Cele </a:t>
            </a:r>
            <a:r>
              <a:rPr lang="pl-PL" sz="2800" b="1" i="1" dirty="0" smtClean="0"/>
              <a:t>badania (4/4)</a:t>
            </a:r>
            <a:endParaRPr lang="pl-PL" sz="2800" b="1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8349310"/>
              </p:ext>
            </p:extLst>
          </p:nvPr>
        </p:nvGraphicFramePr>
        <p:xfrm>
          <a:off x="251520" y="1196752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3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4873591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Charakterystyka osób badanych</a:t>
            </a:r>
            <a:endParaRPr lang="pl-PL" sz="2800" b="1" i="1" dirty="0"/>
          </a:p>
        </p:txBody>
      </p:sp>
      <p:pic>
        <p:nvPicPr>
          <p:cNvPr id="1026" name="Picture 2" descr="fajne,iCLIPART,ludzie,młodzież,wielokolorowe,zarys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968552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260648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Charakterystyka </a:t>
            </a:r>
            <a:r>
              <a:rPr lang="pl-PL" sz="2800" b="1" i="1" smtClean="0"/>
              <a:t>osób badanych</a:t>
            </a:r>
            <a:endParaRPr lang="pl-PL" sz="2800" b="1" i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14679594"/>
              </p:ext>
            </p:extLst>
          </p:nvPr>
        </p:nvGraphicFramePr>
        <p:xfrm>
          <a:off x="899592" y="1052736"/>
          <a:ext cx="66247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9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260648"/>
            <a:ext cx="5184576" cy="671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i="1" dirty="0" smtClean="0"/>
              <a:t>Charakterystyka </a:t>
            </a:r>
            <a:r>
              <a:rPr lang="pl-PL" sz="2800" b="1" i="1" smtClean="0"/>
              <a:t>osób badanych</a:t>
            </a:r>
            <a:endParaRPr lang="pl-PL" sz="2800" b="1" i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781499"/>
              </p:ext>
            </p:extLst>
          </p:nvPr>
        </p:nvGraphicFramePr>
        <p:xfrm>
          <a:off x="899592" y="1340768"/>
          <a:ext cx="662473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us 2"/>
          <p:cNvSpPr/>
          <p:nvPr/>
        </p:nvSpPr>
        <p:spPr>
          <a:xfrm>
            <a:off x="179512" y="4149080"/>
            <a:ext cx="1512168" cy="1368152"/>
          </a:xfrm>
          <a:prstGeom prst="mathPlus">
            <a:avLst>
              <a:gd name="adj1" fmla="val 159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717422" y="4509990"/>
            <a:ext cx="321461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b="1" dirty="0" smtClean="0"/>
              <a:t>3 ETNOGRAFIE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dirty="0" smtClean="0"/>
              <a:t>6 STUDIÓW PRZYPADKU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809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PC Sc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4683"/>
      </a:accent1>
      <a:accent2>
        <a:srgbClr val="3C8A2E"/>
      </a:accent2>
      <a:accent3>
        <a:srgbClr val="333131"/>
      </a:accent3>
      <a:accent4>
        <a:srgbClr val="3FACD6"/>
      </a:accent4>
      <a:accent5>
        <a:srgbClr val="59AA44"/>
      </a:accent5>
      <a:accent6>
        <a:srgbClr val="66626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1281</Words>
  <Application>Microsoft Office PowerPoint</Application>
  <PresentationFormat>Pokaz na ekranie (4:3)</PresentationFormat>
  <Paragraphs>226</Paragraphs>
  <Slides>35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Jarek Sawicki</dc:creator>
  <cp:lastModifiedBy>Jarek Sawicki</cp:lastModifiedBy>
  <cp:revision>120</cp:revision>
  <dcterms:created xsi:type="dcterms:W3CDTF">2011-10-27T12:54:54Z</dcterms:created>
  <dcterms:modified xsi:type="dcterms:W3CDTF">2013-07-01T11:57:53Z</dcterms:modified>
</cp:coreProperties>
</file>