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31" r:id="rId3"/>
    <p:sldId id="327" r:id="rId4"/>
    <p:sldId id="328" r:id="rId5"/>
    <p:sldId id="329" r:id="rId6"/>
    <p:sldId id="330" r:id="rId7"/>
    <p:sldId id="332" r:id="rId8"/>
    <p:sldId id="333" r:id="rId9"/>
    <p:sldId id="334" r:id="rId10"/>
    <p:sldId id="335" r:id="rId11"/>
    <p:sldId id="268" r:id="rId12"/>
    <p:sldId id="293" r:id="rId13"/>
    <p:sldId id="294" r:id="rId14"/>
    <p:sldId id="295" r:id="rId15"/>
    <p:sldId id="296" r:id="rId16"/>
    <p:sldId id="297" r:id="rId17"/>
    <p:sldId id="298" r:id="rId18"/>
    <p:sldId id="299" r:id="rId19"/>
    <p:sldId id="300" r:id="rId20"/>
    <p:sldId id="301" r:id="rId21"/>
    <p:sldId id="302" r:id="rId22"/>
    <p:sldId id="303" r:id="rId23"/>
    <p:sldId id="338" r:id="rId24"/>
    <p:sldId id="304" r:id="rId25"/>
    <p:sldId id="339" r:id="rId26"/>
    <p:sldId id="340" r:id="rId27"/>
    <p:sldId id="341" r:id="rId28"/>
    <p:sldId id="336" r:id="rId29"/>
    <p:sldId id="342" r:id="rId30"/>
    <p:sldId id="348" r:id="rId31"/>
    <p:sldId id="343" r:id="rId32"/>
    <p:sldId id="344" r:id="rId33"/>
    <p:sldId id="345" r:id="rId34"/>
    <p:sldId id="346" r:id="rId35"/>
    <p:sldId id="349" r:id="rId3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BAP%20GROUP\IPC\desk\WSKA&#377;NIKI%20Z%20GUS_organizacje.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01%20JAREK\PRACA\04%20REALIZOWANE\2013.01%20WUP%20Bia&#322;ystok%20-%20kapita&#322;%20spo&#322;eczny\Wykresy%20po%20angielsku.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01%20JAREK\PRACA\04%20REALIZOWANE\2013.01%20WUP%20Bia&#322;ystok%20-%20kapita&#322;%20spo&#322;eczny\Wykresy%20po%20angielsku.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01%20JAREK\PRACA\04%20REALIZOWANE\2013.01%20WUP%20Bia&#322;ystok%20-%20kapita&#322;%20spo&#322;eczny\Wykresy%20po%20angielsku.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01%20JAREK\PRACA\04%20REALIZOWANE\2013.01%20WUP%20Bia&#322;ystok%20-%20kapita&#322;%20spo&#322;eczny\Wykresy%20po%20angielsku.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01%20JAREK\PRACA\04%20REALIZOWANE\2013.01%20WUP%20Bia&#322;ystok%20-%20kapita&#322;%20spo&#322;eczny\Wykresy%20po%20angielsku.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01%20JAREK\PRACA\04%20REALIZOWANE\2013.01%20WUP%20Bia&#322;ystok%20-%20kapita&#322;%20spo&#322;eczny\Wykresy%20po%20angielsku.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01%20JAREK\PRACA\04%20REALIZOWANE\2013.01%20WUP%20Bia&#322;ystok%20-%20kapita&#322;%20spo&#322;eczny\Wykresy%20po%20angielsku.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01%20JAREK\PRACA\04%20REALIZOWANE\2013.01%20WUP%20Bia&#322;ystok%20-%20kapita&#322;%20spo&#322;eczny\Wykresy%20po%20angielsku.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01%20JAREK\PRACA\04%20REALIZOWANE\2013.01%20WUP%20Bia&#322;ystok%20-%20kapita&#322;%20spo&#322;eczny\Wykresy%20po%20angielsku.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017343589429608"/>
          <c:y val="8.3412709045500119E-2"/>
          <c:w val="0.52064529812562377"/>
          <c:h val="0.72089348971238731"/>
        </c:manualLayout>
      </c:layout>
      <c:radarChart>
        <c:radarStyle val="marker"/>
        <c:varyColors val="0"/>
        <c:ser>
          <c:idx val="0"/>
          <c:order val="0"/>
          <c:tx>
            <c:strRef>
              <c:f>Arkusz2!$D$23</c:f>
              <c:strCache>
                <c:ptCount val="1"/>
                <c:pt idx="0">
                  <c:v>Poziom cywilizacyjny</c:v>
                </c:pt>
              </c:strCache>
            </c:strRef>
          </c:tx>
          <c:marker>
            <c:symbol val="none"/>
          </c:marker>
          <c:cat>
            <c:strRef>
              <c:f>Arkusz2!$E$22:$T$22</c:f>
              <c:strCache>
                <c:ptCount val="16"/>
                <c:pt idx="0">
                  <c:v>dolnośląskie</c:v>
                </c:pt>
                <c:pt idx="1">
                  <c:v>kujawsko-pomorskie</c:v>
                </c:pt>
                <c:pt idx="2">
                  <c:v>lubelskie</c:v>
                </c:pt>
                <c:pt idx="3">
                  <c:v>lubuskie</c:v>
                </c:pt>
                <c:pt idx="4">
                  <c:v>łódzkie</c:v>
                </c:pt>
                <c:pt idx="5">
                  <c:v>małopolskie</c:v>
                </c:pt>
                <c:pt idx="6">
                  <c:v>mazowieckie</c:v>
                </c:pt>
                <c:pt idx="7">
                  <c:v>opolskie</c:v>
                </c:pt>
                <c:pt idx="8">
                  <c:v>podkarpackie</c:v>
                </c:pt>
                <c:pt idx="9">
                  <c:v>podlaskie</c:v>
                </c:pt>
                <c:pt idx="10">
                  <c:v>pomorskie</c:v>
                </c:pt>
                <c:pt idx="11">
                  <c:v>śląskie</c:v>
                </c:pt>
                <c:pt idx="12">
                  <c:v>świętokrzyskie</c:v>
                </c:pt>
                <c:pt idx="13">
                  <c:v>warmińsko-mazurskie</c:v>
                </c:pt>
                <c:pt idx="14">
                  <c:v>wielkopolskie</c:v>
                </c:pt>
                <c:pt idx="15">
                  <c:v>zachodniopomorskie</c:v>
                </c:pt>
              </c:strCache>
            </c:strRef>
          </c:cat>
          <c:val>
            <c:numRef>
              <c:f>Arkusz2!$E$23:$T$23</c:f>
              <c:numCache>
                <c:formatCode>General</c:formatCode>
                <c:ptCount val="16"/>
                <c:pt idx="0">
                  <c:v>4</c:v>
                </c:pt>
                <c:pt idx="1">
                  <c:v>11</c:v>
                </c:pt>
                <c:pt idx="2">
                  <c:v>14</c:v>
                </c:pt>
                <c:pt idx="3">
                  <c:v>9</c:v>
                </c:pt>
                <c:pt idx="4">
                  <c:v>12</c:v>
                </c:pt>
                <c:pt idx="5">
                  <c:v>6</c:v>
                </c:pt>
                <c:pt idx="6">
                  <c:v>1</c:v>
                </c:pt>
                <c:pt idx="7">
                  <c:v>8</c:v>
                </c:pt>
                <c:pt idx="8">
                  <c:v>13</c:v>
                </c:pt>
                <c:pt idx="9">
                  <c:v>10</c:v>
                </c:pt>
                <c:pt idx="10">
                  <c:v>2</c:v>
                </c:pt>
                <c:pt idx="11">
                  <c:v>5</c:v>
                </c:pt>
                <c:pt idx="12">
                  <c:v>16</c:v>
                </c:pt>
                <c:pt idx="13">
                  <c:v>15</c:v>
                </c:pt>
                <c:pt idx="14">
                  <c:v>3</c:v>
                </c:pt>
                <c:pt idx="15">
                  <c:v>7</c:v>
                </c:pt>
              </c:numCache>
            </c:numRef>
          </c:val>
        </c:ser>
        <c:ser>
          <c:idx val="1"/>
          <c:order val="1"/>
          <c:tx>
            <c:strRef>
              <c:f>Arkusz2!$D$24</c:f>
              <c:strCache>
                <c:ptCount val="1"/>
                <c:pt idx="0">
                  <c:v>Dobrostan społeczny</c:v>
                </c:pt>
              </c:strCache>
            </c:strRef>
          </c:tx>
          <c:marker>
            <c:symbol val="none"/>
          </c:marker>
          <c:cat>
            <c:strRef>
              <c:f>Arkusz2!$E$22:$T$22</c:f>
              <c:strCache>
                <c:ptCount val="16"/>
                <c:pt idx="0">
                  <c:v>dolnośląskie</c:v>
                </c:pt>
                <c:pt idx="1">
                  <c:v>kujawsko-pomorskie</c:v>
                </c:pt>
                <c:pt idx="2">
                  <c:v>lubelskie</c:v>
                </c:pt>
                <c:pt idx="3">
                  <c:v>lubuskie</c:v>
                </c:pt>
                <c:pt idx="4">
                  <c:v>łódzkie</c:v>
                </c:pt>
                <c:pt idx="5">
                  <c:v>małopolskie</c:v>
                </c:pt>
                <c:pt idx="6">
                  <c:v>mazowieckie</c:v>
                </c:pt>
                <c:pt idx="7">
                  <c:v>opolskie</c:v>
                </c:pt>
                <c:pt idx="8">
                  <c:v>podkarpackie</c:v>
                </c:pt>
                <c:pt idx="9">
                  <c:v>podlaskie</c:v>
                </c:pt>
                <c:pt idx="10">
                  <c:v>pomorskie</c:v>
                </c:pt>
                <c:pt idx="11">
                  <c:v>śląskie</c:v>
                </c:pt>
                <c:pt idx="12">
                  <c:v>świętokrzyskie</c:v>
                </c:pt>
                <c:pt idx="13">
                  <c:v>warmińsko-mazurskie</c:v>
                </c:pt>
                <c:pt idx="14">
                  <c:v>wielkopolskie</c:v>
                </c:pt>
                <c:pt idx="15">
                  <c:v>zachodniopomorskie</c:v>
                </c:pt>
              </c:strCache>
            </c:strRef>
          </c:cat>
          <c:val>
            <c:numRef>
              <c:f>Arkusz2!$E$24:$T$24</c:f>
              <c:numCache>
                <c:formatCode>General</c:formatCode>
                <c:ptCount val="16"/>
                <c:pt idx="0">
                  <c:v>9</c:v>
                </c:pt>
                <c:pt idx="1">
                  <c:v>10</c:v>
                </c:pt>
                <c:pt idx="2">
                  <c:v>3</c:v>
                </c:pt>
                <c:pt idx="3">
                  <c:v>13</c:v>
                </c:pt>
                <c:pt idx="4">
                  <c:v>11</c:v>
                </c:pt>
                <c:pt idx="5">
                  <c:v>2</c:v>
                </c:pt>
                <c:pt idx="6">
                  <c:v>8</c:v>
                </c:pt>
                <c:pt idx="7">
                  <c:v>6</c:v>
                </c:pt>
                <c:pt idx="8">
                  <c:v>1</c:v>
                </c:pt>
                <c:pt idx="9">
                  <c:v>5</c:v>
                </c:pt>
                <c:pt idx="10">
                  <c:v>4</c:v>
                </c:pt>
                <c:pt idx="11">
                  <c:v>7</c:v>
                </c:pt>
                <c:pt idx="12">
                  <c:v>15</c:v>
                </c:pt>
                <c:pt idx="13">
                  <c:v>16</c:v>
                </c:pt>
                <c:pt idx="14">
                  <c:v>12</c:v>
                </c:pt>
                <c:pt idx="15">
                  <c:v>14</c:v>
                </c:pt>
              </c:numCache>
            </c:numRef>
          </c:val>
        </c:ser>
        <c:ser>
          <c:idx val="2"/>
          <c:order val="2"/>
          <c:tx>
            <c:strRef>
              <c:f>Arkusz2!$D$25</c:f>
              <c:strCache>
                <c:ptCount val="1"/>
                <c:pt idx="0">
                  <c:v>Dobrobyt materialny</c:v>
                </c:pt>
              </c:strCache>
            </c:strRef>
          </c:tx>
          <c:marker>
            <c:symbol val="none"/>
          </c:marker>
          <c:cat>
            <c:strRef>
              <c:f>Arkusz2!$E$22:$T$22</c:f>
              <c:strCache>
                <c:ptCount val="16"/>
                <c:pt idx="0">
                  <c:v>dolnośląskie</c:v>
                </c:pt>
                <c:pt idx="1">
                  <c:v>kujawsko-pomorskie</c:v>
                </c:pt>
                <c:pt idx="2">
                  <c:v>lubelskie</c:v>
                </c:pt>
                <c:pt idx="3">
                  <c:v>lubuskie</c:v>
                </c:pt>
                <c:pt idx="4">
                  <c:v>łódzkie</c:v>
                </c:pt>
                <c:pt idx="5">
                  <c:v>małopolskie</c:v>
                </c:pt>
                <c:pt idx="6">
                  <c:v>mazowieckie</c:v>
                </c:pt>
                <c:pt idx="7">
                  <c:v>opolskie</c:v>
                </c:pt>
                <c:pt idx="8">
                  <c:v>podkarpackie</c:v>
                </c:pt>
                <c:pt idx="9">
                  <c:v>podlaskie</c:v>
                </c:pt>
                <c:pt idx="10">
                  <c:v>pomorskie</c:v>
                </c:pt>
                <c:pt idx="11">
                  <c:v>śląskie</c:v>
                </c:pt>
                <c:pt idx="12">
                  <c:v>świętokrzyskie</c:v>
                </c:pt>
                <c:pt idx="13">
                  <c:v>warmińsko-mazurskie</c:v>
                </c:pt>
                <c:pt idx="14">
                  <c:v>wielkopolskie</c:v>
                </c:pt>
                <c:pt idx="15">
                  <c:v>zachodniopomorskie</c:v>
                </c:pt>
              </c:strCache>
            </c:strRef>
          </c:cat>
          <c:val>
            <c:numRef>
              <c:f>Arkusz2!$E$25:$T$25</c:f>
              <c:numCache>
                <c:formatCode>General</c:formatCode>
                <c:ptCount val="16"/>
                <c:pt idx="0">
                  <c:v>2</c:v>
                </c:pt>
                <c:pt idx="1">
                  <c:v>13</c:v>
                </c:pt>
                <c:pt idx="2">
                  <c:v>16</c:v>
                </c:pt>
                <c:pt idx="3">
                  <c:v>10</c:v>
                </c:pt>
                <c:pt idx="4">
                  <c:v>11</c:v>
                </c:pt>
                <c:pt idx="5">
                  <c:v>5</c:v>
                </c:pt>
                <c:pt idx="6">
                  <c:v>1</c:v>
                </c:pt>
                <c:pt idx="7">
                  <c:v>7</c:v>
                </c:pt>
                <c:pt idx="8">
                  <c:v>14</c:v>
                </c:pt>
                <c:pt idx="9">
                  <c:v>9</c:v>
                </c:pt>
                <c:pt idx="10">
                  <c:v>3</c:v>
                </c:pt>
                <c:pt idx="11">
                  <c:v>6</c:v>
                </c:pt>
                <c:pt idx="12">
                  <c:v>15</c:v>
                </c:pt>
                <c:pt idx="13">
                  <c:v>12</c:v>
                </c:pt>
                <c:pt idx="14">
                  <c:v>4</c:v>
                </c:pt>
                <c:pt idx="15">
                  <c:v>8</c:v>
                </c:pt>
              </c:numCache>
            </c:numRef>
          </c:val>
        </c:ser>
        <c:ser>
          <c:idx val="3"/>
          <c:order val="3"/>
          <c:tx>
            <c:strRef>
              <c:f>Arkusz2!$D$26</c:f>
              <c:strCache>
                <c:ptCount val="1"/>
                <c:pt idx="0">
                  <c:v>Patologie</c:v>
                </c:pt>
              </c:strCache>
            </c:strRef>
          </c:tx>
          <c:marker>
            <c:symbol val="none"/>
          </c:marker>
          <c:cat>
            <c:strRef>
              <c:f>Arkusz2!$E$22:$T$22</c:f>
              <c:strCache>
                <c:ptCount val="16"/>
                <c:pt idx="0">
                  <c:v>dolnośląskie</c:v>
                </c:pt>
                <c:pt idx="1">
                  <c:v>kujawsko-pomorskie</c:v>
                </c:pt>
                <c:pt idx="2">
                  <c:v>lubelskie</c:v>
                </c:pt>
                <c:pt idx="3">
                  <c:v>lubuskie</c:v>
                </c:pt>
                <c:pt idx="4">
                  <c:v>łódzkie</c:v>
                </c:pt>
                <c:pt idx="5">
                  <c:v>małopolskie</c:v>
                </c:pt>
                <c:pt idx="6">
                  <c:v>mazowieckie</c:v>
                </c:pt>
                <c:pt idx="7">
                  <c:v>opolskie</c:v>
                </c:pt>
                <c:pt idx="8">
                  <c:v>podkarpackie</c:v>
                </c:pt>
                <c:pt idx="9">
                  <c:v>podlaskie</c:v>
                </c:pt>
                <c:pt idx="10">
                  <c:v>pomorskie</c:v>
                </c:pt>
                <c:pt idx="11">
                  <c:v>śląskie</c:v>
                </c:pt>
                <c:pt idx="12">
                  <c:v>świętokrzyskie</c:v>
                </c:pt>
                <c:pt idx="13">
                  <c:v>warmińsko-mazurskie</c:v>
                </c:pt>
                <c:pt idx="14">
                  <c:v>wielkopolskie</c:v>
                </c:pt>
                <c:pt idx="15">
                  <c:v>zachodniopomorskie</c:v>
                </c:pt>
              </c:strCache>
            </c:strRef>
          </c:cat>
          <c:val>
            <c:numRef>
              <c:f>Arkusz2!$E$26:$T$26</c:f>
              <c:numCache>
                <c:formatCode>General</c:formatCode>
                <c:ptCount val="16"/>
                <c:pt idx="0">
                  <c:v>10</c:v>
                </c:pt>
                <c:pt idx="1">
                  <c:v>6</c:v>
                </c:pt>
                <c:pt idx="2">
                  <c:v>4</c:v>
                </c:pt>
                <c:pt idx="3">
                  <c:v>15</c:v>
                </c:pt>
                <c:pt idx="4">
                  <c:v>1</c:v>
                </c:pt>
                <c:pt idx="5">
                  <c:v>2</c:v>
                </c:pt>
                <c:pt idx="6">
                  <c:v>11</c:v>
                </c:pt>
                <c:pt idx="7">
                  <c:v>12</c:v>
                </c:pt>
                <c:pt idx="8">
                  <c:v>3</c:v>
                </c:pt>
                <c:pt idx="9">
                  <c:v>8</c:v>
                </c:pt>
                <c:pt idx="10">
                  <c:v>13</c:v>
                </c:pt>
                <c:pt idx="11">
                  <c:v>9</c:v>
                </c:pt>
                <c:pt idx="12">
                  <c:v>7</c:v>
                </c:pt>
                <c:pt idx="13">
                  <c:v>5</c:v>
                </c:pt>
                <c:pt idx="14">
                  <c:v>16</c:v>
                </c:pt>
                <c:pt idx="15">
                  <c:v>14</c:v>
                </c:pt>
              </c:numCache>
            </c:numRef>
          </c:val>
        </c:ser>
        <c:ser>
          <c:idx val="4"/>
          <c:order val="4"/>
          <c:tx>
            <c:strRef>
              <c:f>Arkusz2!$D$27</c:f>
              <c:strCache>
                <c:ptCount val="1"/>
                <c:pt idx="0">
                  <c:v>Kapitał społeczny</c:v>
                </c:pt>
              </c:strCache>
            </c:strRef>
          </c:tx>
          <c:marker>
            <c:symbol val="none"/>
          </c:marker>
          <c:cat>
            <c:strRef>
              <c:f>Arkusz2!$E$22:$T$22</c:f>
              <c:strCache>
                <c:ptCount val="16"/>
                <c:pt idx="0">
                  <c:v>dolnośląskie</c:v>
                </c:pt>
                <c:pt idx="1">
                  <c:v>kujawsko-pomorskie</c:v>
                </c:pt>
                <c:pt idx="2">
                  <c:v>lubelskie</c:v>
                </c:pt>
                <c:pt idx="3">
                  <c:v>lubuskie</c:v>
                </c:pt>
                <c:pt idx="4">
                  <c:v>łódzkie</c:v>
                </c:pt>
                <c:pt idx="5">
                  <c:v>małopolskie</c:v>
                </c:pt>
                <c:pt idx="6">
                  <c:v>mazowieckie</c:v>
                </c:pt>
                <c:pt idx="7">
                  <c:v>opolskie</c:v>
                </c:pt>
                <c:pt idx="8">
                  <c:v>podkarpackie</c:v>
                </c:pt>
                <c:pt idx="9">
                  <c:v>podlaskie</c:v>
                </c:pt>
                <c:pt idx="10">
                  <c:v>pomorskie</c:v>
                </c:pt>
                <c:pt idx="11">
                  <c:v>śląskie</c:v>
                </c:pt>
                <c:pt idx="12">
                  <c:v>świętokrzyskie</c:v>
                </c:pt>
                <c:pt idx="13">
                  <c:v>warmińsko-mazurskie</c:v>
                </c:pt>
                <c:pt idx="14">
                  <c:v>wielkopolskie</c:v>
                </c:pt>
                <c:pt idx="15">
                  <c:v>zachodniopomorskie</c:v>
                </c:pt>
              </c:strCache>
            </c:strRef>
          </c:cat>
          <c:val>
            <c:numRef>
              <c:f>Arkusz2!$E$27:$T$27</c:f>
              <c:numCache>
                <c:formatCode>General</c:formatCode>
                <c:ptCount val="16"/>
                <c:pt idx="0">
                  <c:v>6</c:v>
                </c:pt>
                <c:pt idx="1">
                  <c:v>16</c:v>
                </c:pt>
                <c:pt idx="2">
                  <c:v>2</c:v>
                </c:pt>
                <c:pt idx="3">
                  <c:v>10</c:v>
                </c:pt>
                <c:pt idx="4">
                  <c:v>15</c:v>
                </c:pt>
                <c:pt idx="5">
                  <c:v>7</c:v>
                </c:pt>
                <c:pt idx="6">
                  <c:v>1</c:v>
                </c:pt>
                <c:pt idx="7">
                  <c:v>11</c:v>
                </c:pt>
                <c:pt idx="8">
                  <c:v>5</c:v>
                </c:pt>
                <c:pt idx="9">
                  <c:v>12</c:v>
                </c:pt>
                <c:pt idx="10">
                  <c:v>3</c:v>
                </c:pt>
                <c:pt idx="11">
                  <c:v>13</c:v>
                </c:pt>
                <c:pt idx="12">
                  <c:v>4</c:v>
                </c:pt>
                <c:pt idx="13">
                  <c:v>14</c:v>
                </c:pt>
                <c:pt idx="14">
                  <c:v>8</c:v>
                </c:pt>
                <c:pt idx="15">
                  <c:v>9</c:v>
                </c:pt>
              </c:numCache>
            </c:numRef>
          </c:val>
        </c:ser>
        <c:dLbls>
          <c:showLegendKey val="0"/>
          <c:showVal val="0"/>
          <c:showCatName val="0"/>
          <c:showSerName val="0"/>
          <c:showPercent val="0"/>
          <c:showBubbleSize val="0"/>
        </c:dLbls>
        <c:axId val="107662720"/>
        <c:axId val="107783296"/>
      </c:radarChart>
      <c:catAx>
        <c:axId val="107662720"/>
        <c:scaling>
          <c:orientation val="minMax"/>
        </c:scaling>
        <c:delete val="0"/>
        <c:axPos val="b"/>
        <c:majorGridlines/>
        <c:majorTickMark val="out"/>
        <c:minorTickMark val="none"/>
        <c:tickLblPos val="nextTo"/>
        <c:crossAx val="107783296"/>
        <c:crosses val="autoZero"/>
        <c:auto val="1"/>
        <c:lblAlgn val="ctr"/>
        <c:lblOffset val="100"/>
        <c:noMultiLvlLbl val="0"/>
      </c:catAx>
      <c:valAx>
        <c:axId val="107783296"/>
        <c:scaling>
          <c:orientation val="minMax"/>
        </c:scaling>
        <c:delete val="0"/>
        <c:axPos val="l"/>
        <c:majorGridlines/>
        <c:numFmt formatCode="General" sourceLinked="1"/>
        <c:majorTickMark val="out"/>
        <c:minorTickMark val="none"/>
        <c:tickLblPos val="nextTo"/>
        <c:crossAx val="107662720"/>
        <c:crosses val="autoZero"/>
        <c:crossBetween val="between"/>
      </c:valAx>
    </c:plotArea>
    <c:legend>
      <c:legendPos val="r"/>
      <c:layout>
        <c:manualLayout>
          <c:xMode val="edge"/>
          <c:yMode val="edge"/>
          <c:x val="0"/>
          <c:y val="0.88330190553143151"/>
          <c:w val="0.98375797762121842"/>
          <c:h val="0.11377786834514535"/>
        </c:manualLayout>
      </c:layout>
      <c:overlay val="0"/>
    </c:legend>
    <c:plotVisOnly val="1"/>
    <c:dispBlanksAs val="gap"/>
    <c:showDLblsOverMax val="0"/>
  </c:chart>
  <c:txPr>
    <a:bodyPr/>
    <a:lstStyle/>
    <a:p>
      <a:pPr>
        <a:defRPr sz="1200"/>
      </a:pPr>
      <a:endParaRPr lang="pl-PL"/>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txPr>
              <a:bodyPr/>
              <a:lstStyle/>
              <a:p>
                <a:pPr>
                  <a:defRPr>
                    <a:solidFill>
                      <a:schemeClr val="bg1"/>
                    </a:solidFill>
                  </a:defRPr>
                </a:pPr>
                <a:endParaRPr lang="pl-PL"/>
              </a:p>
            </c:txPr>
            <c:dLblPos val="inEnd"/>
            <c:showLegendKey val="0"/>
            <c:showVal val="1"/>
            <c:showCatName val="0"/>
            <c:showSerName val="0"/>
            <c:showPercent val="0"/>
            <c:showBubbleSize val="0"/>
            <c:showLeaderLines val="1"/>
          </c:dLbls>
          <c:cat>
            <c:strRef>
              <c:f>Arkusz1!$B$53:$B$58</c:f>
              <c:strCache>
                <c:ptCount val="6"/>
                <c:pt idx="0">
                  <c:v>Control of the commercial sector</c:v>
                </c:pt>
                <c:pt idx="1">
                  <c:v>Offsetting deficits in social policy of the state</c:v>
                </c:pt>
                <c:pt idx="2">
                  <c:v>Tackling social exclusion</c:v>
                </c:pt>
                <c:pt idx="3">
                  <c:v>Building social capital</c:v>
                </c:pt>
                <c:pt idx="4">
                  <c:v>No special role of non-governmental organizations</c:v>
                </c:pt>
                <c:pt idx="5">
                  <c:v>Other role</c:v>
                </c:pt>
              </c:strCache>
            </c:strRef>
          </c:cat>
          <c:val>
            <c:numRef>
              <c:f>Arkusz1!$C$53:$C$58</c:f>
              <c:numCache>
                <c:formatCode>0.0%</c:formatCode>
                <c:ptCount val="6"/>
                <c:pt idx="0">
                  <c:v>7.0999999999999994E-2</c:v>
                </c:pt>
                <c:pt idx="1">
                  <c:v>0.245</c:v>
                </c:pt>
                <c:pt idx="2">
                  <c:v>0.35</c:v>
                </c:pt>
                <c:pt idx="3">
                  <c:v>0.21099999999999999</c:v>
                </c:pt>
                <c:pt idx="4">
                  <c:v>8.4000000000000005E-2</c:v>
                </c:pt>
                <c:pt idx="5">
                  <c:v>3.9E-2</c:v>
                </c:pt>
              </c:numCache>
            </c:numRef>
          </c:val>
        </c:ser>
        <c:dLbls>
          <c:dLblPos val="inEnd"/>
          <c:showLegendKey val="0"/>
          <c:showVal val="1"/>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400"/>
      </a:pPr>
      <a:endParaRPr lang="pl-P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txPr>
              <a:bodyPr/>
              <a:lstStyle/>
              <a:p>
                <a:pPr>
                  <a:defRPr sz="1400">
                    <a:solidFill>
                      <a:schemeClr val="bg1"/>
                    </a:solidFill>
                  </a:defRPr>
                </a:pPr>
                <a:endParaRPr lang="pl-PL"/>
              </a:p>
            </c:txPr>
            <c:dLblPos val="inEnd"/>
            <c:showLegendKey val="0"/>
            <c:showVal val="1"/>
            <c:showCatName val="0"/>
            <c:showSerName val="0"/>
            <c:showPercent val="0"/>
            <c:showBubbleSize val="0"/>
            <c:showLeaderLines val="1"/>
          </c:dLbls>
          <c:cat>
            <c:strRef>
              <c:f>Arkusz1!$B$2:$B$5</c:f>
              <c:strCache>
                <c:ptCount val="4"/>
                <c:pt idx="0">
                  <c:v>Very positively</c:v>
                </c:pt>
                <c:pt idx="1">
                  <c:v>Rather positively</c:v>
                </c:pt>
                <c:pt idx="2">
                  <c:v>Neither positively nor negatively</c:v>
                </c:pt>
                <c:pt idx="3">
                  <c:v>Rather negative</c:v>
                </c:pt>
              </c:strCache>
            </c:strRef>
          </c:cat>
          <c:val>
            <c:numRef>
              <c:f>Arkusz1!$C$2:$C$5</c:f>
              <c:numCache>
                <c:formatCode>0.0%</c:formatCode>
                <c:ptCount val="4"/>
                <c:pt idx="0">
                  <c:v>0.4</c:v>
                </c:pt>
                <c:pt idx="1">
                  <c:v>0.42799999999999999</c:v>
                </c:pt>
                <c:pt idx="2">
                  <c:v>0.152</c:v>
                </c:pt>
                <c:pt idx="3">
                  <c:v>0.02</c:v>
                </c:pt>
              </c:numCache>
            </c:numRef>
          </c:val>
        </c:ser>
        <c:dLbls>
          <c:dLblPos val="inEnd"/>
          <c:showLegendKey val="0"/>
          <c:showVal val="1"/>
          <c:showCatName val="0"/>
          <c:showSerName val="0"/>
          <c:showPercent val="0"/>
          <c:showBubbleSize val="0"/>
          <c:showLeaderLines val="1"/>
        </c:dLbls>
        <c:firstSliceAng val="0"/>
      </c:pieChart>
    </c:plotArea>
    <c:legend>
      <c:legendPos val="r"/>
      <c:layout>
        <c:manualLayout>
          <c:xMode val="edge"/>
          <c:yMode val="edge"/>
          <c:x val="0.66322723401103578"/>
          <c:y val="0.31142462128917814"/>
          <c:w val="0.30296865163130021"/>
          <c:h val="0.37715075742164367"/>
        </c:manualLayout>
      </c:layout>
      <c:overlay val="0"/>
      <c:txPr>
        <a:bodyPr/>
        <a:lstStyle/>
        <a:p>
          <a:pPr>
            <a:defRPr sz="1400"/>
          </a:pPr>
          <a:endParaRPr lang="pl-PL"/>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txPr>
              <a:bodyPr/>
              <a:lstStyle/>
              <a:p>
                <a:pPr>
                  <a:defRPr>
                    <a:solidFill>
                      <a:schemeClr val="bg1"/>
                    </a:solidFill>
                  </a:defRPr>
                </a:pPr>
                <a:endParaRPr lang="pl-PL"/>
              </a:p>
            </c:txPr>
            <c:dLblPos val="inEnd"/>
            <c:showLegendKey val="0"/>
            <c:showVal val="1"/>
            <c:showCatName val="0"/>
            <c:showSerName val="0"/>
            <c:showPercent val="0"/>
            <c:showBubbleSize val="0"/>
            <c:showLeaderLines val="1"/>
          </c:dLbls>
          <c:cat>
            <c:strRef>
              <c:f>Arkusz1!$B$8:$B$11</c:f>
              <c:strCache>
                <c:ptCount val="4"/>
                <c:pt idx="0">
                  <c:v>Very well</c:v>
                </c:pt>
                <c:pt idx="1">
                  <c:v>Rather well</c:v>
                </c:pt>
                <c:pt idx="2">
                  <c:v>Neither well nor bad</c:v>
                </c:pt>
                <c:pt idx="3">
                  <c:v>Rather bad</c:v>
                </c:pt>
              </c:strCache>
            </c:strRef>
          </c:cat>
          <c:val>
            <c:numRef>
              <c:f>Arkusz1!$C$8:$C$11</c:f>
              <c:numCache>
                <c:formatCode>0.0%</c:formatCode>
                <c:ptCount val="4"/>
                <c:pt idx="0">
                  <c:v>0.312</c:v>
                </c:pt>
                <c:pt idx="1">
                  <c:v>0.52800000000000002</c:v>
                </c:pt>
                <c:pt idx="2">
                  <c:v>0.155</c:v>
                </c:pt>
                <c:pt idx="3">
                  <c:v>5.0000000000000001E-3</c:v>
                </c:pt>
              </c:numCache>
            </c:numRef>
          </c:val>
        </c:ser>
        <c:dLbls>
          <c:dLblPos val="inEnd"/>
          <c:showLegendKey val="0"/>
          <c:showVal val="1"/>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400"/>
      </a:pPr>
      <a:endParaRPr lang="pl-P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Arkusz1!$C$14</c:f>
              <c:strCache>
                <c:ptCount val="1"/>
                <c:pt idx="0">
                  <c:v>Rating 1</c:v>
                </c:pt>
              </c:strCache>
            </c:strRef>
          </c:tx>
          <c:invertIfNegative val="0"/>
          <c:cat>
            <c:strRef>
              <c:f>Arkusz1!$B$15:$B$17</c:f>
              <c:strCache>
                <c:ptCount val="3"/>
                <c:pt idx="0">
                  <c:v>Public sector</c:v>
                </c:pt>
                <c:pt idx="1">
                  <c:v>Private sector</c:v>
                </c:pt>
                <c:pt idx="2">
                  <c:v>Other non-governmental organizations</c:v>
                </c:pt>
              </c:strCache>
            </c:strRef>
          </c:cat>
          <c:val>
            <c:numRef>
              <c:f>Arkusz1!$C$15:$C$17</c:f>
              <c:numCache>
                <c:formatCode>0.0%</c:formatCode>
                <c:ptCount val="3"/>
                <c:pt idx="0">
                  <c:v>5.0000000000000001E-3</c:v>
                </c:pt>
                <c:pt idx="1">
                  <c:v>3.7999999999999999E-2</c:v>
                </c:pt>
                <c:pt idx="2">
                  <c:v>5.0000000000000001E-3</c:v>
                </c:pt>
              </c:numCache>
            </c:numRef>
          </c:val>
        </c:ser>
        <c:ser>
          <c:idx val="1"/>
          <c:order val="1"/>
          <c:tx>
            <c:strRef>
              <c:f>Arkusz1!$D$14</c:f>
              <c:strCache>
                <c:ptCount val="1"/>
                <c:pt idx="0">
                  <c:v>Rating 2</c:v>
                </c:pt>
              </c:strCache>
            </c:strRef>
          </c:tx>
          <c:invertIfNegative val="0"/>
          <c:cat>
            <c:strRef>
              <c:f>Arkusz1!$B$15:$B$17</c:f>
              <c:strCache>
                <c:ptCount val="3"/>
                <c:pt idx="0">
                  <c:v>Public sector</c:v>
                </c:pt>
                <c:pt idx="1">
                  <c:v>Private sector</c:v>
                </c:pt>
                <c:pt idx="2">
                  <c:v>Other non-governmental organizations</c:v>
                </c:pt>
              </c:strCache>
            </c:strRef>
          </c:cat>
          <c:val>
            <c:numRef>
              <c:f>Arkusz1!$D$15:$D$17</c:f>
              <c:numCache>
                <c:formatCode>0.0%</c:formatCode>
                <c:ptCount val="3"/>
                <c:pt idx="0">
                  <c:v>2.8000000000000001E-2</c:v>
                </c:pt>
                <c:pt idx="1">
                  <c:v>0.04</c:v>
                </c:pt>
                <c:pt idx="2">
                  <c:v>1.2999999999999999E-2</c:v>
                </c:pt>
              </c:numCache>
            </c:numRef>
          </c:val>
        </c:ser>
        <c:ser>
          <c:idx val="2"/>
          <c:order val="2"/>
          <c:tx>
            <c:strRef>
              <c:f>Arkusz1!$E$14</c:f>
              <c:strCache>
                <c:ptCount val="1"/>
                <c:pt idx="0">
                  <c:v>Rating 3</c:v>
                </c:pt>
              </c:strCache>
            </c:strRef>
          </c:tx>
          <c:invertIfNegative val="0"/>
          <c:cat>
            <c:strRef>
              <c:f>Arkusz1!$B$15:$B$17</c:f>
              <c:strCache>
                <c:ptCount val="3"/>
                <c:pt idx="0">
                  <c:v>Public sector</c:v>
                </c:pt>
                <c:pt idx="1">
                  <c:v>Private sector</c:v>
                </c:pt>
                <c:pt idx="2">
                  <c:v>Other non-governmental organizations</c:v>
                </c:pt>
              </c:strCache>
            </c:strRef>
          </c:cat>
          <c:val>
            <c:numRef>
              <c:f>Arkusz1!$E$15:$E$17</c:f>
              <c:numCache>
                <c:formatCode>0.0%</c:formatCode>
                <c:ptCount val="3"/>
                <c:pt idx="0">
                  <c:v>0.17499999999999999</c:v>
                </c:pt>
                <c:pt idx="1">
                  <c:v>0.20499999999999999</c:v>
                </c:pt>
                <c:pt idx="2">
                  <c:v>0.20499999999999999</c:v>
                </c:pt>
              </c:numCache>
            </c:numRef>
          </c:val>
        </c:ser>
        <c:ser>
          <c:idx val="3"/>
          <c:order val="3"/>
          <c:tx>
            <c:strRef>
              <c:f>Arkusz1!$F$14</c:f>
              <c:strCache>
                <c:ptCount val="1"/>
                <c:pt idx="0">
                  <c:v>Rating 4 </c:v>
                </c:pt>
              </c:strCache>
            </c:strRef>
          </c:tx>
          <c:invertIfNegative val="0"/>
          <c:cat>
            <c:strRef>
              <c:f>Arkusz1!$B$15:$B$17</c:f>
              <c:strCache>
                <c:ptCount val="3"/>
                <c:pt idx="0">
                  <c:v>Public sector</c:v>
                </c:pt>
                <c:pt idx="1">
                  <c:v>Private sector</c:v>
                </c:pt>
                <c:pt idx="2">
                  <c:v>Other non-governmental organizations</c:v>
                </c:pt>
              </c:strCache>
            </c:strRef>
          </c:cat>
          <c:val>
            <c:numRef>
              <c:f>Arkusz1!$F$15:$F$17</c:f>
              <c:numCache>
                <c:formatCode>0.0%</c:formatCode>
                <c:ptCount val="3"/>
                <c:pt idx="0">
                  <c:v>0.33300000000000002</c:v>
                </c:pt>
                <c:pt idx="1">
                  <c:v>0.30299999999999999</c:v>
                </c:pt>
                <c:pt idx="2">
                  <c:v>0.29799999999999999</c:v>
                </c:pt>
              </c:numCache>
            </c:numRef>
          </c:val>
        </c:ser>
        <c:ser>
          <c:idx val="4"/>
          <c:order val="4"/>
          <c:tx>
            <c:strRef>
              <c:f>Arkusz1!$G$14</c:f>
              <c:strCache>
                <c:ptCount val="1"/>
                <c:pt idx="0">
                  <c:v>Rating 5</c:v>
                </c:pt>
              </c:strCache>
            </c:strRef>
          </c:tx>
          <c:invertIfNegative val="0"/>
          <c:cat>
            <c:strRef>
              <c:f>Arkusz1!$B$15:$B$17</c:f>
              <c:strCache>
                <c:ptCount val="3"/>
                <c:pt idx="0">
                  <c:v>Public sector</c:v>
                </c:pt>
                <c:pt idx="1">
                  <c:v>Private sector</c:v>
                </c:pt>
                <c:pt idx="2">
                  <c:v>Other non-governmental organizations</c:v>
                </c:pt>
              </c:strCache>
            </c:strRef>
          </c:cat>
          <c:val>
            <c:numRef>
              <c:f>Arkusz1!$G$15:$G$17</c:f>
              <c:numCache>
                <c:formatCode>0.0%</c:formatCode>
                <c:ptCount val="3"/>
                <c:pt idx="0">
                  <c:v>0.45800000000000002</c:v>
                </c:pt>
                <c:pt idx="1">
                  <c:v>0.40799999999999997</c:v>
                </c:pt>
                <c:pt idx="2">
                  <c:v>0.438</c:v>
                </c:pt>
              </c:numCache>
            </c:numRef>
          </c:val>
        </c:ser>
        <c:ser>
          <c:idx val="5"/>
          <c:order val="5"/>
          <c:tx>
            <c:strRef>
              <c:f>Arkusz1!$H$14</c:f>
              <c:strCache>
                <c:ptCount val="1"/>
                <c:pt idx="0">
                  <c:v>No rating</c:v>
                </c:pt>
              </c:strCache>
            </c:strRef>
          </c:tx>
          <c:invertIfNegative val="0"/>
          <c:cat>
            <c:strRef>
              <c:f>Arkusz1!$B$15:$B$17</c:f>
              <c:strCache>
                <c:ptCount val="3"/>
                <c:pt idx="0">
                  <c:v>Public sector</c:v>
                </c:pt>
                <c:pt idx="1">
                  <c:v>Private sector</c:v>
                </c:pt>
                <c:pt idx="2">
                  <c:v>Other non-governmental organizations</c:v>
                </c:pt>
              </c:strCache>
            </c:strRef>
          </c:cat>
          <c:val>
            <c:numRef>
              <c:f>Arkusz1!$H$15:$H$17</c:f>
              <c:numCache>
                <c:formatCode>0.0%</c:formatCode>
                <c:ptCount val="3"/>
                <c:pt idx="0">
                  <c:v>1E-3</c:v>
                </c:pt>
                <c:pt idx="1">
                  <c:v>6.0000000000000001E-3</c:v>
                </c:pt>
                <c:pt idx="2">
                  <c:v>4.1000000000000002E-2</c:v>
                </c:pt>
              </c:numCache>
            </c:numRef>
          </c:val>
        </c:ser>
        <c:dLbls>
          <c:dLblPos val="outEnd"/>
          <c:showLegendKey val="0"/>
          <c:showVal val="1"/>
          <c:showCatName val="0"/>
          <c:showSerName val="0"/>
          <c:showPercent val="0"/>
          <c:showBubbleSize val="0"/>
        </c:dLbls>
        <c:gapWidth val="150"/>
        <c:axId val="109306624"/>
        <c:axId val="109308160"/>
      </c:barChart>
      <c:catAx>
        <c:axId val="109306624"/>
        <c:scaling>
          <c:orientation val="minMax"/>
        </c:scaling>
        <c:delete val="0"/>
        <c:axPos val="l"/>
        <c:majorTickMark val="out"/>
        <c:minorTickMark val="none"/>
        <c:tickLblPos val="nextTo"/>
        <c:crossAx val="109308160"/>
        <c:crosses val="autoZero"/>
        <c:auto val="1"/>
        <c:lblAlgn val="ctr"/>
        <c:lblOffset val="100"/>
        <c:noMultiLvlLbl val="0"/>
      </c:catAx>
      <c:valAx>
        <c:axId val="109308160"/>
        <c:scaling>
          <c:orientation val="minMax"/>
        </c:scaling>
        <c:delete val="0"/>
        <c:axPos val="b"/>
        <c:numFmt formatCode="0.0%" sourceLinked="1"/>
        <c:majorTickMark val="out"/>
        <c:minorTickMark val="none"/>
        <c:tickLblPos val="nextTo"/>
        <c:crossAx val="109306624"/>
        <c:crosses val="autoZero"/>
        <c:crossBetween val="between"/>
      </c:valAx>
    </c:plotArea>
    <c:legend>
      <c:legendPos val="r"/>
      <c:layout/>
      <c:overlay val="0"/>
    </c:legend>
    <c:plotVisOnly val="1"/>
    <c:dispBlanksAs val="gap"/>
    <c:showDLblsOverMax val="0"/>
  </c:chart>
  <c:txPr>
    <a:bodyPr/>
    <a:lstStyle/>
    <a:p>
      <a:pPr>
        <a:defRPr sz="1400"/>
      </a:pPr>
      <a:endParaRPr lang="pl-P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txPr>
              <a:bodyPr/>
              <a:lstStyle/>
              <a:p>
                <a:pPr>
                  <a:defRPr>
                    <a:solidFill>
                      <a:schemeClr val="bg1"/>
                    </a:solidFill>
                  </a:defRPr>
                </a:pPr>
                <a:endParaRPr lang="pl-PL"/>
              </a:p>
            </c:txPr>
            <c:dLblPos val="inEnd"/>
            <c:showLegendKey val="0"/>
            <c:showVal val="1"/>
            <c:showCatName val="0"/>
            <c:showSerName val="0"/>
            <c:showPercent val="0"/>
            <c:showBubbleSize val="0"/>
            <c:showLeaderLines val="1"/>
          </c:dLbls>
          <c:cat>
            <c:strRef>
              <c:f>Arkusz1!$B$20:$B$25</c:f>
              <c:strCache>
                <c:ptCount val="6"/>
                <c:pt idx="0">
                  <c:v>Development of socio-economic dialogue</c:v>
                </c:pt>
                <c:pt idx="1">
                  <c:v>Shaping appropriate attitudes and skills for the modern labour market</c:v>
                </c:pt>
                <c:pt idx="2">
                  <c:v>Social participation and impact on the lives of the citizens</c:v>
                </c:pt>
                <c:pt idx="3">
                  <c:v>Social communication and the use of cultural and creative potential</c:v>
                </c:pt>
                <c:pt idx="4">
                  <c:v>Development of infrastructure for culture, tourism and sport</c:v>
                </c:pt>
                <c:pt idx="5">
                  <c:v>Other</c:v>
                </c:pt>
              </c:strCache>
            </c:strRef>
          </c:cat>
          <c:val>
            <c:numRef>
              <c:f>Arkusz1!$C$20:$C$25</c:f>
              <c:numCache>
                <c:formatCode>0.0%</c:formatCode>
                <c:ptCount val="6"/>
                <c:pt idx="0">
                  <c:v>0.23799999999999999</c:v>
                </c:pt>
                <c:pt idx="1">
                  <c:v>0.125</c:v>
                </c:pt>
                <c:pt idx="2">
                  <c:v>0.20300000000000001</c:v>
                </c:pt>
                <c:pt idx="3">
                  <c:v>0.188</c:v>
                </c:pt>
                <c:pt idx="4">
                  <c:v>0.17</c:v>
                </c:pt>
                <c:pt idx="5">
                  <c:v>3.3000000000000002E-2</c:v>
                </c:pt>
              </c:numCache>
            </c:numRef>
          </c:val>
        </c:ser>
        <c:dLbls>
          <c:dLblPos val="inEnd"/>
          <c:showLegendKey val="0"/>
          <c:showVal val="1"/>
          <c:showCatName val="0"/>
          <c:showSerName val="0"/>
          <c:showPercent val="0"/>
          <c:showBubbleSize val="0"/>
          <c:showLeaderLines val="1"/>
        </c:dLbls>
        <c:firstSliceAng val="0"/>
      </c:pieChart>
    </c:plotArea>
    <c:legend>
      <c:legendPos val="r"/>
      <c:layout>
        <c:manualLayout>
          <c:xMode val="edge"/>
          <c:yMode val="edge"/>
          <c:x val="0.55082321361656617"/>
          <c:y val="4.8180162521624582E-2"/>
          <c:w val="0.44020885626644118"/>
          <c:h val="0.87004552404230218"/>
        </c:manualLayout>
      </c:layout>
      <c:overlay val="0"/>
    </c:legend>
    <c:plotVisOnly val="1"/>
    <c:dispBlanksAs val="gap"/>
    <c:showDLblsOverMax val="0"/>
  </c:chart>
  <c:txPr>
    <a:bodyPr/>
    <a:lstStyle/>
    <a:p>
      <a:pPr>
        <a:defRPr sz="1400"/>
      </a:pPr>
      <a:endParaRPr lang="pl-P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barChart>
        <c:barDir val="bar"/>
        <c:grouping val="clustered"/>
        <c:varyColors val="0"/>
        <c:ser>
          <c:idx val="0"/>
          <c:order val="0"/>
          <c:spPr>
            <a:solidFill>
              <a:schemeClr val="bg1">
                <a:lumMod val="85000"/>
              </a:schemeClr>
            </a:solidFill>
          </c:spPr>
          <c:invertIfNegative val="0"/>
          <c:cat>
            <c:strRef>
              <c:f>Arkusz1!$B$28:$B$34</c:f>
              <c:strCache>
                <c:ptCount val="7"/>
                <c:pt idx="0">
                  <c:v>Soft skills training</c:v>
                </c:pt>
                <c:pt idx="1">
                  <c:v>Vocational training</c:v>
                </c:pt>
                <c:pt idx="2">
                  <c:v>Other</c:v>
                </c:pt>
                <c:pt idx="3">
                  <c:v>Financial aid </c:v>
                </c:pt>
                <c:pt idx="4">
                  <c:v>Legal aid </c:v>
                </c:pt>
                <c:pt idx="5">
                  <c:v>Psychological aid </c:v>
                </c:pt>
                <c:pt idx="6">
                  <c:v>Providing information</c:v>
                </c:pt>
              </c:strCache>
            </c:strRef>
          </c:cat>
          <c:val>
            <c:numRef>
              <c:f>Arkusz1!$C$28:$C$34</c:f>
              <c:numCache>
                <c:formatCode>0.0%</c:formatCode>
                <c:ptCount val="7"/>
                <c:pt idx="0">
                  <c:v>0.04</c:v>
                </c:pt>
                <c:pt idx="1">
                  <c:v>0.15</c:v>
                </c:pt>
                <c:pt idx="2">
                  <c:v>0.20699999999999999</c:v>
                </c:pt>
                <c:pt idx="3">
                  <c:v>0.20799999999999999</c:v>
                </c:pt>
                <c:pt idx="4">
                  <c:v>0.245</c:v>
                </c:pt>
                <c:pt idx="5">
                  <c:v>0.29499999999999998</c:v>
                </c:pt>
                <c:pt idx="6">
                  <c:v>0.59</c:v>
                </c:pt>
              </c:numCache>
            </c:numRef>
          </c:val>
        </c:ser>
        <c:dLbls>
          <c:dLblPos val="outEnd"/>
          <c:showLegendKey val="0"/>
          <c:showVal val="1"/>
          <c:showCatName val="0"/>
          <c:showSerName val="0"/>
          <c:showPercent val="0"/>
          <c:showBubbleSize val="0"/>
        </c:dLbls>
        <c:gapWidth val="150"/>
        <c:axId val="109397120"/>
        <c:axId val="109398656"/>
      </c:barChart>
      <c:catAx>
        <c:axId val="109397120"/>
        <c:scaling>
          <c:orientation val="minMax"/>
        </c:scaling>
        <c:delete val="0"/>
        <c:axPos val="l"/>
        <c:majorTickMark val="out"/>
        <c:minorTickMark val="none"/>
        <c:tickLblPos val="nextTo"/>
        <c:crossAx val="109398656"/>
        <c:crosses val="autoZero"/>
        <c:auto val="1"/>
        <c:lblAlgn val="ctr"/>
        <c:lblOffset val="100"/>
        <c:noMultiLvlLbl val="0"/>
      </c:catAx>
      <c:valAx>
        <c:axId val="109398656"/>
        <c:scaling>
          <c:orientation val="minMax"/>
        </c:scaling>
        <c:delete val="0"/>
        <c:axPos val="b"/>
        <c:numFmt formatCode="0.0%" sourceLinked="1"/>
        <c:majorTickMark val="out"/>
        <c:minorTickMark val="none"/>
        <c:tickLblPos val="nextTo"/>
        <c:crossAx val="109397120"/>
        <c:crosses val="autoZero"/>
        <c:crossBetween val="between"/>
      </c:valAx>
    </c:plotArea>
    <c:plotVisOnly val="1"/>
    <c:dispBlanksAs val="gap"/>
    <c:showDLblsOverMax val="0"/>
  </c:chart>
  <c:txPr>
    <a:bodyPr/>
    <a:lstStyle/>
    <a:p>
      <a:pPr>
        <a:defRPr sz="1800"/>
      </a:pPr>
      <a:endParaRPr lang="pl-P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txPr>
              <a:bodyPr/>
              <a:lstStyle/>
              <a:p>
                <a:pPr>
                  <a:defRPr>
                    <a:solidFill>
                      <a:schemeClr val="bg1"/>
                    </a:solidFill>
                  </a:defRPr>
                </a:pPr>
                <a:endParaRPr lang="pl-PL"/>
              </a:p>
            </c:txPr>
            <c:dLblPos val="inEnd"/>
            <c:showLegendKey val="0"/>
            <c:showVal val="1"/>
            <c:showCatName val="0"/>
            <c:showSerName val="0"/>
            <c:showPercent val="0"/>
            <c:showBubbleSize val="0"/>
            <c:showLeaderLines val="1"/>
          </c:dLbls>
          <c:cat>
            <c:strRef>
              <c:f>Arkusz1!$B$37:$B$38</c:f>
              <c:strCache>
                <c:ptCount val="2"/>
                <c:pt idx="0">
                  <c:v>Yes</c:v>
                </c:pt>
                <c:pt idx="1">
                  <c:v>No</c:v>
                </c:pt>
              </c:strCache>
            </c:strRef>
          </c:cat>
          <c:val>
            <c:numRef>
              <c:f>Arkusz1!$C$37:$C$38</c:f>
              <c:numCache>
                <c:formatCode>0.0%</c:formatCode>
                <c:ptCount val="2"/>
                <c:pt idx="0">
                  <c:v>0.55000000000000004</c:v>
                </c:pt>
                <c:pt idx="1">
                  <c:v>0.45</c:v>
                </c:pt>
              </c:numCache>
            </c:numRef>
          </c:val>
        </c:ser>
        <c:dLbls>
          <c:dLblPos val="inEnd"/>
          <c:showLegendKey val="0"/>
          <c:showVal val="1"/>
          <c:showCatName val="0"/>
          <c:showSerName val="0"/>
          <c:showPercent val="0"/>
          <c:showBubbleSize val="0"/>
          <c:showLeaderLines val="1"/>
        </c:dLbls>
        <c:firstSliceAng val="0"/>
      </c:pieChart>
    </c:plotArea>
    <c:legend>
      <c:legendPos val="r"/>
      <c:layout>
        <c:manualLayout>
          <c:xMode val="edge"/>
          <c:yMode val="edge"/>
          <c:x val="0.8724095945654663"/>
          <c:y val="0.42457987797469332"/>
          <c:w val="6.1263492090622408E-2"/>
          <c:h val="0.1652616231205366"/>
        </c:manualLayout>
      </c:layout>
      <c:overlay val="0"/>
    </c:legend>
    <c:plotVisOnly val="1"/>
    <c:dispBlanksAs val="gap"/>
    <c:showDLblsOverMax val="0"/>
  </c:chart>
  <c:txPr>
    <a:bodyPr/>
    <a:lstStyle/>
    <a:p>
      <a:pPr>
        <a:defRPr sz="1400"/>
      </a:pPr>
      <a:endParaRPr lang="pl-P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txPr>
              <a:bodyPr/>
              <a:lstStyle/>
              <a:p>
                <a:pPr>
                  <a:defRPr>
                    <a:solidFill>
                      <a:schemeClr val="bg1"/>
                    </a:solidFill>
                  </a:defRPr>
                </a:pPr>
                <a:endParaRPr lang="pl-PL"/>
              </a:p>
            </c:txPr>
            <c:dLblPos val="inEnd"/>
            <c:showLegendKey val="0"/>
            <c:showVal val="1"/>
            <c:showCatName val="0"/>
            <c:showSerName val="0"/>
            <c:showPercent val="0"/>
            <c:showBubbleSize val="0"/>
            <c:showLeaderLines val="1"/>
          </c:dLbls>
          <c:cat>
            <c:strRef>
              <c:f>Arkusz1!$B$41:$B$43</c:f>
              <c:strCache>
                <c:ptCount val="3"/>
                <c:pt idx="0">
                  <c:v>Never belonged to any NGO</c:v>
                </c:pt>
                <c:pt idx="1">
                  <c:v>Currently does not belong, but belonged to an NGO in the past</c:v>
                </c:pt>
                <c:pt idx="2">
                  <c:v>Belongs to an NGO</c:v>
                </c:pt>
              </c:strCache>
            </c:strRef>
          </c:cat>
          <c:val>
            <c:numRef>
              <c:f>Arkusz1!$C$41:$C$43</c:f>
              <c:numCache>
                <c:formatCode>0.0%</c:formatCode>
                <c:ptCount val="3"/>
                <c:pt idx="0">
                  <c:v>0.77200000000000002</c:v>
                </c:pt>
                <c:pt idx="1">
                  <c:v>0.13500000000000001</c:v>
                </c:pt>
                <c:pt idx="2">
                  <c:v>9.2999999999999999E-2</c:v>
                </c:pt>
              </c:numCache>
            </c:numRef>
          </c:val>
        </c:ser>
        <c:dLbls>
          <c:dLblPos val="inEnd"/>
          <c:showLegendKey val="0"/>
          <c:showVal val="1"/>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400"/>
      </a:pPr>
      <a:endParaRPr lang="pl-P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txPr>
              <a:bodyPr/>
              <a:lstStyle/>
              <a:p>
                <a:pPr>
                  <a:defRPr>
                    <a:solidFill>
                      <a:schemeClr val="bg1"/>
                    </a:solidFill>
                  </a:defRPr>
                </a:pPr>
                <a:endParaRPr lang="pl-PL"/>
              </a:p>
            </c:txPr>
            <c:dLblPos val="inEnd"/>
            <c:showLegendKey val="0"/>
            <c:showVal val="1"/>
            <c:showCatName val="0"/>
            <c:showSerName val="0"/>
            <c:showPercent val="0"/>
            <c:showBubbleSize val="0"/>
            <c:showLeaderLines val="1"/>
          </c:dLbls>
          <c:cat>
            <c:strRef>
              <c:f>Arkusz1!$B$46:$B$50</c:f>
              <c:strCache>
                <c:ptCount val="5"/>
                <c:pt idx="0">
                  <c:v>Very well</c:v>
                </c:pt>
                <c:pt idx="1">
                  <c:v>Rather well</c:v>
                </c:pt>
                <c:pt idx="2">
                  <c:v>Neither well nor bad</c:v>
                </c:pt>
                <c:pt idx="3">
                  <c:v>Rather bad</c:v>
                </c:pt>
                <c:pt idx="4">
                  <c:v>Very bad</c:v>
                </c:pt>
              </c:strCache>
            </c:strRef>
          </c:cat>
          <c:val>
            <c:numRef>
              <c:f>Arkusz1!$C$46:$C$50</c:f>
              <c:numCache>
                <c:formatCode>0.0%</c:formatCode>
                <c:ptCount val="5"/>
                <c:pt idx="0">
                  <c:v>0.10199999999999999</c:v>
                </c:pt>
                <c:pt idx="1">
                  <c:v>0.32600000000000001</c:v>
                </c:pt>
                <c:pt idx="2">
                  <c:v>0.45400000000000001</c:v>
                </c:pt>
                <c:pt idx="3">
                  <c:v>7.6999999999999999E-2</c:v>
                </c:pt>
                <c:pt idx="4">
                  <c:v>4.1000000000000002E-2</c:v>
                </c:pt>
              </c:numCache>
            </c:numRef>
          </c:val>
        </c:ser>
        <c:dLbls>
          <c:dLblPos val="inEnd"/>
          <c:showLegendKey val="0"/>
          <c:showVal val="1"/>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400"/>
      </a:pPr>
      <a:endParaRPr lang="pl-PL"/>
    </a:p>
  </c:txPr>
  <c:externalData r:id="rId1">
    <c:autoUpdate val="0"/>
  </c:externalData>
</c:chartSpace>
</file>

<file path=ppt/diagrams/_rels/data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rawing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28EFE4-0760-49AD-B70F-1D62D4C4CEA2}"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pl-PL"/>
        </a:p>
      </dgm:t>
    </dgm:pt>
    <dgm:pt modelId="{333EFF10-9917-4F1A-8C0F-5245F48ED73A}">
      <dgm:prSet phldrT="[Tekst]"/>
      <dgm:spPr/>
      <dgm:t>
        <a:bodyPr/>
        <a:lstStyle/>
        <a:p>
          <a:r>
            <a:rPr lang="pl-PL" dirty="0" smtClean="0"/>
            <a:t>1</a:t>
          </a:r>
          <a:endParaRPr lang="pl-PL" dirty="0"/>
        </a:p>
      </dgm:t>
    </dgm:pt>
    <dgm:pt modelId="{A9815EC4-C74F-4698-8273-B97BCD8CC1B9}" type="parTrans" cxnId="{794068C4-2021-427C-83D6-3694C974852A}">
      <dgm:prSet/>
      <dgm:spPr/>
      <dgm:t>
        <a:bodyPr/>
        <a:lstStyle/>
        <a:p>
          <a:endParaRPr lang="pl-PL"/>
        </a:p>
      </dgm:t>
    </dgm:pt>
    <dgm:pt modelId="{2C01D4C8-EBF7-4C73-96C7-93A088EAD729}" type="sibTrans" cxnId="{794068C4-2021-427C-83D6-3694C974852A}">
      <dgm:prSet/>
      <dgm:spPr/>
      <dgm:t>
        <a:bodyPr/>
        <a:lstStyle/>
        <a:p>
          <a:endParaRPr lang="pl-PL"/>
        </a:p>
      </dgm:t>
    </dgm:pt>
    <dgm:pt modelId="{F46CCB27-C716-440F-BA58-4B5BE38622EE}">
      <dgm:prSet phldrT="[Tekst]"/>
      <dgm:spPr/>
      <dgm:t>
        <a:bodyPr/>
        <a:lstStyle/>
        <a:p>
          <a:pPr algn="just"/>
          <a:r>
            <a:rPr lang="en-GB" b="1" dirty="0" smtClean="0"/>
            <a:t>Identification of the background for the development of the non-profit sector </a:t>
          </a:r>
          <a:r>
            <a:rPr lang="en-GB" dirty="0" smtClean="0"/>
            <a:t>in </a:t>
          </a:r>
          <a:r>
            <a:rPr lang="en-GB" dirty="0" err="1" smtClean="0"/>
            <a:t>Podlaskie</a:t>
          </a:r>
          <a:r>
            <a:rPr lang="en-GB" dirty="0" smtClean="0"/>
            <a:t> </a:t>
          </a:r>
          <a:r>
            <a:rPr lang="en-GB" dirty="0" err="1" smtClean="0"/>
            <a:t>Voivodeship</a:t>
          </a:r>
          <a:r>
            <a:rPr lang="en-GB" dirty="0" smtClean="0"/>
            <a:t> and in Poland by describing various manifestations of social capital in the context of development of </a:t>
          </a:r>
          <a:r>
            <a:rPr lang="en-GB" dirty="0" err="1" smtClean="0"/>
            <a:t>Podlaskie</a:t>
          </a:r>
          <a:r>
            <a:rPr lang="en-GB" dirty="0" smtClean="0"/>
            <a:t> </a:t>
          </a:r>
          <a:r>
            <a:rPr lang="en-GB" dirty="0" err="1" smtClean="0"/>
            <a:t>Voivodeship</a:t>
          </a:r>
          <a:r>
            <a:rPr lang="en-GB" dirty="0" smtClean="0"/>
            <a:t>.</a:t>
          </a:r>
          <a:endParaRPr lang="pl-PL" dirty="0"/>
        </a:p>
      </dgm:t>
    </dgm:pt>
    <dgm:pt modelId="{47BC934B-D2F8-4CAC-83B9-7873ED9DD347}" type="parTrans" cxnId="{DA5C965D-234D-4F49-A21E-4AD7439022E5}">
      <dgm:prSet/>
      <dgm:spPr/>
      <dgm:t>
        <a:bodyPr/>
        <a:lstStyle/>
        <a:p>
          <a:endParaRPr lang="pl-PL"/>
        </a:p>
      </dgm:t>
    </dgm:pt>
    <dgm:pt modelId="{7DF3DCFB-7B75-43ED-88F3-38FE16713DEC}" type="sibTrans" cxnId="{DA5C965D-234D-4F49-A21E-4AD7439022E5}">
      <dgm:prSet/>
      <dgm:spPr/>
      <dgm:t>
        <a:bodyPr/>
        <a:lstStyle/>
        <a:p>
          <a:endParaRPr lang="pl-PL"/>
        </a:p>
      </dgm:t>
    </dgm:pt>
    <dgm:pt modelId="{045F4F2B-B8EB-4110-A080-E2606C4EF634}">
      <dgm:prSet phldrT="[Tekst]"/>
      <dgm:spPr/>
      <dgm:t>
        <a:bodyPr/>
        <a:lstStyle/>
        <a:p>
          <a:r>
            <a:rPr lang="pl-PL" dirty="0" smtClean="0"/>
            <a:t>2</a:t>
          </a:r>
          <a:endParaRPr lang="pl-PL" dirty="0"/>
        </a:p>
      </dgm:t>
    </dgm:pt>
    <dgm:pt modelId="{E336F969-2685-40E6-B647-F15C43ADD0D7}" type="parTrans" cxnId="{F67504A7-F91A-4B11-8384-70F70017DCD0}">
      <dgm:prSet/>
      <dgm:spPr/>
      <dgm:t>
        <a:bodyPr/>
        <a:lstStyle/>
        <a:p>
          <a:endParaRPr lang="pl-PL"/>
        </a:p>
      </dgm:t>
    </dgm:pt>
    <dgm:pt modelId="{64231345-D5AE-4169-BE8B-7CBD9E3A2FA8}" type="sibTrans" cxnId="{F67504A7-F91A-4B11-8384-70F70017DCD0}">
      <dgm:prSet/>
      <dgm:spPr/>
      <dgm:t>
        <a:bodyPr/>
        <a:lstStyle/>
        <a:p>
          <a:endParaRPr lang="pl-PL"/>
        </a:p>
      </dgm:t>
    </dgm:pt>
    <dgm:pt modelId="{930D888B-455F-4815-AC55-241ED38BBB1B}">
      <dgm:prSet phldrT="[Tekst]"/>
      <dgm:spPr/>
      <dgm:t>
        <a:bodyPr/>
        <a:lstStyle/>
        <a:p>
          <a:pPr algn="just"/>
          <a:r>
            <a:rPr lang="en-GB" b="1" dirty="0" smtClean="0"/>
            <a:t>The relationship between the formation of social capital and the development of non-profit organizations in local environments</a:t>
          </a:r>
          <a:r>
            <a:rPr lang="en-GB" dirty="0" smtClean="0"/>
            <a:t>, with a particular focus on historical factors</a:t>
          </a:r>
          <a:r>
            <a:rPr lang="pl-PL" dirty="0" smtClean="0"/>
            <a:t>.</a:t>
          </a:r>
          <a:endParaRPr lang="pl-PL" dirty="0"/>
        </a:p>
      </dgm:t>
    </dgm:pt>
    <dgm:pt modelId="{AACD24F7-2905-4717-97BB-33587C2126BC}" type="parTrans" cxnId="{B929C9AA-0805-4AAE-833A-8CA79347D134}">
      <dgm:prSet/>
      <dgm:spPr/>
      <dgm:t>
        <a:bodyPr/>
        <a:lstStyle/>
        <a:p>
          <a:endParaRPr lang="pl-PL"/>
        </a:p>
      </dgm:t>
    </dgm:pt>
    <dgm:pt modelId="{3C72BEBD-D18D-4D65-8FF4-6D326865C24C}" type="sibTrans" cxnId="{B929C9AA-0805-4AAE-833A-8CA79347D134}">
      <dgm:prSet/>
      <dgm:spPr/>
      <dgm:t>
        <a:bodyPr/>
        <a:lstStyle/>
        <a:p>
          <a:endParaRPr lang="pl-PL"/>
        </a:p>
      </dgm:t>
    </dgm:pt>
    <dgm:pt modelId="{9A8C3DD5-B2DD-4AAC-9124-FC5E70692D84}">
      <dgm:prSet phldrT="[Tekst]"/>
      <dgm:spPr/>
      <dgm:t>
        <a:bodyPr/>
        <a:lstStyle/>
        <a:p>
          <a:r>
            <a:rPr lang="pl-PL" dirty="0" smtClean="0"/>
            <a:t>3</a:t>
          </a:r>
          <a:endParaRPr lang="pl-PL" dirty="0"/>
        </a:p>
      </dgm:t>
    </dgm:pt>
    <dgm:pt modelId="{F89E2344-CD87-4462-9E78-132054D8ECC3}" type="parTrans" cxnId="{6ACDA9CB-3D1E-44B4-8AF7-EAE5D4BC8FE6}">
      <dgm:prSet/>
      <dgm:spPr/>
      <dgm:t>
        <a:bodyPr/>
        <a:lstStyle/>
        <a:p>
          <a:endParaRPr lang="pl-PL"/>
        </a:p>
      </dgm:t>
    </dgm:pt>
    <dgm:pt modelId="{B309DBB4-939B-4A6A-B201-C1EECFA27D0C}" type="sibTrans" cxnId="{6ACDA9CB-3D1E-44B4-8AF7-EAE5D4BC8FE6}">
      <dgm:prSet/>
      <dgm:spPr/>
      <dgm:t>
        <a:bodyPr/>
        <a:lstStyle/>
        <a:p>
          <a:endParaRPr lang="pl-PL"/>
        </a:p>
      </dgm:t>
    </dgm:pt>
    <dgm:pt modelId="{8F22C5E4-D8CD-46FA-8555-33B741686570}">
      <dgm:prSet phldrT="[Tekst]"/>
      <dgm:spPr/>
      <dgm:t>
        <a:bodyPr/>
        <a:lstStyle/>
        <a:p>
          <a:pPr algn="just"/>
          <a:r>
            <a:rPr lang="en-GB" b="1" dirty="0" err="1" smtClean="0"/>
            <a:t>Analyzing</a:t>
          </a:r>
          <a:r>
            <a:rPr lang="en-GB" b="1" dirty="0" smtClean="0"/>
            <a:t> the situation of the non-profit sector in Poland and in </a:t>
          </a:r>
          <a:r>
            <a:rPr lang="en-GB" b="1" dirty="0" err="1" smtClean="0"/>
            <a:t>Podlaskie</a:t>
          </a:r>
          <a:r>
            <a:rPr lang="en-GB" b="1" dirty="0" smtClean="0"/>
            <a:t> </a:t>
          </a:r>
          <a:r>
            <a:rPr lang="en-GB" b="1" dirty="0" err="1" smtClean="0"/>
            <a:t>Voivodeship</a:t>
          </a:r>
          <a:r>
            <a:rPr lang="en-GB" dirty="0" smtClean="0"/>
            <a:t>, including the assessment of the existing activities of public institutions t</a:t>
          </a:r>
          <a:r>
            <a:rPr lang="pl-PL" dirty="0" err="1" smtClean="0"/>
            <a:t>hat</a:t>
          </a:r>
          <a:r>
            <a:rPr lang="en-GB" dirty="0" smtClean="0"/>
            <a:t> increase social capital </a:t>
          </a:r>
          <a:r>
            <a:rPr lang="en-GB" b="1" dirty="0" smtClean="0"/>
            <a:t>and the selection of the </a:t>
          </a:r>
          <a:r>
            <a:rPr lang="en-GB" b="1" dirty="0" err="1" smtClean="0"/>
            <a:t>voivodeship</a:t>
          </a:r>
          <a:r>
            <a:rPr lang="en-GB" b="1" dirty="0" smtClean="0"/>
            <a:t>, which can serve as a benchmark </a:t>
          </a:r>
          <a:r>
            <a:rPr lang="pl-PL" dirty="0" smtClean="0"/>
            <a:t>for </a:t>
          </a:r>
          <a:r>
            <a:rPr lang="en-GB" dirty="0" smtClean="0"/>
            <a:t>the implementation of changes in </a:t>
          </a:r>
          <a:r>
            <a:rPr lang="en-GB" dirty="0" err="1" smtClean="0"/>
            <a:t>Podlaskie</a:t>
          </a:r>
          <a:r>
            <a:rPr lang="en-GB" dirty="0" smtClean="0"/>
            <a:t> </a:t>
          </a:r>
          <a:r>
            <a:rPr lang="en-GB" dirty="0" err="1" smtClean="0"/>
            <a:t>Voivodeship</a:t>
          </a:r>
          <a:r>
            <a:rPr lang="pl-PL" dirty="0" smtClean="0"/>
            <a:t>.</a:t>
          </a:r>
          <a:r>
            <a:rPr lang="en-GB" dirty="0" smtClean="0"/>
            <a:t> </a:t>
          </a:r>
          <a:endParaRPr lang="pl-PL" dirty="0"/>
        </a:p>
      </dgm:t>
    </dgm:pt>
    <dgm:pt modelId="{AC33A919-ACAD-4BE5-8A38-F3117FEB5688}" type="parTrans" cxnId="{03431EA0-94E8-4B0B-9BCF-E87C0DFC7EFC}">
      <dgm:prSet/>
      <dgm:spPr/>
      <dgm:t>
        <a:bodyPr/>
        <a:lstStyle/>
        <a:p>
          <a:endParaRPr lang="pl-PL"/>
        </a:p>
      </dgm:t>
    </dgm:pt>
    <dgm:pt modelId="{79C373FA-151B-42B7-A928-84A06C9735A3}" type="sibTrans" cxnId="{03431EA0-94E8-4B0B-9BCF-E87C0DFC7EFC}">
      <dgm:prSet/>
      <dgm:spPr/>
      <dgm:t>
        <a:bodyPr/>
        <a:lstStyle/>
        <a:p>
          <a:endParaRPr lang="pl-PL"/>
        </a:p>
      </dgm:t>
    </dgm:pt>
    <dgm:pt modelId="{632BDEE3-3F2E-4C5D-B719-C45BBA886E27}" type="pres">
      <dgm:prSet presAssocID="{9128EFE4-0760-49AD-B70F-1D62D4C4CEA2}" presName="Name0" presStyleCnt="0">
        <dgm:presLayoutVars>
          <dgm:dir/>
          <dgm:animLvl val="lvl"/>
          <dgm:resizeHandles val="exact"/>
        </dgm:presLayoutVars>
      </dgm:prSet>
      <dgm:spPr/>
      <dgm:t>
        <a:bodyPr/>
        <a:lstStyle/>
        <a:p>
          <a:endParaRPr lang="pl-PL"/>
        </a:p>
      </dgm:t>
    </dgm:pt>
    <dgm:pt modelId="{54F745D3-4551-4849-B5C5-AE1F812748F8}" type="pres">
      <dgm:prSet presAssocID="{333EFF10-9917-4F1A-8C0F-5245F48ED73A}" presName="linNode" presStyleCnt="0"/>
      <dgm:spPr/>
    </dgm:pt>
    <dgm:pt modelId="{CCEC8876-FF6D-47FE-B6F2-1967B62C1C40}" type="pres">
      <dgm:prSet presAssocID="{333EFF10-9917-4F1A-8C0F-5245F48ED73A}" presName="parentText" presStyleLbl="node1" presStyleIdx="0" presStyleCnt="3" custScaleX="52778">
        <dgm:presLayoutVars>
          <dgm:chMax val="1"/>
          <dgm:bulletEnabled val="1"/>
        </dgm:presLayoutVars>
      </dgm:prSet>
      <dgm:spPr/>
      <dgm:t>
        <a:bodyPr/>
        <a:lstStyle/>
        <a:p>
          <a:endParaRPr lang="pl-PL"/>
        </a:p>
      </dgm:t>
    </dgm:pt>
    <dgm:pt modelId="{555EF5E8-FD55-4F70-B67E-5F4919D18F4C}" type="pres">
      <dgm:prSet presAssocID="{333EFF10-9917-4F1A-8C0F-5245F48ED73A}" presName="descendantText" presStyleLbl="alignAccFollowNode1" presStyleIdx="0" presStyleCnt="3">
        <dgm:presLayoutVars>
          <dgm:bulletEnabled val="1"/>
        </dgm:presLayoutVars>
      </dgm:prSet>
      <dgm:spPr/>
      <dgm:t>
        <a:bodyPr/>
        <a:lstStyle/>
        <a:p>
          <a:endParaRPr lang="pl-PL"/>
        </a:p>
      </dgm:t>
    </dgm:pt>
    <dgm:pt modelId="{CDA0D1EA-6D98-4D7F-886D-5A96F5F5D3FB}" type="pres">
      <dgm:prSet presAssocID="{2C01D4C8-EBF7-4C73-96C7-93A088EAD729}" presName="sp" presStyleCnt="0"/>
      <dgm:spPr/>
    </dgm:pt>
    <dgm:pt modelId="{3B363359-852F-4AFA-A84B-0FE7EBFCAE39}" type="pres">
      <dgm:prSet presAssocID="{045F4F2B-B8EB-4110-A080-E2606C4EF634}" presName="linNode" presStyleCnt="0"/>
      <dgm:spPr/>
    </dgm:pt>
    <dgm:pt modelId="{81C335C8-1245-43EB-818A-B41DCBB1395C}" type="pres">
      <dgm:prSet presAssocID="{045F4F2B-B8EB-4110-A080-E2606C4EF634}" presName="parentText" presStyleLbl="node1" presStyleIdx="1" presStyleCnt="3" custScaleX="52778">
        <dgm:presLayoutVars>
          <dgm:chMax val="1"/>
          <dgm:bulletEnabled val="1"/>
        </dgm:presLayoutVars>
      </dgm:prSet>
      <dgm:spPr/>
      <dgm:t>
        <a:bodyPr/>
        <a:lstStyle/>
        <a:p>
          <a:endParaRPr lang="pl-PL"/>
        </a:p>
      </dgm:t>
    </dgm:pt>
    <dgm:pt modelId="{9B92828C-F9EE-4884-83DC-64953F8CBC66}" type="pres">
      <dgm:prSet presAssocID="{045F4F2B-B8EB-4110-A080-E2606C4EF634}" presName="descendantText" presStyleLbl="alignAccFollowNode1" presStyleIdx="1" presStyleCnt="3">
        <dgm:presLayoutVars>
          <dgm:bulletEnabled val="1"/>
        </dgm:presLayoutVars>
      </dgm:prSet>
      <dgm:spPr/>
      <dgm:t>
        <a:bodyPr/>
        <a:lstStyle/>
        <a:p>
          <a:endParaRPr lang="pl-PL"/>
        </a:p>
      </dgm:t>
    </dgm:pt>
    <dgm:pt modelId="{BE21900F-3F44-4CE9-9A3B-3ABD0ADF0846}" type="pres">
      <dgm:prSet presAssocID="{64231345-D5AE-4169-BE8B-7CBD9E3A2FA8}" presName="sp" presStyleCnt="0"/>
      <dgm:spPr/>
    </dgm:pt>
    <dgm:pt modelId="{DB8606E9-4B80-4B25-B36D-3FE709923876}" type="pres">
      <dgm:prSet presAssocID="{9A8C3DD5-B2DD-4AAC-9124-FC5E70692D84}" presName="linNode" presStyleCnt="0"/>
      <dgm:spPr/>
    </dgm:pt>
    <dgm:pt modelId="{3065280C-C054-441B-A27A-E382D6C8CE5B}" type="pres">
      <dgm:prSet presAssocID="{9A8C3DD5-B2DD-4AAC-9124-FC5E70692D84}" presName="parentText" presStyleLbl="node1" presStyleIdx="2" presStyleCnt="3" custScaleX="52778">
        <dgm:presLayoutVars>
          <dgm:chMax val="1"/>
          <dgm:bulletEnabled val="1"/>
        </dgm:presLayoutVars>
      </dgm:prSet>
      <dgm:spPr/>
      <dgm:t>
        <a:bodyPr/>
        <a:lstStyle/>
        <a:p>
          <a:endParaRPr lang="pl-PL"/>
        </a:p>
      </dgm:t>
    </dgm:pt>
    <dgm:pt modelId="{44FAB315-5B4C-48B1-912F-1D28FEB0BB3F}" type="pres">
      <dgm:prSet presAssocID="{9A8C3DD5-B2DD-4AAC-9124-FC5E70692D84}" presName="descendantText" presStyleLbl="alignAccFollowNode1" presStyleIdx="2" presStyleCnt="3">
        <dgm:presLayoutVars>
          <dgm:bulletEnabled val="1"/>
        </dgm:presLayoutVars>
      </dgm:prSet>
      <dgm:spPr/>
      <dgm:t>
        <a:bodyPr/>
        <a:lstStyle/>
        <a:p>
          <a:endParaRPr lang="pl-PL"/>
        </a:p>
      </dgm:t>
    </dgm:pt>
  </dgm:ptLst>
  <dgm:cxnLst>
    <dgm:cxn modelId="{B929C9AA-0805-4AAE-833A-8CA79347D134}" srcId="{045F4F2B-B8EB-4110-A080-E2606C4EF634}" destId="{930D888B-455F-4815-AC55-241ED38BBB1B}" srcOrd="0" destOrd="0" parTransId="{AACD24F7-2905-4717-97BB-33587C2126BC}" sibTransId="{3C72BEBD-D18D-4D65-8FF4-6D326865C24C}"/>
    <dgm:cxn modelId="{7E9262E9-6679-4490-BD82-460CB9555B5A}" type="presOf" srcId="{333EFF10-9917-4F1A-8C0F-5245F48ED73A}" destId="{CCEC8876-FF6D-47FE-B6F2-1967B62C1C40}" srcOrd="0" destOrd="0" presId="urn:microsoft.com/office/officeart/2005/8/layout/vList5"/>
    <dgm:cxn modelId="{03431EA0-94E8-4B0B-9BCF-E87C0DFC7EFC}" srcId="{9A8C3DD5-B2DD-4AAC-9124-FC5E70692D84}" destId="{8F22C5E4-D8CD-46FA-8555-33B741686570}" srcOrd="0" destOrd="0" parTransId="{AC33A919-ACAD-4BE5-8A38-F3117FEB5688}" sibTransId="{79C373FA-151B-42B7-A928-84A06C9735A3}"/>
    <dgm:cxn modelId="{794068C4-2021-427C-83D6-3694C974852A}" srcId="{9128EFE4-0760-49AD-B70F-1D62D4C4CEA2}" destId="{333EFF10-9917-4F1A-8C0F-5245F48ED73A}" srcOrd="0" destOrd="0" parTransId="{A9815EC4-C74F-4698-8273-B97BCD8CC1B9}" sibTransId="{2C01D4C8-EBF7-4C73-96C7-93A088EAD729}"/>
    <dgm:cxn modelId="{DA5C965D-234D-4F49-A21E-4AD7439022E5}" srcId="{333EFF10-9917-4F1A-8C0F-5245F48ED73A}" destId="{F46CCB27-C716-440F-BA58-4B5BE38622EE}" srcOrd="0" destOrd="0" parTransId="{47BC934B-D2F8-4CAC-83B9-7873ED9DD347}" sibTransId="{7DF3DCFB-7B75-43ED-88F3-38FE16713DEC}"/>
    <dgm:cxn modelId="{7B132D3C-2049-4300-AD68-92C713ADB3C1}" type="presOf" srcId="{9128EFE4-0760-49AD-B70F-1D62D4C4CEA2}" destId="{632BDEE3-3F2E-4C5D-B719-C45BBA886E27}" srcOrd="0" destOrd="0" presId="urn:microsoft.com/office/officeart/2005/8/layout/vList5"/>
    <dgm:cxn modelId="{6ACDA9CB-3D1E-44B4-8AF7-EAE5D4BC8FE6}" srcId="{9128EFE4-0760-49AD-B70F-1D62D4C4CEA2}" destId="{9A8C3DD5-B2DD-4AAC-9124-FC5E70692D84}" srcOrd="2" destOrd="0" parTransId="{F89E2344-CD87-4462-9E78-132054D8ECC3}" sibTransId="{B309DBB4-939B-4A6A-B201-C1EECFA27D0C}"/>
    <dgm:cxn modelId="{85B83FFE-E2B0-46E2-AFB9-5A706C8291E4}" type="presOf" srcId="{930D888B-455F-4815-AC55-241ED38BBB1B}" destId="{9B92828C-F9EE-4884-83DC-64953F8CBC66}" srcOrd="0" destOrd="0" presId="urn:microsoft.com/office/officeart/2005/8/layout/vList5"/>
    <dgm:cxn modelId="{B1AAF01D-A0BF-414D-B51E-E0607C85C4BD}" type="presOf" srcId="{8F22C5E4-D8CD-46FA-8555-33B741686570}" destId="{44FAB315-5B4C-48B1-912F-1D28FEB0BB3F}" srcOrd="0" destOrd="0" presId="urn:microsoft.com/office/officeart/2005/8/layout/vList5"/>
    <dgm:cxn modelId="{ACC48160-2461-4000-82F2-FE23C45578DE}" type="presOf" srcId="{9A8C3DD5-B2DD-4AAC-9124-FC5E70692D84}" destId="{3065280C-C054-441B-A27A-E382D6C8CE5B}" srcOrd="0" destOrd="0" presId="urn:microsoft.com/office/officeart/2005/8/layout/vList5"/>
    <dgm:cxn modelId="{C4A7B09B-A1F0-4B44-B0BA-107059C99B22}" type="presOf" srcId="{F46CCB27-C716-440F-BA58-4B5BE38622EE}" destId="{555EF5E8-FD55-4F70-B67E-5F4919D18F4C}" srcOrd="0" destOrd="0" presId="urn:microsoft.com/office/officeart/2005/8/layout/vList5"/>
    <dgm:cxn modelId="{F67504A7-F91A-4B11-8384-70F70017DCD0}" srcId="{9128EFE4-0760-49AD-B70F-1D62D4C4CEA2}" destId="{045F4F2B-B8EB-4110-A080-E2606C4EF634}" srcOrd="1" destOrd="0" parTransId="{E336F969-2685-40E6-B647-F15C43ADD0D7}" sibTransId="{64231345-D5AE-4169-BE8B-7CBD9E3A2FA8}"/>
    <dgm:cxn modelId="{67C5C070-7393-43F7-B7D3-1928DEA2196A}" type="presOf" srcId="{045F4F2B-B8EB-4110-A080-E2606C4EF634}" destId="{81C335C8-1245-43EB-818A-B41DCBB1395C}" srcOrd="0" destOrd="0" presId="urn:microsoft.com/office/officeart/2005/8/layout/vList5"/>
    <dgm:cxn modelId="{D224B82C-7D52-4D48-A411-EDB48CC0FF92}" type="presParOf" srcId="{632BDEE3-3F2E-4C5D-B719-C45BBA886E27}" destId="{54F745D3-4551-4849-B5C5-AE1F812748F8}" srcOrd="0" destOrd="0" presId="urn:microsoft.com/office/officeart/2005/8/layout/vList5"/>
    <dgm:cxn modelId="{DFA8E6AC-D487-4232-809D-87D263D4BB2B}" type="presParOf" srcId="{54F745D3-4551-4849-B5C5-AE1F812748F8}" destId="{CCEC8876-FF6D-47FE-B6F2-1967B62C1C40}" srcOrd="0" destOrd="0" presId="urn:microsoft.com/office/officeart/2005/8/layout/vList5"/>
    <dgm:cxn modelId="{F8ECDF8A-FCC2-414C-A326-EF3845CC0ACE}" type="presParOf" srcId="{54F745D3-4551-4849-B5C5-AE1F812748F8}" destId="{555EF5E8-FD55-4F70-B67E-5F4919D18F4C}" srcOrd="1" destOrd="0" presId="urn:microsoft.com/office/officeart/2005/8/layout/vList5"/>
    <dgm:cxn modelId="{AE2B4323-52CC-44DF-A42F-26F0E85EEEAE}" type="presParOf" srcId="{632BDEE3-3F2E-4C5D-B719-C45BBA886E27}" destId="{CDA0D1EA-6D98-4D7F-886D-5A96F5F5D3FB}" srcOrd="1" destOrd="0" presId="urn:microsoft.com/office/officeart/2005/8/layout/vList5"/>
    <dgm:cxn modelId="{CD1BAFFE-876D-4341-8AB5-B11BAE29B139}" type="presParOf" srcId="{632BDEE3-3F2E-4C5D-B719-C45BBA886E27}" destId="{3B363359-852F-4AFA-A84B-0FE7EBFCAE39}" srcOrd="2" destOrd="0" presId="urn:microsoft.com/office/officeart/2005/8/layout/vList5"/>
    <dgm:cxn modelId="{5946BB26-E966-4044-84D4-52539A312B7B}" type="presParOf" srcId="{3B363359-852F-4AFA-A84B-0FE7EBFCAE39}" destId="{81C335C8-1245-43EB-818A-B41DCBB1395C}" srcOrd="0" destOrd="0" presId="urn:microsoft.com/office/officeart/2005/8/layout/vList5"/>
    <dgm:cxn modelId="{E0F985B8-18AE-46CC-9B4C-D6E20C99022D}" type="presParOf" srcId="{3B363359-852F-4AFA-A84B-0FE7EBFCAE39}" destId="{9B92828C-F9EE-4884-83DC-64953F8CBC66}" srcOrd="1" destOrd="0" presId="urn:microsoft.com/office/officeart/2005/8/layout/vList5"/>
    <dgm:cxn modelId="{A161E3FA-5183-476B-A779-2C75D49DEE41}" type="presParOf" srcId="{632BDEE3-3F2E-4C5D-B719-C45BBA886E27}" destId="{BE21900F-3F44-4CE9-9A3B-3ABD0ADF0846}" srcOrd="3" destOrd="0" presId="urn:microsoft.com/office/officeart/2005/8/layout/vList5"/>
    <dgm:cxn modelId="{E1FCA6D3-2001-40F1-9501-5B499AF28FD8}" type="presParOf" srcId="{632BDEE3-3F2E-4C5D-B719-C45BBA886E27}" destId="{DB8606E9-4B80-4B25-B36D-3FE709923876}" srcOrd="4" destOrd="0" presId="urn:microsoft.com/office/officeart/2005/8/layout/vList5"/>
    <dgm:cxn modelId="{E42C1FF1-FDCB-4808-8E19-8F2132D48446}" type="presParOf" srcId="{DB8606E9-4B80-4B25-B36D-3FE709923876}" destId="{3065280C-C054-441B-A27A-E382D6C8CE5B}" srcOrd="0" destOrd="0" presId="urn:microsoft.com/office/officeart/2005/8/layout/vList5"/>
    <dgm:cxn modelId="{7F3D1B93-FD5F-4A0D-9F12-606DC6BF4B32}" type="presParOf" srcId="{DB8606E9-4B80-4B25-B36D-3FE709923876}" destId="{44FAB315-5B4C-48B1-912F-1D28FEB0BB3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7B6F62A-6615-409E-B5D7-40E297D6344D}" type="doc">
      <dgm:prSet loTypeId="urn:microsoft.com/office/officeart/2005/8/layout/process4" loCatId="process" qsTypeId="urn:microsoft.com/office/officeart/2005/8/quickstyle/simple1" qsCatId="simple" csTypeId="urn:microsoft.com/office/officeart/2005/8/colors/accent3_5" csCatId="accent3" phldr="1"/>
      <dgm:spPr/>
      <dgm:t>
        <a:bodyPr/>
        <a:lstStyle/>
        <a:p>
          <a:endParaRPr lang="pl-PL"/>
        </a:p>
      </dgm:t>
    </dgm:pt>
    <dgm:pt modelId="{5E532299-26E3-4D23-856F-66CBE5FA614D}">
      <dgm:prSet phldrT="[Tekst]"/>
      <dgm:spPr/>
      <dgm:t>
        <a:bodyPr/>
        <a:lstStyle/>
        <a:p>
          <a:r>
            <a:rPr lang="pl-PL" b="1" dirty="0" smtClean="0"/>
            <a:t>Application</a:t>
          </a:r>
          <a:endParaRPr lang="pl-PL" b="1" dirty="0"/>
        </a:p>
      </dgm:t>
    </dgm:pt>
    <dgm:pt modelId="{846D48DD-50D3-4ECF-BEE4-4FA08AE8DE71}" type="parTrans" cxnId="{973916D4-1709-47F8-884B-996E2255DD84}">
      <dgm:prSet/>
      <dgm:spPr/>
      <dgm:t>
        <a:bodyPr/>
        <a:lstStyle/>
        <a:p>
          <a:endParaRPr lang="pl-PL"/>
        </a:p>
      </dgm:t>
    </dgm:pt>
    <dgm:pt modelId="{26D6B678-1028-4BF5-BE8F-6D58ED72761A}" type="sibTrans" cxnId="{973916D4-1709-47F8-884B-996E2255DD84}">
      <dgm:prSet/>
      <dgm:spPr/>
      <dgm:t>
        <a:bodyPr/>
        <a:lstStyle/>
        <a:p>
          <a:endParaRPr lang="pl-PL"/>
        </a:p>
      </dgm:t>
    </dgm:pt>
    <dgm:pt modelId="{286C2FBE-F17E-4DCF-BBFE-93C2A47BC91F}">
      <dgm:prSet phldrT="[Tekst]" custT="1"/>
      <dgm:spPr/>
      <dgm:t>
        <a:bodyPr/>
        <a:lstStyle/>
        <a:p>
          <a:pPr algn="just">
            <a:lnSpc>
              <a:spcPct val="100000"/>
            </a:lnSpc>
          </a:pPr>
          <a:r>
            <a:rPr lang="en-US" sz="1200" dirty="0" smtClean="0">
              <a:effectLst/>
              <a:latin typeface="Calibri"/>
            </a:rPr>
            <a:t>Two-thirds of the residents of </a:t>
          </a:r>
          <a:r>
            <a:rPr lang="en-US" sz="1200" dirty="0" err="1" smtClean="0">
              <a:effectLst/>
              <a:latin typeface="Calibri"/>
            </a:rPr>
            <a:t>Podlaskie</a:t>
          </a:r>
          <a:r>
            <a:rPr lang="en-US" sz="1200" dirty="0" smtClean="0">
              <a:effectLst/>
              <a:latin typeface="Calibri"/>
            </a:rPr>
            <a:t> </a:t>
          </a:r>
          <a:r>
            <a:rPr lang="en-US" sz="1200" dirty="0" err="1" smtClean="0">
              <a:effectLst/>
              <a:latin typeface="Calibri"/>
            </a:rPr>
            <a:t>Voivodeship</a:t>
          </a:r>
          <a:r>
            <a:rPr lang="en-US" sz="1200" dirty="0" smtClean="0">
              <a:effectLst/>
              <a:latin typeface="Calibri"/>
            </a:rPr>
            <a:t> (66%) do not belong to any civic organization. One in ten of the surveyed declares membership to a trade union (11%) or a religious organization (10%).</a:t>
          </a:r>
          <a:r>
            <a:rPr lang="pl-PL" sz="1200" dirty="0" smtClean="0">
              <a:effectLst/>
              <a:latin typeface="Calibri"/>
            </a:rPr>
            <a:t> </a:t>
          </a:r>
          <a:r>
            <a:rPr lang="en-US" sz="1200" dirty="0" smtClean="0">
              <a:effectLst/>
              <a:latin typeface="Calibri"/>
            </a:rPr>
            <a:t>Only one in eight residents of </a:t>
          </a:r>
          <a:r>
            <a:rPr lang="en-US" sz="1200" dirty="0" err="1" smtClean="0">
              <a:effectLst/>
              <a:latin typeface="Calibri"/>
            </a:rPr>
            <a:t>Podlaskie</a:t>
          </a:r>
          <a:r>
            <a:rPr lang="en-US" sz="1200" dirty="0" smtClean="0">
              <a:effectLst/>
              <a:latin typeface="Calibri"/>
            </a:rPr>
            <a:t> </a:t>
          </a:r>
          <a:r>
            <a:rPr lang="en-US" sz="1200" dirty="0" err="1" smtClean="0">
              <a:effectLst/>
              <a:latin typeface="Calibri"/>
            </a:rPr>
            <a:t>Voivodeship</a:t>
          </a:r>
          <a:r>
            <a:rPr lang="en-US" sz="1200" dirty="0" smtClean="0">
              <a:effectLst/>
              <a:latin typeface="Calibri"/>
            </a:rPr>
            <a:t> has ever benefitted from the offer of non-governmental organizations; more than three quarters (77%) declare that they have no such experience.</a:t>
          </a:r>
          <a:endParaRPr lang="pl-PL" sz="1200" dirty="0"/>
        </a:p>
      </dgm:t>
    </dgm:pt>
    <dgm:pt modelId="{BF138AD3-413D-4F41-AA8C-CA1069305A7A}" type="parTrans" cxnId="{4E62C061-AD2D-4CED-8E6A-70A622E2B3DC}">
      <dgm:prSet/>
      <dgm:spPr/>
      <dgm:t>
        <a:bodyPr/>
        <a:lstStyle/>
        <a:p>
          <a:endParaRPr lang="pl-PL"/>
        </a:p>
      </dgm:t>
    </dgm:pt>
    <dgm:pt modelId="{0912D1CB-6FE9-4D90-A92E-AE4378CE75DB}" type="sibTrans" cxnId="{4E62C061-AD2D-4CED-8E6A-70A622E2B3DC}">
      <dgm:prSet/>
      <dgm:spPr/>
      <dgm:t>
        <a:bodyPr/>
        <a:lstStyle/>
        <a:p>
          <a:endParaRPr lang="pl-PL"/>
        </a:p>
      </dgm:t>
    </dgm:pt>
    <dgm:pt modelId="{F91EE918-2E6A-4ED8-BC50-BF67EB7DEB67}">
      <dgm:prSet phldrT="[Tekst]"/>
      <dgm:spPr/>
      <dgm:t>
        <a:bodyPr/>
        <a:lstStyle/>
        <a:p>
          <a:r>
            <a:rPr lang="pl-PL" b="1" dirty="0" err="1" smtClean="0"/>
            <a:t>Recommendation</a:t>
          </a:r>
          <a:endParaRPr lang="pl-PL" b="1" dirty="0"/>
        </a:p>
      </dgm:t>
    </dgm:pt>
    <dgm:pt modelId="{1B54B9EE-5EE0-4E1F-8E71-00112578D919}" type="parTrans" cxnId="{1A55F142-DAD7-4F7D-90FF-BEFA878DB6ED}">
      <dgm:prSet/>
      <dgm:spPr/>
      <dgm:t>
        <a:bodyPr/>
        <a:lstStyle/>
        <a:p>
          <a:endParaRPr lang="pl-PL"/>
        </a:p>
      </dgm:t>
    </dgm:pt>
    <dgm:pt modelId="{EEB94BB1-E05A-44C9-BE9F-ABBEA61F6548}" type="sibTrans" cxnId="{1A55F142-DAD7-4F7D-90FF-BEFA878DB6ED}">
      <dgm:prSet/>
      <dgm:spPr/>
      <dgm:t>
        <a:bodyPr/>
        <a:lstStyle/>
        <a:p>
          <a:endParaRPr lang="pl-PL"/>
        </a:p>
      </dgm:t>
    </dgm:pt>
    <dgm:pt modelId="{081B1BA4-C8E6-43C6-827D-C71ADA9EA4EA}">
      <dgm:prSet phldrT="[Tekst]" custT="1"/>
      <dgm:spPr/>
      <dgm:t>
        <a:bodyPr/>
        <a:lstStyle/>
        <a:p>
          <a:r>
            <a:rPr lang="en-US" sz="1400" dirty="0" smtClean="0">
              <a:effectLst/>
              <a:latin typeface="Calibri"/>
            </a:rPr>
            <a:t>We recommend that the promotion, information and education activities be undertaken in the third sector. It seems that encouraging residents of </a:t>
          </a:r>
          <a:r>
            <a:rPr lang="en-US" sz="1400" dirty="0" err="1" smtClean="0">
              <a:effectLst/>
              <a:latin typeface="Calibri"/>
            </a:rPr>
            <a:t>Podlaskie</a:t>
          </a:r>
          <a:r>
            <a:rPr lang="en-US" sz="1400" dirty="0" smtClean="0">
              <a:effectLst/>
              <a:latin typeface="Calibri"/>
            </a:rPr>
            <a:t> </a:t>
          </a:r>
          <a:r>
            <a:rPr lang="en-US" sz="1400" dirty="0" err="1" smtClean="0">
              <a:effectLst/>
              <a:latin typeface="Calibri"/>
            </a:rPr>
            <a:t>Voivodeship</a:t>
          </a:r>
          <a:r>
            <a:rPr lang="en-US" sz="1400" dirty="0" smtClean="0">
              <a:effectLst/>
              <a:latin typeface="Calibri"/>
            </a:rPr>
            <a:t> for greater involvement in NGO activities is necessary.</a:t>
          </a:r>
          <a:endParaRPr lang="pl-PL" sz="1400" dirty="0"/>
        </a:p>
      </dgm:t>
    </dgm:pt>
    <dgm:pt modelId="{0C9B9F4F-5E6B-4C62-8B9B-4602CA7AA6CD}" type="parTrans" cxnId="{93BAF6F7-C376-4FC4-AE28-2583561D7916}">
      <dgm:prSet/>
      <dgm:spPr/>
      <dgm:t>
        <a:bodyPr/>
        <a:lstStyle/>
        <a:p>
          <a:endParaRPr lang="pl-PL"/>
        </a:p>
      </dgm:t>
    </dgm:pt>
    <dgm:pt modelId="{FC785D5E-95D3-4E71-BFE7-CA1695EBA17E}" type="sibTrans" cxnId="{93BAF6F7-C376-4FC4-AE28-2583561D7916}">
      <dgm:prSet/>
      <dgm:spPr/>
      <dgm:t>
        <a:bodyPr/>
        <a:lstStyle/>
        <a:p>
          <a:endParaRPr lang="pl-PL"/>
        </a:p>
      </dgm:t>
    </dgm:pt>
    <dgm:pt modelId="{22B111EE-CC13-4EEC-8231-446AD334C899}">
      <dgm:prSet phldrT="[Tekst]"/>
      <dgm:spPr/>
      <dgm:t>
        <a:bodyPr/>
        <a:lstStyle/>
        <a:p>
          <a:r>
            <a:rPr lang="pl-PL" b="1" dirty="0" smtClean="0"/>
            <a:t>Method of </a:t>
          </a:r>
          <a:r>
            <a:rPr lang="pl-PL" b="1" dirty="0" err="1" smtClean="0"/>
            <a:t>implementation</a:t>
          </a:r>
          <a:endParaRPr lang="pl-PL" b="1" dirty="0"/>
        </a:p>
      </dgm:t>
    </dgm:pt>
    <dgm:pt modelId="{81AA559C-B28F-42F3-8AA9-E07D7149C087}" type="parTrans" cxnId="{BE4B84A9-C22A-4E4A-BCC0-4D6A8955399D}">
      <dgm:prSet/>
      <dgm:spPr/>
      <dgm:t>
        <a:bodyPr/>
        <a:lstStyle/>
        <a:p>
          <a:endParaRPr lang="pl-PL"/>
        </a:p>
      </dgm:t>
    </dgm:pt>
    <dgm:pt modelId="{5DAC9ECC-C605-4BA9-86FF-3CE9D8902FD1}" type="sibTrans" cxnId="{BE4B84A9-C22A-4E4A-BCC0-4D6A8955399D}">
      <dgm:prSet/>
      <dgm:spPr/>
      <dgm:t>
        <a:bodyPr/>
        <a:lstStyle/>
        <a:p>
          <a:endParaRPr lang="pl-PL"/>
        </a:p>
      </dgm:t>
    </dgm:pt>
    <dgm:pt modelId="{AD5CE2F2-9DF7-4AC4-A640-56880A173586}">
      <dgm:prSet phldrT="[Tekst]" custT="1"/>
      <dgm:spPr/>
      <dgm:t>
        <a:bodyPr/>
        <a:lstStyle/>
        <a:p>
          <a:r>
            <a:rPr lang="en-US" sz="1200" dirty="0" smtClean="0">
              <a:effectLst/>
              <a:latin typeface="Calibri"/>
            </a:rPr>
            <a:t>Activities to encourage greater participation in the life of the third sector </a:t>
          </a:r>
          <a:r>
            <a:rPr lang="pl-PL" sz="1200" dirty="0" smtClean="0">
              <a:effectLst/>
              <a:latin typeface="Calibri"/>
            </a:rPr>
            <a:t>do not </a:t>
          </a:r>
          <a:r>
            <a:rPr lang="en-US" sz="1200" dirty="0" smtClean="0">
              <a:effectLst/>
              <a:latin typeface="Calibri"/>
            </a:rPr>
            <a:t>need</a:t>
          </a:r>
          <a:r>
            <a:rPr lang="pl-PL" sz="1200" dirty="0" smtClean="0">
              <a:effectLst/>
              <a:latin typeface="Calibri"/>
            </a:rPr>
            <a:t> to </a:t>
          </a:r>
          <a:r>
            <a:rPr lang="en-US" sz="1200" dirty="0" smtClean="0">
              <a:effectLst/>
              <a:latin typeface="Calibri"/>
            </a:rPr>
            <a:t>be costly. We propose that such actions be conducted as part of the existing structures such as NGO agents in the offices at different levels. We propose the cooperation between the aforementioned agents and representatives of NGO's is strengthened and joint actions be taken to strengthen the existing projects based on a synergy</a:t>
          </a:r>
          <a:r>
            <a:rPr lang="en-US" sz="1400" dirty="0" smtClean="0">
              <a:effectLst/>
              <a:latin typeface="Calibri"/>
            </a:rPr>
            <a:t>.</a:t>
          </a:r>
          <a:endParaRPr lang="pl-PL" sz="1400" dirty="0"/>
        </a:p>
      </dgm:t>
    </dgm:pt>
    <dgm:pt modelId="{378F4E18-788B-4B9F-9FD2-E1D1361EB6A7}" type="parTrans" cxnId="{7045153F-69B0-46C1-90B3-37351E35D8C2}">
      <dgm:prSet/>
      <dgm:spPr/>
      <dgm:t>
        <a:bodyPr/>
        <a:lstStyle/>
        <a:p>
          <a:endParaRPr lang="pl-PL"/>
        </a:p>
      </dgm:t>
    </dgm:pt>
    <dgm:pt modelId="{9CDC422C-4704-44A6-8428-7E03B2F2EAEC}" type="sibTrans" cxnId="{7045153F-69B0-46C1-90B3-37351E35D8C2}">
      <dgm:prSet/>
      <dgm:spPr/>
      <dgm:t>
        <a:bodyPr/>
        <a:lstStyle/>
        <a:p>
          <a:endParaRPr lang="pl-PL"/>
        </a:p>
      </dgm:t>
    </dgm:pt>
    <dgm:pt modelId="{445831C3-060A-4E9F-8AFE-3EE2C38DC58D}" type="pres">
      <dgm:prSet presAssocID="{C7B6F62A-6615-409E-B5D7-40E297D6344D}" presName="Name0" presStyleCnt="0">
        <dgm:presLayoutVars>
          <dgm:dir/>
          <dgm:animLvl val="lvl"/>
          <dgm:resizeHandles val="exact"/>
        </dgm:presLayoutVars>
      </dgm:prSet>
      <dgm:spPr/>
      <dgm:t>
        <a:bodyPr/>
        <a:lstStyle/>
        <a:p>
          <a:endParaRPr lang="pl-PL"/>
        </a:p>
      </dgm:t>
    </dgm:pt>
    <dgm:pt modelId="{7AED3860-F4F7-4A5F-B66B-F4FC7B9962D4}" type="pres">
      <dgm:prSet presAssocID="{22B111EE-CC13-4EEC-8231-446AD334C899}" presName="boxAndChildren" presStyleCnt="0"/>
      <dgm:spPr/>
    </dgm:pt>
    <dgm:pt modelId="{373C9893-62E6-4CB4-BEA4-1E4CC0E2B159}" type="pres">
      <dgm:prSet presAssocID="{22B111EE-CC13-4EEC-8231-446AD334C899}" presName="parentTextBox" presStyleLbl="node1" presStyleIdx="0" presStyleCnt="3"/>
      <dgm:spPr/>
      <dgm:t>
        <a:bodyPr/>
        <a:lstStyle/>
        <a:p>
          <a:endParaRPr lang="pl-PL"/>
        </a:p>
      </dgm:t>
    </dgm:pt>
    <dgm:pt modelId="{05116BB5-89E8-4EC4-B3A5-2B3E7C777D76}" type="pres">
      <dgm:prSet presAssocID="{22B111EE-CC13-4EEC-8231-446AD334C899}" presName="entireBox" presStyleLbl="node1" presStyleIdx="0" presStyleCnt="3"/>
      <dgm:spPr/>
      <dgm:t>
        <a:bodyPr/>
        <a:lstStyle/>
        <a:p>
          <a:endParaRPr lang="pl-PL"/>
        </a:p>
      </dgm:t>
    </dgm:pt>
    <dgm:pt modelId="{3F181831-C4F2-4563-AFE2-D3945FE408D3}" type="pres">
      <dgm:prSet presAssocID="{22B111EE-CC13-4EEC-8231-446AD334C899}" presName="descendantBox" presStyleCnt="0"/>
      <dgm:spPr/>
    </dgm:pt>
    <dgm:pt modelId="{E2AB246B-4CD5-4BD0-8634-259766BC48DA}" type="pres">
      <dgm:prSet presAssocID="{AD5CE2F2-9DF7-4AC4-A640-56880A173586}" presName="childTextBox" presStyleLbl="fgAccFollowNode1" presStyleIdx="0" presStyleCnt="3" custLinFactNeighborX="485" custLinFactNeighborY="15068">
        <dgm:presLayoutVars>
          <dgm:bulletEnabled val="1"/>
        </dgm:presLayoutVars>
      </dgm:prSet>
      <dgm:spPr/>
      <dgm:t>
        <a:bodyPr/>
        <a:lstStyle/>
        <a:p>
          <a:endParaRPr lang="pl-PL"/>
        </a:p>
      </dgm:t>
    </dgm:pt>
    <dgm:pt modelId="{F16856A8-513E-428E-A175-3B17DC40E386}" type="pres">
      <dgm:prSet presAssocID="{EEB94BB1-E05A-44C9-BE9F-ABBEA61F6548}" presName="sp" presStyleCnt="0"/>
      <dgm:spPr/>
    </dgm:pt>
    <dgm:pt modelId="{3EA0FF25-4B11-4B28-9461-C28462CC399E}" type="pres">
      <dgm:prSet presAssocID="{F91EE918-2E6A-4ED8-BC50-BF67EB7DEB67}" presName="arrowAndChildren" presStyleCnt="0"/>
      <dgm:spPr/>
    </dgm:pt>
    <dgm:pt modelId="{BF95811C-39F2-4767-8CB8-1294FDDBDD02}" type="pres">
      <dgm:prSet presAssocID="{F91EE918-2E6A-4ED8-BC50-BF67EB7DEB67}" presName="parentTextArrow" presStyleLbl="node1" presStyleIdx="0" presStyleCnt="3"/>
      <dgm:spPr/>
      <dgm:t>
        <a:bodyPr/>
        <a:lstStyle/>
        <a:p>
          <a:endParaRPr lang="pl-PL"/>
        </a:p>
      </dgm:t>
    </dgm:pt>
    <dgm:pt modelId="{2AA798FB-391E-4081-B8D7-B53E5EAFA02E}" type="pres">
      <dgm:prSet presAssocID="{F91EE918-2E6A-4ED8-BC50-BF67EB7DEB67}" presName="arrow" presStyleLbl="node1" presStyleIdx="1" presStyleCnt="3" custScaleY="74023"/>
      <dgm:spPr/>
      <dgm:t>
        <a:bodyPr/>
        <a:lstStyle/>
        <a:p>
          <a:endParaRPr lang="pl-PL"/>
        </a:p>
      </dgm:t>
    </dgm:pt>
    <dgm:pt modelId="{EE383564-AEC1-42DE-86E3-0E3B5301861C}" type="pres">
      <dgm:prSet presAssocID="{F91EE918-2E6A-4ED8-BC50-BF67EB7DEB67}" presName="descendantArrow" presStyleCnt="0"/>
      <dgm:spPr/>
    </dgm:pt>
    <dgm:pt modelId="{BAC1307F-C843-46BE-86AC-E93B1FDB2E47}" type="pres">
      <dgm:prSet presAssocID="{081B1BA4-C8E6-43C6-827D-C71ADA9EA4EA}" presName="childTextArrow" presStyleLbl="fgAccFollowNode1" presStyleIdx="1" presStyleCnt="3">
        <dgm:presLayoutVars>
          <dgm:bulletEnabled val="1"/>
        </dgm:presLayoutVars>
      </dgm:prSet>
      <dgm:spPr/>
      <dgm:t>
        <a:bodyPr/>
        <a:lstStyle/>
        <a:p>
          <a:endParaRPr lang="pl-PL"/>
        </a:p>
      </dgm:t>
    </dgm:pt>
    <dgm:pt modelId="{1D6D6A0C-4F05-44FF-A8CD-7932E5994131}" type="pres">
      <dgm:prSet presAssocID="{26D6B678-1028-4BF5-BE8F-6D58ED72761A}" presName="sp" presStyleCnt="0"/>
      <dgm:spPr/>
    </dgm:pt>
    <dgm:pt modelId="{5739FB0C-C78F-41CA-8B08-B527AE70E7F2}" type="pres">
      <dgm:prSet presAssocID="{5E532299-26E3-4D23-856F-66CBE5FA614D}" presName="arrowAndChildren" presStyleCnt="0"/>
      <dgm:spPr/>
    </dgm:pt>
    <dgm:pt modelId="{1A03544D-8E48-46A6-807D-D77D1FCFC132}" type="pres">
      <dgm:prSet presAssocID="{5E532299-26E3-4D23-856F-66CBE5FA614D}" presName="parentTextArrow" presStyleLbl="node1" presStyleIdx="1" presStyleCnt="3"/>
      <dgm:spPr/>
      <dgm:t>
        <a:bodyPr/>
        <a:lstStyle/>
        <a:p>
          <a:endParaRPr lang="pl-PL"/>
        </a:p>
      </dgm:t>
    </dgm:pt>
    <dgm:pt modelId="{3B9CE79E-16BC-4B9F-AE4D-DEF95343ACE9}" type="pres">
      <dgm:prSet presAssocID="{5E532299-26E3-4D23-856F-66CBE5FA614D}" presName="arrow" presStyleLbl="node1" presStyleIdx="2" presStyleCnt="3" custScaleY="71949"/>
      <dgm:spPr/>
      <dgm:t>
        <a:bodyPr/>
        <a:lstStyle/>
        <a:p>
          <a:endParaRPr lang="pl-PL"/>
        </a:p>
      </dgm:t>
    </dgm:pt>
    <dgm:pt modelId="{F8DE4FE8-28AC-41E1-84E6-1B8518429FCA}" type="pres">
      <dgm:prSet presAssocID="{5E532299-26E3-4D23-856F-66CBE5FA614D}" presName="descendantArrow" presStyleCnt="0"/>
      <dgm:spPr/>
    </dgm:pt>
    <dgm:pt modelId="{0D259B34-2FC7-4407-800C-8B2D792B97C9}" type="pres">
      <dgm:prSet presAssocID="{286C2FBE-F17E-4DCF-BBFE-93C2A47BC91F}" presName="childTextArrow" presStyleLbl="fgAccFollowNode1" presStyleIdx="2" presStyleCnt="3">
        <dgm:presLayoutVars>
          <dgm:bulletEnabled val="1"/>
        </dgm:presLayoutVars>
      </dgm:prSet>
      <dgm:spPr/>
      <dgm:t>
        <a:bodyPr/>
        <a:lstStyle/>
        <a:p>
          <a:endParaRPr lang="pl-PL"/>
        </a:p>
      </dgm:t>
    </dgm:pt>
  </dgm:ptLst>
  <dgm:cxnLst>
    <dgm:cxn modelId="{BE4B84A9-C22A-4E4A-BCC0-4D6A8955399D}" srcId="{C7B6F62A-6615-409E-B5D7-40E297D6344D}" destId="{22B111EE-CC13-4EEC-8231-446AD334C899}" srcOrd="2" destOrd="0" parTransId="{81AA559C-B28F-42F3-8AA9-E07D7149C087}" sibTransId="{5DAC9ECC-C605-4BA9-86FF-3CE9D8902FD1}"/>
    <dgm:cxn modelId="{A5DCAA74-5BEF-461B-8196-78B5A258E099}" type="presOf" srcId="{F91EE918-2E6A-4ED8-BC50-BF67EB7DEB67}" destId="{BF95811C-39F2-4767-8CB8-1294FDDBDD02}" srcOrd="0" destOrd="0" presId="urn:microsoft.com/office/officeart/2005/8/layout/process4"/>
    <dgm:cxn modelId="{4E62C061-AD2D-4CED-8E6A-70A622E2B3DC}" srcId="{5E532299-26E3-4D23-856F-66CBE5FA614D}" destId="{286C2FBE-F17E-4DCF-BBFE-93C2A47BC91F}" srcOrd="0" destOrd="0" parTransId="{BF138AD3-413D-4F41-AA8C-CA1069305A7A}" sibTransId="{0912D1CB-6FE9-4D90-A92E-AE4378CE75DB}"/>
    <dgm:cxn modelId="{69CB82AB-DADC-4DAE-8DD9-AEB5A8CB79C3}" type="presOf" srcId="{C7B6F62A-6615-409E-B5D7-40E297D6344D}" destId="{445831C3-060A-4E9F-8AFE-3EE2C38DC58D}" srcOrd="0" destOrd="0" presId="urn:microsoft.com/office/officeart/2005/8/layout/process4"/>
    <dgm:cxn modelId="{93BAF6F7-C376-4FC4-AE28-2583561D7916}" srcId="{F91EE918-2E6A-4ED8-BC50-BF67EB7DEB67}" destId="{081B1BA4-C8E6-43C6-827D-C71ADA9EA4EA}" srcOrd="0" destOrd="0" parTransId="{0C9B9F4F-5E6B-4C62-8B9B-4602CA7AA6CD}" sibTransId="{FC785D5E-95D3-4E71-BFE7-CA1695EBA17E}"/>
    <dgm:cxn modelId="{BFC49B3D-B2A4-4A44-BCC5-A34109794EB8}" type="presOf" srcId="{286C2FBE-F17E-4DCF-BBFE-93C2A47BC91F}" destId="{0D259B34-2FC7-4407-800C-8B2D792B97C9}" srcOrd="0" destOrd="0" presId="urn:microsoft.com/office/officeart/2005/8/layout/process4"/>
    <dgm:cxn modelId="{B0E6A977-2CC9-4955-83EF-49CCE04A1B19}" type="presOf" srcId="{081B1BA4-C8E6-43C6-827D-C71ADA9EA4EA}" destId="{BAC1307F-C843-46BE-86AC-E93B1FDB2E47}" srcOrd="0" destOrd="0" presId="urn:microsoft.com/office/officeart/2005/8/layout/process4"/>
    <dgm:cxn modelId="{973916D4-1709-47F8-884B-996E2255DD84}" srcId="{C7B6F62A-6615-409E-B5D7-40E297D6344D}" destId="{5E532299-26E3-4D23-856F-66CBE5FA614D}" srcOrd="0" destOrd="0" parTransId="{846D48DD-50D3-4ECF-BEE4-4FA08AE8DE71}" sibTransId="{26D6B678-1028-4BF5-BE8F-6D58ED72761A}"/>
    <dgm:cxn modelId="{17F58C0A-F0AA-4F72-8DDD-E7F912CB331E}" type="presOf" srcId="{AD5CE2F2-9DF7-4AC4-A640-56880A173586}" destId="{E2AB246B-4CD5-4BD0-8634-259766BC48DA}" srcOrd="0" destOrd="0" presId="urn:microsoft.com/office/officeart/2005/8/layout/process4"/>
    <dgm:cxn modelId="{7045153F-69B0-46C1-90B3-37351E35D8C2}" srcId="{22B111EE-CC13-4EEC-8231-446AD334C899}" destId="{AD5CE2F2-9DF7-4AC4-A640-56880A173586}" srcOrd="0" destOrd="0" parTransId="{378F4E18-788B-4B9F-9FD2-E1D1361EB6A7}" sibTransId="{9CDC422C-4704-44A6-8428-7E03B2F2EAEC}"/>
    <dgm:cxn modelId="{9A169ED5-8A19-4AAF-8ED9-607E282E7302}" type="presOf" srcId="{22B111EE-CC13-4EEC-8231-446AD334C899}" destId="{373C9893-62E6-4CB4-BEA4-1E4CC0E2B159}" srcOrd="0" destOrd="0" presId="urn:microsoft.com/office/officeart/2005/8/layout/process4"/>
    <dgm:cxn modelId="{1A55F142-DAD7-4F7D-90FF-BEFA878DB6ED}" srcId="{C7B6F62A-6615-409E-B5D7-40E297D6344D}" destId="{F91EE918-2E6A-4ED8-BC50-BF67EB7DEB67}" srcOrd="1" destOrd="0" parTransId="{1B54B9EE-5EE0-4E1F-8E71-00112578D919}" sibTransId="{EEB94BB1-E05A-44C9-BE9F-ABBEA61F6548}"/>
    <dgm:cxn modelId="{B9225E14-9C29-44A3-B020-7903C1E714FD}" type="presOf" srcId="{22B111EE-CC13-4EEC-8231-446AD334C899}" destId="{05116BB5-89E8-4EC4-B3A5-2B3E7C777D76}" srcOrd="1" destOrd="0" presId="urn:microsoft.com/office/officeart/2005/8/layout/process4"/>
    <dgm:cxn modelId="{5BBD4C1E-1A75-49F7-99E4-54D75BEC68A3}" type="presOf" srcId="{F91EE918-2E6A-4ED8-BC50-BF67EB7DEB67}" destId="{2AA798FB-391E-4081-B8D7-B53E5EAFA02E}" srcOrd="1" destOrd="0" presId="urn:microsoft.com/office/officeart/2005/8/layout/process4"/>
    <dgm:cxn modelId="{39F9D3DC-9E21-4EBB-9C83-A00D8C8C67C2}" type="presOf" srcId="{5E532299-26E3-4D23-856F-66CBE5FA614D}" destId="{1A03544D-8E48-46A6-807D-D77D1FCFC132}" srcOrd="0" destOrd="0" presId="urn:microsoft.com/office/officeart/2005/8/layout/process4"/>
    <dgm:cxn modelId="{F67CA6E5-E99C-4162-A5DC-0445D6362851}" type="presOf" srcId="{5E532299-26E3-4D23-856F-66CBE5FA614D}" destId="{3B9CE79E-16BC-4B9F-AE4D-DEF95343ACE9}" srcOrd="1" destOrd="0" presId="urn:microsoft.com/office/officeart/2005/8/layout/process4"/>
    <dgm:cxn modelId="{CC3BA55B-41EE-4403-86D9-A8B4E5225510}" type="presParOf" srcId="{445831C3-060A-4E9F-8AFE-3EE2C38DC58D}" destId="{7AED3860-F4F7-4A5F-B66B-F4FC7B9962D4}" srcOrd="0" destOrd="0" presId="urn:microsoft.com/office/officeart/2005/8/layout/process4"/>
    <dgm:cxn modelId="{DE059F25-C224-4784-9BE8-8F49A28700B5}" type="presParOf" srcId="{7AED3860-F4F7-4A5F-B66B-F4FC7B9962D4}" destId="{373C9893-62E6-4CB4-BEA4-1E4CC0E2B159}" srcOrd="0" destOrd="0" presId="urn:microsoft.com/office/officeart/2005/8/layout/process4"/>
    <dgm:cxn modelId="{FC549BEE-E296-4B00-A0D1-D68D3EFFDE5B}" type="presParOf" srcId="{7AED3860-F4F7-4A5F-B66B-F4FC7B9962D4}" destId="{05116BB5-89E8-4EC4-B3A5-2B3E7C777D76}" srcOrd="1" destOrd="0" presId="urn:microsoft.com/office/officeart/2005/8/layout/process4"/>
    <dgm:cxn modelId="{B656F8E5-1DD5-4F2E-8542-01B66C716814}" type="presParOf" srcId="{7AED3860-F4F7-4A5F-B66B-F4FC7B9962D4}" destId="{3F181831-C4F2-4563-AFE2-D3945FE408D3}" srcOrd="2" destOrd="0" presId="urn:microsoft.com/office/officeart/2005/8/layout/process4"/>
    <dgm:cxn modelId="{8A5D81CF-59A6-4CFD-A7F5-C4DB924CE06E}" type="presParOf" srcId="{3F181831-C4F2-4563-AFE2-D3945FE408D3}" destId="{E2AB246B-4CD5-4BD0-8634-259766BC48DA}" srcOrd="0" destOrd="0" presId="urn:microsoft.com/office/officeart/2005/8/layout/process4"/>
    <dgm:cxn modelId="{4509753F-721F-4CA6-A263-F8207BC82431}" type="presParOf" srcId="{445831C3-060A-4E9F-8AFE-3EE2C38DC58D}" destId="{F16856A8-513E-428E-A175-3B17DC40E386}" srcOrd="1" destOrd="0" presId="urn:microsoft.com/office/officeart/2005/8/layout/process4"/>
    <dgm:cxn modelId="{227E624C-2FC9-4E55-A920-F89A9D8FE326}" type="presParOf" srcId="{445831C3-060A-4E9F-8AFE-3EE2C38DC58D}" destId="{3EA0FF25-4B11-4B28-9461-C28462CC399E}" srcOrd="2" destOrd="0" presId="urn:microsoft.com/office/officeart/2005/8/layout/process4"/>
    <dgm:cxn modelId="{A84648C6-5614-46C3-A164-9EDAA5F9567B}" type="presParOf" srcId="{3EA0FF25-4B11-4B28-9461-C28462CC399E}" destId="{BF95811C-39F2-4767-8CB8-1294FDDBDD02}" srcOrd="0" destOrd="0" presId="urn:microsoft.com/office/officeart/2005/8/layout/process4"/>
    <dgm:cxn modelId="{0AA14127-077C-4975-AC9F-83796C31A46C}" type="presParOf" srcId="{3EA0FF25-4B11-4B28-9461-C28462CC399E}" destId="{2AA798FB-391E-4081-B8D7-B53E5EAFA02E}" srcOrd="1" destOrd="0" presId="urn:microsoft.com/office/officeart/2005/8/layout/process4"/>
    <dgm:cxn modelId="{B6103736-34D7-4846-9B32-2D7DB4534676}" type="presParOf" srcId="{3EA0FF25-4B11-4B28-9461-C28462CC399E}" destId="{EE383564-AEC1-42DE-86E3-0E3B5301861C}" srcOrd="2" destOrd="0" presId="urn:microsoft.com/office/officeart/2005/8/layout/process4"/>
    <dgm:cxn modelId="{06FEBC8F-81DC-4AD8-92EA-0FEA915D5656}" type="presParOf" srcId="{EE383564-AEC1-42DE-86E3-0E3B5301861C}" destId="{BAC1307F-C843-46BE-86AC-E93B1FDB2E47}" srcOrd="0" destOrd="0" presId="urn:microsoft.com/office/officeart/2005/8/layout/process4"/>
    <dgm:cxn modelId="{F1C0FF2A-7D2A-424E-8B97-D160FCD044B6}" type="presParOf" srcId="{445831C3-060A-4E9F-8AFE-3EE2C38DC58D}" destId="{1D6D6A0C-4F05-44FF-A8CD-7932E5994131}" srcOrd="3" destOrd="0" presId="urn:microsoft.com/office/officeart/2005/8/layout/process4"/>
    <dgm:cxn modelId="{A23AF8E7-69D6-45D6-B43C-EC3ABCE0A231}" type="presParOf" srcId="{445831C3-060A-4E9F-8AFE-3EE2C38DC58D}" destId="{5739FB0C-C78F-41CA-8B08-B527AE70E7F2}" srcOrd="4" destOrd="0" presId="urn:microsoft.com/office/officeart/2005/8/layout/process4"/>
    <dgm:cxn modelId="{3E4AB5FD-26E5-415D-8C0B-3149948E40D4}" type="presParOf" srcId="{5739FB0C-C78F-41CA-8B08-B527AE70E7F2}" destId="{1A03544D-8E48-46A6-807D-D77D1FCFC132}" srcOrd="0" destOrd="0" presId="urn:microsoft.com/office/officeart/2005/8/layout/process4"/>
    <dgm:cxn modelId="{7FE8351E-1906-4E99-8575-76B9FD6A3AB2}" type="presParOf" srcId="{5739FB0C-C78F-41CA-8B08-B527AE70E7F2}" destId="{3B9CE79E-16BC-4B9F-AE4D-DEF95343ACE9}" srcOrd="1" destOrd="0" presId="urn:microsoft.com/office/officeart/2005/8/layout/process4"/>
    <dgm:cxn modelId="{EA06E21C-6F93-4749-B339-6F11376717B1}" type="presParOf" srcId="{5739FB0C-C78F-41CA-8B08-B527AE70E7F2}" destId="{F8DE4FE8-28AC-41E1-84E6-1B8518429FCA}" srcOrd="2" destOrd="0" presId="urn:microsoft.com/office/officeart/2005/8/layout/process4"/>
    <dgm:cxn modelId="{69CAF748-1A4B-4F32-BEF0-0E96C6F2FD7F}" type="presParOf" srcId="{F8DE4FE8-28AC-41E1-84E6-1B8518429FCA}" destId="{0D259B34-2FC7-4407-800C-8B2D792B97C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7B6F62A-6615-409E-B5D7-40E297D6344D}" type="doc">
      <dgm:prSet loTypeId="urn:microsoft.com/office/officeart/2005/8/layout/process4" loCatId="process" qsTypeId="urn:microsoft.com/office/officeart/2005/8/quickstyle/simple1" qsCatId="simple" csTypeId="urn:microsoft.com/office/officeart/2005/8/colors/accent3_5" csCatId="accent3" phldr="1"/>
      <dgm:spPr/>
      <dgm:t>
        <a:bodyPr/>
        <a:lstStyle/>
        <a:p>
          <a:endParaRPr lang="pl-PL"/>
        </a:p>
      </dgm:t>
    </dgm:pt>
    <dgm:pt modelId="{5E532299-26E3-4D23-856F-66CBE5FA614D}">
      <dgm:prSet phldrT="[Tekst]"/>
      <dgm:spPr/>
      <dgm:t>
        <a:bodyPr/>
        <a:lstStyle/>
        <a:p>
          <a:r>
            <a:rPr lang="pl-PL" b="1" dirty="0" smtClean="0"/>
            <a:t>Application</a:t>
          </a:r>
          <a:endParaRPr lang="pl-PL" b="1" dirty="0"/>
        </a:p>
      </dgm:t>
    </dgm:pt>
    <dgm:pt modelId="{846D48DD-50D3-4ECF-BEE4-4FA08AE8DE71}" type="parTrans" cxnId="{973916D4-1709-47F8-884B-996E2255DD84}">
      <dgm:prSet/>
      <dgm:spPr/>
      <dgm:t>
        <a:bodyPr/>
        <a:lstStyle/>
        <a:p>
          <a:endParaRPr lang="pl-PL"/>
        </a:p>
      </dgm:t>
    </dgm:pt>
    <dgm:pt modelId="{26D6B678-1028-4BF5-BE8F-6D58ED72761A}" type="sibTrans" cxnId="{973916D4-1709-47F8-884B-996E2255DD84}">
      <dgm:prSet/>
      <dgm:spPr/>
      <dgm:t>
        <a:bodyPr/>
        <a:lstStyle/>
        <a:p>
          <a:endParaRPr lang="pl-PL"/>
        </a:p>
      </dgm:t>
    </dgm:pt>
    <dgm:pt modelId="{286C2FBE-F17E-4DCF-BBFE-93C2A47BC91F}">
      <dgm:prSet phldrT="[Tekst]" custT="1"/>
      <dgm:spPr/>
      <dgm:t>
        <a:bodyPr/>
        <a:lstStyle/>
        <a:p>
          <a:pPr algn="ctr"/>
          <a:r>
            <a:rPr lang="pl-PL" sz="1400" dirty="0" smtClean="0">
              <a:effectLst/>
              <a:latin typeface="Calibri"/>
            </a:rPr>
            <a:t>S</a:t>
          </a:r>
          <a:r>
            <a:rPr lang="en-US" sz="1400" dirty="0" err="1" smtClean="0">
              <a:effectLst/>
              <a:latin typeface="Calibri"/>
            </a:rPr>
            <a:t>ocial</a:t>
          </a:r>
          <a:r>
            <a:rPr lang="en-US" sz="1400" dirty="0" smtClean="0">
              <a:effectLst/>
              <a:latin typeface="Calibri"/>
            </a:rPr>
            <a:t> activists much more frequently than other participants of the survey come from environments in which also other persons work for the third sector. </a:t>
          </a:r>
          <a:endParaRPr lang="pl-PL" sz="1400" dirty="0"/>
        </a:p>
      </dgm:t>
    </dgm:pt>
    <dgm:pt modelId="{BF138AD3-413D-4F41-AA8C-CA1069305A7A}" type="parTrans" cxnId="{4E62C061-AD2D-4CED-8E6A-70A622E2B3DC}">
      <dgm:prSet/>
      <dgm:spPr/>
      <dgm:t>
        <a:bodyPr/>
        <a:lstStyle/>
        <a:p>
          <a:endParaRPr lang="pl-PL"/>
        </a:p>
      </dgm:t>
    </dgm:pt>
    <dgm:pt modelId="{0912D1CB-6FE9-4D90-A92E-AE4378CE75DB}" type="sibTrans" cxnId="{4E62C061-AD2D-4CED-8E6A-70A622E2B3DC}">
      <dgm:prSet/>
      <dgm:spPr/>
      <dgm:t>
        <a:bodyPr/>
        <a:lstStyle/>
        <a:p>
          <a:endParaRPr lang="pl-PL"/>
        </a:p>
      </dgm:t>
    </dgm:pt>
    <dgm:pt modelId="{F91EE918-2E6A-4ED8-BC50-BF67EB7DEB67}">
      <dgm:prSet phldrT="[Tekst]"/>
      <dgm:spPr/>
      <dgm:t>
        <a:bodyPr/>
        <a:lstStyle/>
        <a:p>
          <a:r>
            <a:rPr lang="pl-PL" b="1" dirty="0" err="1" smtClean="0"/>
            <a:t>Recommendation</a:t>
          </a:r>
          <a:endParaRPr lang="pl-PL" b="1" dirty="0"/>
        </a:p>
      </dgm:t>
    </dgm:pt>
    <dgm:pt modelId="{1B54B9EE-5EE0-4E1F-8E71-00112578D919}" type="parTrans" cxnId="{1A55F142-DAD7-4F7D-90FF-BEFA878DB6ED}">
      <dgm:prSet/>
      <dgm:spPr/>
      <dgm:t>
        <a:bodyPr/>
        <a:lstStyle/>
        <a:p>
          <a:endParaRPr lang="pl-PL"/>
        </a:p>
      </dgm:t>
    </dgm:pt>
    <dgm:pt modelId="{EEB94BB1-E05A-44C9-BE9F-ABBEA61F6548}" type="sibTrans" cxnId="{1A55F142-DAD7-4F7D-90FF-BEFA878DB6ED}">
      <dgm:prSet/>
      <dgm:spPr/>
      <dgm:t>
        <a:bodyPr/>
        <a:lstStyle/>
        <a:p>
          <a:endParaRPr lang="pl-PL"/>
        </a:p>
      </dgm:t>
    </dgm:pt>
    <dgm:pt modelId="{081B1BA4-C8E6-43C6-827D-C71ADA9EA4EA}">
      <dgm:prSet phldrT="[Tekst]" custT="1"/>
      <dgm:spPr/>
      <dgm:t>
        <a:bodyPr/>
        <a:lstStyle/>
        <a:p>
          <a:r>
            <a:rPr lang="en-US" sz="1400" dirty="0" smtClean="0">
              <a:effectLst/>
              <a:latin typeface="Calibri"/>
            </a:rPr>
            <a:t>Greater involvement of the NGO activists in local and regional environments of the residents of </a:t>
          </a:r>
          <a:r>
            <a:rPr lang="en-US" sz="1400" dirty="0" err="1" smtClean="0">
              <a:effectLst/>
              <a:latin typeface="Calibri"/>
            </a:rPr>
            <a:t>Podlaskie</a:t>
          </a:r>
          <a:r>
            <a:rPr lang="en-US" sz="1400" dirty="0" smtClean="0">
              <a:effectLst/>
              <a:latin typeface="Calibri"/>
            </a:rPr>
            <a:t> </a:t>
          </a:r>
          <a:r>
            <a:rPr lang="en-US" sz="1400" dirty="0" err="1" smtClean="0">
              <a:effectLst/>
              <a:latin typeface="Calibri"/>
            </a:rPr>
            <a:t>Voivodeship</a:t>
          </a:r>
          <a:r>
            <a:rPr lang="en-US" sz="1400" dirty="0" smtClean="0">
              <a:effectLst/>
              <a:latin typeface="Calibri"/>
            </a:rPr>
            <a:t> and attracting them to the third sector is necessary.</a:t>
          </a:r>
          <a:endParaRPr lang="pl-PL" sz="1400" dirty="0"/>
        </a:p>
      </dgm:t>
    </dgm:pt>
    <dgm:pt modelId="{0C9B9F4F-5E6B-4C62-8B9B-4602CA7AA6CD}" type="parTrans" cxnId="{93BAF6F7-C376-4FC4-AE28-2583561D7916}">
      <dgm:prSet/>
      <dgm:spPr/>
      <dgm:t>
        <a:bodyPr/>
        <a:lstStyle/>
        <a:p>
          <a:endParaRPr lang="pl-PL"/>
        </a:p>
      </dgm:t>
    </dgm:pt>
    <dgm:pt modelId="{FC785D5E-95D3-4E71-BFE7-CA1695EBA17E}" type="sibTrans" cxnId="{93BAF6F7-C376-4FC4-AE28-2583561D7916}">
      <dgm:prSet/>
      <dgm:spPr/>
      <dgm:t>
        <a:bodyPr/>
        <a:lstStyle/>
        <a:p>
          <a:endParaRPr lang="pl-PL"/>
        </a:p>
      </dgm:t>
    </dgm:pt>
    <dgm:pt modelId="{22B111EE-CC13-4EEC-8231-446AD334C899}">
      <dgm:prSet phldrT="[Tekst]"/>
      <dgm:spPr/>
      <dgm:t>
        <a:bodyPr/>
        <a:lstStyle/>
        <a:p>
          <a:r>
            <a:rPr lang="pl-PL" b="1" dirty="0" smtClean="0"/>
            <a:t>Method of </a:t>
          </a:r>
          <a:r>
            <a:rPr lang="pl-PL" b="1" dirty="0" err="1" smtClean="0"/>
            <a:t>implementation</a:t>
          </a:r>
          <a:endParaRPr lang="pl-PL" b="1" dirty="0"/>
        </a:p>
      </dgm:t>
    </dgm:pt>
    <dgm:pt modelId="{81AA559C-B28F-42F3-8AA9-E07D7149C087}" type="parTrans" cxnId="{BE4B84A9-C22A-4E4A-BCC0-4D6A8955399D}">
      <dgm:prSet/>
      <dgm:spPr/>
      <dgm:t>
        <a:bodyPr/>
        <a:lstStyle/>
        <a:p>
          <a:endParaRPr lang="pl-PL"/>
        </a:p>
      </dgm:t>
    </dgm:pt>
    <dgm:pt modelId="{5DAC9ECC-C605-4BA9-86FF-3CE9D8902FD1}" type="sibTrans" cxnId="{BE4B84A9-C22A-4E4A-BCC0-4D6A8955399D}">
      <dgm:prSet/>
      <dgm:spPr/>
      <dgm:t>
        <a:bodyPr/>
        <a:lstStyle/>
        <a:p>
          <a:endParaRPr lang="pl-PL"/>
        </a:p>
      </dgm:t>
    </dgm:pt>
    <dgm:pt modelId="{AD5CE2F2-9DF7-4AC4-A640-56880A173586}">
      <dgm:prSet phldrT="[Tekst]" custT="1"/>
      <dgm:spPr/>
      <dgm:t>
        <a:bodyPr/>
        <a:lstStyle/>
        <a:p>
          <a:r>
            <a:rPr lang="pl-PL" sz="1400" dirty="0" smtClean="0">
              <a:effectLst/>
              <a:latin typeface="Calibri"/>
            </a:rPr>
            <a:t>E</a:t>
          </a:r>
          <a:r>
            <a:rPr lang="en-US" sz="1400" dirty="0" err="1" smtClean="0">
              <a:effectLst/>
              <a:latin typeface="Calibri"/>
            </a:rPr>
            <a:t>ncouraging</a:t>
          </a:r>
          <a:r>
            <a:rPr lang="en-US" sz="1400" dirty="0" smtClean="0">
              <a:effectLst/>
              <a:latin typeface="Calibri"/>
            </a:rPr>
            <a:t> NGO representatives to present their achievements in a wider audience, and thus to "attract" to cooperation the individuals, who have not yet been involved in the work and the activities of the third sector.</a:t>
          </a:r>
          <a:endParaRPr lang="pl-PL" sz="1400" dirty="0"/>
        </a:p>
      </dgm:t>
    </dgm:pt>
    <dgm:pt modelId="{378F4E18-788B-4B9F-9FD2-E1D1361EB6A7}" type="parTrans" cxnId="{7045153F-69B0-46C1-90B3-37351E35D8C2}">
      <dgm:prSet/>
      <dgm:spPr/>
      <dgm:t>
        <a:bodyPr/>
        <a:lstStyle/>
        <a:p>
          <a:endParaRPr lang="pl-PL"/>
        </a:p>
      </dgm:t>
    </dgm:pt>
    <dgm:pt modelId="{9CDC422C-4704-44A6-8428-7E03B2F2EAEC}" type="sibTrans" cxnId="{7045153F-69B0-46C1-90B3-37351E35D8C2}">
      <dgm:prSet/>
      <dgm:spPr/>
      <dgm:t>
        <a:bodyPr/>
        <a:lstStyle/>
        <a:p>
          <a:endParaRPr lang="pl-PL"/>
        </a:p>
      </dgm:t>
    </dgm:pt>
    <dgm:pt modelId="{445831C3-060A-4E9F-8AFE-3EE2C38DC58D}" type="pres">
      <dgm:prSet presAssocID="{C7B6F62A-6615-409E-B5D7-40E297D6344D}" presName="Name0" presStyleCnt="0">
        <dgm:presLayoutVars>
          <dgm:dir/>
          <dgm:animLvl val="lvl"/>
          <dgm:resizeHandles val="exact"/>
        </dgm:presLayoutVars>
      </dgm:prSet>
      <dgm:spPr/>
      <dgm:t>
        <a:bodyPr/>
        <a:lstStyle/>
        <a:p>
          <a:endParaRPr lang="pl-PL"/>
        </a:p>
      </dgm:t>
    </dgm:pt>
    <dgm:pt modelId="{7AED3860-F4F7-4A5F-B66B-F4FC7B9962D4}" type="pres">
      <dgm:prSet presAssocID="{22B111EE-CC13-4EEC-8231-446AD334C899}" presName="boxAndChildren" presStyleCnt="0"/>
      <dgm:spPr/>
    </dgm:pt>
    <dgm:pt modelId="{373C9893-62E6-4CB4-BEA4-1E4CC0E2B159}" type="pres">
      <dgm:prSet presAssocID="{22B111EE-CC13-4EEC-8231-446AD334C899}" presName="parentTextBox" presStyleLbl="node1" presStyleIdx="0" presStyleCnt="3"/>
      <dgm:spPr/>
      <dgm:t>
        <a:bodyPr/>
        <a:lstStyle/>
        <a:p>
          <a:endParaRPr lang="pl-PL"/>
        </a:p>
      </dgm:t>
    </dgm:pt>
    <dgm:pt modelId="{05116BB5-89E8-4EC4-B3A5-2B3E7C777D76}" type="pres">
      <dgm:prSet presAssocID="{22B111EE-CC13-4EEC-8231-446AD334C899}" presName="entireBox" presStyleLbl="node1" presStyleIdx="0" presStyleCnt="3"/>
      <dgm:spPr/>
      <dgm:t>
        <a:bodyPr/>
        <a:lstStyle/>
        <a:p>
          <a:endParaRPr lang="pl-PL"/>
        </a:p>
      </dgm:t>
    </dgm:pt>
    <dgm:pt modelId="{3F181831-C4F2-4563-AFE2-D3945FE408D3}" type="pres">
      <dgm:prSet presAssocID="{22B111EE-CC13-4EEC-8231-446AD334C899}" presName="descendantBox" presStyleCnt="0"/>
      <dgm:spPr/>
    </dgm:pt>
    <dgm:pt modelId="{E2AB246B-4CD5-4BD0-8634-259766BC48DA}" type="pres">
      <dgm:prSet presAssocID="{AD5CE2F2-9DF7-4AC4-A640-56880A173586}" presName="childTextBox" presStyleLbl="fgAccFollowNode1" presStyleIdx="0" presStyleCnt="3">
        <dgm:presLayoutVars>
          <dgm:bulletEnabled val="1"/>
        </dgm:presLayoutVars>
      </dgm:prSet>
      <dgm:spPr/>
      <dgm:t>
        <a:bodyPr/>
        <a:lstStyle/>
        <a:p>
          <a:endParaRPr lang="pl-PL"/>
        </a:p>
      </dgm:t>
    </dgm:pt>
    <dgm:pt modelId="{F16856A8-513E-428E-A175-3B17DC40E386}" type="pres">
      <dgm:prSet presAssocID="{EEB94BB1-E05A-44C9-BE9F-ABBEA61F6548}" presName="sp" presStyleCnt="0"/>
      <dgm:spPr/>
    </dgm:pt>
    <dgm:pt modelId="{3EA0FF25-4B11-4B28-9461-C28462CC399E}" type="pres">
      <dgm:prSet presAssocID="{F91EE918-2E6A-4ED8-BC50-BF67EB7DEB67}" presName="arrowAndChildren" presStyleCnt="0"/>
      <dgm:spPr/>
    </dgm:pt>
    <dgm:pt modelId="{BF95811C-39F2-4767-8CB8-1294FDDBDD02}" type="pres">
      <dgm:prSet presAssocID="{F91EE918-2E6A-4ED8-BC50-BF67EB7DEB67}" presName="parentTextArrow" presStyleLbl="node1" presStyleIdx="0" presStyleCnt="3"/>
      <dgm:spPr/>
      <dgm:t>
        <a:bodyPr/>
        <a:lstStyle/>
        <a:p>
          <a:endParaRPr lang="pl-PL"/>
        </a:p>
      </dgm:t>
    </dgm:pt>
    <dgm:pt modelId="{2AA798FB-391E-4081-B8D7-B53E5EAFA02E}" type="pres">
      <dgm:prSet presAssocID="{F91EE918-2E6A-4ED8-BC50-BF67EB7DEB67}" presName="arrow" presStyleLbl="node1" presStyleIdx="1" presStyleCnt="3"/>
      <dgm:spPr/>
      <dgm:t>
        <a:bodyPr/>
        <a:lstStyle/>
        <a:p>
          <a:endParaRPr lang="pl-PL"/>
        </a:p>
      </dgm:t>
    </dgm:pt>
    <dgm:pt modelId="{EE383564-AEC1-42DE-86E3-0E3B5301861C}" type="pres">
      <dgm:prSet presAssocID="{F91EE918-2E6A-4ED8-BC50-BF67EB7DEB67}" presName="descendantArrow" presStyleCnt="0"/>
      <dgm:spPr/>
    </dgm:pt>
    <dgm:pt modelId="{BAC1307F-C843-46BE-86AC-E93B1FDB2E47}" type="pres">
      <dgm:prSet presAssocID="{081B1BA4-C8E6-43C6-827D-C71ADA9EA4EA}" presName="childTextArrow" presStyleLbl="fgAccFollowNode1" presStyleIdx="1" presStyleCnt="3">
        <dgm:presLayoutVars>
          <dgm:bulletEnabled val="1"/>
        </dgm:presLayoutVars>
      </dgm:prSet>
      <dgm:spPr/>
      <dgm:t>
        <a:bodyPr/>
        <a:lstStyle/>
        <a:p>
          <a:endParaRPr lang="pl-PL"/>
        </a:p>
      </dgm:t>
    </dgm:pt>
    <dgm:pt modelId="{1D6D6A0C-4F05-44FF-A8CD-7932E5994131}" type="pres">
      <dgm:prSet presAssocID="{26D6B678-1028-4BF5-BE8F-6D58ED72761A}" presName="sp" presStyleCnt="0"/>
      <dgm:spPr/>
    </dgm:pt>
    <dgm:pt modelId="{5739FB0C-C78F-41CA-8B08-B527AE70E7F2}" type="pres">
      <dgm:prSet presAssocID="{5E532299-26E3-4D23-856F-66CBE5FA614D}" presName="arrowAndChildren" presStyleCnt="0"/>
      <dgm:spPr/>
    </dgm:pt>
    <dgm:pt modelId="{1A03544D-8E48-46A6-807D-D77D1FCFC132}" type="pres">
      <dgm:prSet presAssocID="{5E532299-26E3-4D23-856F-66CBE5FA614D}" presName="parentTextArrow" presStyleLbl="node1" presStyleIdx="1" presStyleCnt="3"/>
      <dgm:spPr/>
      <dgm:t>
        <a:bodyPr/>
        <a:lstStyle/>
        <a:p>
          <a:endParaRPr lang="pl-PL"/>
        </a:p>
      </dgm:t>
    </dgm:pt>
    <dgm:pt modelId="{3B9CE79E-16BC-4B9F-AE4D-DEF95343ACE9}" type="pres">
      <dgm:prSet presAssocID="{5E532299-26E3-4D23-856F-66CBE5FA614D}" presName="arrow" presStyleLbl="node1" presStyleIdx="2" presStyleCnt="3"/>
      <dgm:spPr/>
      <dgm:t>
        <a:bodyPr/>
        <a:lstStyle/>
        <a:p>
          <a:endParaRPr lang="pl-PL"/>
        </a:p>
      </dgm:t>
    </dgm:pt>
    <dgm:pt modelId="{F8DE4FE8-28AC-41E1-84E6-1B8518429FCA}" type="pres">
      <dgm:prSet presAssocID="{5E532299-26E3-4D23-856F-66CBE5FA614D}" presName="descendantArrow" presStyleCnt="0"/>
      <dgm:spPr/>
    </dgm:pt>
    <dgm:pt modelId="{0D259B34-2FC7-4407-800C-8B2D792B97C9}" type="pres">
      <dgm:prSet presAssocID="{286C2FBE-F17E-4DCF-BBFE-93C2A47BC91F}" presName="childTextArrow" presStyleLbl="fgAccFollowNode1" presStyleIdx="2" presStyleCnt="3">
        <dgm:presLayoutVars>
          <dgm:bulletEnabled val="1"/>
        </dgm:presLayoutVars>
      </dgm:prSet>
      <dgm:spPr/>
      <dgm:t>
        <a:bodyPr/>
        <a:lstStyle/>
        <a:p>
          <a:endParaRPr lang="pl-PL"/>
        </a:p>
      </dgm:t>
    </dgm:pt>
  </dgm:ptLst>
  <dgm:cxnLst>
    <dgm:cxn modelId="{BE4B84A9-C22A-4E4A-BCC0-4D6A8955399D}" srcId="{C7B6F62A-6615-409E-B5D7-40E297D6344D}" destId="{22B111EE-CC13-4EEC-8231-446AD334C899}" srcOrd="2" destOrd="0" parTransId="{81AA559C-B28F-42F3-8AA9-E07D7149C087}" sibTransId="{5DAC9ECC-C605-4BA9-86FF-3CE9D8902FD1}"/>
    <dgm:cxn modelId="{343F02B1-AAEA-4283-8564-2AE99FCA37E6}" type="presOf" srcId="{AD5CE2F2-9DF7-4AC4-A640-56880A173586}" destId="{E2AB246B-4CD5-4BD0-8634-259766BC48DA}" srcOrd="0" destOrd="0" presId="urn:microsoft.com/office/officeart/2005/8/layout/process4"/>
    <dgm:cxn modelId="{E1E7E275-498D-42BE-ACEC-6C745D83C8CE}" type="presOf" srcId="{286C2FBE-F17E-4DCF-BBFE-93C2A47BC91F}" destId="{0D259B34-2FC7-4407-800C-8B2D792B97C9}" srcOrd="0" destOrd="0" presId="urn:microsoft.com/office/officeart/2005/8/layout/process4"/>
    <dgm:cxn modelId="{4A5AAD91-C424-4A0C-8F4C-D92AF23E9C6C}" type="presOf" srcId="{C7B6F62A-6615-409E-B5D7-40E297D6344D}" destId="{445831C3-060A-4E9F-8AFE-3EE2C38DC58D}" srcOrd="0" destOrd="0" presId="urn:microsoft.com/office/officeart/2005/8/layout/process4"/>
    <dgm:cxn modelId="{2212B744-C8E5-451E-8D7E-8B720D3E73D3}" type="presOf" srcId="{22B111EE-CC13-4EEC-8231-446AD334C899}" destId="{373C9893-62E6-4CB4-BEA4-1E4CC0E2B159}" srcOrd="0" destOrd="0" presId="urn:microsoft.com/office/officeart/2005/8/layout/process4"/>
    <dgm:cxn modelId="{4E62C061-AD2D-4CED-8E6A-70A622E2B3DC}" srcId="{5E532299-26E3-4D23-856F-66CBE5FA614D}" destId="{286C2FBE-F17E-4DCF-BBFE-93C2A47BC91F}" srcOrd="0" destOrd="0" parTransId="{BF138AD3-413D-4F41-AA8C-CA1069305A7A}" sibTransId="{0912D1CB-6FE9-4D90-A92E-AE4378CE75DB}"/>
    <dgm:cxn modelId="{93BAF6F7-C376-4FC4-AE28-2583561D7916}" srcId="{F91EE918-2E6A-4ED8-BC50-BF67EB7DEB67}" destId="{081B1BA4-C8E6-43C6-827D-C71ADA9EA4EA}" srcOrd="0" destOrd="0" parTransId="{0C9B9F4F-5E6B-4C62-8B9B-4602CA7AA6CD}" sibTransId="{FC785D5E-95D3-4E71-BFE7-CA1695EBA17E}"/>
    <dgm:cxn modelId="{973916D4-1709-47F8-884B-996E2255DD84}" srcId="{C7B6F62A-6615-409E-B5D7-40E297D6344D}" destId="{5E532299-26E3-4D23-856F-66CBE5FA614D}" srcOrd="0" destOrd="0" parTransId="{846D48DD-50D3-4ECF-BEE4-4FA08AE8DE71}" sibTransId="{26D6B678-1028-4BF5-BE8F-6D58ED72761A}"/>
    <dgm:cxn modelId="{7045153F-69B0-46C1-90B3-37351E35D8C2}" srcId="{22B111EE-CC13-4EEC-8231-446AD334C899}" destId="{AD5CE2F2-9DF7-4AC4-A640-56880A173586}" srcOrd="0" destOrd="0" parTransId="{378F4E18-788B-4B9F-9FD2-E1D1361EB6A7}" sibTransId="{9CDC422C-4704-44A6-8428-7E03B2F2EAEC}"/>
    <dgm:cxn modelId="{A935E322-CF58-4C2E-8C38-9641DA369B7A}" type="presOf" srcId="{F91EE918-2E6A-4ED8-BC50-BF67EB7DEB67}" destId="{BF95811C-39F2-4767-8CB8-1294FDDBDD02}" srcOrd="0" destOrd="0" presId="urn:microsoft.com/office/officeart/2005/8/layout/process4"/>
    <dgm:cxn modelId="{1A55F142-DAD7-4F7D-90FF-BEFA878DB6ED}" srcId="{C7B6F62A-6615-409E-B5D7-40E297D6344D}" destId="{F91EE918-2E6A-4ED8-BC50-BF67EB7DEB67}" srcOrd="1" destOrd="0" parTransId="{1B54B9EE-5EE0-4E1F-8E71-00112578D919}" sibTransId="{EEB94BB1-E05A-44C9-BE9F-ABBEA61F6548}"/>
    <dgm:cxn modelId="{654E1545-DFBF-4493-8A78-CA1A589CA745}" type="presOf" srcId="{F91EE918-2E6A-4ED8-BC50-BF67EB7DEB67}" destId="{2AA798FB-391E-4081-B8D7-B53E5EAFA02E}" srcOrd="1" destOrd="0" presId="urn:microsoft.com/office/officeart/2005/8/layout/process4"/>
    <dgm:cxn modelId="{474B9EF3-F276-4656-8A95-5C9DA55DCF00}" type="presOf" srcId="{22B111EE-CC13-4EEC-8231-446AD334C899}" destId="{05116BB5-89E8-4EC4-B3A5-2B3E7C777D76}" srcOrd="1" destOrd="0" presId="urn:microsoft.com/office/officeart/2005/8/layout/process4"/>
    <dgm:cxn modelId="{74094087-C001-4DD2-8FBD-AD09A314E325}" type="presOf" srcId="{5E532299-26E3-4D23-856F-66CBE5FA614D}" destId="{3B9CE79E-16BC-4B9F-AE4D-DEF95343ACE9}" srcOrd="1" destOrd="0" presId="urn:microsoft.com/office/officeart/2005/8/layout/process4"/>
    <dgm:cxn modelId="{3FC2398D-2B2F-4AB5-81A1-245B7BC69D4F}" type="presOf" srcId="{081B1BA4-C8E6-43C6-827D-C71ADA9EA4EA}" destId="{BAC1307F-C843-46BE-86AC-E93B1FDB2E47}" srcOrd="0" destOrd="0" presId="urn:microsoft.com/office/officeart/2005/8/layout/process4"/>
    <dgm:cxn modelId="{09A8DD1B-EF22-44A3-853D-AE78C26C5BF9}" type="presOf" srcId="{5E532299-26E3-4D23-856F-66CBE5FA614D}" destId="{1A03544D-8E48-46A6-807D-D77D1FCFC132}" srcOrd="0" destOrd="0" presId="urn:microsoft.com/office/officeart/2005/8/layout/process4"/>
    <dgm:cxn modelId="{5FD65047-14FD-4D04-94B0-CAC3DFCB3A32}" type="presParOf" srcId="{445831C3-060A-4E9F-8AFE-3EE2C38DC58D}" destId="{7AED3860-F4F7-4A5F-B66B-F4FC7B9962D4}" srcOrd="0" destOrd="0" presId="urn:microsoft.com/office/officeart/2005/8/layout/process4"/>
    <dgm:cxn modelId="{E961F8BD-1EDD-4BA0-ABC4-490D9E46C28A}" type="presParOf" srcId="{7AED3860-F4F7-4A5F-B66B-F4FC7B9962D4}" destId="{373C9893-62E6-4CB4-BEA4-1E4CC0E2B159}" srcOrd="0" destOrd="0" presId="urn:microsoft.com/office/officeart/2005/8/layout/process4"/>
    <dgm:cxn modelId="{E94FF65F-A12D-4032-8BAA-25244668F7E0}" type="presParOf" srcId="{7AED3860-F4F7-4A5F-B66B-F4FC7B9962D4}" destId="{05116BB5-89E8-4EC4-B3A5-2B3E7C777D76}" srcOrd="1" destOrd="0" presId="urn:microsoft.com/office/officeart/2005/8/layout/process4"/>
    <dgm:cxn modelId="{9FB804D6-7EFD-4294-866F-9DA36053B817}" type="presParOf" srcId="{7AED3860-F4F7-4A5F-B66B-F4FC7B9962D4}" destId="{3F181831-C4F2-4563-AFE2-D3945FE408D3}" srcOrd="2" destOrd="0" presId="urn:microsoft.com/office/officeart/2005/8/layout/process4"/>
    <dgm:cxn modelId="{206F5D17-42D7-4981-894A-30027E67878E}" type="presParOf" srcId="{3F181831-C4F2-4563-AFE2-D3945FE408D3}" destId="{E2AB246B-4CD5-4BD0-8634-259766BC48DA}" srcOrd="0" destOrd="0" presId="urn:microsoft.com/office/officeart/2005/8/layout/process4"/>
    <dgm:cxn modelId="{B08D707D-F840-4759-8964-847C9D33293C}" type="presParOf" srcId="{445831C3-060A-4E9F-8AFE-3EE2C38DC58D}" destId="{F16856A8-513E-428E-A175-3B17DC40E386}" srcOrd="1" destOrd="0" presId="urn:microsoft.com/office/officeart/2005/8/layout/process4"/>
    <dgm:cxn modelId="{A96AC5D3-4AF9-4AB6-A21F-6AC52186D87B}" type="presParOf" srcId="{445831C3-060A-4E9F-8AFE-3EE2C38DC58D}" destId="{3EA0FF25-4B11-4B28-9461-C28462CC399E}" srcOrd="2" destOrd="0" presId="urn:microsoft.com/office/officeart/2005/8/layout/process4"/>
    <dgm:cxn modelId="{4D90AACE-9355-4894-9A84-7578637C8B76}" type="presParOf" srcId="{3EA0FF25-4B11-4B28-9461-C28462CC399E}" destId="{BF95811C-39F2-4767-8CB8-1294FDDBDD02}" srcOrd="0" destOrd="0" presId="urn:microsoft.com/office/officeart/2005/8/layout/process4"/>
    <dgm:cxn modelId="{709DBA3E-708F-441F-99EB-76CB301407EB}" type="presParOf" srcId="{3EA0FF25-4B11-4B28-9461-C28462CC399E}" destId="{2AA798FB-391E-4081-B8D7-B53E5EAFA02E}" srcOrd="1" destOrd="0" presId="urn:microsoft.com/office/officeart/2005/8/layout/process4"/>
    <dgm:cxn modelId="{3AE6C5D3-D77A-42ED-BDCD-0B3646139B07}" type="presParOf" srcId="{3EA0FF25-4B11-4B28-9461-C28462CC399E}" destId="{EE383564-AEC1-42DE-86E3-0E3B5301861C}" srcOrd="2" destOrd="0" presId="urn:microsoft.com/office/officeart/2005/8/layout/process4"/>
    <dgm:cxn modelId="{52C30B6C-8847-4A47-989B-43ECE827545C}" type="presParOf" srcId="{EE383564-AEC1-42DE-86E3-0E3B5301861C}" destId="{BAC1307F-C843-46BE-86AC-E93B1FDB2E47}" srcOrd="0" destOrd="0" presId="urn:microsoft.com/office/officeart/2005/8/layout/process4"/>
    <dgm:cxn modelId="{EE88E249-9AB1-4730-9320-57BEBAEF2677}" type="presParOf" srcId="{445831C3-060A-4E9F-8AFE-3EE2C38DC58D}" destId="{1D6D6A0C-4F05-44FF-A8CD-7932E5994131}" srcOrd="3" destOrd="0" presId="urn:microsoft.com/office/officeart/2005/8/layout/process4"/>
    <dgm:cxn modelId="{07F244C8-4ABE-4A85-BE73-BFA6F14B3603}" type="presParOf" srcId="{445831C3-060A-4E9F-8AFE-3EE2C38DC58D}" destId="{5739FB0C-C78F-41CA-8B08-B527AE70E7F2}" srcOrd="4" destOrd="0" presId="urn:microsoft.com/office/officeart/2005/8/layout/process4"/>
    <dgm:cxn modelId="{019F08F3-BF95-4715-9442-4ED348CEECBF}" type="presParOf" srcId="{5739FB0C-C78F-41CA-8B08-B527AE70E7F2}" destId="{1A03544D-8E48-46A6-807D-D77D1FCFC132}" srcOrd="0" destOrd="0" presId="urn:microsoft.com/office/officeart/2005/8/layout/process4"/>
    <dgm:cxn modelId="{1C393F69-94AF-4889-8184-CAAFC77232E6}" type="presParOf" srcId="{5739FB0C-C78F-41CA-8B08-B527AE70E7F2}" destId="{3B9CE79E-16BC-4B9F-AE4D-DEF95343ACE9}" srcOrd="1" destOrd="0" presId="urn:microsoft.com/office/officeart/2005/8/layout/process4"/>
    <dgm:cxn modelId="{0F04DAAB-A25D-467E-9155-6020A779C4D0}" type="presParOf" srcId="{5739FB0C-C78F-41CA-8B08-B527AE70E7F2}" destId="{F8DE4FE8-28AC-41E1-84E6-1B8518429FCA}" srcOrd="2" destOrd="0" presId="urn:microsoft.com/office/officeart/2005/8/layout/process4"/>
    <dgm:cxn modelId="{164778C0-D201-4E0A-B639-33743AA3B96E}" type="presParOf" srcId="{F8DE4FE8-28AC-41E1-84E6-1B8518429FCA}" destId="{0D259B34-2FC7-4407-800C-8B2D792B97C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7B6F62A-6615-409E-B5D7-40E297D6344D}" type="doc">
      <dgm:prSet loTypeId="urn:microsoft.com/office/officeart/2005/8/layout/process4" loCatId="process" qsTypeId="urn:microsoft.com/office/officeart/2005/8/quickstyle/simple1" qsCatId="simple" csTypeId="urn:microsoft.com/office/officeart/2005/8/colors/accent3_5" csCatId="accent3" phldr="1"/>
      <dgm:spPr/>
      <dgm:t>
        <a:bodyPr/>
        <a:lstStyle/>
        <a:p>
          <a:endParaRPr lang="pl-PL"/>
        </a:p>
      </dgm:t>
    </dgm:pt>
    <dgm:pt modelId="{5E532299-26E3-4D23-856F-66CBE5FA614D}">
      <dgm:prSet phldrT="[Tekst]"/>
      <dgm:spPr/>
      <dgm:t>
        <a:bodyPr/>
        <a:lstStyle/>
        <a:p>
          <a:r>
            <a:rPr lang="pl-PL" b="1" dirty="0" smtClean="0"/>
            <a:t>Application</a:t>
          </a:r>
          <a:endParaRPr lang="pl-PL" b="1" dirty="0"/>
        </a:p>
      </dgm:t>
    </dgm:pt>
    <dgm:pt modelId="{846D48DD-50D3-4ECF-BEE4-4FA08AE8DE71}" type="parTrans" cxnId="{973916D4-1709-47F8-884B-996E2255DD84}">
      <dgm:prSet/>
      <dgm:spPr/>
      <dgm:t>
        <a:bodyPr/>
        <a:lstStyle/>
        <a:p>
          <a:endParaRPr lang="pl-PL"/>
        </a:p>
      </dgm:t>
    </dgm:pt>
    <dgm:pt modelId="{26D6B678-1028-4BF5-BE8F-6D58ED72761A}" type="sibTrans" cxnId="{973916D4-1709-47F8-884B-996E2255DD84}">
      <dgm:prSet/>
      <dgm:spPr/>
      <dgm:t>
        <a:bodyPr/>
        <a:lstStyle/>
        <a:p>
          <a:endParaRPr lang="pl-PL"/>
        </a:p>
      </dgm:t>
    </dgm:pt>
    <dgm:pt modelId="{286C2FBE-F17E-4DCF-BBFE-93C2A47BC91F}">
      <dgm:prSet phldrT="[Tekst]" custT="1"/>
      <dgm:spPr/>
      <dgm:t>
        <a:bodyPr/>
        <a:lstStyle/>
        <a:p>
          <a:pPr algn="ctr"/>
          <a:r>
            <a:rPr lang="pl-PL" sz="1400" dirty="0" smtClean="0">
              <a:effectLst/>
              <a:latin typeface="+mn-lt"/>
            </a:rPr>
            <a:t>P</a:t>
          </a:r>
          <a:r>
            <a:rPr lang="en-US" sz="1400" dirty="0" err="1" smtClean="0">
              <a:effectLst/>
              <a:latin typeface="+mn-lt"/>
            </a:rPr>
            <a:t>articipation</a:t>
          </a:r>
          <a:r>
            <a:rPr lang="en-US" sz="1400" dirty="0" smtClean="0">
              <a:effectLst/>
              <a:latin typeface="+mn-lt"/>
            </a:rPr>
            <a:t> in the work of non-governmental organizations remains at a relatively low level (only 17.1% of the respondents have declared participation in the work of the NGOs). In addition, it is limited mainly to participation in WOŚP </a:t>
          </a:r>
          <a:endParaRPr lang="pl-PL" sz="1400" dirty="0"/>
        </a:p>
      </dgm:t>
    </dgm:pt>
    <dgm:pt modelId="{BF138AD3-413D-4F41-AA8C-CA1069305A7A}" type="parTrans" cxnId="{4E62C061-AD2D-4CED-8E6A-70A622E2B3DC}">
      <dgm:prSet/>
      <dgm:spPr/>
      <dgm:t>
        <a:bodyPr/>
        <a:lstStyle/>
        <a:p>
          <a:endParaRPr lang="pl-PL"/>
        </a:p>
      </dgm:t>
    </dgm:pt>
    <dgm:pt modelId="{0912D1CB-6FE9-4D90-A92E-AE4378CE75DB}" type="sibTrans" cxnId="{4E62C061-AD2D-4CED-8E6A-70A622E2B3DC}">
      <dgm:prSet/>
      <dgm:spPr/>
      <dgm:t>
        <a:bodyPr/>
        <a:lstStyle/>
        <a:p>
          <a:endParaRPr lang="pl-PL"/>
        </a:p>
      </dgm:t>
    </dgm:pt>
    <dgm:pt modelId="{F91EE918-2E6A-4ED8-BC50-BF67EB7DEB67}">
      <dgm:prSet phldrT="[Tekst]"/>
      <dgm:spPr/>
      <dgm:t>
        <a:bodyPr/>
        <a:lstStyle/>
        <a:p>
          <a:r>
            <a:rPr lang="pl-PL" b="1" dirty="0" err="1" smtClean="0"/>
            <a:t>Recommendation</a:t>
          </a:r>
          <a:endParaRPr lang="pl-PL" b="1" dirty="0"/>
        </a:p>
      </dgm:t>
    </dgm:pt>
    <dgm:pt modelId="{1B54B9EE-5EE0-4E1F-8E71-00112578D919}" type="parTrans" cxnId="{1A55F142-DAD7-4F7D-90FF-BEFA878DB6ED}">
      <dgm:prSet/>
      <dgm:spPr/>
      <dgm:t>
        <a:bodyPr/>
        <a:lstStyle/>
        <a:p>
          <a:endParaRPr lang="pl-PL"/>
        </a:p>
      </dgm:t>
    </dgm:pt>
    <dgm:pt modelId="{EEB94BB1-E05A-44C9-BE9F-ABBEA61F6548}" type="sibTrans" cxnId="{1A55F142-DAD7-4F7D-90FF-BEFA878DB6ED}">
      <dgm:prSet/>
      <dgm:spPr/>
      <dgm:t>
        <a:bodyPr/>
        <a:lstStyle/>
        <a:p>
          <a:endParaRPr lang="pl-PL"/>
        </a:p>
      </dgm:t>
    </dgm:pt>
    <dgm:pt modelId="{081B1BA4-C8E6-43C6-827D-C71ADA9EA4EA}">
      <dgm:prSet phldrT="[Tekst]" custT="1"/>
      <dgm:spPr/>
      <dgm:t>
        <a:bodyPr/>
        <a:lstStyle/>
        <a:p>
          <a:r>
            <a:rPr lang="en-US" sz="1400" dirty="0" smtClean="0">
              <a:effectLst/>
              <a:latin typeface="Calibri"/>
            </a:rPr>
            <a:t>We recommend that information and education activities be carried out among children and young people in </a:t>
          </a:r>
          <a:r>
            <a:rPr lang="en-US" sz="1400" dirty="0" err="1" smtClean="0">
              <a:effectLst/>
              <a:latin typeface="Calibri"/>
            </a:rPr>
            <a:t>Podlasie</a:t>
          </a:r>
          <a:r>
            <a:rPr lang="en-US" sz="1400" dirty="0" smtClean="0">
              <a:effectLst/>
              <a:latin typeface="Calibri"/>
            </a:rPr>
            <a:t>. Greater engagement of students by teachers in pro-social activities should be considered.</a:t>
          </a:r>
          <a:endParaRPr lang="pl-PL" sz="1400" dirty="0"/>
        </a:p>
      </dgm:t>
    </dgm:pt>
    <dgm:pt modelId="{0C9B9F4F-5E6B-4C62-8B9B-4602CA7AA6CD}" type="parTrans" cxnId="{93BAF6F7-C376-4FC4-AE28-2583561D7916}">
      <dgm:prSet/>
      <dgm:spPr/>
      <dgm:t>
        <a:bodyPr/>
        <a:lstStyle/>
        <a:p>
          <a:endParaRPr lang="pl-PL"/>
        </a:p>
      </dgm:t>
    </dgm:pt>
    <dgm:pt modelId="{FC785D5E-95D3-4E71-BFE7-CA1695EBA17E}" type="sibTrans" cxnId="{93BAF6F7-C376-4FC4-AE28-2583561D7916}">
      <dgm:prSet/>
      <dgm:spPr/>
      <dgm:t>
        <a:bodyPr/>
        <a:lstStyle/>
        <a:p>
          <a:endParaRPr lang="pl-PL"/>
        </a:p>
      </dgm:t>
    </dgm:pt>
    <dgm:pt modelId="{22B111EE-CC13-4EEC-8231-446AD334C899}">
      <dgm:prSet phldrT="[Tekst]"/>
      <dgm:spPr/>
      <dgm:t>
        <a:bodyPr/>
        <a:lstStyle/>
        <a:p>
          <a:r>
            <a:rPr lang="pl-PL" b="1" dirty="0" smtClean="0"/>
            <a:t>Method of </a:t>
          </a:r>
          <a:r>
            <a:rPr lang="pl-PL" b="1" dirty="0" err="1" smtClean="0"/>
            <a:t>implementation</a:t>
          </a:r>
          <a:endParaRPr lang="pl-PL" b="1" dirty="0"/>
        </a:p>
      </dgm:t>
    </dgm:pt>
    <dgm:pt modelId="{81AA559C-B28F-42F3-8AA9-E07D7149C087}" type="parTrans" cxnId="{BE4B84A9-C22A-4E4A-BCC0-4D6A8955399D}">
      <dgm:prSet/>
      <dgm:spPr/>
      <dgm:t>
        <a:bodyPr/>
        <a:lstStyle/>
        <a:p>
          <a:endParaRPr lang="pl-PL"/>
        </a:p>
      </dgm:t>
    </dgm:pt>
    <dgm:pt modelId="{5DAC9ECC-C605-4BA9-86FF-3CE9D8902FD1}" type="sibTrans" cxnId="{BE4B84A9-C22A-4E4A-BCC0-4D6A8955399D}">
      <dgm:prSet/>
      <dgm:spPr/>
      <dgm:t>
        <a:bodyPr/>
        <a:lstStyle/>
        <a:p>
          <a:endParaRPr lang="pl-PL"/>
        </a:p>
      </dgm:t>
    </dgm:pt>
    <dgm:pt modelId="{AD5CE2F2-9DF7-4AC4-A640-56880A173586}">
      <dgm:prSet phldrT="[Tekst]" custT="1"/>
      <dgm:spPr/>
      <dgm:t>
        <a:bodyPr/>
        <a:lstStyle/>
        <a:p>
          <a:r>
            <a:rPr lang="en-US" sz="1400" dirty="0" smtClean="0">
              <a:effectLst/>
              <a:latin typeface="Calibri"/>
            </a:rPr>
            <a:t>Implementation of information and education activities among children and young people in </a:t>
          </a:r>
          <a:r>
            <a:rPr lang="en-US" sz="1400" dirty="0" err="1" smtClean="0">
              <a:effectLst/>
              <a:latin typeface="Calibri"/>
            </a:rPr>
            <a:t>Podlasie</a:t>
          </a:r>
          <a:r>
            <a:rPr lang="en-US" sz="1400" dirty="0" smtClean="0">
              <a:effectLst/>
              <a:latin typeface="Calibri"/>
            </a:rPr>
            <a:t> is possible at a relatively low cost, for example in classroom activities, such as civic education and advisory classes. </a:t>
          </a:r>
          <a:endParaRPr lang="pl-PL" sz="1400" dirty="0"/>
        </a:p>
      </dgm:t>
    </dgm:pt>
    <dgm:pt modelId="{378F4E18-788B-4B9F-9FD2-E1D1361EB6A7}" type="parTrans" cxnId="{7045153F-69B0-46C1-90B3-37351E35D8C2}">
      <dgm:prSet/>
      <dgm:spPr/>
      <dgm:t>
        <a:bodyPr/>
        <a:lstStyle/>
        <a:p>
          <a:endParaRPr lang="pl-PL"/>
        </a:p>
      </dgm:t>
    </dgm:pt>
    <dgm:pt modelId="{9CDC422C-4704-44A6-8428-7E03B2F2EAEC}" type="sibTrans" cxnId="{7045153F-69B0-46C1-90B3-37351E35D8C2}">
      <dgm:prSet/>
      <dgm:spPr/>
      <dgm:t>
        <a:bodyPr/>
        <a:lstStyle/>
        <a:p>
          <a:endParaRPr lang="pl-PL"/>
        </a:p>
      </dgm:t>
    </dgm:pt>
    <dgm:pt modelId="{445831C3-060A-4E9F-8AFE-3EE2C38DC58D}" type="pres">
      <dgm:prSet presAssocID="{C7B6F62A-6615-409E-B5D7-40E297D6344D}" presName="Name0" presStyleCnt="0">
        <dgm:presLayoutVars>
          <dgm:dir/>
          <dgm:animLvl val="lvl"/>
          <dgm:resizeHandles val="exact"/>
        </dgm:presLayoutVars>
      </dgm:prSet>
      <dgm:spPr/>
      <dgm:t>
        <a:bodyPr/>
        <a:lstStyle/>
        <a:p>
          <a:endParaRPr lang="pl-PL"/>
        </a:p>
      </dgm:t>
    </dgm:pt>
    <dgm:pt modelId="{7AED3860-F4F7-4A5F-B66B-F4FC7B9962D4}" type="pres">
      <dgm:prSet presAssocID="{22B111EE-CC13-4EEC-8231-446AD334C899}" presName="boxAndChildren" presStyleCnt="0"/>
      <dgm:spPr/>
    </dgm:pt>
    <dgm:pt modelId="{373C9893-62E6-4CB4-BEA4-1E4CC0E2B159}" type="pres">
      <dgm:prSet presAssocID="{22B111EE-CC13-4EEC-8231-446AD334C899}" presName="parentTextBox" presStyleLbl="node1" presStyleIdx="0" presStyleCnt="3"/>
      <dgm:spPr/>
      <dgm:t>
        <a:bodyPr/>
        <a:lstStyle/>
        <a:p>
          <a:endParaRPr lang="pl-PL"/>
        </a:p>
      </dgm:t>
    </dgm:pt>
    <dgm:pt modelId="{05116BB5-89E8-4EC4-B3A5-2B3E7C777D76}" type="pres">
      <dgm:prSet presAssocID="{22B111EE-CC13-4EEC-8231-446AD334C899}" presName="entireBox" presStyleLbl="node1" presStyleIdx="0" presStyleCnt="3"/>
      <dgm:spPr/>
      <dgm:t>
        <a:bodyPr/>
        <a:lstStyle/>
        <a:p>
          <a:endParaRPr lang="pl-PL"/>
        </a:p>
      </dgm:t>
    </dgm:pt>
    <dgm:pt modelId="{3F181831-C4F2-4563-AFE2-D3945FE408D3}" type="pres">
      <dgm:prSet presAssocID="{22B111EE-CC13-4EEC-8231-446AD334C899}" presName="descendantBox" presStyleCnt="0"/>
      <dgm:spPr/>
    </dgm:pt>
    <dgm:pt modelId="{E2AB246B-4CD5-4BD0-8634-259766BC48DA}" type="pres">
      <dgm:prSet presAssocID="{AD5CE2F2-9DF7-4AC4-A640-56880A173586}" presName="childTextBox" presStyleLbl="fgAccFollowNode1" presStyleIdx="0" presStyleCnt="3">
        <dgm:presLayoutVars>
          <dgm:bulletEnabled val="1"/>
        </dgm:presLayoutVars>
      </dgm:prSet>
      <dgm:spPr/>
      <dgm:t>
        <a:bodyPr/>
        <a:lstStyle/>
        <a:p>
          <a:endParaRPr lang="pl-PL"/>
        </a:p>
      </dgm:t>
    </dgm:pt>
    <dgm:pt modelId="{F16856A8-513E-428E-A175-3B17DC40E386}" type="pres">
      <dgm:prSet presAssocID="{EEB94BB1-E05A-44C9-BE9F-ABBEA61F6548}" presName="sp" presStyleCnt="0"/>
      <dgm:spPr/>
    </dgm:pt>
    <dgm:pt modelId="{3EA0FF25-4B11-4B28-9461-C28462CC399E}" type="pres">
      <dgm:prSet presAssocID="{F91EE918-2E6A-4ED8-BC50-BF67EB7DEB67}" presName="arrowAndChildren" presStyleCnt="0"/>
      <dgm:spPr/>
    </dgm:pt>
    <dgm:pt modelId="{BF95811C-39F2-4767-8CB8-1294FDDBDD02}" type="pres">
      <dgm:prSet presAssocID="{F91EE918-2E6A-4ED8-BC50-BF67EB7DEB67}" presName="parentTextArrow" presStyleLbl="node1" presStyleIdx="0" presStyleCnt="3"/>
      <dgm:spPr/>
      <dgm:t>
        <a:bodyPr/>
        <a:lstStyle/>
        <a:p>
          <a:endParaRPr lang="pl-PL"/>
        </a:p>
      </dgm:t>
    </dgm:pt>
    <dgm:pt modelId="{2AA798FB-391E-4081-B8D7-B53E5EAFA02E}" type="pres">
      <dgm:prSet presAssocID="{F91EE918-2E6A-4ED8-BC50-BF67EB7DEB67}" presName="arrow" presStyleLbl="node1" presStyleIdx="1" presStyleCnt="3"/>
      <dgm:spPr/>
      <dgm:t>
        <a:bodyPr/>
        <a:lstStyle/>
        <a:p>
          <a:endParaRPr lang="pl-PL"/>
        </a:p>
      </dgm:t>
    </dgm:pt>
    <dgm:pt modelId="{EE383564-AEC1-42DE-86E3-0E3B5301861C}" type="pres">
      <dgm:prSet presAssocID="{F91EE918-2E6A-4ED8-BC50-BF67EB7DEB67}" presName="descendantArrow" presStyleCnt="0"/>
      <dgm:spPr/>
    </dgm:pt>
    <dgm:pt modelId="{BAC1307F-C843-46BE-86AC-E93B1FDB2E47}" type="pres">
      <dgm:prSet presAssocID="{081B1BA4-C8E6-43C6-827D-C71ADA9EA4EA}" presName="childTextArrow" presStyleLbl="fgAccFollowNode1" presStyleIdx="1" presStyleCnt="3">
        <dgm:presLayoutVars>
          <dgm:bulletEnabled val="1"/>
        </dgm:presLayoutVars>
      </dgm:prSet>
      <dgm:spPr/>
      <dgm:t>
        <a:bodyPr/>
        <a:lstStyle/>
        <a:p>
          <a:endParaRPr lang="pl-PL"/>
        </a:p>
      </dgm:t>
    </dgm:pt>
    <dgm:pt modelId="{1D6D6A0C-4F05-44FF-A8CD-7932E5994131}" type="pres">
      <dgm:prSet presAssocID="{26D6B678-1028-4BF5-BE8F-6D58ED72761A}" presName="sp" presStyleCnt="0"/>
      <dgm:spPr/>
    </dgm:pt>
    <dgm:pt modelId="{5739FB0C-C78F-41CA-8B08-B527AE70E7F2}" type="pres">
      <dgm:prSet presAssocID="{5E532299-26E3-4D23-856F-66CBE5FA614D}" presName="arrowAndChildren" presStyleCnt="0"/>
      <dgm:spPr/>
    </dgm:pt>
    <dgm:pt modelId="{1A03544D-8E48-46A6-807D-D77D1FCFC132}" type="pres">
      <dgm:prSet presAssocID="{5E532299-26E3-4D23-856F-66CBE5FA614D}" presName="parentTextArrow" presStyleLbl="node1" presStyleIdx="1" presStyleCnt="3"/>
      <dgm:spPr/>
      <dgm:t>
        <a:bodyPr/>
        <a:lstStyle/>
        <a:p>
          <a:endParaRPr lang="pl-PL"/>
        </a:p>
      </dgm:t>
    </dgm:pt>
    <dgm:pt modelId="{3B9CE79E-16BC-4B9F-AE4D-DEF95343ACE9}" type="pres">
      <dgm:prSet presAssocID="{5E532299-26E3-4D23-856F-66CBE5FA614D}" presName="arrow" presStyleLbl="node1" presStyleIdx="2" presStyleCnt="3"/>
      <dgm:spPr/>
      <dgm:t>
        <a:bodyPr/>
        <a:lstStyle/>
        <a:p>
          <a:endParaRPr lang="pl-PL"/>
        </a:p>
      </dgm:t>
    </dgm:pt>
    <dgm:pt modelId="{F8DE4FE8-28AC-41E1-84E6-1B8518429FCA}" type="pres">
      <dgm:prSet presAssocID="{5E532299-26E3-4D23-856F-66CBE5FA614D}" presName="descendantArrow" presStyleCnt="0"/>
      <dgm:spPr/>
    </dgm:pt>
    <dgm:pt modelId="{0D259B34-2FC7-4407-800C-8B2D792B97C9}" type="pres">
      <dgm:prSet presAssocID="{286C2FBE-F17E-4DCF-BBFE-93C2A47BC91F}" presName="childTextArrow" presStyleLbl="fgAccFollowNode1" presStyleIdx="2" presStyleCnt="3" custLinFactNeighborX="-11397" custLinFactNeighborY="-5783">
        <dgm:presLayoutVars>
          <dgm:bulletEnabled val="1"/>
        </dgm:presLayoutVars>
      </dgm:prSet>
      <dgm:spPr/>
      <dgm:t>
        <a:bodyPr/>
        <a:lstStyle/>
        <a:p>
          <a:endParaRPr lang="pl-PL"/>
        </a:p>
      </dgm:t>
    </dgm:pt>
  </dgm:ptLst>
  <dgm:cxnLst>
    <dgm:cxn modelId="{7045153F-69B0-46C1-90B3-37351E35D8C2}" srcId="{22B111EE-CC13-4EEC-8231-446AD334C899}" destId="{AD5CE2F2-9DF7-4AC4-A640-56880A173586}" srcOrd="0" destOrd="0" parTransId="{378F4E18-788B-4B9F-9FD2-E1D1361EB6A7}" sibTransId="{9CDC422C-4704-44A6-8428-7E03B2F2EAEC}"/>
    <dgm:cxn modelId="{9F6EEC67-1265-43CE-935E-A25ADC665F16}" type="presOf" srcId="{286C2FBE-F17E-4DCF-BBFE-93C2A47BC91F}" destId="{0D259B34-2FC7-4407-800C-8B2D792B97C9}" srcOrd="0" destOrd="0" presId="urn:microsoft.com/office/officeart/2005/8/layout/process4"/>
    <dgm:cxn modelId="{0C2E9351-5C25-4BFC-B13A-205DE11BF5DB}" type="presOf" srcId="{F91EE918-2E6A-4ED8-BC50-BF67EB7DEB67}" destId="{BF95811C-39F2-4767-8CB8-1294FDDBDD02}" srcOrd="0" destOrd="0" presId="urn:microsoft.com/office/officeart/2005/8/layout/process4"/>
    <dgm:cxn modelId="{973916D4-1709-47F8-884B-996E2255DD84}" srcId="{C7B6F62A-6615-409E-B5D7-40E297D6344D}" destId="{5E532299-26E3-4D23-856F-66CBE5FA614D}" srcOrd="0" destOrd="0" parTransId="{846D48DD-50D3-4ECF-BEE4-4FA08AE8DE71}" sibTransId="{26D6B678-1028-4BF5-BE8F-6D58ED72761A}"/>
    <dgm:cxn modelId="{93BAF6F7-C376-4FC4-AE28-2583561D7916}" srcId="{F91EE918-2E6A-4ED8-BC50-BF67EB7DEB67}" destId="{081B1BA4-C8E6-43C6-827D-C71ADA9EA4EA}" srcOrd="0" destOrd="0" parTransId="{0C9B9F4F-5E6B-4C62-8B9B-4602CA7AA6CD}" sibTransId="{FC785D5E-95D3-4E71-BFE7-CA1695EBA17E}"/>
    <dgm:cxn modelId="{1A55F142-DAD7-4F7D-90FF-BEFA878DB6ED}" srcId="{C7B6F62A-6615-409E-B5D7-40E297D6344D}" destId="{F91EE918-2E6A-4ED8-BC50-BF67EB7DEB67}" srcOrd="1" destOrd="0" parTransId="{1B54B9EE-5EE0-4E1F-8E71-00112578D919}" sibTransId="{EEB94BB1-E05A-44C9-BE9F-ABBEA61F6548}"/>
    <dgm:cxn modelId="{BE4B84A9-C22A-4E4A-BCC0-4D6A8955399D}" srcId="{C7B6F62A-6615-409E-B5D7-40E297D6344D}" destId="{22B111EE-CC13-4EEC-8231-446AD334C899}" srcOrd="2" destOrd="0" parTransId="{81AA559C-B28F-42F3-8AA9-E07D7149C087}" sibTransId="{5DAC9ECC-C605-4BA9-86FF-3CE9D8902FD1}"/>
    <dgm:cxn modelId="{9CA518B6-9693-47A5-B6B3-02F3AC054705}" type="presOf" srcId="{AD5CE2F2-9DF7-4AC4-A640-56880A173586}" destId="{E2AB246B-4CD5-4BD0-8634-259766BC48DA}" srcOrd="0" destOrd="0" presId="urn:microsoft.com/office/officeart/2005/8/layout/process4"/>
    <dgm:cxn modelId="{E9DAA93C-2EF2-405A-B2EA-A7AE06D77D54}" type="presOf" srcId="{081B1BA4-C8E6-43C6-827D-C71ADA9EA4EA}" destId="{BAC1307F-C843-46BE-86AC-E93B1FDB2E47}" srcOrd="0" destOrd="0" presId="urn:microsoft.com/office/officeart/2005/8/layout/process4"/>
    <dgm:cxn modelId="{1692D1CA-A0DF-4DA6-BE8B-F49CDB3424F3}" type="presOf" srcId="{F91EE918-2E6A-4ED8-BC50-BF67EB7DEB67}" destId="{2AA798FB-391E-4081-B8D7-B53E5EAFA02E}" srcOrd="1" destOrd="0" presId="urn:microsoft.com/office/officeart/2005/8/layout/process4"/>
    <dgm:cxn modelId="{2327D594-886C-486D-AB6A-241F943889DE}" type="presOf" srcId="{C7B6F62A-6615-409E-B5D7-40E297D6344D}" destId="{445831C3-060A-4E9F-8AFE-3EE2C38DC58D}" srcOrd="0" destOrd="0" presId="urn:microsoft.com/office/officeart/2005/8/layout/process4"/>
    <dgm:cxn modelId="{BE2CD54F-AB32-43C8-B909-47B91C844C3D}" type="presOf" srcId="{22B111EE-CC13-4EEC-8231-446AD334C899}" destId="{05116BB5-89E8-4EC4-B3A5-2B3E7C777D76}" srcOrd="1" destOrd="0" presId="urn:microsoft.com/office/officeart/2005/8/layout/process4"/>
    <dgm:cxn modelId="{2727B928-D1AB-4B4D-8D14-D32615BE7BBB}" type="presOf" srcId="{5E532299-26E3-4D23-856F-66CBE5FA614D}" destId="{1A03544D-8E48-46A6-807D-D77D1FCFC132}" srcOrd="0" destOrd="0" presId="urn:microsoft.com/office/officeart/2005/8/layout/process4"/>
    <dgm:cxn modelId="{4E62C061-AD2D-4CED-8E6A-70A622E2B3DC}" srcId="{5E532299-26E3-4D23-856F-66CBE5FA614D}" destId="{286C2FBE-F17E-4DCF-BBFE-93C2A47BC91F}" srcOrd="0" destOrd="0" parTransId="{BF138AD3-413D-4F41-AA8C-CA1069305A7A}" sibTransId="{0912D1CB-6FE9-4D90-A92E-AE4378CE75DB}"/>
    <dgm:cxn modelId="{F9CC45C2-B965-447B-A7C6-3395C3C63F01}" type="presOf" srcId="{22B111EE-CC13-4EEC-8231-446AD334C899}" destId="{373C9893-62E6-4CB4-BEA4-1E4CC0E2B159}" srcOrd="0" destOrd="0" presId="urn:microsoft.com/office/officeart/2005/8/layout/process4"/>
    <dgm:cxn modelId="{F98F0BC1-2FF5-49B0-8530-350D0CCF11EB}" type="presOf" srcId="{5E532299-26E3-4D23-856F-66CBE5FA614D}" destId="{3B9CE79E-16BC-4B9F-AE4D-DEF95343ACE9}" srcOrd="1" destOrd="0" presId="urn:microsoft.com/office/officeart/2005/8/layout/process4"/>
    <dgm:cxn modelId="{FB1E006F-A321-435B-8338-A4AB3CE3FC9F}" type="presParOf" srcId="{445831C3-060A-4E9F-8AFE-3EE2C38DC58D}" destId="{7AED3860-F4F7-4A5F-B66B-F4FC7B9962D4}" srcOrd="0" destOrd="0" presId="urn:microsoft.com/office/officeart/2005/8/layout/process4"/>
    <dgm:cxn modelId="{3DAE7636-4661-4778-B07B-BEBA1C3CD16B}" type="presParOf" srcId="{7AED3860-F4F7-4A5F-B66B-F4FC7B9962D4}" destId="{373C9893-62E6-4CB4-BEA4-1E4CC0E2B159}" srcOrd="0" destOrd="0" presId="urn:microsoft.com/office/officeart/2005/8/layout/process4"/>
    <dgm:cxn modelId="{0DFD1D01-DBA4-4BFD-9831-C198DA788785}" type="presParOf" srcId="{7AED3860-F4F7-4A5F-B66B-F4FC7B9962D4}" destId="{05116BB5-89E8-4EC4-B3A5-2B3E7C777D76}" srcOrd="1" destOrd="0" presId="urn:microsoft.com/office/officeart/2005/8/layout/process4"/>
    <dgm:cxn modelId="{4DC0A969-C272-4896-91C0-D6C977C49AE6}" type="presParOf" srcId="{7AED3860-F4F7-4A5F-B66B-F4FC7B9962D4}" destId="{3F181831-C4F2-4563-AFE2-D3945FE408D3}" srcOrd="2" destOrd="0" presId="urn:microsoft.com/office/officeart/2005/8/layout/process4"/>
    <dgm:cxn modelId="{38CEE187-C283-4120-9FF6-E91C72DB5E23}" type="presParOf" srcId="{3F181831-C4F2-4563-AFE2-D3945FE408D3}" destId="{E2AB246B-4CD5-4BD0-8634-259766BC48DA}" srcOrd="0" destOrd="0" presId="urn:microsoft.com/office/officeart/2005/8/layout/process4"/>
    <dgm:cxn modelId="{8DF3CE2E-F28F-4F40-AFB7-5BF617C51E0E}" type="presParOf" srcId="{445831C3-060A-4E9F-8AFE-3EE2C38DC58D}" destId="{F16856A8-513E-428E-A175-3B17DC40E386}" srcOrd="1" destOrd="0" presId="urn:microsoft.com/office/officeart/2005/8/layout/process4"/>
    <dgm:cxn modelId="{FDC68CE0-6EA7-4022-8B7D-12B181C0A499}" type="presParOf" srcId="{445831C3-060A-4E9F-8AFE-3EE2C38DC58D}" destId="{3EA0FF25-4B11-4B28-9461-C28462CC399E}" srcOrd="2" destOrd="0" presId="urn:microsoft.com/office/officeart/2005/8/layout/process4"/>
    <dgm:cxn modelId="{36601F57-C403-443F-A112-3EC1B2F3955C}" type="presParOf" srcId="{3EA0FF25-4B11-4B28-9461-C28462CC399E}" destId="{BF95811C-39F2-4767-8CB8-1294FDDBDD02}" srcOrd="0" destOrd="0" presId="urn:microsoft.com/office/officeart/2005/8/layout/process4"/>
    <dgm:cxn modelId="{8E97A248-B0A2-4EF3-99FF-395C11C4058F}" type="presParOf" srcId="{3EA0FF25-4B11-4B28-9461-C28462CC399E}" destId="{2AA798FB-391E-4081-B8D7-B53E5EAFA02E}" srcOrd="1" destOrd="0" presId="urn:microsoft.com/office/officeart/2005/8/layout/process4"/>
    <dgm:cxn modelId="{9F170F10-683C-4E74-9E0F-004E4F1F42CB}" type="presParOf" srcId="{3EA0FF25-4B11-4B28-9461-C28462CC399E}" destId="{EE383564-AEC1-42DE-86E3-0E3B5301861C}" srcOrd="2" destOrd="0" presId="urn:microsoft.com/office/officeart/2005/8/layout/process4"/>
    <dgm:cxn modelId="{0D87EBC1-79E6-4ECF-A5AA-E68BAB4FC52F}" type="presParOf" srcId="{EE383564-AEC1-42DE-86E3-0E3B5301861C}" destId="{BAC1307F-C843-46BE-86AC-E93B1FDB2E47}" srcOrd="0" destOrd="0" presId="urn:microsoft.com/office/officeart/2005/8/layout/process4"/>
    <dgm:cxn modelId="{CC251938-21B2-4F48-A50C-14169F76F89D}" type="presParOf" srcId="{445831C3-060A-4E9F-8AFE-3EE2C38DC58D}" destId="{1D6D6A0C-4F05-44FF-A8CD-7932E5994131}" srcOrd="3" destOrd="0" presId="urn:microsoft.com/office/officeart/2005/8/layout/process4"/>
    <dgm:cxn modelId="{B9D1238E-FC5D-457B-B4A1-0DE320D45D55}" type="presParOf" srcId="{445831C3-060A-4E9F-8AFE-3EE2C38DC58D}" destId="{5739FB0C-C78F-41CA-8B08-B527AE70E7F2}" srcOrd="4" destOrd="0" presId="urn:microsoft.com/office/officeart/2005/8/layout/process4"/>
    <dgm:cxn modelId="{92BC9FF0-8C76-447C-9AA4-3813B2854BEA}" type="presParOf" srcId="{5739FB0C-C78F-41CA-8B08-B527AE70E7F2}" destId="{1A03544D-8E48-46A6-807D-D77D1FCFC132}" srcOrd="0" destOrd="0" presId="urn:microsoft.com/office/officeart/2005/8/layout/process4"/>
    <dgm:cxn modelId="{A44E1951-649C-4792-9C3F-83EBCCE96493}" type="presParOf" srcId="{5739FB0C-C78F-41CA-8B08-B527AE70E7F2}" destId="{3B9CE79E-16BC-4B9F-AE4D-DEF95343ACE9}" srcOrd="1" destOrd="0" presId="urn:microsoft.com/office/officeart/2005/8/layout/process4"/>
    <dgm:cxn modelId="{F6FF9E9E-72FB-4C4F-AD17-92F6FC3B6867}" type="presParOf" srcId="{5739FB0C-C78F-41CA-8B08-B527AE70E7F2}" destId="{F8DE4FE8-28AC-41E1-84E6-1B8518429FCA}" srcOrd="2" destOrd="0" presId="urn:microsoft.com/office/officeart/2005/8/layout/process4"/>
    <dgm:cxn modelId="{C9ACB15B-D773-4A66-B5BA-FE505A4AEAB6}" type="presParOf" srcId="{F8DE4FE8-28AC-41E1-84E6-1B8518429FCA}" destId="{0D259B34-2FC7-4407-800C-8B2D792B97C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28EFE4-0760-49AD-B70F-1D62D4C4CEA2}"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pl-PL"/>
        </a:p>
      </dgm:t>
    </dgm:pt>
    <dgm:pt modelId="{333EFF10-9917-4F1A-8C0F-5245F48ED73A}">
      <dgm:prSet phldrT="[Tekst]"/>
      <dgm:spPr/>
      <dgm:t>
        <a:bodyPr/>
        <a:lstStyle/>
        <a:p>
          <a:r>
            <a:rPr lang="pl-PL" dirty="0" smtClean="0"/>
            <a:t>4</a:t>
          </a:r>
          <a:endParaRPr lang="pl-PL" dirty="0"/>
        </a:p>
      </dgm:t>
    </dgm:pt>
    <dgm:pt modelId="{A9815EC4-C74F-4698-8273-B97BCD8CC1B9}" type="parTrans" cxnId="{794068C4-2021-427C-83D6-3694C974852A}">
      <dgm:prSet/>
      <dgm:spPr/>
      <dgm:t>
        <a:bodyPr/>
        <a:lstStyle/>
        <a:p>
          <a:endParaRPr lang="pl-PL"/>
        </a:p>
      </dgm:t>
    </dgm:pt>
    <dgm:pt modelId="{2C01D4C8-EBF7-4C73-96C7-93A088EAD729}" type="sibTrans" cxnId="{794068C4-2021-427C-83D6-3694C974852A}">
      <dgm:prSet/>
      <dgm:spPr/>
      <dgm:t>
        <a:bodyPr/>
        <a:lstStyle/>
        <a:p>
          <a:endParaRPr lang="pl-PL"/>
        </a:p>
      </dgm:t>
    </dgm:pt>
    <dgm:pt modelId="{F46CCB27-C716-440F-BA58-4B5BE38622EE}">
      <dgm:prSet phldrT="[Tekst]"/>
      <dgm:spPr/>
      <dgm:t>
        <a:bodyPr/>
        <a:lstStyle/>
        <a:p>
          <a:pPr algn="just"/>
          <a:r>
            <a:rPr lang="en-GB" b="1" dirty="0" smtClean="0"/>
            <a:t>Identifying good practices</a:t>
          </a:r>
          <a:r>
            <a:rPr lang="en-GB" dirty="0" smtClean="0"/>
            <a:t>, which are possible to be duplicated by entities operating in the third sector, as well as by the public and private sectors in the context of the cooperation with the non-profit sector.</a:t>
          </a:r>
          <a:endParaRPr lang="pl-PL" dirty="0"/>
        </a:p>
      </dgm:t>
    </dgm:pt>
    <dgm:pt modelId="{47BC934B-D2F8-4CAC-83B9-7873ED9DD347}" type="parTrans" cxnId="{DA5C965D-234D-4F49-A21E-4AD7439022E5}">
      <dgm:prSet/>
      <dgm:spPr/>
      <dgm:t>
        <a:bodyPr/>
        <a:lstStyle/>
        <a:p>
          <a:endParaRPr lang="pl-PL"/>
        </a:p>
      </dgm:t>
    </dgm:pt>
    <dgm:pt modelId="{7DF3DCFB-7B75-43ED-88F3-38FE16713DEC}" type="sibTrans" cxnId="{DA5C965D-234D-4F49-A21E-4AD7439022E5}">
      <dgm:prSet/>
      <dgm:spPr/>
      <dgm:t>
        <a:bodyPr/>
        <a:lstStyle/>
        <a:p>
          <a:endParaRPr lang="pl-PL"/>
        </a:p>
      </dgm:t>
    </dgm:pt>
    <dgm:pt modelId="{045F4F2B-B8EB-4110-A080-E2606C4EF634}">
      <dgm:prSet phldrT="[Tekst]"/>
      <dgm:spPr/>
      <dgm:t>
        <a:bodyPr/>
        <a:lstStyle/>
        <a:p>
          <a:r>
            <a:rPr lang="pl-PL" dirty="0" smtClean="0"/>
            <a:t>5</a:t>
          </a:r>
          <a:endParaRPr lang="pl-PL" dirty="0"/>
        </a:p>
      </dgm:t>
    </dgm:pt>
    <dgm:pt modelId="{E336F969-2685-40E6-B647-F15C43ADD0D7}" type="parTrans" cxnId="{F67504A7-F91A-4B11-8384-70F70017DCD0}">
      <dgm:prSet/>
      <dgm:spPr/>
      <dgm:t>
        <a:bodyPr/>
        <a:lstStyle/>
        <a:p>
          <a:endParaRPr lang="pl-PL"/>
        </a:p>
      </dgm:t>
    </dgm:pt>
    <dgm:pt modelId="{64231345-D5AE-4169-BE8B-7CBD9E3A2FA8}" type="sibTrans" cxnId="{F67504A7-F91A-4B11-8384-70F70017DCD0}">
      <dgm:prSet/>
      <dgm:spPr/>
      <dgm:t>
        <a:bodyPr/>
        <a:lstStyle/>
        <a:p>
          <a:endParaRPr lang="pl-PL"/>
        </a:p>
      </dgm:t>
    </dgm:pt>
    <dgm:pt modelId="{930D888B-455F-4815-AC55-241ED38BBB1B}">
      <dgm:prSet phldrT="[Tekst]"/>
      <dgm:spPr/>
      <dgm:t>
        <a:bodyPr/>
        <a:lstStyle/>
        <a:p>
          <a:pPr algn="just"/>
          <a:r>
            <a:rPr lang="en-US" b="1" dirty="0" smtClean="0"/>
            <a:t>SWOT analysis </a:t>
          </a:r>
          <a:r>
            <a:rPr lang="en-US" dirty="0" smtClean="0"/>
            <a:t>of the sector with emphasis on the methods of solving major problems affecting the instability of the functioning of non-profit organizations in Poland and in </a:t>
          </a:r>
          <a:r>
            <a:rPr lang="en-US" dirty="0" err="1" smtClean="0"/>
            <a:t>Podlaskie</a:t>
          </a:r>
          <a:r>
            <a:rPr lang="en-US" dirty="0" smtClean="0"/>
            <a:t> </a:t>
          </a:r>
          <a:r>
            <a:rPr lang="en-US" dirty="0" err="1" smtClean="0"/>
            <a:t>Voivodeship</a:t>
          </a:r>
          <a:endParaRPr lang="pl-PL" dirty="0"/>
        </a:p>
      </dgm:t>
    </dgm:pt>
    <dgm:pt modelId="{AACD24F7-2905-4717-97BB-33587C2126BC}" type="parTrans" cxnId="{B929C9AA-0805-4AAE-833A-8CA79347D134}">
      <dgm:prSet/>
      <dgm:spPr/>
      <dgm:t>
        <a:bodyPr/>
        <a:lstStyle/>
        <a:p>
          <a:endParaRPr lang="pl-PL"/>
        </a:p>
      </dgm:t>
    </dgm:pt>
    <dgm:pt modelId="{3C72BEBD-D18D-4D65-8FF4-6D326865C24C}" type="sibTrans" cxnId="{B929C9AA-0805-4AAE-833A-8CA79347D134}">
      <dgm:prSet/>
      <dgm:spPr/>
      <dgm:t>
        <a:bodyPr/>
        <a:lstStyle/>
        <a:p>
          <a:endParaRPr lang="pl-PL"/>
        </a:p>
      </dgm:t>
    </dgm:pt>
    <dgm:pt modelId="{9A8C3DD5-B2DD-4AAC-9124-FC5E70692D84}">
      <dgm:prSet phldrT="[Tekst]"/>
      <dgm:spPr/>
      <dgm:t>
        <a:bodyPr/>
        <a:lstStyle/>
        <a:p>
          <a:r>
            <a:rPr lang="pl-PL" dirty="0" smtClean="0"/>
            <a:t>6</a:t>
          </a:r>
          <a:endParaRPr lang="pl-PL" dirty="0"/>
        </a:p>
      </dgm:t>
    </dgm:pt>
    <dgm:pt modelId="{F89E2344-CD87-4462-9E78-132054D8ECC3}" type="parTrans" cxnId="{6ACDA9CB-3D1E-44B4-8AF7-EAE5D4BC8FE6}">
      <dgm:prSet/>
      <dgm:spPr/>
      <dgm:t>
        <a:bodyPr/>
        <a:lstStyle/>
        <a:p>
          <a:endParaRPr lang="pl-PL"/>
        </a:p>
      </dgm:t>
    </dgm:pt>
    <dgm:pt modelId="{B309DBB4-939B-4A6A-B201-C1EECFA27D0C}" type="sibTrans" cxnId="{6ACDA9CB-3D1E-44B4-8AF7-EAE5D4BC8FE6}">
      <dgm:prSet/>
      <dgm:spPr/>
      <dgm:t>
        <a:bodyPr/>
        <a:lstStyle/>
        <a:p>
          <a:endParaRPr lang="pl-PL"/>
        </a:p>
      </dgm:t>
    </dgm:pt>
    <dgm:pt modelId="{8F22C5E4-D8CD-46FA-8555-33B741686570}">
      <dgm:prSet phldrT="[Tekst]"/>
      <dgm:spPr/>
      <dgm:t>
        <a:bodyPr/>
        <a:lstStyle/>
        <a:p>
          <a:pPr algn="just"/>
          <a:r>
            <a:rPr lang="en-US" b="1" dirty="0" smtClean="0"/>
            <a:t>Analysis of how to manage non-profit organizations </a:t>
          </a:r>
          <a:r>
            <a:rPr lang="en-US" dirty="0" smtClean="0"/>
            <a:t>in </a:t>
          </a:r>
          <a:r>
            <a:rPr lang="en-US" dirty="0" err="1" smtClean="0"/>
            <a:t>Podlaskie</a:t>
          </a:r>
          <a:r>
            <a:rPr lang="en-US" dirty="0" smtClean="0"/>
            <a:t> </a:t>
          </a:r>
          <a:r>
            <a:rPr lang="en-US" dirty="0" err="1" smtClean="0"/>
            <a:t>Voivodeship</a:t>
          </a:r>
          <a:r>
            <a:rPr lang="en-US" dirty="0" smtClean="0"/>
            <a:t> in the aspect of implementing their mission to create the </a:t>
          </a:r>
          <a:r>
            <a:rPr lang="en-US" smtClean="0"/>
            <a:t>so-called </a:t>
          </a:r>
          <a:r>
            <a:rPr lang="pl-PL" smtClean="0"/>
            <a:t>"</a:t>
          </a:r>
          <a:r>
            <a:rPr lang="en-US" smtClean="0"/>
            <a:t>common </a:t>
          </a:r>
          <a:r>
            <a:rPr lang="en-US" dirty="0" smtClean="0"/>
            <a:t>good</a:t>
          </a:r>
          <a:r>
            <a:rPr lang="pl-PL" dirty="0" smtClean="0"/>
            <a:t>”.</a:t>
          </a:r>
          <a:endParaRPr lang="pl-PL" dirty="0"/>
        </a:p>
      </dgm:t>
    </dgm:pt>
    <dgm:pt modelId="{AC33A919-ACAD-4BE5-8A38-F3117FEB5688}" type="parTrans" cxnId="{03431EA0-94E8-4B0B-9BCF-E87C0DFC7EFC}">
      <dgm:prSet/>
      <dgm:spPr/>
      <dgm:t>
        <a:bodyPr/>
        <a:lstStyle/>
        <a:p>
          <a:endParaRPr lang="pl-PL"/>
        </a:p>
      </dgm:t>
    </dgm:pt>
    <dgm:pt modelId="{79C373FA-151B-42B7-A928-84A06C9735A3}" type="sibTrans" cxnId="{03431EA0-94E8-4B0B-9BCF-E87C0DFC7EFC}">
      <dgm:prSet/>
      <dgm:spPr/>
      <dgm:t>
        <a:bodyPr/>
        <a:lstStyle/>
        <a:p>
          <a:endParaRPr lang="pl-PL"/>
        </a:p>
      </dgm:t>
    </dgm:pt>
    <dgm:pt modelId="{632BDEE3-3F2E-4C5D-B719-C45BBA886E27}" type="pres">
      <dgm:prSet presAssocID="{9128EFE4-0760-49AD-B70F-1D62D4C4CEA2}" presName="Name0" presStyleCnt="0">
        <dgm:presLayoutVars>
          <dgm:dir/>
          <dgm:animLvl val="lvl"/>
          <dgm:resizeHandles val="exact"/>
        </dgm:presLayoutVars>
      </dgm:prSet>
      <dgm:spPr/>
      <dgm:t>
        <a:bodyPr/>
        <a:lstStyle/>
        <a:p>
          <a:endParaRPr lang="pl-PL"/>
        </a:p>
      </dgm:t>
    </dgm:pt>
    <dgm:pt modelId="{54F745D3-4551-4849-B5C5-AE1F812748F8}" type="pres">
      <dgm:prSet presAssocID="{333EFF10-9917-4F1A-8C0F-5245F48ED73A}" presName="linNode" presStyleCnt="0"/>
      <dgm:spPr/>
    </dgm:pt>
    <dgm:pt modelId="{CCEC8876-FF6D-47FE-B6F2-1967B62C1C40}" type="pres">
      <dgm:prSet presAssocID="{333EFF10-9917-4F1A-8C0F-5245F48ED73A}" presName="parentText" presStyleLbl="node1" presStyleIdx="0" presStyleCnt="3" custScaleX="52778">
        <dgm:presLayoutVars>
          <dgm:chMax val="1"/>
          <dgm:bulletEnabled val="1"/>
        </dgm:presLayoutVars>
      </dgm:prSet>
      <dgm:spPr/>
      <dgm:t>
        <a:bodyPr/>
        <a:lstStyle/>
        <a:p>
          <a:endParaRPr lang="pl-PL"/>
        </a:p>
      </dgm:t>
    </dgm:pt>
    <dgm:pt modelId="{555EF5E8-FD55-4F70-B67E-5F4919D18F4C}" type="pres">
      <dgm:prSet presAssocID="{333EFF10-9917-4F1A-8C0F-5245F48ED73A}" presName="descendantText" presStyleLbl="alignAccFollowNode1" presStyleIdx="0" presStyleCnt="3">
        <dgm:presLayoutVars>
          <dgm:bulletEnabled val="1"/>
        </dgm:presLayoutVars>
      </dgm:prSet>
      <dgm:spPr/>
      <dgm:t>
        <a:bodyPr/>
        <a:lstStyle/>
        <a:p>
          <a:endParaRPr lang="pl-PL"/>
        </a:p>
      </dgm:t>
    </dgm:pt>
    <dgm:pt modelId="{CDA0D1EA-6D98-4D7F-886D-5A96F5F5D3FB}" type="pres">
      <dgm:prSet presAssocID="{2C01D4C8-EBF7-4C73-96C7-93A088EAD729}" presName="sp" presStyleCnt="0"/>
      <dgm:spPr/>
    </dgm:pt>
    <dgm:pt modelId="{3B363359-852F-4AFA-A84B-0FE7EBFCAE39}" type="pres">
      <dgm:prSet presAssocID="{045F4F2B-B8EB-4110-A080-E2606C4EF634}" presName="linNode" presStyleCnt="0"/>
      <dgm:spPr/>
    </dgm:pt>
    <dgm:pt modelId="{81C335C8-1245-43EB-818A-B41DCBB1395C}" type="pres">
      <dgm:prSet presAssocID="{045F4F2B-B8EB-4110-A080-E2606C4EF634}" presName="parentText" presStyleLbl="node1" presStyleIdx="1" presStyleCnt="3" custScaleX="52778">
        <dgm:presLayoutVars>
          <dgm:chMax val="1"/>
          <dgm:bulletEnabled val="1"/>
        </dgm:presLayoutVars>
      </dgm:prSet>
      <dgm:spPr/>
      <dgm:t>
        <a:bodyPr/>
        <a:lstStyle/>
        <a:p>
          <a:endParaRPr lang="pl-PL"/>
        </a:p>
      </dgm:t>
    </dgm:pt>
    <dgm:pt modelId="{9B92828C-F9EE-4884-83DC-64953F8CBC66}" type="pres">
      <dgm:prSet presAssocID="{045F4F2B-B8EB-4110-A080-E2606C4EF634}" presName="descendantText" presStyleLbl="alignAccFollowNode1" presStyleIdx="1" presStyleCnt="3">
        <dgm:presLayoutVars>
          <dgm:bulletEnabled val="1"/>
        </dgm:presLayoutVars>
      </dgm:prSet>
      <dgm:spPr/>
      <dgm:t>
        <a:bodyPr/>
        <a:lstStyle/>
        <a:p>
          <a:endParaRPr lang="pl-PL"/>
        </a:p>
      </dgm:t>
    </dgm:pt>
    <dgm:pt modelId="{BE21900F-3F44-4CE9-9A3B-3ABD0ADF0846}" type="pres">
      <dgm:prSet presAssocID="{64231345-D5AE-4169-BE8B-7CBD9E3A2FA8}" presName="sp" presStyleCnt="0"/>
      <dgm:spPr/>
    </dgm:pt>
    <dgm:pt modelId="{DB8606E9-4B80-4B25-B36D-3FE709923876}" type="pres">
      <dgm:prSet presAssocID="{9A8C3DD5-B2DD-4AAC-9124-FC5E70692D84}" presName="linNode" presStyleCnt="0"/>
      <dgm:spPr/>
    </dgm:pt>
    <dgm:pt modelId="{3065280C-C054-441B-A27A-E382D6C8CE5B}" type="pres">
      <dgm:prSet presAssocID="{9A8C3DD5-B2DD-4AAC-9124-FC5E70692D84}" presName="parentText" presStyleLbl="node1" presStyleIdx="2" presStyleCnt="3" custScaleX="52778">
        <dgm:presLayoutVars>
          <dgm:chMax val="1"/>
          <dgm:bulletEnabled val="1"/>
        </dgm:presLayoutVars>
      </dgm:prSet>
      <dgm:spPr/>
      <dgm:t>
        <a:bodyPr/>
        <a:lstStyle/>
        <a:p>
          <a:endParaRPr lang="pl-PL"/>
        </a:p>
      </dgm:t>
    </dgm:pt>
    <dgm:pt modelId="{44FAB315-5B4C-48B1-912F-1D28FEB0BB3F}" type="pres">
      <dgm:prSet presAssocID="{9A8C3DD5-B2DD-4AAC-9124-FC5E70692D84}" presName="descendantText" presStyleLbl="alignAccFollowNode1" presStyleIdx="2" presStyleCnt="3">
        <dgm:presLayoutVars>
          <dgm:bulletEnabled val="1"/>
        </dgm:presLayoutVars>
      </dgm:prSet>
      <dgm:spPr/>
      <dgm:t>
        <a:bodyPr/>
        <a:lstStyle/>
        <a:p>
          <a:endParaRPr lang="pl-PL"/>
        </a:p>
      </dgm:t>
    </dgm:pt>
  </dgm:ptLst>
  <dgm:cxnLst>
    <dgm:cxn modelId="{B929C9AA-0805-4AAE-833A-8CA79347D134}" srcId="{045F4F2B-B8EB-4110-A080-E2606C4EF634}" destId="{930D888B-455F-4815-AC55-241ED38BBB1B}" srcOrd="0" destOrd="0" parTransId="{AACD24F7-2905-4717-97BB-33587C2126BC}" sibTransId="{3C72BEBD-D18D-4D65-8FF4-6D326865C24C}"/>
    <dgm:cxn modelId="{03431EA0-94E8-4B0B-9BCF-E87C0DFC7EFC}" srcId="{9A8C3DD5-B2DD-4AAC-9124-FC5E70692D84}" destId="{8F22C5E4-D8CD-46FA-8555-33B741686570}" srcOrd="0" destOrd="0" parTransId="{AC33A919-ACAD-4BE5-8A38-F3117FEB5688}" sibTransId="{79C373FA-151B-42B7-A928-84A06C9735A3}"/>
    <dgm:cxn modelId="{794068C4-2021-427C-83D6-3694C974852A}" srcId="{9128EFE4-0760-49AD-B70F-1D62D4C4CEA2}" destId="{333EFF10-9917-4F1A-8C0F-5245F48ED73A}" srcOrd="0" destOrd="0" parTransId="{A9815EC4-C74F-4698-8273-B97BCD8CC1B9}" sibTransId="{2C01D4C8-EBF7-4C73-96C7-93A088EAD729}"/>
    <dgm:cxn modelId="{DA5C965D-234D-4F49-A21E-4AD7439022E5}" srcId="{333EFF10-9917-4F1A-8C0F-5245F48ED73A}" destId="{F46CCB27-C716-440F-BA58-4B5BE38622EE}" srcOrd="0" destOrd="0" parTransId="{47BC934B-D2F8-4CAC-83B9-7873ED9DD347}" sibTransId="{7DF3DCFB-7B75-43ED-88F3-38FE16713DEC}"/>
    <dgm:cxn modelId="{6ACDA9CB-3D1E-44B4-8AF7-EAE5D4BC8FE6}" srcId="{9128EFE4-0760-49AD-B70F-1D62D4C4CEA2}" destId="{9A8C3DD5-B2DD-4AAC-9124-FC5E70692D84}" srcOrd="2" destOrd="0" parTransId="{F89E2344-CD87-4462-9E78-132054D8ECC3}" sibTransId="{B309DBB4-939B-4A6A-B201-C1EECFA27D0C}"/>
    <dgm:cxn modelId="{A009A5A9-B743-4B33-A371-91E0B921A1BC}" type="presOf" srcId="{9A8C3DD5-B2DD-4AAC-9124-FC5E70692D84}" destId="{3065280C-C054-441B-A27A-E382D6C8CE5B}" srcOrd="0" destOrd="0" presId="urn:microsoft.com/office/officeart/2005/8/layout/vList5"/>
    <dgm:cxn modelId="{F3B2D229-01A5-436C-BB2F-9CE6E5F6D398}" type="presOf" srcId="{9128EFE4-0760-49AD-B70F-1D62D4C4CEA2}" destId="{632BDEE3-3F2E-4C5D-B719-C45BBA886E27}" srcOrd="0" destOrd="0" presId="urn:microsoft.com/office/officeart/2005/8/layout/vList5"/>
    <dgm:cxn modelId="{CE9B59F7-5392-42CD-A38D-E5648F29C841}" type="presOf" srcId="{333EFF10-9917-4F1A-8C0F-5245F48ED73A}" destId="{CCEC8876-FF6D-47FE-B6F2-1967B62C1C40}" srcOrd="0" destOrd="0" presId="urn:microsoft.com/office/officeart/2005/8/layout/vList5"/>
    <dgm:cxn modelId="{04685449-458B-4E85-BC8C-3DC04F862A1B}" type="presOf" srcId="{045F4F2B-B8EB-4110-A080-E2606C4EF634}" destId="{81C335C8-1245-43EB-818A-B41DCBB1395C}" srcOrd="0" destOrd="0" presId="urn:microsoft.com/office/officeart/2005/8/layout/vList5"/>
    <dgm:cxn modelId="{67C371AC-96DB-44B9-BE7D-DC14D0DAEEA8}" type="presOf" srcId="{F46CCB27-C716-440F-BA58-4B5BE38622EE}" destId="{555EF5E8-FD55-4F70-B67E-5F4919D18F4C}" srcOrd="0" destOrd="0" presId="urn:microsoft.com/office/officeart/2005/8/layout/vList5"/>
    <dgm:cxn modelId="{F67504A7-F91A-4B11-8384-70F70017DCD0}" srcId="{9128EFE4-0760-49AD-B70F-1D62D4C4CEA2}" destId="{045F4F2B-B8EB-4110-A080-E2606C4EF634}" srcOrd="1" destOrd="0" parTransId="{E336F969-2685-40E6-B647-F15C43ADD0D7}" sibTransId="{64231345-D5AE-4169-BE8B-7CBD9E3A2FA8}"/>
    <dgm:cxn modelId="{31B1BC0A-BAAE-43DE-A8D2-31D0AAF67B99}" type="presOf" srcId="{930D888B-455F-4815-AC55-241ED38BBB1B}" destId="{9B92828C-F9EE-4884-83DC-64953F8CBC66}" srcOrd="0" destOrd="0" presId="urn:microsoft.com/office/officeart/2005/8/layout/vList5"/>
    <dgm:cxn modelId="{C0923596-00F6-4FF6-9ACB-C221A41AF8E3}" type="presOf" srcId="{8F22C5E4-D8CD-46FA-8555-33B741686570}" destId="{44FAB315-5B4C-48B1-912F-1D28FEB0BB3F}" srcOrd="0" destOrd="0" presId="urn:microsoft.com/office/officeart/2005/8/layout/vList5"/>
    <dgm:cxn modelId="{96E6FD67-8785-457F-A60A-2A177AFA908F}" type="presParOf" srcId="{632BDEE3-3F2E-4C5D-B719-C45BBA886E27}" destId="{54F745D3-4551-4849-B5C5-AE1F812748F8}" srcOrd="0" destOrd="0" presId="urn:microsoft.com/office/officeart/2005/8/layout/vList5"/>
    <dgm:cxn modelId="{AF4061B8-5C1C-4E99-AA56-2662FCAE7FB5}" type="presParOf" srcId="{54F745D3-4551-4849-B5C5-AE1F812748F8}" destId="{CCEC8876-FF6D-47FE-B6F2-1967B62C1C40}" srcOrd="0" destOrd="0" presId="urn:microsoft.com/office/officeart/2005/8/layout/vList5"/>
    <dgm:cxn modelId="{81547016-8CD1-4FE4-BDAC-CACBBDCE2738}" type="presParOf" srcId="{54F745D3-4551-4849-B5C5-AE1F812748F8}" destId="{555EF5E8-FD55-4F70-B67E-5F4919D18F4C}" srcOrd="1" destOrd="0" presId="urn:microsoft.com/office/officeart/2005/8/layout/vList5"/>
    <dgm:cxn modelId="{AB48696D-6F99-454F-8A2A-730B56C34544}" type="presParOf" srcId="{632BDEE3-3F2E-4C5D-B719-C45BBA886E27}" destId="{CDA0D1EA-6D98-4D7F-886D-5A96F5F5D3FB}" srcOrd="1" destOrd="0" presId="urn:microsoft.com/office/officeart/2005/8/layout/vList5"/>
    <dgm:cxn modelId="{7A5E6F93-18B3-40D2-AB8F-B7DCCB48305A}" type="presParOf" srcId="{632BDEE3-3F2E-4C5D-B719-C45BBA886E27}" destId="{3B363359-852F-4AFA-A84B-0FE7EBFCAE39}" srcOrd="2" destOrd="0" presId="urn:microsoft.com/office/officeart/2005/8/layout/vList5"/>
    <dgm:cxn modelId="{C3C7633E-F3A8-4AF6-9DB4-4902491805B2}" type="presParOf" srcId="{3B363359-852F-4AFA-A84B-0FE7EBFCAE39}" destId="{81C335C8-1245-43EB-818A-B41DCBB1395C}" srcOrd="0" destOrd="0" presId="urn:microsoft.com/office/officeart/2005/8/layout/vList5"/>
    <dgm:cxn modelId="{EB1C9BDE-A732-4988-A085-A86746111157}" type="presParOf" srcId="{3B363359-852F-4AFA-A84B-0FE7EBFCAE39}" destId="{9B92828C-F9EE-4884-83DC-64953F8CBC66}" srcOrd="1" destOrd="0" presId="urn:microsoft.com/office/officeart/2005/8/layout/vList5"/>
    <dgm:cxn modelId="{1120D90B-5138-42B3-9E89-E6DF1F0F056B}" type="presParOf" srcId="{632BDEE3-3F2E-4C5D-B719-C45BBA886E27}" destId="{BE21900F-3F44-4CE9-9A3B-3ABD0ADF0846}" srcOrd="3" destOrd="0" presId="urn:microsoft.com/office/officeart/2005/8/layout/vList5"/>
    <dgm:cxn modelId="{6F2DD332-5732-459A-A0FC-D99250ABE8A0}" type="presParOf" srcId="{632BDEE3-3F2E-4C5D-B719-C45BBA886E27}" destId="{DB8606E9-4B80-4B25-B36D-3FE709923876}" srcOrd="4" destOrd="0" presId="urn:microsoft.com/office/officeart/2005/8/layout/vList5"/>
    <dgm:cxn modelId="{4F7E30CE-5EBC-4BB1-80F3-910C2ADB6EC8}" type="presParOf" srcId="{DB8606E9-4B80-4B25-B36D-3FE709923876}" destId="{3065280C-C054-441B-A27A-E382D6C8CE5B}" srcOrd="0" destOrd="0" presId="urn:microsoft.com/office/officeart/2005/8/layout/vList5"/>
    <dgm:cxn modelId="{10E10D40-3578-43B0-9882-A25C923E376E}" type="presParOf" srcId="{DB8606E9-4B80-4B25-B36D-3FE709923876}" destId="{44FAB315-5B4C-48B1-912F-1D28FEB0BB3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28EFE4-0760-49AD-B70F-1D62D4C4CEA2}"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pl-PL"/>
        </a:p>
      </dgm:t>
    </dgm:pt>
    <dgm:pt modelId="{333EFF10-9917-4F1A-8C0F-5245F48ED73A}">
      <dgm:prSet phldrT="[Tekst]"/>
      <dgm:spPr/>
      <dgm:t>
        <a:bodyPr/>
        <a:lstStyle/>
        <a:p>
          <a:r>
            <a:rPr lang="pl-PL" dirty="0" smtClean="0"/>
            <a:t>7</a:t>
          </a:r>
          <a:endParaRPr lang="pl-PL" dirty="0"/>
        </a:p>
      </dgm:t>
    </dgm:pt>
    <dgm:pt modelId="{A9815EC4-C74F-4698-8273-B97BCD8CC1B9}" type="parTrans" cxnId="{794068C4-2021-427C-83D6-3694C974852A}">
      <dgm:prSet/>
      <dgm:spPr/>
      <dgm:t>
        <a:bodyPr/>
        <a:lstStyle/>
        <a:p>
          <a:endParaRPr lang="pl-PL"/>
        </a:p>
      </dgm:t>
    </dgm:pt>
    <dgm:pt modelId="{2C01D4C8-EBF7-4C73-96C7-93A088EAD729}" type="sibTrans" cxnId="{794068C4-2021-427C-83D6-3694C974852A}">
      <dgm:prSet/>
      <dgm:spPr/>
      <dgm:t>
        <a:bodyPr/>
        <a:lstStyle/>
        <a:p>
          <a:endParaRPr lang="pl-PL"/>
        </a:p>
      </dgm:t>
    </dgm:pt>
    <dgm:pt modelId="{F46CCB27-C716-440F-BA58-4B5BE38622EE}">
      <dgm:prSet phldrT="[Tekst]"/>
      <dgm:spPr/>
      <dgm:t>
        <a:bodyPr/>
        <a:lstStyle/>
        <a:p>
          <a:pPr algn="just"/>
          <a:r>
            <a:rPr lang="en-US" b="1" dirty="0" smtClean="0"/>
            <a:t>Examining t</a:t>
          </a:r>
          <a:r>
            <a:rPr lang="pl-PL" b="1" dirty="0" smtClean="0"/>
            <a:t>he</a:t>
          </a:r>
          <a:r>
            <a:rPr lang="en-US" b="1" dirty="0" smtClean="0"/>
            <a:t> flow of information and ways of effective communication between non-profit organizations and local government and other institutions</a:t>
          </a:r>
          <a:r>
            <a:rPr lang="pl-PL" b="1" dirty="0" smtClean="0"/>
            <a:t>.</a:t>
          </a:r>
          <a:endParaRPr lang="pl-PL" b="1" dirty="0"/>
        </a:p>
      </dgm:t>
    </dgm:pt>
    <dgm:pt modelId="{47BC934B-D2F8-4CAC-83B9-7873ED9DD347}" type="parTrans" cxnId="{DA5C965D-234D-4F49-A21E-4AD7439022E5}">
      <dgm:prSet/>
      <dgm:spPr/>
      <dgm:t>
        <a:bodyPr/>
        <a:lstStyle/>
        <a:p>
          <a:endParaRPr lang="pl-PL"/>
        </a:p>
      </dgm:t>
    </dgm:pt>
    <dgm:pt modelId="{7DF3DCFB-7B75-43ED-88F3-38FE16713DEC}" type="sibTrans" cxnId="{DA5C965D-234D-4F49-A21E-4AD7439022E5}">
      <dgm:prSet/>
      <dgm:spPr/>
      <dgm:t>
        <a:bodyPr/>
        <a:lstStyle/>
        <a:p>
          <a:endParaRPr lang="pl-PL"/>
        </a:p>
      </dgm:t>
    </dgm:pt>
    <dgm:pt modelId="{045F4F2B-B8EB-4110-A080-E2606C4EF634}">
      <dgm:prSet phldrT="[Tekst]"/>
      <dgm:spPr/>
      <dgm:t>
        <a:bodyPr/>
        <a:lstStyle/>
        <a:p>
          <a:r>
            <a:rPr lang="pl-PL" dirty="0" smtClean="0"/>
            <a:t>8</a:t>
          </a:r>
          <a:endParaRPr lang="pl-PL" dirty="0"/>
        </a:p>
      </dgm:t>
    </dgm:pt>
    <dgm:pt modelId="{E336F969-2685-40E6-B647-F15C43ADD0D7}" type="parTrans" cxnId="{F67504A7-F91A-4B11-8384-70F70017DCD0}">
      <dgm:prSet/>
      <dgm:spPr/>
      <dgm:t>
        <a:bodyPr/>
        <a:lstStyle/>
        <a:p>
          <a:endParaRPr lang="pl-PL"/>
        </a:p>
      </dgm:t>
    </dgm:pt>
    <dgm:pt modelId="{64231345-D5AE-4169-BE8B-7CBD9E3A2FA8}" type="sibTrans" cxnId="{F67504A7-F91A-4B11-8384-70F70017DCD0}">
      <dgm:prSet/>
      <dgm:spPr/>
      <dgm:t>
        <a:bodyPr/>
        <a:lstStyle/>
        <a:p>
          <a:endParaRPr lang="pl-PL"/>
        </a:p>
      </dgm:t>
    </dgm:pt>
    <dgm:pt modelId="{930D888B-455F-4815-AC55-241ED38BBB1B}">
      <dgm:prSet phldrT="[Tekst]"/>
      <dgm:spPr/>
      <dgm:t>
        <a:bodyPr/>
        <a:lstStyle/>
        <a:p>
          <a:pPr algn="just"/>
          <a:r>
            <a:rPr lang="en-GB" b="1" dirty="0" smtClean="0"/>
            <a:t>Examining the forms of integration of researched entities</a:t>
          </a:r>
          <a:r>
            <a:rPr lang="pl-PL" b="1" dirty="0" smtClean="0"/>
            <a:t>.</a:t>
          </a:r>
          <a:endParaRPr lang="pl-PL" b="1" dirty="0"/>
        </a:p>
      </dgm:t>
    </dgm:pt>
    <dgm:pt modelId="{AACD24F7-2905-4717-97BB-33587C2126BC}" type="parTrans" cxnId="{B929C9AA-0805-4AAE-833A-8CA79347D134}">
      <dgm:prSet/>
      <dgm:spPr/>
      <dgm:t>
        <a:bodyPr/>
        <a:lstStyle/>
        <a:p>
          <a:endParaRPr lang="pl-PL"/>
        </a:p>
      </dgm:t>
    </dgm:pt>
    <dgm:pt modelId="{3C72BEBD-D18D-4D65-8FF4-6D326865C24C}" type="sibTrans" cxnId="{B929C9AA-0805-4AAE-833A-8CA79347D134}">
      <dgm:prSet/>
      <dgm:spPr/>
      <dgm:t>
        <a:bodyPr/>
        <a:lstStyle/>
        <a:p>
          <a:endParaRPr lang="pl-PL"/>
        </a:p>
      </dgm:t>
    </dgm:pt>
    <dgm:pt modelId="{9A8C3DD5-B2DD-4AAC-9124-FC5E70692D84}">
      <dgm:prSet phldrT="[Tekst]"/>
      <dgm:spPr/>
      <dgm:t>
        <a:bodyPr/>
        <a:lstStyle/>
        <a:p>
          <a:r>
            <a:rPr lang="pl-PL" dirty="0" smtClean="0"/>
            <a:t>9</a:t>
          </a:r>
          <a:endParaRPr lang="pl-PL" dirty="0"/>
        </a:p>
      </dgm:t>
    </dgm:pt>
    <dgm:pt modelId="{F89E2344-CD87-4462-9E78-132054D8ECC3}" type="parTrans" cxnId="{6ACDA9CB-3D1E-44B4-8AF7-EAE5D4BC8FE6}">
      <dgm:prSet/>
      <dgm:spPr/>
      <dgm:t>
        <a:bodyPr/>
        <a:lstStyle/>
        <a:p>
          <a:endParaRPr lang="pl-PL"/>
        </a:p>
      </dgm:t>
    </dgm:pt>
    <dgm:pt modelId="{B309DBB4-939B-4A6A-B201-C1EECFA27D0C}" type="sibTrans" cxnId="{6ACDA9CB-3D1E-44B4-8AF7-EAE5D4BC8FE6}">
      <dgm:prSet/>
      <dgm:spPr/>
      <dgm:t>
        <a:bodyPr/>
        <a:lstStyle/>
        <a:p>
          <a:endParaRPr lang="pl-PL"/>
        </a:p>
      </dgm:t>
    </dgm:pt>
    <dgm:pt modelId="{8F22C5E4-D8CD-46FA-8555-33B741686570}">
      <dgm:prSet phldrT="[Tekst]"/>
      <dgm:spPr/>
      <dgm:t>
        <a:bodyPr/>
        <a:lstStyle/>
        <a:p>
          <a:pPr algn="just"/>
          <a:r>
            <a:rPr lang="en-GB" b="1" dirty="0" smtClean="0"/>
            <a:t>Revealing factors related to social capital, which is developed by non-profit organizations affecting the promotion and obstructing the social promotion of the residents of </a:t>
          </a:r>
          <a:r>
            <a:rPr lang="en-GB" b="1" dirty="0" err="1" smtClean="0"/>
            <a:t>Podlaskie</a:t>
          </a:r>
          <a:r>
            <a:rPr lang="en-GB" b="1" dirty="0" smtClean="0"/>
            <a:t> </a:t>
          </a:r>
          <a:r>
            <a:rPr lang="en-GB" b="1" dirty="0" err="1" smtClean="0"/>
            <a:t>Voivodeship</a:t>
          </a:r>
          <a:r>
            <a:rPr lang="en-GB" b="1" dirty="0" smtClean="0"/>
            <a:t>.</a:t>
          </a:r>
          <a:endParaRPr lang="pl-PL" b="1" dirty="0"/>
        </a:p>
      </dgm:t>
    </dgm:pt>
    <dgm:pt modelId="{AC33A919-ACAD-4BE5-8A38-F3117FEB5688}" type="parTrans" cxnId="{03431EA0-94E8-4B0B-9BCF-E87C0DFC7EFC}">
      <dgm:prSet/>
      <dgm:spPr/>
      <dgm:t>
        <a:bodyPr/>
        <a:lstStyle/>
        <a:p>
          <a:endParaRPr lang="pl-PL"/>
        </a:p>
      </dgm:t>
    </dgm:pt>
    <dgm:pt modelId="{79C373FA-151B-42B7-A928-84A06C9735A3}" type="sibTrans" cxnId="{03431EA0-94E8-4B0B-9BCF-E87C0DFC7EFC}">
      <dgm:prSet/>
      <dgm:spPr/>
      <dgm:t>
        <a:bodyPr/>
        <a:lstStyle/>
        <a:p>
          <a:endParaRPr lang="pl-PL"/>
        </a:p>
      </dgm:t>
    </dgm:pt>
    <dgm:pt modelId="{632BDEE3-3F2E-4C5D-B719-C45BBA886E27}" type="pres">
      <dgm:prSet presAssocID="{9128EFE4-0760-49AD-B70F-1D62D4C4CEA2}" presName="Name0" presStyleCnt="0">
        <dgm:presLayoutVars>
          <dgm:dir/>
          <dgm:animLvl val="lvl"/>
          <dgm:resizeHandles val="exact"/>
        </dgm:presLayoutVars>
      </dgm:prSet>
      <dgm:spPr/>
      <dgm:t>
        <a:bodyPr/>
        <a:lstStyle/>
        <a:p>
          <a:endParaRPr lang="pl-PL"/>
        </a:p>
      </dgm:t>
    </dgm:pt>
    <dgm:pt modelId="{54F745D3-4551-4849-B5C5-AE1F812748F8}" type="pres">
      <dgm:prSet presAssocID="{333EFF10-9917-4F1A-8C0F-5245F48ED73A}" presName="linNode" presStyleCnt="0"/>
      <dgm:spPr/>
    </dgm:pt>
    <dgm:pt modelId="{CCEC8876-FF6D-47FE-B6F2-1967B62C1C40}" type="pres">
      <dgm:prSet presAssocID="{333EFF10-9917-4F1A-8C0F-5245F48ED73A}" presName="parentText" presStyleLbl="node1" presStyleIdx="0" presStyleCnt="3" custScaleX="52778">
        <dgm:presLayoutVars>
          <dgm:chMax val="1"/>
          <dgm:bulletEnabled val="1"/>
        </dgm:presLayoutVars>
      </dgm:prSet>
      <dgm:spPr/>
      <dgm:t>
        <a:bodyPr/>
        <a:lstStyle/>
        <a:p>
          <a:endParaRPr lang="pl-PL"/>
        </a:p>
      </dgm:t>
    </dgm:pt>
    <dgm:pt modelId="{555EF5E8-FD55-4F70-B67E-5F4919D18F4C}" type="pres">
      <dgm:prSet presAssocID="{333EFF10-9917-4F1A-8C0F-5245F48ED73A}" presName="descendantText" presStyleLbl="alignAccFollowNode1" presStyleIdx="0" presStyleCnt="3">
        <dgm:presLayoutVars>
          <dgm:bulletEnabled val="1"/>
        </dgm:presLayoutVars>
      </dgm:prSet>
      <dgm:spPr/>
      <dgm:t>
        <a:bodyPr/>
        <a:lstStyle/>
        <a:p>
          <a:endParaRPr lang="pl-PL"/>
        </a:p>
      </dgm:t>
    </dgm:pt>
    <dgm:pt modelId="{CDA0D1EA-6D98-4D7F-886D-5A96F5F5D3FB}" type="pres">
      <dgm:prSet presAssocID="{2C01D4C8-EBF7-4C73-96C7-93A088EAD729}" presName="sp" presStyleCnt="0"/>
      <dgm:spPr/>
    </dgm:pt>
    <dgm:pt modelId="{3B363359-852F-4AFA-A84B-0FE7EBFCAE39}" type="pres">
      <dgm:prSet presAssocID="{045F4F2B-B8EB-4110-A080-E2606C4EF634}" presName="linNode" presStyleCnt="0"/>
      <dgm:spPr/>
    </dgm:pt>
    <dgm:pt modelId="{81C335C8-1245-43EB-818A-B41DCBB1395C}" type="pres">
      <dgm:prSet presAssocID="{045F4F2B-B8EB-4110-A080-E2606C4EF634}" presName="parentText" presStyleLbl="node1" presStyleIdx="1" presStyleCnt="3" custScaleX="52778">
        <dgm:presLayoutVars>
          <dgm:chMax val="1"/>
          <dgm:bulletEnabled val="1"/>
        </dgm:presLayoutVars>
      </dgm:prSet>
      <dgm:spPr/>
      <dgm:t>
        <a:bodyPr/>
        <a:lstStyle/>
        <a:p>
          <a:endParaRPr lang="pl-PL"/>
        </a:p>
      </dgm:t>
    </dgm:pt>
    <dgm:pt modelId="{9B92828C-F9EE-4884-83DC-64953F8CBC66}" type="pres">
      <dgm:prSet presAssocID="{045F4F2B-B8EB-4110-A080-E2606C4EF634}" presName="descendantText" presStyleLbl="alignAccFollowNode1" presStyleIdx="1" presStyleCnt="3">
        <dgm:presLayoutVars>
          <dgm:bulletEnabled val="1"/>
        </dgm:presLayoutVars>
      </dgm:prSet>
      <dgm:spPr/>
      <dgm:t>
        <a:bodyPr/>
        <a:lstStyle/>
        <a:p>
          <a:endParaRPr lang="pl-PL"/>
        </a:p>
      </dgm:t>
    </dgm:pt>
    <dgm:pt modelId="{BE21900F-3F44-4CE9-9A3B-3ABD0ADF0846}" type="pres">
      <dgm:prSet presAssocID="{64231345-D5AE-4169-BE8B-7CBD9E3A2FA8}" presName="sp" presStyleCnt="0"/>
      <dgm:spPr/>
    </dgm:pt>
    <dgm:pt modelId="{DB8606E9-4B80-4B25-B36D-3FE709923876}" type="pres">
      <dgm:prSet presAssocID="{9A8C3DD5-B2DD-4AAC-9124-FC5E70692D84}" presName="linNode" presStyleCnt="0"/>
      <dgm:spPr/>
    </dgm:pt>
    <dgm:pt modelId="{3065280C-C054-441B-A27A-E382D6C8CE5B}" type="pres">
      <dgm:prSet presAssocID="{9A8C3DD5-B2DD-4AAC-9124-FC5E70692D84}" presName="parentText" presStyleLbl="node1" presStyleIdx="2" presStyleCnt="3" custScaleX="52778">
        <dgm:presLayoutVars>
          <dgm:chMax val="1"/>
          <dgm:bulletEnabled val="1"/>
        </dgm:presLayoutVars>
      </dgm:prSet>
      <dgm:spPr/>
      <dgm:t>
        <a:bodyPr/>
        <a:lstStyle/>
        <a:p>
          <a:endParaRPr lang="pl-PL"/>
        </a:p>
      </dgm:t>
    </dgm:pt>
    <dgm:pt modelId="{44FAB315-5B4C-48B1-912F-1D28FEB0BB3F}" type="pres">
      <dgm:prSet presAssocID="{9A8C3DD5-B2DD-4AAC-9124-FC5E70692D84}" presName="descendantText" presStyleLbl="alignAccFollowNode1" presStyleIdx="2" presStyleCnt="3">
        <dgm:presLayoutVars>
          <dgm:bulletEnabled val="1"/>
        </dgm:presLayoutVars>
      </dgm:prSet>
      <dgm:spPr/>
      <dgm:t>
        <a:bodyPr/>
        <a:lstStyle/>
        <a:p>
          <a:endParaRPr lang="pl-PL"/>
        </a:p>
      </dgm:t>
    </dgm:pt>
  </dgm:ptLst>
  <dgm:cxnLst>
    <dgm:cxn modelId="{B929C9AA-0805-4AAE-833A-8CA79347D134}" srcId="{045F4F2B-B8EB-4110-A080-E2606C4EF634}" destId="{930D888B-455F-4815-AC55-241ED38BBB1B}" srcOrd="0" destOrd="0" parTransId="{AACD24F7-2905-4717-97BB-33587C2126BC}" sibTransId="{3C72BEBD-D18D-4D65-8FF4-6D326865C24C}"/>
    <dgm:cxn modelId="{03431EA0-94E8-4B0B-9BCF-E87C0DFC7EFC}" srcId="{9A8C3DD5-B2DD-4AAC-9124-FC5E70692D84}" destId="{8F22C5E4-D8CD-46FA-8555-33B741686570}" srcOrd="0" destOrd="0" parTransId="{AC33A919-ACAD-4BE5-8A38-F3117FEB5688}" sibTransId="{79C373FA-151B-42B7-A928-84A06C9735A3}"/>
    <dgm:cxn modelId="{8C4C1EE9-F6C9-4862-B0E1-9DDADDE120BB}" type="presOf" srcId="{9A8C3DD5-B2DD-4AAC-9124-FC5E70692D84}" destId="{3065280C-C054-441B-A27A-E382D6C8CE5B}" srcOrd="0" destOrd="0" presId="urn:microsoft.com/office/officeart/2005/8/layout/vList5"/>
    <dgm:cxn modelId="{336C2408-8BAD-4DDE-9984-FABA7C9E3C54}" type="presOf" srcId="{930D888B-455F-4815-AC55-241ED38BBB1B}" destId="{9B92828C-F9EE-4884-83DC-64953F8CBC66}" srcOrd="0" destOrd="0" presId="urn:microsoft.com/office/officeart/2005/8/layout/vList5"/>
    <dgm:cxn modelId="{794068C4-2021-427C-83D6-3694C974852A}" srcId="{9128EFE4-0760-49AD-B70F-1D62D4C4CEA2}" destId="{333EFF10-9917-4F1A-8C0F-5245F48ED73A}" srcOrd="0" destOrd="0" parTransId="{A9815EC4-C74F-4698-8273-B97BCD8CC1B9}" sibTransId="{2C01D4C8-EBF7-4C73-96C7-93A088EAD729}"/>
    <dgm:cxn modelId="{DA5C965D-234D-4F49-A21E-4AD7439022E5}" srcId="{333EFF10-9917-4F1A-8C0F-5245F48ED73A}" destId="{F46CCB27-C716-440F-BA58-4B5BE38622EE}" srcOrd="0" destOrd="0" parTransId="{47BC934B-D2F8-4CAC-83B9-7873ED9DD347}" sibTransId="{7DF3DCFB-7B75-43ED-88F3-38FE16713DEC}"/>
    <dgm:cxn modelId="{6ACDA9CB-3D1E-44B4-8AF7-EAE5D4BC8FE6}" srcId="{9128EFE4-0760-49AD-B70F-1D62D4C4CEA2}" destId="{9A8C3DD5-B2DD-4AAC-9124-FC5E70692D84}" srcOrd="2" destOrd="0" parTransId="{F89E2344-CD87-4462-9E78-132054D8ECC3}" sibTransId="{B309DBB4-939B-4A6A-B201-C1EECFA27D0C}"/>
    <dgm:cxn modelId="{65EB988C-EA63-4D6F-AA17-27C4B51E085B}" type="presOf" srcId="{333EFF10-9917-4F1A-8C0F-5245F48ED73A}" destId="{CCEC8876-FF6D-47FE-B6F2-1967B62C1C40}" srcOrd="0" destOrd="0" presId="urn:microsoft.com/office/officeart/2005/8/layout/vList5"/>
    <dgm:cxn modelId="{187E5735-3A39-48D0-B0EF-2897B8245CED}" type="presOf" srcId="{9128EFE4-0760-49AD-B70F-1D62D4C4CEA2}" destId="{632BDEE3-3F2E-4C5D-B719-C45BBA886E27}" srcOrd="0" destOrd="0" presId="urn:microsoft.com/office/officeart/2005/8/layout/vList5"/>
    <dgm:cxn modelId="{9C8D64AD-A8D5-4444-B9EE-E90B631578A4}" type="presOf" srcId="{8F22C5E4-D8CD-46FA-8555-33B741686570}" destId="{44FAB315-5B4C-48B1-912F-1D28FEB0BB3F}" srcOrd="0" destOrd="0" presId="urn:microsoft.com/office/officeart/2005/8/layout/vList5"/>
    <dgm:cxn modelId="{2253EEB6-11A1-4835-BE91-3537EB28EFCC}" type="presOf" srcId="{F46CCB27-C716-440F-BA58-4B5BE38622EE}" destId="{555EF5E8-FD55-4F70-B67E-5F4919D18F4C}" srcOrd="0" destOrd="0" presId="urn:microsoft.com/office/officeart/2005/8/layout/vList5"/>
    <dgm:cxn modelId="{F67504A7-F91A-4B11-8384-70F70017DCD0}" srcId="{9128EFE4-0760-49AD-B70F-1D62D4C4CEA2}" destId="{045F4F2B-B8EB-4110-A080-E2606C4EF634}" srcOrd="1" destOrd="0" parTransId="{E336F969-2685-40E6-B647-F15C43ADD0D7}" sibTransId="{64231345-D5AE-4169-BE8B-7CBD9E3A2FA8}"/>
    <dgm:cxn modelId="{6420B37D-FF7B-4379-9CA5-5217BD5CE4D0}" type="presOf" srcId="{045F4F2B-B8EB-4110-A080-E2606C4EF634}" destId="{81C335C8-1245-43EB-818A-B41DCBB1395C}" srcOrd="0" destOrd="0" presId="urn:microsoft.com/office/officeart/2005/8/layout/vList5"/>
    <dgm:cxn modelId="{D4B4A845-5EA6-484C-B779-D864E0B3AB3C}" type="presParOf" srcId="{632BDEE3-3F2E-4C5D-B719-C45BBA886E27}" destId="{54F745D3-4551-4849-B5C5-AE1F812748F8}" srcOrd="0" destOrd="0" presId="urn:microsoft.com/office/officeart/2005/8/layout/vList5"/>
    <dgm:cxn modelId="{5C89492F-4EDD-4D09-B298-CC6AC555E31A}" type="presParOf" srcId="{54F745D3-4551-4849-B5C5-AE1F812748F8}" destId="{CCEC8876-FF6D-47FE-B6F2-1967B62C1C40}" srcOrd="0" destOrd="0" presId="urn:microsoft.com/office/officeart/2005/8/layout/vList5"/>
    <dgm:cxn modelId="{957938B9-DBCA-4766-B41E-79FB8E71E4E0}" type="presParOf" srcId="{54F745D3-4551-4849-B5C5-AE1F812748F8}" destId="{555EF5E8-FD55-4F70-B67E-5F4919D18F4C}" srcOrd="1" destOrd="0" presId="urn:microsoft.com/office/officeart/2005/8/layout/vList5"/>
    <dgm:cxn modelId="{BC09BA78-57BC-43EB-B0FD-47606CDD899C}" type="presParOf" srcId="{632BDEE3-3F2E-4C5D-B719-C45BBA886E27}" destId="{CDA0D1EA-6D98-4D7F-886D-5A96F5F5D3FB}" srcOrd="1" destOrd="0" presId="urn:microsoft.com/office/officeart/2005/8/layout/vList5"/>
    <dgm:cxn modelId="{DD477D4C-CF40-4189-A92B-79B5297A04AB}" type="presParOf" srcId="{632BDEE3-3F2E-4C5D-B719-C45BBA886E27}" destId="{3B363359-852F-4AFA-A84B-0FE7EBFCAE39}" srcOrd="2" destOrd="0" presId="urn:microsoft.com/office/officeart/2005/8/layout/vList5"/>
    <dgm:cxn modelId="{2F30EB17-BAD4-422C-9164-79CFC3DCE341}" type="presParOf" srcId="{3B363359-852F-4AFA-A84B-0FE7EBFCAE39}" destId="{81C335C8-1245-43EB-818A-B41DCBB1395C}" srcOrd="0" destOrd="0" presId="urn:microsoft.com/office/officeart/2005/8/layout/vList5"/>
    <dgm:cxn modelId="{69CF965E-38DE-4B41-AC2A-992B12A2B36C}" type="presParOf" srcId="{3B363359-852F-4AFA-A84B-0FE7EBFCAE39}" destId="{9B92828C-F9EE-4884-83DC-64953F8CBC66}" srcOrd="1" destOrd="0" presId="urn:microsoft.com/office/officeart/2005/8/layout/vList5"/>
    <dgm:cxn modelId="{D3B289EF-8E9E-4EB0-9A30-3D422CC53BC1}" type="presParOf" srcId="{632BDEE3-3F2E-4C5D-B719-C45BBA886E27}" destId="{BE21900F-3F44-4CE9-9A3B-3ABD0ADF0846}" srcOrd="3" destOrd="0" presId="urn:microsoft.com/office/officeart/2005/8/layout/vList5"/>
    <dgm:cxn modelId="{896B27DB-7E6B-4543-889C-7E9311712BD4}" type="presParOf" srcId="{632BDEE3-3F2E-4C5D-B719-C45BBA886E27}" destId="{DB8606E9-4B80-4B25-B36D-3FE709923876}" srcOrd="4" destOrd="0" presId="urn:microsoft.com/office/officeart/2005/8/layout/vList5"/>
    <dgm:cxn modelId="{FEA47862-458C-409F-A1D7-E8FED4315D4C}" type="presParOf" srcId="{DB8606E9-4B80-4B25-B36D-3FE709923876}" destId="{3065280C-C054-441B-A27A-E382D6C8CE5B}" srcOrd="0" destOrd="0" presId="urn:microsoft.com/office/officeart/2005/8/layout/vList5"/>
    <dgm:cxn modelId="{98EDDB83-4896-4FF8-9384-249A3928B8C7}" type="presParOf" srcId="{DB8606E9-4B80-4B25-B36D-3FE709923876}" destId="{44FAB315-5B4C-48B1-912F-1D28FEB0BB3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28EFE4-0760-49AD-B70F-1D62D4C4CEA2}"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pl-PL"/>
        </a:p>
      </dgm:t>
    </dgm:pt>
    <dgm:pt modelId="{333EFF10-9917-4F1A-8C0F-5245F48ED73A}">
      <dgm:prSet phldrT="[Tekst]"/>
      <dgm:spPr/>
      <dgm:t>
        <a:bodyPr/>
        <a:lstStyle/>
        <a:p>
          <a:r>
            <a:rPr lang="pl-PL" dirty="0" smtClean="0"/>
            <a:t>10</a:t>
          </a:r>
          <a:endParaRPr lang="pl-PL" dirty="0"/>
        </a:p>
      </dgm:t>
    </dgm:pt>
    <dgm:pt modelId="{A9815EC4-C74F-4698-8273-B97BCD8CC1B9}" type="parTrans" cxnId="{794068C4-2021-427C-83D6-3694C974852A}">
      <dgm:prSet/>
      <dgm:spPr/>
      <dgm:t>
        <a:bodyPr/>
        <a:lstStyle/>
        <a:p>
          <a:endParaRPr lang="pl-PL"/>
        </a:p>
      </dgm:t>
    </dgm:pt>
    <dgm:pt modelId="{2C01D4C8-EBF7-4C73-96C7-93A088EAD729}" type="sibTrans" cxnId="{794068C4-2021-427C-83D6-3694C974852A}">
      <dgm:prSet/>
      <dgm:spPr/>
      <dgm:t>
        <a:bodyPr/>
        <a:lstStyle/>
        <a:p>
          <a:endParaRPr lang="pl-PL"/>
        </a:p>
      </dgm:t>
    </dgm:pt>
    <dgm:pt modelId="{F46CCB27-C716-440F-BA58-4B5BE38622EE}">
      <dgm:prSet phldrT="[Tekst]"/>
      <dgm:spPr/>
      <dgm:t>
        <a:bodyPr/>
        <a:lstStyle/>
        <a:p>
          <a:pPr algn="just"/>
          <a:r>
            <a:rPr lang="en-GB" b="1" dirty="0" smtClean="0"/>
            <a:t>Examining the relationship of social inequalities </a:t>
          </a:r>
          <a:r>
            <a:rPr lang="en-GB" dirty="0" smtClean="0"/>
            <a:t>in the light of the level of social capital in the territory of </a:t>
          </a:r>
          <a:r>
            <a:rPr lang="en-GB" dirty="0" err="1" smtClean="0"/>
            <a:t>Podlaskie</a:t>
          </a:r>
          <a:r>
            <a:rPr lang="en-GB" dirty="0" smtClean="0"/>
            <a:t> </a:t>
          </a:r>
          <a:r>
            <a:rPr lang="en-GB" dirty="0" err="1" smtClean="0"/>
            <a:t>Voivodeship</a:t>
          </a:r>
          <a:r>
            <a:rPr lang="en-GB" dirty="0" smtClean="0"/>
            <a:t> and </a:t>
          </a:r>
          <a:r>
            <a:rPr lang="en-GB" b="1" dirty="0" smtClean="0"/>
            <a:t>the potential peripheral positioning of </a:t>
          </a:r>
          <a:r>
            <a:rPr lang="en-GB" b="1" dirty="0" err="1" smtClean="0"/>
            <a:t>Podlaskie</a:t>
          </a:r>
          <a:r>
            <a:rPr lang="en-GB" b="1" dirty="0" smtClean="0"/>
            <a:t> </a:t>
          </a:r>
          <a:r>
            <a:rPr lang="en-GB" b="1" dirty="0" err="1" smtClean="0"/>
            <a:t>Voivodeship</a:t>
          </a:r>
          <a:r>
            <a:rPr lang="en-GB" b="1" dirty="0" smtClean="0"/>
            <a:t>, when compared </a:t>
          </a:r>
          <a:r>
            <a:rPr lang="en-GB" dirty="0" smtClean="0"/>
            <a:t>with other </a:t>
          </a:r>
          <a:r>
            <a:rPr lang="en-GB" dirty="0" err="1" smtClean="0"/>
            <a:t>voivod</a:t>
          </a:r>
          <a:r>
            <a:rPr lang="pl-PL" dirty="0" smtClean="0"/>
            <a:t>e</a:t>
          </a:r>
          <a:r>
            <a:rPr lang="en-GB" dirty="0" smtClean="0"/>
            <a:t>ships of Poland.</a:t>
          </a:r>
          <a:endParaRPr lang="pl-PL" b="1" dirty="0"/>
        </a:p>
      </dgm:t>
    </dgm:pt>
    <dgm:pt modelId="{47BC934B-D2F8-4CAC-83B9-7873ED9DD347}" type="parTrans" cxnId="{DA5C965D-234D-4F49-A21E-4AD7439022E5}">
      <dgm:prSet/>
      <dgm:spPr/>
      <dgm:t>
        <a:bodyPr/>
        <a:lstStyle/>
        <a:p>
          <a:endParaRPr lang="pl-PL"/>
        </a:p>
      </dgm:t>
    </dgm:pt>
    <dgm:pt modelId="{7DF3DCFB-7B75-43ED-88F3-38FE16713DEC}" type="sibTrans" cxnId="{DA5C965D-234D-4F49-A21E-4AD7439022E5}">
      <dgm:prSet/>
      <dgm:spPr/>
      <dgm:t>
        <a:bodyPr/>
        <a:lstStyle/>
        <a:p>
          <a:endParaRPr lang="pl-PL"/>
        </a:p>
      </dgm:t>
    </dgm:pt>
    <dgm:pt modelId="{045F4F2B-B8EB-4110-A080-E2606C4EF634}">
      <dgm:prSet phldrT="[Tekst]"/>
      <dgm:spPr/>
      <dgm:t>
        <a:bodyPr/>
        <a:lstStyle/>
        <a:p>
          <a:r>
            <a:rPr lang="pl-PL" dirty="0" smtClean="0"/>
            <a:t>11</a:t>
          </a:r>
          <a:endParaRPr lang="pl-PL" dirty="0"/>
        </a:p>
      </dgm:t>
    </dgm:pt>
    <dgm:pt modelId="{E336F969-2685-40E6-B647-F15C43ADD0D7}" type="parTrans" cxnId="{F67504A7-F91A-4B11-8384-70F70017DCD0}">
      <dgm:prSet/>
      <dgm:spPr/>
      <dgm:t>
        <a:bodyPr/>
        <a:lstStyle/>
        <a:p>
          <a:endParaRPr lang="pl-PL"/>
        </a:p>
      </dgm:t>
    </dgm:pt>
    <dgm:pt modelId="{64231345-D5AE-4169-BE8B-7CBD9E3A2FA8}" type="sibTrans" cxnId="{F67504A7-F91A-4B11-8384-70F70017DCD0}">
      <dgm:prSet/>
      <dgm:spPr/>
      <dgm:t>
        <a:bodyPr/>
        <a:lstStyle/>
        <a:p>
          <a:endParaRPr lang="pl-PL"/>
        </a:p>
      </dgm:t>
    </dgm:pt>
    <dgm:pt modelId="{930D888B-455F-4815-AC55-241ED38BBB1B}">
      <dgm:prSet phldrT="[Tekst]"/>
      <dgm:spPr/>
      <dgm:t>
        <a:bodyPr/>
        <a:lstStyle/>
        <a:p>
          <a:pPr algn="just"/>
          <a:r>
            <a:rPr lang="en-GB" b="1" dirty="0" smtClean="0"/>
            <a:t>Preparation of maps of the growth and stagnation</a:t>
          </a:r>
          <a:r>
            <a:rPr lang="pl-PL" b="1" dirty="0" smtClean="0"/>
            <a:t> </a:t>
          </a:r>
          <a:r>
            <a:rPr lang="en-GB" b="1" dirty="0" smtClean="0"/>
            <a:t>areas in terms of the development of social capital</a:t>
          </a:r>
          <a:r>
            <a:rPr lang="en-GB" dirty="0" smtClean="0"/>
            <a:t> in the territory of </a:t>
          </a:r>
          <a:r>
            <a:rPr lang="en-GB" dirty="0" err="1" smtClean="0"/>
            <a:t>Podlaskie</a:t>
          </a:r>
          <a:r>
            <a:rPr lang="en-GB" dirty="0" smtClean="0"/>
            <a:t> </a:t>
          </a:r>
          <a:r>
            <a:rPr lang="en-GB" dirty="0" err="1" smtClean="0"/>
            <a:t>Voivodeship</a:t>
          </a:r>
          <a:r>
            <a:rPr lang="pl-PL" dirty="0" smtClean="0"/>
            <a:t>.</a:t>
          </a:r>
          <a:endParaRPr lang="pl-PL" b="1" dirty="0"/>
        </a:p>
      </dgm:t>
    </dgm:pt>
    <dgm:pt modelId="{AACD24F7-2905-4717-97BB-33587C2126BC}" type="parTrans" cxnId="{B929C9AA-0805-4AAE-833A-8CA79347D134}">
      <dgm:prSet/>
      <dgm:spPr/>
      <dgm:t>
        <a:bodyPr/>
        <a:lstStyle/>
        <a:p>
          <a:endParaRPr lang="pl-PL"/>
        </a:p>
      </dgm:t>
    </dgm:pt>
    <dgm:pt modelId="{3C72BEBD-D18D-4D65-8FF4-6D326865C24C}" type="sibTrans" cxnId="{B929C9AA-0805-4AAE-833A-8CA79347D134}">
      <dgm:prSet/>
      <dgm:spPr/>
      <dgm:t>
        <a:bodyPr/>
        <a:lstStyle/>
        <a:p>
          <a:endParaRPr lang="pl-PL"/>
        </a:p>
      </dgm:t>
    </dgm:pt>
    <dgm:pt modelId="{9A8C3DD5-B2DD-4AAC-9124-FC5E70692D84}">
      <dgm:prSet phldrT="[Tekst]"/>
      <dgm:spPr/>
      <dgm:t>
        <a:bodyPr/>
        <a:lstStyle/>
        <a:p>
          <a:r>
            <a:rPr lang="pl-PL" dirty="0" smtClean="0"/>
            <a:t>12</a:t>
          </a:r>
          <a:endParaRPr lang="pl-PL" dirty="0"/>
        </a:p>
      </dgm:t>
    </dgm:pt>
    <dgm:pt modelId="{F89E2344-CD87-4462-9E78-132054D8ECC3}" type="parTrans" cxnId="{6ACDA9CB-3D1E-44B4-8AF7-EAE5D4BC8FE6}">
      <dgm:prSet/>
      <dgm:spPr/>
      <dgm:t>
        <a:bodyPr/>
        <a:lstStyle/>
        <a:p>
          <a:endParaRPr lang="pl-PL"/>
        </a:p>
      </dgm:t>
    </dgm:pt>
    <dgm:pt modelId="{B309DBB4-939B-4A6A-B201-C1EECFA27D0C}" type="sibTrans" cxnId="{6ACDA9CB-3D1E-44B4-8AF7-EAE5D4BC8FE6}">
      <dgm:prSet/>
      <dgm:spPr/>
      <dgm:t>
        <a:bodyPr/>
        <a:lstStyle/>
        <a:p>
          <a:endParaRPr lang="pl-PL"/>
        </a:p>
      </dgm:t>
    </dgm:pt>
    <dgm:pt modelId="{8F22C5E4-D8CD-46FA-8555-33B741686570}">
      <dgm:prSet phldrT="[Tekst]"/>
      <dgm:spPr/>
      <dgm:t>
        <a:bodyPr/>
        <a:lstStyle/>
        <a:p>
          <a:pPr algn="just"/>
          <a:r>
            <a:rPr lang="en-GB" b="1" dirty="0" smtClean="0"/>
            <a:t>Verifying the hypothesis on the relationship between the activities of non-profit organizations and positive changes in social participation</a:t>
          </a:r>
          <a:r>
            <a:rPr lang="en-GB" dirty="0" smtClean="0"/>
            <a:t> in </a:t>
          </a:r>
          <a:r>
            <a:rPr lang="en-GB" dirty="0" err="1" smtClean="0"/>
            <a:t>Podlaskie</a:t>
          </a:r>
          <a:r>
            <a:rPr lang="en-GB" dirty="0" smtClean="0"/>
            <a:t> </a:t>
          </a:r>
          <a:r>
            <a:rPr lang="en-GB" dirty="0" err="1" smtClean="0"/>
            <a:t>Voivodeship</a:t>
          </a:r>
          <a:r>
            <a:rPr lang="en-GB" dirty="0" smtClean="0"/>
            <a:t>.</a:t>
          </a:r>
          <a:endParaRPr lang="pl-PL" b="1" dirty="0"/>
        </a:p>
      </dgm:t>
    </dgm:pt>
    <dgm:pt modelId="{AC33A919-ACAD-4BE5-8A38-F3117FEB5688}" type="parTrans" cxnId="{03431EA0-94E8-4B0B-9BCF-E87C0DFC7EFC}">
      <dgm:prSet/>
      <dgm:spPr/>
      <dgm:t>
        <a:bodyPr/>
        <a:lstStyle/>
        <a:p>
          <a:endParaRPr lang="pl-PL"/>
        </a:p>
      </dgm:t>
    </dgm:pt>
    <dgm:pt modelId="{79C373FA-151B-42B7-A928-84A06C9735A3}" type="sibTrans" cxnId="{03431EA0-94E8-4B0B-9BCF-E87C0DFC7EFC}">
      <dgm:prSet/>
      <dgm:spPr/>
      <dgm:t>
        <a:bodyPr/>
        <a:lstStyle/>
        <a:p>
          <a:endParaRPr lang="pl-PL"/>
        </a:p>
      </dgm:t>
    </dgm:pt>
    <dgm:pt modelId="{632BDEE3-3F2E-4C5D-B719-C45BBA886E27}" type="pres">
      <dgm:prSet presAssocID="{9128EFE4-0760-49AD-B70F-1D62D4C4CEA2}" presName="Name0" presStyleCnt="0">
        <dgm:presLayoutVars>
          <dgm:dir/>
          <dgm:animLvl val="lvl"/>
          <dgm:resizeHandles val="exact"/>
        </dgm:presLayoutVars>
      </dgm:prSet>
      <dgm:spPr/>
      <dgm:t>
        <a:bodyPr/>
        <a:lstStyle/>
        <a:p>
          <a:endParaRPr lang="pl-PL"/>
        </a:p>
      </dgm:t>
    </dgm:pt>
    <dgm:pt modelId="{54F745D3-4551-4849-B5C5-AE1F812748F8}" type="pres">
      <dgm:prSet presAssocID="{333EFF10-9917-4F1A-8C0F-5245F48ED73A}" presName="linNode" presStyleCnt="0"/>
      <dgm:spPr/>
    </dgm:pt>
    <dgm:pt modelId="{CCEC8876-FF6D-47FE-B6F2-1967B62C1C40}" type="pres">
      <dgm:prSet presAssocID="{333EFF10-9917-4F1A-8C0F-5245F48ED73A}" presName="parentText" presStyleLbl="node1" presStyleIdx="0" presStyleCnt="3" custScaleX="52778">
        <dgm:presLayoutVars>
          <dgm:chMax val="1"/>
          <dgm:bulletEnabled val="1"/>
        </dgm:presLayoutVars>
      </dgm:prSet>
      <dgm:spPr/>
      <dgm:t>
        <a:bodyPr/>
        <a:lstStyle/>
        <a:p>
          <a:endParaRPr lang="pl-PL"/>
        </a:p>
      </dgm:t>
    </dgm:pt>
    <dgm:pt modelId="{555EF5E8-FD55-4F70-B67E-5F4919D18F4C}" type="pres">
      <dgm:prSet presAssocID="{333EFF10-9917-4F1A-8C0F-5245F48ED73A}" presName="descendantText" presStyleLbl="alignAccFollowNode1" presStyleIdx="0" presStyleCnt="3">
        <dgm:presLayoutVars>
          <dgm:bulletEnabled val="1"/>
        </dgm:presLayoutVars>
      </dgm:prSet>
      <dgm:spPr/>
      <dgm:t>
        <a:bodyPr/>
        <a:lstStyle/>
        <a:p>
          <a:endParaRPr lang="pl-PL"/>
        </a:p>
      </dgm:t>
    </dgm:pt>
    <dgm:pt modelId="{CDA0D1EA-6D98-4D7F-886D-5A96F5F5D3FB}" type="pres">
      <dgm:prSet presAssocID="{2C01D4C8-EBF7-4C73-96C7-93A088EAD729}" presName="sp" presStyleCnt="0"/>
      <dgm:spPr/>
    </dgm:pt>
    <dgm:pt modelId="{3B363359-852F-4AFA-A84B-0FE7EBFCAE39}" type="pres">
      <dgm:prSet presAssocID="{045F4F2B-B8EB-4110-A080-E2606C4EF634}" presName="linNode" presStyleCnt="0"/>
      <dgm:spPr/>
    </dgm:pt>
    <dgm:pt modelId="{81C335C8-1245-43EB-818A-B41DCBB1395C}" type="pres">
      <dgm:prSet presAssocID="{045F4F2B-B8EB-4110-A080-E2606C4EF634}" presName="parentText" presStyleLbl="node1" presStyleIdx="1" presStyleCnt="3" custScaleX="52778">
        <dgm:presLayoutVars>
          <dgm:chMax val="1"/>
          <dgm:bulletEnabled val="1"/>
        </dgm:presLayoutVars>
      </dgm:prSet>
      <dgm:spPr/>
      <dgm:t>
        <a:bodyPr/>
        <a:lstStyle/>
        <a:p>
          <a:endParaRPr lang="pl-PL"/>
        </a:p>
      </dgm:t>
    </dgm:pt>
    <dgm:pt modelId="{9B92828C-F9EE-4884-83DC-64953F8CBC66}" type="pres">
      <dgm:prSet presAssocID="{045F4F2B-B8EB-4110-A080-E2606C4EF634}" presName="descendantText" presStyleLbl="alignAccFollowNode1" presStyleIdx="1" presStyleCnt="3">
        <dgm:presLayoutVars>
          <dgm:bulletEnabled val="1"/>
        </dgm:presLayoutVars>
      </dgm:prSet>
      <dgm:spPr/>
      <dgm:t>
        <a:bodyPr/>
        <a:lstStyle/>
        <a:p>
          <a:endParaRPr lang="pl-PL"/>
        </a:p>
      </dgm:t>
    </dgm:pt>
    <dgm:pt modelId="{BE21900F-3F44-4CE9-9A3B-3ABD0ADF0846}" type="pres">
      <dgm:prSet presAssocID="{64231345-D5AE-4169-BE8B-7CBD9E3A2FA8}" presName="sp" presStyleCnt="0"/>
      <dgm:spPr/>
    </dgm:pt>
    <dgm:pt modelId="{DB8606E9-4B80-4B25-B36D-3FE709923876}" type="pres">
      <dgm:prSet presAssocID="{9A8C3DD5-B2DD-4AAC-9124-FC5E70692D84}" presName="linNode" presStyleCnt="0"/>
      <dgm:spPr/>
    </dgm:pt>
    <dgm:pt modelId="{3065280C-C054-441B-A27A-E382D6C8CE5B}" type="pres">
      <dgm:prSet presAssocID="{9A8C3DD5-B2DD-4AAC-9124-FC5E70692D84}" presName="parentText" presStyleLbl="node1" presStyleIdx="2" presStyleCnt="3" custScaleX="52778">
        <dgm:presLayoutVars>
          <dgm:chMax val="1"/>
          <dgm:bulletEnabled val="1"/>
        </dgm:presLayoutVars>
      </dgm:prSet>
      <dgm:spPr/>
      <dgm:t>
        <a:bodyPr/>
        <a:lstStyle/>
        <a:p>
          <a:endParaRPr lang="pl-PL"/>
        </a:p>
      </dgm:t>
    </dgm:pt>
    <dgm:pt modelId="{44FAB315-5B4C-48B1-912F-1D28FEB0BB3F}" type="pres">
      <dgm:prSet presAssocID="{9A8C3DD5-B2DD-4AAC-9124-FC5E70692D84}" presName="descendantText" presStyleLbl="alignAccFollowNode1" presStyleIdx="2" presStyleCnt="3">
        <dgm:presLayoutVars>
          <dgm:bulletEnabled val="1"/>
        </dgm:presLayoutVars>
      </dgm:prSet>
      <dgm:spPr/>
      <dgm:t>
        <a:bodyPr/>
        <a:lstStyle/>
        <a:p>
          <a:endParaRPr lang="pl-PL"/>
        </a:p>
      </dgm:t>
    </dgm:pt>
  </dgm:ptLst>
  <dgm:cxnLst>
    <dgm:cxn modelId="{B929C9AA-0805-4AAE-833A-8CA79347D134}" srcId="{045F4F2B-B8EB-4110-A080-E2606C4EF634}" destId="{930D888B-455F-4815-AC55-241ED38BBB1B}" srcOrd="0" destOrd="0" parTransId="{AACD24F7-2905-4717-97BB-33587C2126BC}" sibTransId="{3C72BEBD-D18D-4D65-8FF4-6D326865C24C}"/>
    <dgm:cxn modelId="{D5E91B5F-A935-40BD-8CA3-FA53B64CAFB6}" type="presOf" srcId="{F46CCB27-C716-440F-BA58-4B5BE38622EE}" destId="{555EF5E8-FD55-4F70-B67E-5F4919D18F4C}" srcOrd="0" destOrd="0" presId="urn:microsoft.com/office/officeart/2005/8/layout/vList5"/>
    <dgm:cxn modelId="{03431EA0-94E8-4B0B-9BCF-E87C0DFC7EFC}" srcId="{9A8C3DD5-B2DD-4AAC-9124-FC5E70692D84}" destId="{8F22C5E4-D8CD-46FA-8555-33B741686570}" srcOrd="0" destOrd="0" parTransId="{AC33A919-ACAD-4BE5-8A38-F3117FEB5688}" sibTransId="{79C373FA-151B-42B7-A928-84A06C9735A3}"/>
    <dgm:cxn modelId="{A2C9B987-302D-412E-90C4-BC9BC90318BA}" type="presOf" srcId="{8F22C5E4-D8CD-46FA-8555-33B741686570}" destId="{44FAB315-5B4C-48B1-912F-1D28FEB0BB3F}" srcOrd="0" destOrd="0" presId="urn:microsoft.com/office/officeart/2005/8/layout/vList5"/>
    <dgm:cxn modelId="{794068C4-2021-427C-83D6-3694C974852A}" srcId="{9128EFE4-0760-49AD-B70F-1D62D4C4CEA2}" destId="{333EFF10-9917-4F1A-8C0F-5245F48ED73A}" srcOrd="0" destOrd="0" parTransId="{A9815EC4-C74F-4698-8273-B97BCD8CC1B9}" sibTransId="{2C01D4C8-EBF7-4C73-96C7-93A088EAD729}"/>
    <dgm:cxn modelId="{DA5C965D-234D-4F49-A21E-4AD7439022E5}" srcId="{333EFF10-9917-4F1A-8C0F-5245F48ED73A}" destId="{F46CCB27-C716-440F-BA58-4B5BE38622EE}" srcOrd="0" destOrd="0" parTransId="{47BC934B-D2F8-4CAC-83B9-7873ED9DD347}" sibTransId="{7DF3DCFB-7B75-43ED-88F3-38FE16713DEC}"/>
    <dgm:cxn modelId="{6ACDA9CB-3D1E-44B4-8AF7-EAE5D4BC8FE6}" srcId="{9128EFE4-0760-49AD-B70F-1D62D4C4CEA2}" destId="{9A8C3DD5-B2DD-4AAC-9124-FC5E70692D84}" srcOrd="2" destOrd="0" parTransId="{F89E2344-CD87-4462-9E78-132054D8ECC3}" sibTransId="{B309DBB4-939B-4A6A-B201-C1EECFA27D0C}"/>
    <dgm:cxn modelId="{696DAC46-B23E-47F8-BBDA-31AECD7F6F1D}" type="presOf" srcId="{930D888B-455F-4815-AC55-241ED38BBB1B}" destId="{9B92828C-F9EE-4884-83DC-64953F8CBC66}" srcOrd="0" destOrd="0" presId="urn:microsoft.com/office/officeart/2005/8/layout/vList5"/>
    <dgm:cxn modelId="{D55B1BA0-ED09-4F42-8954-8860AA744B4F}" type="presOf" srcId="{9A8C3DD5-B2DD-4AAC-9124-FC5E70692D84}" destId="{3065280C-C054-441B-A27A-E382D6C8CE5B}" srcOrd="0" destOrd="0" presId="urn:microsoft.com/office/officeart/2005/8/layout/vList5"/>
    <dgm:cxn modelId="{8342B9B3-7827-4B55-BD98-9EB760B467B3}" type="presOf" srcId="{045F4F2B-B8EB-4110-A080-E2606C4EF634}" destId="{81C335C8-1245-43EB-818A-B41DCBB1395C}" srcOrd="0" destOrd="0" presId="urn:microsoft.com/office/officeart/2005/8/layout/vList5"/>
    <dgm:cxn modelId="{E8652808-D15E-46DB-BC60-50354CE8625B}" type="presOf" srcId="{333EFF10-9917-4F1A-8C0F-5245F48ED73A}" destId="{CCEC8876-FF6D-47FE-B6F2-1967B62C1C40}" srcOrd="0" destOrd="0" presId="urn:microsoft.com/office/officeart/2005/8/layout/vList5"/>
    <dgm:cxn modelId="{1DF9154E-AA08-444F-8DAE-82DE1D6E847E}" type="presOf" srcId="{9128EFE4-0760-49AD-B70F-1D62D4C4CEA2}" destId="{632BDEE3-3F2E-4C5D-B719-C45BBA886E27}" srcOrd="0" destOrd="0" presId="urn:microsoft.com/office/officeart/2005/8/layout/vList5"/>
    <dgm:cxn modelId="{F67504A7-F91A-4B11-8384-70F70017DCD0}" srcId="{9128EFE4-0760-49AD-B70F-1D62D4C4CEA2}" destId="{045F4F2B-B8EB-4110-A080-E2606C4EF634}" srcOrd="1" destOrd="0" parTransId="{E336F969-2685-40E6-B647-F15C43ADD0D7}" sibTransId="{64231345-D5AE-4169-BE8B-7CBD9E3A2FA8}"/>
    <dgm:cxn modelId="{A541F4A6-6F4A-4E5D-81CD-C55DA79D85D7}" type="presParOf" srcId="{632BDEE3-3F2E-4C5D-B719-C45BBA886E27}" destId="{54F745D3-4551-4849-B5C5-AE1F812748F8}" srcOrd="0" destOrd="0" presId="urn:microsoft.com/office/officeart/2005/8/layout/vList5"/>
    <dgm:cxn modelId="{5111561A-02E5-423D-B85A-0D7C687F2E09}" type="presParOf" srcId="{54F745D3-4551-4849-B5C5-AE1F812748F8}" destId="{CCEC8876-FF6D-47FE-B6F2-1967B62C1C40}" srcOrd="0" destOrd="0" presId="urn:microsoft.com/office/officeart/2005/8/layout/vList5"/>
    <dgm:cxn modelId="{CE3860E8-FE63-4B22-B53B-B8FB226690D0}" type="presParOf" srcId="{54F745D3-4551-4849-B5C5-AE1F812748F8}" destId="{555EF5E8-FD55-4F70-B67E-5F4919D18F4C}" srcOrd="1" destOrd="0" presId="urn:microsoft.com/office/officeart/2005/8/layout/vList5"/>
    <dgm:cxn modelId="{61000A09-595D-4160-94DF-0545D6E18C75}" type="presParOf" srcId="{632BDEE3-3F2E-4C5D-B719-C45BBA886E27}" destId="{CDA0D1EA-6D98-4D7F-886D-5A96F5F5D3FB}" srcOrd="1" destOrd="0" presId="urn:microsoft.com/office/officeart/2005/8/layout/vList5"/>
    <dgm:cxn modelId="{698AE2CB-9015-48D9-AF36-2B7382790EDC}" type="presParOf" srcId="{632BDEE3-3F2E-4C5D-B719-C45BBA886E27}" destId="{3B363359-852F-4AFA-A84B-0FE7EBFCAE39}" srcOrd="2" destOrd="0" presId="urn:microsoft.com/office/officeart/2005/8/layout/vList5"/>
    <dgm:cxn modelId="{52FD6A2F-2DAC-45B9-B904-9D6EBD7A3CF4}" type="presParOf" srcId="{3B363359-852F-4AFA-A84B-0FE7EBFCAE39}" destId="{81C335C8-1245-43EB-818A-B41DCBB1395C}" srcOrd="0" destOrd="0" presId="urn:microsoft.com/office/officeart/2005/8/layout/vList5"/>
    <dgm:cxn modelId="{C0B0E662-5AA3-47C2-9D9A-913C9DD915D7}" type="presParOf" srcId="{3B363359-852F-4AFA-A84B-0FE7EBFCAE39}" destId="{9B92828C-F9EE-4884-83DC-64953F8CBC66}" srcOrd="1" destOrd="0" presId="urn:microsoft.com/office/officeart/2005/8/layout/vList5"/>
    <dgm:cxn modelId="{8255CF4D-E387-4BB7-805F-2F3E1C629F1B}" type="presParOf" srcId="{632BDEE3-3F2E-4C5D-B719-C45BBA886E27}" destId="{BE21900F-3F44-4CE9-9A3B-3ABD0ADF0846}" srcOrd="3" destOrd="0" presId="urn:microsoft.com/office/officeart/2005/8/layout/vList5"/>
    <dgm:cxn modelId="{AFDD5A10-918F-49D6-8A96-65CF1B926585}" type="presParOf" srcId="{632BDEE3-3F2E-4C5D-B719-C45BBA886E27}" destId="{DB8606E9-4B80-4B25-B36D-3FE709923876}" srcOrd="4" destOrd="0" presId="urn:microsoft.com/office/officeart/2005/8/layout/vList5"/>
    <dgm:cxn modelId="{72F08D0E-4803-403C-AAD1-0B85C0C83D2C}" type="presParOf" srcId="{DB8606E9-4B80-4B25-B36D-3FE709923876}" destId="{3065280C-C054-441B-A27A-E382D6C8CE5B}" srcOrd="0" destOrd="0" presId="urn:microsoft.com/office/officeart/2005/8/layout/vList5"/>
    <dgm:cxn modelId="{61E34BB7-248C-42BA-8665-7B6B86E11BA5}" type="presParOf" srcId="{DB8606E9-4B80-4B25-B36D-3FE709923876}" destId="{44FAB315-5B4C-48B1-912F-1D28FEB0BB3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0FF98E-E0DC-43D6-8385-131CE3E6D5AE}" type="doc">
      <dgm:prSet loTypeId="urn:microsoft.com/office/officeart/2005/8/layout/vList4" loCatId="list" qsTypeId="urn:microsoft.com/office/officeart/2005/8/quickstyle/simple1" qsCatId="simple" csTypeId="urn:microsoft.com/office/officeart/2005/8/colors/accent3_2" csCatId="accent3" phldr="1"/>
      <dgm:spPr/>
      <dgm:t>
        <a:bodyPr/>
        <a:lstStyle/>
        <a:p>
          <a:endParaRPr lang="pl-PL"/>
        </a:p>
      </dgm:t>
    </dgm:pt>
    <dgm:pt modelId="{19B34710-442E-4664-8883-31616CEB7F6C}">
      <dgm:prSet phldrT="[Tekst]" custT="1"/>
      <dgm:spPr/>
      <dgm:t>
        <a:bodyPr/>
        <a:lstStyle/>
        <a:p>
          <a:pPr algn="l"/>
          <a:r>
            <a:rPr lang="pl-PL" sz="1700" b="1" dirty="0" smtClean="0"/>
            <a:t>PA</a:t>
          </a:r>
          <a:r>
            <a:rPr lang="pl-PL" sz="1600" b="1" dirty="0" smtClean="0"/>
            <a:t>PI, N=400</a:t>
          </a:r>
          <a:endParaRPr lang="pl-PL" sz="1600" b="1" dirty="0"/>
        </a:p>
      </dgm:t>
    </dgm:pt>
    <dgm:pt modelId="{422DD1C6-582B-476B-BFFE-93619FCD0E02}" type="parTrans" cxnId="{1E2AC596-F571-439F-8E29-3F17910142DF}">
      <dgm:prSet/>
      <dgm:spPr/>
      <dgm:t>
        <a:bodyPr/>
        <a:lstStyle/>
        <a:p>
          <a:endParaRPr lang="pl-PL"/>
        </a:p>
      </dgm:t>
    </dgm:pt>
    <dgm:pt modelId="{254107CF-6282-40E1-BFC5-94B0DEA8DC8E}" type="sibTrans" cxnId="{1E2AC596-F571-439F-8E29-3F17910142DF}">
      <dgm:prSet/>
      <dgm:spPr/>
      <dgm:t>
        <a:bodyPr/>
        <a:lstStyle/>
        <a:p>
          <a:endParaRPr lang="pl-PL"/>
        </a:p>
      </dgm:t>
    </dgm:pt>
    <dgm:pt modelId="{BED9FE83-DA3C-42CD-9860-5CA87F0A2037}">
      <dgm:prSet phldrT="[Tekst]" custT="1"/>
      <dgm:spPr/>
      <dgm:t>
        <a:bodyPr/>
        <a:lstStyle/>
        <a:p>
          <a:pPr algn="just"/>
          <a:r>
            <a:rPr lang="en-US" sz="1600" dirty="0" smtClean="0"/>
            <a:t>Activists, employees and volunteers of non-profit organizations operating in the territory of </a:t>
          </a:r>
          <a:r>
            <a:rPr lang="en-US" sz="1600" dirty="0" err="1" smtClean="0"/>
            <a:t>Podlaskie</a:t>
          </a:r>
          <a:r>
            <a:rPr lang="en-US" sz="1600" dirty="0" smtClean="0"/>
            <a:t> </a:t>
          </a:r>
          <a:r>
            <a:rPr lang="en-US" sz="1600" dirty="0" err="1" smtClean="0"/>
            <a:t>Voivodeship</a:t>
          </a:r>
          <a:r>
            <a:rPr lang="en-US" sz="1600" dirty="0" smtClean="0"/>
            <a:t> </a:t>
          </a:r>
          <a:endParaRPr lang="pl-PL" sz="1600" dirty="0"/>
        </a:p>
      </dgm:t>
    </dgm:pt>
    <dgm:pt modelId="{E92B13BF-AB63-4892-B131-588D83F9B08F}" type="parTrans" cxnId="{AB0D2CB7-8351-4A96-8526-B7739DC9CBDF}">
      <dgm:prSet/>
      <dgm:spPr/>
      <dgm:t>
        <a:bodyPr/>
        <a:lstStyle/>
        <a:p>
          <a:endParaRPr lang="pl-PL"/>
        </a:p>
      </dgm:t>
    </dgm:pt>
    <dgm:pt modelId="{E0E322A7-1DB1-4999-B8A7-02E618F7B714}" type="sibTrans" cxnId="{AB0D2CB7-8351-4A96-8526-B7739DC9CBDF}">
      <dgm:prSet/>
      <dgm:spPr/>
      <dgm:t>
        <a:bodyPr/>
        <a:lstStyle/>
        <a:p>
          <a:endParaRPr lang="pl-PL"/>
        </a:p>
      </dgm:t>
    </dgm:pt>
    <dgm:pt modelId="{5C920020-F201-4E06-A87E-EC10D120C9FD}">
      <dgm:prSet phldrT="[Tekst]"/>
      <dgm:spPr/>
      <dgm:t>
        <a:bodyPr/>
        <a:lstStyle/>
        <a:p>
          <a:pPr algn="l"/>
          <a:r>
            <a:rPr lang="pl-PL" sz="1700" b="1" dirty="0" smtClean="0"/>
            <a:t>FGI, N=4</a:t>
          </a:r>
          <a:endParaRPr lang="pl-PL" sz="1700" b="1" dirty="0"/>
        </a:p>
      </dgm:t>
    </dgm:pt>
    <dgm:pt modelId="{AD304ACE-B07E-4983-AB49-B0A34BF5E573}" type="parTrans" cxnId="{4460FE80-5601-46C2-B526-530DB51D8A5C}">
      <dgm:prSet/>
      <dgm:spPr/>
      <dgm:t>
        <a:bodyPr/>
        <a:lstStyle/>
        <a:p>
          <a:endParaRPr lang="pl-PL"/>
        </a:p>
      </dgm:t>
    </dgm:pt>
    <dgm:pt modelId="{46AB97CE-5C3E-498C-BA47-7C7A91D1FAA3}" type="sibTrans" cxnId="{4460FE80-5601-46C2-B526-530DB51D8A5C}">
      <dgm:prSet/>
      <dgm:spPr/>
      <dgm:t>
        <a:bodyPr/>
        <a:lstStyle/>
        <a:p>
          <a:endParaRPr lang="pl-PL"/>
        </a:p>
      </dgm:t>
    </dgm:pt>
    <dgm:pt modelId="{59B71DD7-3993-40FF-BCC4-5EC73348BCFC}">
      <dgm:prSet phldrT="[Tekst]" custT="1"/>
      <dgm:spPr/>
      <dgm:t>
        <a:bodyPr/>
        <a:lstStyle/>
        <a:p>
          <a:pPr algn="just"/>
          <a:r>
            <a:rPr lang="en-US" sz="1600" dirty="0" smtClean="0"/>
            <a:t>Experts from selected non-governmental non-profit organizations due to the advancement of activities </a:t>
          </a:r>
          <a:endParaRPr lang="pl-PL" sz="1600" dirty="0"/>
        </a:p>
      </dgm:t>
    </dgm:pt>
    <dgm:pt modelId="{FC04828E-788B-48FA-B825-C6834E2EFF60}" type="parTrans" cxnId="{71BEACD4-3CB2-425B-B1C4-43D9D2F87000}">
      <dgm:prSet/>
      <dgm:spPr/>
      <dgm:t>
        <a:bodyPr/>
        <a:lstStyle/>
        <a:p>
          <a:endParaRPr lang="pl-PL"/>
        </a:p>
      </dgm:t>
    </dgm:pt>
    <dgm:pt modelId="{17CB772B-46D5-4AC7-A8D1-3B1231B1CAE4}" type="sibTrans" cxnId="{71BEACD4-3CB2-425B-B1C4-43D9D2F87000}">
      <dgm:prSet/>
      <dgm:spPr/>
      <dgm:t>
        <a:bodyPr/>
        <a:lstStyle/>
        <a:p>
          <a:endParaRPr lang="pl-PL"/>
        </a:p>
      </dgm:t>
    </dgm:pt>
    <dgm:pt modelId="{3C175BF6-3D5D-4687-8623-740B411AAA93}">
      <dgm:prSet phldrT="[Tekst]"/>
      <dgm:spPr/>
      <dgm:t>
        <a:bodyPr/>
        <a:lstStyle/>
        <a:p>
          <a:pPr algn="l"/>
          <a:r>
            <a:rPr lang="pl-PL" sz="1700" b="1" dirty="0" smtClean="0"/>
            <a:t>IDI, N=20</a:t>
          </a:r>
          <a:endParaRPr lang="pl-PL" sz="1700" b="1" dirty="0"/>
        </a:p>
      </dgm:t>
    </dgm:pt>
    <dgm:pt modelId="{1B2EE876-284D-44E8-ACD8-E276B8558FD6}" type="parTrans" cxnId="{4ACED12F-CF9E-4704-AA9B-0A946BC28027}">
      <dgm:prSet/>
      <dgm:spPr/>
      <dgm:t>
        <a:bodyPr/>
        <a:lstStyle/>
        <a:p>
          <a:endParaRPr lang="pl-PL"/>
        </a:p>
      </dgm:t>
    </dgm:pt>
    <dgm:pt modelId="{6B8E6E65-65EC-44C5-91F4-63ABCC3FCC64}" type="sibTrans" cxnId="{4ACED12F-CF9E-4704-AA9B-0A946BC28027}">
      <dgm:prSet/>
      <dgm:spPr/>
      <dgm:t>
        <a:bodyPr/>
        <a:lstStyle/>
        <a:p>
          <a:endParaRPr lang="pl-PL"/>
        </a:p>
      </dgm:t>
    </dgm:pt>
    <dgm:pt modelId="{8B9376DF-C3F8-49E9-B212-77056D2F7FB3}">
      <dgm:prSet phldrT="[Tekst]" custT="1"/>
      <dgm:spPr/>
      <dgm:t>
        <a:bodyPr/>
        <a:lstStyle/>
        <a:p>
          <a:pPr algn="just"/>
          <a:r>
            <a:rPr lang="en-US" sz="1600" dirty="0" smtClean="0"/>
            <a:t>1) Local leaders and organizers of NGO activities, (2) heads of platforms supporting the activities of non-governmental organizations, 3) major (strategic) donors and sponsors of activities of non-governmental non-profit organizations, 4) individuals involved in the development strategy </a:t>
          </a:r>
          <a:endParaRPr lang="pl-PL" sz="1600" dirty="0"/>
        </a:p>
      </dgm:t>
    </dgm:pt>
    <dgm:pt modelId="{C3367C3C-151A-4817-963C-0DAD7E882A70}" type="parTrans" cxnId="{B22EE6BF-2A1D-4B62-B55D-B177B719048C}">
      <dgm:prSet/>
      <dgm:spPr/>
      <dgm:t>
        <a:bodyPr/>
        <a:lstStyle/>
        <a:p>
          <a:endParaRPr lang="pl-PL"/>
        </a:p>
      </dgm:t>
    </dgm:pt>
    <dgm:pt modelId="{013A8842-3BA4-4DC9-B6E7-A2A47D5912B3}" type="sibTrans" cxnId="{B22EE6BF-2A1D-4B62-B55D-B177B719048C}">
      <dgm:prSet/>
      <dgm:spPr/>
      <dgm:t>
        <a:bodyPr/>
        <a:lstStyle/>
        <a:p>
          <a:endParaRPr lang="pl-PL"/>
        </a:p>
      </dgm:t>
    </dgm:pt>
    <dgm:pt modelId="{F8C65415-BFB9-4C42-A0CE-F0165B475FD5}" type="pres">
      <dgm:prSet presAssocID="{4E0FF98E-E0DC-43D6-8385-131CE3E6D5AE}" presName="linear" presStyleCnt="0">
        <dgm:presLayoutVars>
          <dgm:dir/>
          <dgm:resizeHandles val="exact"/>
        </dgm:presLayoutVars>
      </dgm:prSet>
      <dgm:spPr/>
      <dgm:t>
        <a:bodyPr/>
        <a:lstStyle/>
        <a:p>
          <a:endParaRPr lang="pl-PL"/>
        </a:p>
      </dgm:t>
    </dgm:pt>
    <dgm:pt modelId="{6BA76421-DCC3-44E6-A026-95F8B5AF8FC2}" type="pres">
      <dgm:prSet presAssocID="{19B34710-442E-4664-8883-31616CEB7F6C}" presName="comp" presStyleCnt="0"/>
      <dgm:spPr/>
      <dgm:t>
        <a:bodyPr/>
        <a:lstStyle/>
        <a:p>
          <a:endParaRPr lang="pl-PL"/>
        </a:p>
      </dgm:t>
    </dgm:pt>
    <dgm:pt modelId="{00DE47C1-4635-4B59-BA43-13579A5BD7B5}" type="pres">
      <dgm:prSet presAssocID="{19B34710-442E-4664-8883-31616CEB7F6C}" presName="box" presStyleLbl="node1" presStyleIdx="0" presStyleCnt="3"/>
      <dgm:spPr/>
      <dgm:t>
        <a:bodyPr/>
        <a:lstStyle/>
        <a:p>
          <a:endParaRPr lang="pl-PL"/>
        </a:p>
      </dgm:t>
    </dgm:pt>
    <dgm:pt modelId="{7B663184-4822-4B06-84DA-FAB972911233}" type="pres">
      <dgm:prSet presAssocID="{19B34710-442E-4664-8883-31616CEB7F6C}" presName="img" presStyleLbl="fgImgPlace1" presStyleIdx="0" presStyleCnt="3"/>
      <dgm:spPr>
        <a:blipFill rotWithShape="1">
          <a:blip xmlns:r="http://schemas.openxmlformats.org/officeDocument/2006/relationships" r:embed="rId1"/>
          <a:stretch>
            <a:fillRect/>
          </a:stretch>
        </a:blipFill>
      </dgm:spPr>
      <dgm:t>
        <a:bodyPr/>
        <a:lstStyle/>
        <a:p>
          <a:endParaRPr lang="pl-PL"/>
        </a:p>
      </dgm:t>
    </dgm:pt>
    <dgm:pt modelId="{B463DF0E-0C79-417E-B39E-ACC61BFAA654}" type="pres">
      <dgm:prSet presAssocID="{19B34710-442E-4664-8883-31616CEB7F6C}" presName="text" presStyleLbl="node1" presStyleIdx="0" presStyleCnt="3">
        <dgm:presLayoutVars>
          <dgm:bulletEnabled val="1"/>
        </dgm:presLayoutVars>
      </dgm:prSet>
      <dgm:spPr/>
      <dgm:t>
        <a:bodyPr/>
        <a:lstStyle/>
        <a:p>
          <a:endParaRPr lang="pl-PL"/>
        </a:p>
      </dgm:t>
    </dgm:pt>
    <dgm:pt modelId="{345E60F4-0003-4ED4-83EE-4CB1505E5093}" type="pres">
      <dgm:prSet presAssocID="{254107CF-6282-40E1-BFC5-94B0DEA8DC8E}" presName="spacer" presStyleCnt="0"/>
      <dgm:spPr/>
      <dgm:t>
        <a:bodyPr/>
        <a:lstStyle/>
        <a:p>
          <a:endParaRPr lang="pl-PL"/>
        </a:p>
      </dgm:t>
    </dgm:pt>
    <dgm:pt modelId="{B2B5F0C7-C87F-4A07-B4C8-2612C237B16C}" type="pres">
      <dgm:prSet presAssocID="{5C920020-F201-4E06-A87E-EC10D120C9FD}" presName="comp" presStyleCnt="0"/>
      <dgm:spPr/>
      <dgm:t>
        <a:bodyPr/>
        <a:lstStyle/>
        <a:p>
          <a:endParaRPr lang="pl-PL"/>
        </a:p>
      </dgm:t>
    </dgm:pt>
    <dgm:pt modelId="{9DAC2E2E-0AD4-474E-8A20-8E51642C0A38}" type="pres">
      <dgm:prSet presAssocID="{5C920020-F201-4E06-A87E-EC10D120C9FD}" presName="box" presStyleLbl="node1" presStyleIdx="1" presStyleCnt="3"/>
      <dgm:spPr/>
      <dgm:t>
        <a:bodyPr/>
        <a:lstStyle/>
        <a:p>
          <a:endParaRPr lang="pl-PL"/>
        </a:p>
      </dgm:t>
    </dgm:pt>
    <dgm:pt modelId="{9B5F231C-D18B-4967-98F5-6503B54098C2}" type="pres">
      <dgm:prSet presAssocID="{5C920020-F201-4E06-A87E-EC10D120C9FD}" presName="img" presStyleLbl="fgImgPlace1" presStyleIdx="1" presStyleCnt="3"/>
      <dgm:spPr>
        <a:blipFill rotWithShape="1">
          <a:blip xmlns:r="http://schemas.openxmlformats.org/officeDocument/2006/relationships" r:embed="rId2"/>
          <a:stretch>
            <a:fillRect/>
          </a:stretch>
        </a:blipFill>
      </dgm:spPr>
      <dgm:t>
        <a:bodyPr/>
        <a:lstStyle/>
        <a:p>
          <a:endParaRPr lang="pl-PL"/>
        </a:p>
      </dgm:t>
    </dgm:pt>
    <dgm:pt modelId="{ACEF40B0-BF35-4C28-853E-81F6E7A05394}" type="pres">
      <dgm:prSet presAssocID="{5C920020-F201-4E06-A87E-EC10D120C9FD}" presName="text" presStyleLbl="node1" presStyleIdx="1" presStyleCnt="3">
        <dgm:presLayoutVars>
          <dgm:bulletEnabled val="1"/>
        </dgm:presLayoutVars>
      </dgm:prSet>
      <dgm:spPr/>
      <dgm:t>
        <a:bodyPr/>
        <a:lstStyle/>
        <a:p>
          <a:endParaRPr lang="pl-PL"/>
        </a:p>
      </dgm:t>
    </dgm:pt>
    <dgm:pt modelId="{7E6DB66B-9EA6-47DF-8AA9-721077A34C3C}" type="pres">
      <dgm:prSet presAssocID="{46AB97CE-5C3E-498C-BA47-7C7A91D1FAA3}" presName="spacer" presStyleCnt="0"/>
      <dgm:spPr/>
      <dgm:t>
        <a:bodyPr/>
        <a:lstStyle/>
        <a:p>
          <a:endParaRPr lang="pl-PL"/>
        </a:p>
      </dgm:t>
    </dgm:pt>
    <dgm:pt modelId="{6418D2A7-C8D0-4EEC-A834-3BE291DCA1DC}" type="pres">
      <dgm:prSet presAssocID="{3C175BF6-3D5D-4687-8623-740B411AAA93}" presName="comp" presStyleCnt="0"/>
      <dgm:spPr/>
      <dgm:t>
        <a:bodyPr/>
        <a:lstStyle/>
        <a:p>
          <a:endParaRPr lang="pl-PL"/>
        </a:p>
      </dgm:t>
    </dgm:pt>
    <dgm:pt modelId="{01EE4CA3-6D07-4E47-9F27-551F5C6D4359}" type="pres">
      <dgm:prSet presAssocID="{3C175BF6-3D5D-4687-8623-740B411AAA93}" presName="box" presStyleLbl="node1" presStyleIdx="2" presStyleCnt="3"/>
      <dgm:spPr/>
      <dgm:t>
        <a:bodyPr/>
        <a:lstStyle/>
        <a:p>
          <a:endParaRPr lang="pl-PL"/>
        </a:p>
      </dgm:t>
    </dgm:pt>
    <dgm:pt modelId="{34A133B0-C7A1-4D15-9457-7C632CCC64E5}" type="pres">
      <dgm:prSet presAssocID="{3C175BF6-3D5D-4687-8623-740B411AAA93}" presName="img" presStyleLbl="fgImgPlace1" presStyleIdx="2" presStyleCnt="3"/>
      <dgm:spPr>
        <a:blipFill rotWithShape="1">
          <a:blip xmlns:r="http://schemas.openxmlformats.org/officeDocument/2006/relationships" r:embed="rId3"/>
          <a:stretch>
            <a:fillRect/>
          </a:stretch>
        </a:blipFill>
      </dgm:spPr>
      <dgm:t>
        <a:bodyPr/>
        <a:lstStyle/>
        <a:p>
          <a:endParaRPr lang="pl-PL"/>
        </a:p>
      </dgm:t>
    </dgm:pt>
    <dgm:pt modelId="{8827C942-F8D7-4CD8-B24D-17BEDCBCBE1B}" type="pres">
      <dgm:prSet presAssocID="{3C175BF6-3D5D-4687-8623-740B411AAA93}" presName="text" presStyleLbl="node1" presStyleIdx="2" presStyleCnt="3">
        <dgm:presLayoutVars>
          <dgm:bulletEnabled val="1"/>
        </dgm:presLayoutVars>
      </dgm:prSet>
      <dgm:spPr/>
      <dgm:t>
        <a:bodyPr/>
        <a:lstStyle/>
        <a:p>
          <a:endParaRPr lang="pl-PL"/>
        </a:p>
      </dgm:t>
    </dgm:pt>
  </dgm:ptLst>
  <dgm:cxnLst>
    <dgm:cxn modelId="{933EA135-C5D3-4DB5-8A92-5CF93BA9C437}" type="presOf" srcId="{59B71DD7-3993-40FF-BCC4-5EC73348BCFC}" destId="{9DAC2E2E-0AD4-474E-8A20-8E51642C0A38}" srcOrd="0" destOrd="1" presId="urn:microsoft.com/office/officeart/2005/8/layout/vList4"/>
    <dgm:cxn modelId="{D72C90D3-583B-4EC6-BA16-3043A8652A8F}" type="presOf" srcId="{BED9FE83-DA3C-42CD-9860-5CA87F0A2037}" destId="{B463DF0E-0C79-417E-B39E-ACC61BFAA654}" srcOrd="1" destOrd="1" presId="urn:microsoft.com/office/officeart/2005/8/layout/vList4"/>
    <dgm:cxn modelId="{870D88C7-3979-4685-BF29-4AF5FCB65973}" type="presOf" srcId="{BED9FE83-DA3C-42CD-9860-5CA87F0A2037}" destId="{00DE47C1-4635-4B59-BA43-13579A5BD7B5}" srcOrd="0" destOrd="1" presId="urn:microsoft.com/office/officeart/2005/8/layout/vList4"/>
    <dgm:cxn modelId="{4460FE80-5601-46C2-B526-530DB51D8A5C}" srcId="{4E0FF98E-E0DC-43D6-8385-131CE3E6D5AE}" destId="{5C920020-F201-4E06-A87E-EC10D120C9FD}" srcOrd="1" destOrd="0" parTransId="{AD304ACE-B07E-4983-AB49-B0A34BF5E573}" sibTransId="{46AB97CE-5C3E-498C-BA47-7C7A91D1FAA3}"/>
    <dgm:cxn modelId="{3A09B7FF-786C-490A-80AD-45EA29193B42}" type="presOf" srcId="{5C920020-F201-4E06-A87E-EC10D120C9FD}" destId="{ACEF40B0-BF35-4C28-853E-81F6E7A05394}" srcOrd="1" destOrd="0" presId="urn:microsoft.com/office/officeart/2005/8/layout/vList4"/>
    <dgm:cxn modelId="{74B60D21-6391-4D59-9BB7-E6AF937D73A6}" type="presOf" srcId="{59B71DD7-3993-40FF-BCC4-5EC73348BCFC}" destId="{ACEF40B0-BF35-4C28-853E-81F6E7A05394}" srcOrd="1" destOrd="1" presId="urn:microsoft.com/office/officeart/2005/8/layout/vList4"/>
    <dgm:cxn modelId="{3A817477-EFC6-41B3-828A-C966CE28B490}" type="presOf" srcId="{8B9376DF-C3F8-49E9-B212-77056D2F7FB3}" destId="{01EE4CA3-6D07-4E47-9F27-551F5C6D4359}" srcOrd="0" destOrd="1" presId="urn:microsoft.com/office/officeart/2005/8/layout/vList4"/>
    <dgm:cxn modelId="{73F04902-B2E4-4E1D-8986-0E8E30349785}" type="presOf" srcId="{3C175BF6-3D5D-4687-8623-740B411AAA93}" destId="{8827C942-F8D7-4CD8-B24D-17BEDCBCBE1B}" srcOrd="1" destOrd="0" presId="urn:microsoft.com/office/officeart/2005/8/layout/vList4"/>
    <dgm:cxn modelId="{71BEACD4-3CB2-425B-B1C4-43D9D2F87000}" srcId="{5C920020-F201-4E06-A87E-EC10D120C9FD}" destId="{59B71DD7-3993-40FF-BCC4-5EC73348BCFC}" srcOrd="0" destOrd="0" parTransId="{FC04828E-788B-48FA-B825-C6834E2EFF60}" sibTransId="{17CB772B-46D5-4AC7-A8D1-3B1231B1CAE4}"/>
    <dgm:cxn modelId="{AB0D2CB7-8351-4A96-8526-B7739DC9CBDF}" srcId="{19B34710-442E-4664-8883-31616CEB7F6C}" destId="{BED9FE83-DA3C-42CD-9860-5CA87F0A2037}" srcOrd="0" destOrd="0" parTransId="{E92B13BF-AB63-4892-B131-588D83F9B08F}" sibTransId="{E0E322A7-1DB1-4999-B8A7-02E618F7B714}"/>
    <dgm:cxn modelId="{1E2AC596-F571-439F-8E29-3F17910142DF}" srcId="{4E0FF98E-E0DC-43D6-8385-131CE3E6D5AE}" destId="{19B34710-442E-4664-8883-31616CEB7F6C}" srcOrd="0" destOrd="0" parTransId="{422DD1C6-582B-476B-BFFE-93619FCD0E02}" sibTransId="{254107CF-6282-40E1-BFC5-94B0DEA8DC8E}"/>
    <dgm:cxn modelId="{7AB65DF8-9009-48A7-834F-3A6F2C7B795D}" type="presOf" srcId="{5C920020-F201-4E06-A87E-EC10D120C9FD}" destId="{9DAC2E2E-0AD4-474E-8A20-8E51642C0A38}" srcOrd="0" destOrd="0" presId="urn:microsoft.com/office/officeart/2005/8/layout/vList4"/>
    <dgm:cxn modelId="{DF0D31B7-9E31-490A-9846-DED0EE7E977A}" type="presOf" srcId="{4E0FF98E-E0DC-43D6-8385-131CE3E6D5AE}" destId="{F8C65415-BFB9-4C42-A0CE-F0165B475FD5}" srcOrd="0" destOrd="0" presId="urn:microsoft.com/office/officeart/2005/8/layout/vList4"/>
    <dgm:cxn modelId="{4ACED12F-CF9E-4704-AA9B-0A946BC28027}" srcId="{4E0FF98E-E0DC-43D6-8385-131CE3E6D5AE}" destId="{3C175BF6-3D5D-4687-8623-740B411AAA93}" srcOrd="2" destOrd="0" parTransId="{1B2EE876-284D-44E8-ACD8-E276B8558FD6}" sibTransId="{6B8E6E65-65EC-44C5-91F4-63ABCC3FCC64}"/>
    <dgm:cxn modelId="{489C5DAC-8F61-450B-ACE8-543F2DC28DD8}" type="presOf" srcId="{8B9376DF-C3F8-49E9-B212-77056D2F7FB3}" destId="{8827C942-F8D7-4CD8-B24D-17BEDCBCBE1B}" srcOrd="1" destOrd="1" presId="urn:microsoft.com/office/officeart/2005/8/layout/vList4"/>
    <dgm:cxn modelId="{6DABC363-CA41-4341-9C29-479EABDC7672}" type="presOf" srcId="{19B34710-442E-4664-8883-31616CEB7F6C}" destId="{B463DF0E-0C79-417E-B39E-ACC61BFAA654}" srcOrd="1" destOrd="0" presId="urn:microsoft.com/office/officeart/2005/8/layout/vList4"/>
    <dgm:cxn modelId="{B22EE6BF-2A1D-4B62-B55D-B177B719048C}" srcId="{3C175BF6-3D5D-4687-8623-740B411AAA93}" destId="{8B9376DF-C3F8-49E9-B212-77056D2F7FB3}" srcOrd="0" destOrd="0" parTransId="{C3367C3C-151A-4817-963C-0DAD7E882A70}" sibTransId="{013A8842-3BA4-4DC9-B6E7-A2A47D5912B3}"/>
    <dgm:cxn modelId="{D1620A07-9E7F-4B66-B337-7AB0A9373DE3}" type="presOf" srcId="{19B34710-442E-4664-8883-31616CEB7F6C}" destId="{00DE47C1-4635-4B59-BA43-13579A5BD7B5}" srcOrd="0" destOrd="0" presId="urn:microsoft.com/office/officeart/2005/8/layout/vList4"/>
    <dgm:cxn modelId="{249F34B7-F6B0-4CD8-872E-1FFDB6BCA4A1}" type="presOf" srcId="{3C175BF6-3D5D-4687-8623-740B411AAA93}" destId="{01EE4CA3-6D07-4E47-9F27-551F5C6D4359}" srcOrd="0" destOrd="0" presId="urn:microsoft.com/office/officeart/2005/8/layout/vList4"/>
    <dgm:cxn modelId="{2AA6A1F0-7142-45A4-8966-4AE1D7FAB646}" type="presParOf" srcId="{F8C65415-BFB9-4C42-A0CE-F0165B475FD5}" destId="{6BA76421-DCC3-44E6-A026-95F8B5AF8FC2}" srcOrd="0" destOrd="0" presId="urn:microsoft.com/office/officeart/2005/8/layout/vList4"/>
    <dgm:cxn modelId="{C75A85E1-F3CC-4475-83E1-0EA5AFEBABF0}" type="presParOf" srcId="{6BA76421-DCC3-44E6-A026-95F8B5AF8FC2}" destId="{00DE47C1-4635-4B59-BA43-13579A5BD7B5}" srcOrd="0" destOrd="0" presId="urn:microsoft.com/office/officeart/2005/8/layout/vList4"/>
    <dgm:cxn modelId="{99A4E4B7-B72E-402C-954D-1FF856D7929B}" type="presParOf" srcId="{6BA76421-DCC3-44E6-A026-95F8B5AF8FC2}" destId="{7B663184-4822-4B06-84DA-FAB972911233}" srcOrd="1" destOrd="0" presId="urn:microsoft.com/office/officeart/2005/8/layout/vList4"/>
    <dgm:cxn modelId="{E8CA16BB-0747-4A53-8BA5-F4AE7D090BE9}" type="presParOf" srcId="{6BA76421-DCC3-44E6-A026-95F8B5AF8FC2}" destId="{B463DF0E-0C79-417E-B39E-ACC61BFAA654}" srcOrd="2" destOrd="0" presId="urn:microsoft.com/office/officeart/2005/8/layout/vList4"/>
    <dgm:cxn modelId="{242C30A8-E6CB-4ACC-ABCA-530A9D80EDF9}" type="presParOf" srcId="{F8C65415-BFB9-4C42-A0CE-F0165B475FD5}" destId="{345E60F4-0003-4ED4-83EE-4CB1505E5093}" srcOrd="1" destOrd="0" presId="urn:microsoft.com/office/officeart/2005/8/layout/vList4"/>
    <dgm:cxn modelId="{E4826C18-3D6E-4BE9-9800-327B6DA18FAF}" type="presParOf" srcId="{F8C65415-BFB9-4C42-A0CE-F0165B475FD5}" destId="{B2B5F0C7-C87F-4A07-B4C8-2612C237B16C}" srcOrd="2" destOrd="0" presId="urn:microsoft.com/office/officeart/2005/8/layout/vList4"/>
    <dgm:cxn modelId="{D01B0804-177C-4577-8327-681B0E951614}" type="presParOf" srcId="{B2B5F0C7-C87F-4A07-B4C8-2612C237B16C}" destId="{9DAC2E2E-0AD4-474E-8A20-8E51642C0A38}" srcOrd="0" destOrd="0" presId="urn:microsoft.com/office/officeart/2005/8/layout/vList4"/>
    <dgm:cxn modelId="{18EBD973-985E-4517-9CB0-EE8FF5D5229C}" type="presParOf" srcId="{B2B5F0C7-C87F-4A07-B4C8-2612C237B16C}" destId="{9B5F231C-D18B-4967-98F5-6503B54098C2}" srcOrd="1" destOrd="0" presId="urn:microsoft.com/office/officeart/2005/8/layout/vList4"/>
    <dgm:cxn modelId="{8863630A-E980-4E48-83EC-4262E496586E}" type="presParOf" srcId="{B2B5F0C7-C87F-4A07-B4C8-2612C237B16C}" destId="{ACEF40B0-BF35-4C28-853E-81F6E7A05394}" srcOrd="2" destOrd="0" presId="urn:microsoft.com/office/officeart/2005/8/layout/vList4"/>
    <dgm:cxn modelId="{54E64F78-13D6-45D2-AF78-D680D2CABAE9}" type="presParOf" srcId="{F8C65415-BFB9-4C42-A0CE-F0165B475FD5}" destId="{7E6DB66B-9EA6-47DF-8AA9-721077A34C3C}" srcOrd="3" destOrd="0" presId="urn:microsoft.com/office/officeart/2005/8/layout/vList4"/>
    <dgm:cxn modelId="{C459E954-69C0-4EFB-9E68-567079EB3B3D}" type="presParOf" srcId="{F8C65415-BFB9-4C42-A0CE-F0165B475FD5}" destId="{6418D2A7-C8D0-4EEC-A834-3BE291DCA1DC}" srcOrd="4" destOrd="0" presId="urn:microsoft.com/office/officeart/2005/8/layout/vList4"/>
    <dgm:cxn modelId="{04123DB5-7914-4AAA-B80C-D9CFFA8CE921}" type="presParOf" srcId="{6418D2A7-C8D0-4EEC-A834-3BE291DCA1DC}" destId="{01EE4CA3-6D07-4E47-9F27-551F5C6D4359}" srcOrd="0" destOrd="0" presId="urn:microsoft.com/office/officeart/2005/8/layout/vList4"/>
    <dgm:cxn modelId="{956D2BC7-D730-444C-B6B8-D91707089741}" type="presParOf" srcId="{6418D2A7-C8D0-4EEC-A834-3BE291DCA1DC}" destId="{34A133B0-C7A1-4D15-9457-7C632CCC64E5}" srcOrd="1" destOrd="0" presId="urn:microsoft.com/office/officeart/2005/8/layout/vList4"/>
    <dgm:cxn modelId="{FCE87871-4B70-4D85-83D8-3D0FB7B405BE}" type="presParOf" srcId="{6418D2A7-C8D0-4EEC-A834-3BE291DCA1DC}" destId="{8827C942-F8D7-4CD8-B24D-17BEDCBCBE1B}"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0FF98E-E0DC-43D6-8385-131CE3E6D5AE}" type="doc">
      <dgm:prSet loTypeId="urn:microsoft.com/office/officeart/2005/8/layout/vList4" loCatId="list" qsTypeId="urn:microsoft.com/office/officeart/2005/8/quickstyle/simple1" qsCatId="simple" csTypeId="urn:microsoft.com/office/officeart/2005/8/colors/accent3_2" csCatId="accent3" phldr="1"/>
      <dgm:spPr/>
      <dgm:t>
        <a:bodyPr/>
        <a:lstStyle/>
        <a:p>
          <a:endParaRPr lang="pl-PL"/>
        </a:p>
      </dgm:t>
    </dgm:pt>
    <dgm:pt modelId="{19B34710-442E-4664-8883-31616CEB7F6C}">
      <dgm:prSet phldrT="[Tekst]" custT="1"/>
      <dgm:spPr/>
      <dgm:t>
        <a:bodyPr/>
        <a:lstStyle/>
        <a:p>
          <a:r>
            <a:rPr lang="pl-PL" sz="1700" b="1" dirty="0" smtClean="0"/>
            <a:t>CATI, N=1061</a:t>
          </a:r>
          <a:endParaRPr lang="pl-PL" sz="1700" b="1" dirty="0"/>
        </a:p>
      </dgm:t>
    </dgm:pt>
    <dgm:pt modelId="{422DD1C6-582B-476B-BFFE-93619FCD0E02}" type="parTrans" cxnId="{1E2AC596-F571-439F-8E29-3F17910142DF}">
      <dgm:prSet/>
      <dgm:spPr/>
      <dgm:t>
        <a:bodyPr/>
        <a:lstStyle/>
        <a:p>
          <a:endParaRPr lang="pl-PL"/>
        </a:p>
      </dgm:t>
    </dgm:pt>
    <dgm:pt modelId="{254107CF-6282-40E1-BFC5-94B0DEA8DC8E}" type="sibTrans" cxnId="{1E2AC596-F571-439F-8E29-3F17910142DF}">
      <dgm:prSet/>
      <dgm:spPr/>
      <dgm:t>
        <a:bodyPr/>
        <a:lstStyle/>
        <a:p>
          <a:endParaRPr lang="pl-PL"/>
        </a:p>
      </dgm:t>
    </dgm:pt>
    <dgm:pt modelId="{BED9FE83-DA3C-42CD-9860-5CA87F0A2037}">
      <dgm:prSet phldrT="[Tekst]" custT="1"/>
      <dgm:spPr/>
      <dgm:t>
        <a:bodyPr/>
        <a:lstStyle/>
        <a:p>
          <a:r>
            <a:rPr lang="en-US" sz="1600" dirty="0" smtClean="0"/>
            <a:t>Adult residents of </a:t>
          </a:r>
          <a:r>
            <a:rPr lang="en-US" sz="1600" dirty="0" err="1" smtClean="0"/>
            <a:t>Podlaskie</a:t>
          </a:r>
          <a:r>
            <a:rPr lang="en-US" sz="1600" dirty="0" smtClean="0"/>
            <a:t> </a:t>
          </a:r>
          <a:r>
            <a:rPr lang="en-US" sz="1600" dirty="0" err="1" smtClean="0"/>
            <a:t>Voivodeship</a:t>
          </a:r>
          <a:r>
            <a:rPr lang="en-US" sz="1600" dirty="0" smtClean="0"/>
            <a:t> </a:t>
          </a:r>
          <a:endParaRPr lang="pl-PL" sz="1600" dirty="0"/>
        </a:p>
      </dgm:t>
    </dgm:pt>
    <dgm:pt modelId="{E92B13BF-AB63-4892-B131-588D83F9B08F}" type="parTrans" cxnId="{AB0D2CB7-8351-4A96-8526-B7739DC9CBDF}">
      <dgm:prSet/>
      <dgm:spPr/>
      <dgm:t>
        <a:bodyPr/>
        <a:lstStyle/>
        <a:p>
          <a:endParaRPr lang="pl-PL"/>
        </a:p>
      </dgm:t>
    </dgm:pt>
    <dgm:pt modelId="{E0E322A7-1DB1-4999-B8A7-02E618F7B714}" type="sibTrans" cxnId="{AB0D2CB7-8351-4A96-8526-B7739DC9CBDF}">
      <dgm:prSet/>
      <dgm:spPr/>
      <dgm:t>
        <a:bodyPr/>
        <a:lstStyle/>
        <a:p>
          <a:endParaRPr lang="pl-PL"/>
        </a:p>
      </dgm:t>
    </dgm:pt>
    <dgm:pt modelId="{5C920020-F201-4E06-A87E-EC10D120C9FD}">
      <dgm:prSet phldrT="[Tekst]" custT="1"/>
      <dgm:spPr/>
      <dgm:t>
        <a:bodyPr/>
        <a:lstStyle/>
        <a:p>
          <a:r>
            <a:rPr lang="pl-PL" sz="1700" b="1" dirty="0" smtClean="0"/>
            <a:t>CAWI, N=603</a:t>
          </a:r>
          <a:endParaRPr lang="pl-PL" sz="1700" b="1" dirty="0"/>
        </a:p>
      </dgm:t>
    </dgm:pt>
    <dgm:pt modelId="{AD304ACE-B07E-4983-AB49-B0A34BF5E573}" type="parTrans" cxnId="{4460FE80-5601-46C2-B526-530DB51D8A5C}">
      <dgm:prSet/>
      <dgm:spPr/>
      <dgm:t>
        <a:bodyPr/>
        <a:lstStyle/>
        <a:p>
          <a:endParaRPr lang="pl-PL"/>
        </a:p>
      </dgm:t>
    </dgm:pt>
    <dgm:pt modelId="{46AB97CE-5C3E-498C-BA47-7C7A91D1FAA3}" type="sibTrans" cxnId="{4460FE80-5601-46C2-B526-530DB51D8A5C}">
      <dgm:prSet/>
      <dgm:spPr/>
      <dgm:t>
        <a:bodyPr/>
        <a:lstStyle/>
        <a:p>
          <a:endParaRPr lang="pl-PL"/>
        </a:p>
      </dgm:t>
    </dgm:pt>
    <dgm:pt modelId="{59B71DD7-3993-40FF-BCC4-5EC73348BCFC}">
      <dgm:prSet phldrT="[Tekst]" custT="1"/>
      <dgm:spPr/>
      <dgm:t>
        <a:bodyPr/>
        <a:lstStyle/>
        <a:p>
          <a:r>
            <a:rPr lang="en-US" sz="1600" dirty="0" smtClean="0"/>
            <a:t>Young people</a:t>
          </a:r>
          <a:r>
            <a:rPr lang="pl-PL" sz="1600" dirty="0" smtClean="0"/>
            <a:t>,</a:t>
          </a:r>
          <a:r>
            <a:rPr lang="en-US" sz="1600" dirty="0" smtClean="0"/>
            <a:t> aged 15-18 years</a:t>
          </a:r>
          <a:r>
            <a:rPr lang="pl-PL" sz="1600" dirty="0" smtClean="0"/>
            <a:t>,</a:t>
          </a:r>
          <a:r>
            <a:rPr lang="en-US" sz="1600" dirty="0" smtClean="0"/>
            <a:t> from </a:t>
          </a:r>
          <a:r>
            <a:rPr lang="en-US" sz="1600" dirty="0" err="1" smtClean="0"/>
            <a:t>Podlaskie</a:t>
          </a:r>
          <a:r>
            <a:rPr lang="en-US" sz="1600" dirty="0" smtClean="0"/>
            <a:t> </a:t>
          </a:r>
          <a:r>
            <a:rPr lang="en-US" sz="1600" dirty="0" err="1" smtClean="0"/>
            <a:t>Voivodeship</a:t>
          </a:r>
          <a:endParaRPr lang="pl-PL" sz="1600" dirty="0"/>
        </a:p>
      </dgm:t>
    </dgm:pt>
    <dgm:pt modelId="{FC04828E-788B-48FA-B825-C6834E2EFF60}" type="parTrans" cxnId="{71BEACD4-3CB2-425B-B1C4-43D9D2F87000}">
      <dgm:prSet/>
      <dgm:spPr/>
      <dgm:t>
        <a:bodyPr/>
        <a:lstStyle/>
        <a:p>
          <a:endParaRPr lang="pl-PL"/>
        </a:p>
      </dgm:t>
    </dgm:pt>
    <dgm:pt modelId="{17CB772B-46D5-4AC7-A8D1-3B1231B1CAE4}" type="sibTrans" cxnId="{71BEACD4-3CB2-425B-B1C4-43D9D2F87000}">
      <dgm:prSet/>
      <dgm:spPr/>
      <dgm:t>
        <a:bodyPr/>
        <a:lstStyle/>
        <a:p>
          <a:endParaRPr lang="pl-PL"/>
        </a:p>
      </dgm:t>
    </dgm:pt>
    <dgm:pt modelId="{F8C65415-BFB9-4C42-A0CE-F0165B475FD5}" type="pres">
      <dgm:prSet presAssocID="{4E0FF98E-E0DC-43D6-8385-131CE3E6D5AE}" presName="linear" presStyleCnt="0">
        <dgm:presLayoutVars>
          <dgm:dir/>
          <dgm:resizeHandles val="exact"/>
        </dgm:presLayoutVars>
      </dgm:prSet>
      <dgm:spPr/>
      <dgm:t>
        <a:bodyPr/>
        <a:lstStyle/>
        <a:p>
          <a:endParaRPr lang="pl-PL"/>
        </a:p>
      </dgm:t>
    </dgm:pt>
    <dgm:pt modelId="{6BA76421-DCC3-44E6-A026-95F8B5AF8FC2}" type="pres">
      <dgm:prSet presAssocID="{19B34710-442E-4664-8883-31616CEB7F6C}" presName="comp" presStyleCnt="0"/>
      <dgm:spPr/>
      <dgm:t>
        <a:bodyPr/>
        <a:lstStyle/>
        <a:p>
          <a:endParaRPr lang="pl-PL"/>
        </a:p>
      </dgm:t>
    </dgm:pt>
    <dgm:pt modelId="{00DE47C1-4635-4B59-BA43-13579A5BD7B5}" type="pres">
      <dgm:prSet presAssocID="{19B34710-442E-4664-8883-31616CEB7F6C}" presName="box" presStyleLbl="node1" presStyleIdx="0" presStyleCnt="2" custLinFactNeighborX="543"/>
      <dgm:spPr/>
      <dgm:t>
        <a:bodyPr/>
        <a:lstStyle/>
        <a:p>
          <a:endParaRPr lang="pl-PL"/>
        </a:p>
      </dgm:t>
    </dgm:pt>
    <dgm:pt modelId="{7B663184-4822-4B06-84DA-FAB972911233}" type="pres">
      <dgm:prSet presAssocID="{19B34710-442E-4664-8883-31616CEB7F6C}" presName="img" presStyleLbl="fgImgPlace1" presStyleIdx="0" presStyleCnt="2"/>
      <dgm:spPr>
        <a:blipFill rotWithShape="1">
          <a:blip xmlns:r="http://schemas.openxmlformats.org/officeDocument/2006/relationships" r:embed="rId1"/>
          <a:stretch>
            <a:fillRect/>
          </a:stretch>
        </a:blipFill>
      </dgm:spPr>
      <dgm:t>
        <a:bodyPr/>
        <a:lstStyle/>
        <a:p>
          <a:endParaRPr lang="pl-PL"/>
        </a:p>
      </dgm:t>
    </dgm:pt>
    <dgm:pt modelId="{B463DF0E-0C79-417E-B39E-ACC61BFAA654}" type="pres">
      <dgm:prSet presAssocID="{19B34710-442E-4664-8883-31616CEB7F6C}" presName="text" presStyleLbl="node1" presStyleIdx="0" presStyleCnt="2">
        <dgm:presLayoutVars>
          <dgm:bulletEnabled val="1"/>
        </dgm:presLayoutVars>
      </dgm:prSet>
      <dgm:spPr/>
      <dgm:t>
        <a:bodyPr/>
        <a:lstStyle/>
        <a:p>
          <a:endParaRPr lang="pl-PL"/>
        </a:p>
      </dgm:t>
    </dgm:pt>
    <dgm:pt modelId="{345E60F4-0003-4ED4-83EE-4CB1505E5093}" type="pres">
      <dgm:prSet presAssocID="{254107CF-6282-40E1-BFC5-94B0DEA8DC8E}" presName="spacer" presStyleCnt="0"/>
      <dgm:spPr/>
      <dgm:t>
        <a:bodyPr/>
        <a:lstStyle/>
        <a:p>
          <a:endParaRPr lang="pl-PL"/>
        </a:p>
      </dgm:t>
    </dgm:pt>
    <dgm:pt modelId="{B2B5F0C7-C87F-4A07-B4C8-2612C237B16C}" type="pres">
      <dgm:prSet presAssocID="{5C920020-F201-4E06-A87E-EC10D120C9FD}" presName="comp" presStyleCnt="0"/>
      <dgm:spPr/>
      <dgm:t>
        <a:bodyPr/>
        <a:lstStyle/>
        <a:p>
          <a:endParaRPr lang="pl-PL"/>
        </a:p>
      </dgm:t>
    </dgm:pt>
    <dgm:pt modelId="{9DAC2E2E-0AD4-474E-8A20-8E51642C0A38}" type="pres">
      <dgm:prSet presAssocID="{5C920020-F201-4E06-A87E-EC10D120C9FD}" presName="box" presStyleLbl="node1" presStyleIdx="1" presStyleCnt="2"/>
      <dgm:spPr/>
      <dgm:t>
        <a:bodyPr/>
        <a:lstStyle/>
        <a:p>
          <a:endParaRPr lang="pl-PL"/>
        </a:p>
      </dgm:t>
    </dgm:pt>
    <dgm:pt modelId="{9B5F231C-D18B-4967-98F5-6503B54098C2}" type="pres">
      <dgm:prSet presAssocID="{5C920020-F201-4E06-A87E-EC10D120C9FD}" presName="img" presStyleLbl="fgImgPlace1" presStyleIdx="1" presStyleCnt="2"/>
      <dgm:spPr>
        <a:blipFill rotWithShape="1">
          <a:blip xmlns:r="http://schemas.openxmlformats.org/officeDocument/2006/relationships" r:embed="rId2"/>
          <a:stretch>
            <a:fillRect/>
          </a:stretch>
        </a:blipFill>
      </dgm:spPr>
      <dgm:t>
        <a:bodyPr/>
        <a:lstStyle/>
        <a:p>
          <a:endParaRPr lang="pl-PL"/>
        </a:p>
      </dgm:t>
    </dgm:pt>
    <dgm:pt modelId="{ACEF40B0-BF35-4C28-853E-81F6E7A05394}" type="pres">
      <dgm:prSet presAssocID="{5C920020-F201-4E06-A87E-EC10D120C9FD}" presName="text" presStyleLbl="node1" presStyleIdx="1" presStyleCnt="2">
        <dgm:presLayoutVars>
          <dgm:bulletEnabled val="1"/>
        </dgm:presLayoutVars>
      </dgm:prSet>
      <dgm:spPr/>
      <dgm:t>
        <a:bodyPr/>
        <a:lstStyle/>
        <a:p>
          <a:endParaRPr lang="pl-PL"/>
        </a:p>
      </dgm:t>
    </dgm:pt>
  </dgm:ptLst>
  <dgm:cxnLst>
    <dgm:cxn modelId="{A6ADA6F0-EAD7-41B2-A43F-8D5DC0879BCF}" type="presOf" srcId="{BED9FE83-DA3C-42CD-9860-5CA87F0A2037}" destId="{00DE47C1-4635-4B59-BA43-13579A5BD7B5}" srcOrd="0" destOrd="1" presId="urn:microsoft.com/office/officeart/2005/8/layout/vList4"/>
    <dgm:cxn modelId="{63199A3C-FF21-4DE2-B6B4-19CBC5162428}" type="presOf" srcId="{BED9FE83-DA3C-42CD-9860-5CA87F0A2037}" destId="{B463DF0E-0C79-417E-B39E-ACC61BFAA654}" srcOrd="1" destOrd="1" presId="urn:microsoft.com/office/officeart/2005/8/layout/vList4"/>
    <dgm:cxn modelId="{4460FE80-5601-46C2-B526-530DB51D8A5C}" srcId="{4E0FF98E-E0DC-43D6-8385-131CE3E6D5AE}" destId="{5C920020-F201-4E06-A87E-EC10D120C9FD}" srcOrd="1" destOrd="0" parTransId="{AD304ACE-B07E-4983-AB49-B0A34BF5E573}" sibTransId="{46AB97CE-5C3E-498C-BA47-7C7A91D1FAA3}"/>
    <dgm:cxn modelId="{71BEACD4-3CB2-425B-B1C4-43D9D2F87000}" srcId="{5C920020-F201-4E06-A87E-EC10D120C9FD}" destId="{59B71DD7-3993-40FF-BCC4-5EC73348BCFC}" srcOrd="0" destOrd="0" parTransId="{FC04828E-788B-48FA-B825-C6834E2EFF60}" sibTransId="{17CB772B-46D5-4AC7-A8D1-3B1231B1CAE4}"/>
    <dgm:cxn modelId="{B7E5E580-A943-458A-9348-08957467879C}" type="presOf" srcId="{5C920020-F201-4E06-A87E-EC10D120C9FD}" destId="{9DAC2E2E-0AD4-474E-8A20-8E51642C0A38}" srcOrd="0" destOrd="0" presId="urn:microsoft.com/office/officeart/2005/8/layout/vList4"/>
    <dgm:cxn modelId="{AB0D2CB7-8351-4A96-8526-B7739DC9CBDF}" srcId="{19B34710-442E-4664-8883-31616CEB7F6C}" destId="{BED9FE83-DA3C-42CD-9860-5CA87F0A2037}" srcOrd="0" destOrd="0" parTransId="{E92B13BF-AB63-4892-B131-588D83F9B08F}" sibTransId="{E0E322A7-1DB1-4999-B8A7-02E618F7B714}"/>
    <dgm:cxn modelId="{1E2AC596-F571-439F-8E29-3F17910142DF}" srcId="{4E0FF98E-E0DC-43D6-8385-131CE3E6D5AE}" destId="{19B34710-442E-4664-8883-31616CEB7F6C}" srcOrd="0" destOrd="0" parTransId="{422DD1C6-582B-476B-BFFE-93619FCD0E02}" sibTransId="{254107CF-6282-40E1-BFC5-94B0DEA8DC8E}"/>
    <dgm:cxn modelId="{C9A941BD-FB6A-4B96-B476-43FFE19A4D73}" type="presOf" srcId="{19B34710-442E-4664-8883-31616CEB7F6C}" destId="{B463DF0E-0C79-417E-B39E-ACC61BFAA654}" srcOrd="1" destOrd="0" presId="urn:microsoft.com/office/officeart/2005/8/layout/vList4"/>
    <dgm:cxn modelId="{B7D51D66-5517-4D87-B050-E1E538167FA8}" type="presOf" srcId="{59B71DD7-3993-40FF-BCC4-5EC73348BCFC}" destId="{9DAC2E2E-0AD4-474E-8A20-8E51642C0A38}" srcOrd="0" destOrd="1" presId="urn:microsoft.com/office/officeart/2005/8/layout/vList4"/>
    <dgm:cxn modelId="{DF02B498-EB8A-4199-9508-1950BCBDCBAC}" type="presOf" srcId="{59B71DD7-3993-40FF-BCC4-5EC73348BCFC}" destId="{ACEF40B0-BF35-4C28-853E-81F6E7A05394}" srcOrd="1" destOrd="1" presId="urn:microsoft.com/office/officeart/2005/8/layout/vList4"/>
    <dgm:cxn modelId="{3DC8429F-4201-431B-B775-F06F913583F6}" type="presOf" srcId="{4E0FF98E-E0DC-43D6-8385-131CE3E6D5AE}" destId="{F8C65415-BFB9-4C42-A0CE-F0165B475FD5}" srcOrd="0" destOrd="0" presId="urn:microsoft.com/office/officeart/2005/8/layout/vList4"/>
    <dgm:cxn modelId="{AAC5E986-B057-47F6-82E7-EAEA4B770AF9}" type="presOf" srcId="{19B34710-442E-4664-8883-31616CEB7F6C}" destId="{00DE47C1-4635-4B59-BA43-13579A5BD7B5}" srcOrd="0" destOrd="0" presId="urn:microsoft.com/office/officeart/2005/8/layout/vList4"/>
    <dgm:cxn modelId="{7CE42314-512E-4C3A-835C-D67B2E13DD24}" type="presOf" srcId="{5C920020-F201-4E06-A87E-EC10D120C9FD}" destId="{ACEF40B0-BF35-4C28-853E-81F6E7A05394}" srcOrd="1" destOrd="0" presId="urn:microsoft.com/office/officeart/2005/8/layout/vList4"/>
    <dgm:cxn modelId="{E14946AE-080F-4554-AFDD-17750F7CF714}" type="presParOf" srcId="{F8C65415-BFB9-4C42-A0CE-F0165B475FD5}" destId="{6BA76421-DCC3-44E6-A026-95F8B5AF8FC2}" srcOrd="0" destOrd="0" presId="urn:microsoft.com/office/officeart/2005/8/layout/vList4"/>
    <dgm:cxn modelId="{704C4225-F61B-48C1-AD9C-E6C5B20088BC}" type="presParOf" srcId="{6BA76421-DCC3-44E6-A026-95F8B5AF8FC2}" destId="{00DE47C1-4635-4B59-BA43-13579A5BD7B5}" srcOrd="0" destOrd="0" presId="urn:microsoft.com/office/officeart/2005/8/layout/vList4"/>
    <dgm:cxn modelId="{DC75E3D6-095C-4E48-9FB2-6A0AB9664C48}" type="presParOf" srcId="{6BA76421-DCC3-44E6-A026-95F8B5AF8FC2}" destId="{7B663184-4822-4B06-84DA-FAB972911233}" srcOrd="1" destOrd="0" presId="urn:microsoft.com/office/officeart/2005/8/layout/vList4"/>
    <dgm:cxn modelId="{8F6BF102-AFF4-4EF7-BD93-3A96991E5A95}" type="presParOf" srcId="{6BA76421-DCC3-44E6-A026-95F8B5AF8FC2}" destId="{B463DF0E-0C79-417E-B39E-ACC61BFAA654}" srcOrd="2" destOrd="0" presId="urn:microsoft.com/office/officeart/2005/8/layout/vList4"/>
    <dgm:cxn modelId="{790162EB-DB79-4407-A2C8-AC1147725DC5}" type="presParOf" srcId="{F8C65415-BFB9-4C42-A0CE-F0165B475FD5}" destId="{345E60F4-0003-4ED4-83EE-4CB1505E5093}" srcOrd="1" destOrd="0" presId="urn:microsoft.com/office/officeart/2005/8/layout/vList4"/>
    <dgm:cxn modelId="{F77EB6B2-65D4-4AC5-8575-9BB742D3C823}" type="presParOf" srcId="{F8C65415-BFB9-4C42-A0CE-F0165B475FD5}" destId="{B2B5F0C7-C87F-4A07-B4C8-2612C237B16C}" srcOrd="2" destOrd="0" presId="urn:microsoft.com/office/officeart/2005/8/layout/vList4"/>
    <dgm:cxn modelId="{9E72B095-52CF-419E-B288-242056829C24}" type="presParOf" srcId="{B2B5F0C7-C87F-4A07-B4C8-2612C237B16C}" destId="{9DAC2E2E-0AD4-474E-8A20-8E51642C0A38}" srcOrd="0" destOrd="0" presId="urn:microsoft.com/office/officeart/2005/8/layout/vList4"/>
    <dgm:cxn modelId="{652AF392-2BF9-4835-8FAD-F5B6E44742E7}" type="presParOf" srcId="{B2B5F0C7-C87F-4A07-B4C8-2612C237B16C}" destId="{9B5F231C-D18B-4967-98F5-6503B54098C2}" srcOrd="1" destOrd="0" presId="urn:microsoft.com/office/officeart/2005/8/layout/vList4"/>
    <dgm:cxn modelId="{18D25E92-45FD-4BDB-8D42-45C7E55E6328}" type="presParOf" srcId="{B2B5F0C7-C87F-4A07-B4C8-2612C237B16C}" destId="{ACEF40B0-BF35-4C28-853E-81F6E7A0539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B6F62A-6615-409E-B5D7-40E297D6344D}" type="doc">
      <dgm:prSet loTypeId="urn:microsoft.com/office/officeart/2005/8/layout/process4" loCatId="process" qsTypeId="urn:microsoft.com/office/officeart/2005/8/quickstyle/simple1" qsCatId="simple" csTypeId="urn:microsoft.com/office/officeart/2005/8/colors/accent3_5" csCatId="accent3" phldr="1"/>
      <dgm:spPr/>
      <dgm:t>
        <a:bodyPr/>
        <a:lstStyle/>
        <a:p>
          <a:endParaRPr lang="pl-PL"/>
        </a:p>
      </dgm:t>
    </dgm:pt>
    <dgm:pt modelId="{5E532299-26E3-4D23-856F-66CBE5FA614D}">
      <dgm:prSet phldrT="[Tekst]"/>
      <dgm:spPr/>
      <dgm:t>
        <a:bodyPr/>
        <a:lstStyle/>
        <a:p>
          <a:r>
            <a:rPr lang="pl-PL" b="1" dirty="0" smtClean="0"/>
            <a:t>Application</a:t>
          </a:r>
          <a:endParaRPr lang="pl-PL" b="1" dirty="0"/>
        </a:p>
      </dgm:t>
    </dgm:pt>
    <dgm:pt modelId="{846D48DD-50D3-4ECF-BEE4-4FA08AE8DE71}" type="parTrans" cxnId="{973916D4-1709-47F8-884B-996E2255DD84}">
      <dgm:prSet/>
      <dgm:spPr/>
      <dgm:t>
        <a:bodyPr/>
        <a:lstStyle/>
        <a:p>
          <a:endParaRPr lang="pl-PL"/>
        </a:p>
      </dgm:t>
    </dgm:pt>
    <dgm:pt modelId="{26D6B678-1028-4BF5-BE8F-6D58ED72761A}" type="sibTrans" cxnId="{973916D4-1709-47F8-884B-996E2255DD84}">
      <dgm:prSet/>
      <dgm:spPr/>
      <dgm:t>
        <a:bodyPr/>
        <a:lstStyle/>
        <a:p>
          <a:endParaRPr lang="pl-PL"/>
        </a:p>
      </dgm:t>
    </dgm:pt>
    <dgm:pt modelId="{286C2FBE-F17E-4DCF-BBFE-93C2A47BC91F}">
      <dgm:prSet phldrT="[Tekst]" custT="1"/>
      <dgm:spPr/>
      <dgm:t>
        <a:bodyPr/>
        <a:lstStyle/>
        <a:p>
          <a:r>
            <a:rPr lang="en-US" sz="1400" dirty="0" smtClean="0">
              <a:effectLst/>
            </a:rPr>
            <a:t>The research shows that NGOs have problems obtaining funds for statutory activity. They complain especially on cooperation with the public sector </a:t>
          </a:r>
          <a:r>
            <a:rPr lang="pl-PL" sz="1400" dirty="0" smtClean="0">
              <a:effectLst/>
            </a:rPr>
            <a:t>.</a:t>
          </a:r>
          <a:endParaRPr lang="pl-PL" sz="1400" dirty="0"/>
        </a:p>
      </dgm:t>
    </dgm:pt>
    <dgm:pt modelId="{BF138AD3-413D-4F41-AA8C-CA1069305A7A}" type="parTrans" cxnId="{4E62C061-AD2D-4CED-8E6A-70A622E2B3DC}">
      <dgm:prSet/>
      <dgm:spPr/>
      <dgm:t>
        <a:bodyPr/>
        <a:lstStyle/>
        <a:p>
          <a:endParaRPr lang="pl-PL"/>
        </a:p>
      </dgm:t>
    </dgm:pt>
    <dgm:pt modelId="{0912D1CB-6FE9-4D90-A92E-AE4378CE75DB}" type="sibTrans" cxnId="{4E62C061-AD2D-4CED-8E6A-70A622E2B3DC}">
      <dgm:prSet/>
      <dgm:spPr/>
      <dgm:t>
        <a:bodyPr/>
        <a:lstStyle/>
        <a:p>
          <a:endParaRPr lang="pl-PL"/>
        </a:p>
      </dgm:t>
    </dgm:pt>
    <dgm:pt modelId="{F91EE918-2E6A-4ED8-BC50-BF67EB7DEB67}">
      <dgm:prSet phldrT="[Tekst]"/>
      <dgm:spPr/>
      <dgm:t>
        <a:bodyPr/>
        <a:lstStyle/>
        <a:p>
          <a:r>
            <a:rPr lang="pl-PL" b="1" dirty="0" err="1" smtClean="0"/>
            <a:t>Recommendation</a:t>
          </a:r>
          <a:endParaRPr lang="pl-PL" b="1" dirty="0"/>
        </a:p>
      </dgm:t>
    </dgm:pt>
    <dgm:pt modelId="{1B54B9EE-5EE0-4E1F-8E71-00112578D919}" type="parTrans" cxnId="{1A55F142-DAD7-4F7D-90FF-BEFA878DB6ED}">
      <dgm:prSet/>
      <dgm:spPr/>
      <dgm:t>
        <a:bodyPr/>
        <a:lstStyle/>
        <a:p>
          <a:endParaRPr lang="pl-PL"/>
        </a:p>
      </dgm:t>
    </dgm:pt>
    <dgm:pt modelId="{EEB94BB1-E05A-44C9-BE9F-ABBEA61F6548}" type="sibTrans" cxnId="{1A55F142-DAD7-4F7D-90FF-BEFA878DB6ED}">
      <dgm:prSet/>
      <dgm:spPr/>
      <dgm:t>
        <a:bodyPr/>
        <a:lstStyle/>
        <a:p>
          <a:endParaRPr lang="pl-PL"/>
        </a:p>
      </dgm:t>
    </dgm:pt>
    <dgm:pt modelId="{081B1BA4-C8E6-43C6-827D-C71ADA9EA4EA}">
      <dgm:prSet phldrT="[Tekst]" custT="1"/>
      <dgm:spPr/>
      <dgm:t>
        <a:bodyPr/>
        <a:lstStyle/>
        <a:p>
          <a:r>
            <a:rPr lang="en-US" sz="1400" dirty="0" smtClean="0">
              <a:effectLst/>
            </a:rPr>
            <a:t>We recommend keeping information and training measures in the field of acquiring funds, both EU funds and classic fundraising among businesses and individuals.</a:t>
          </a:r>
          <a:endParaRPr lang="pl-PL" sz="1400" dirty="0" smtClean="0">
            <a:effectLst/>
          </a:endParaRPr>
        </a:p>
      </dgm:t>
    </dgm:pt>
    <dgm:pt modelId="{0C9B9F4F-5E6B-4C62-8B9B-4602CA7AA6CD}" type="parTrans" cxnId="{93BAF6F7-C376-4FC4-AE28-2583561D7916}">
      <dgm:prSet/>
      <dgm:spPr/>
      <dgm:t>
        <a:bodyPr/>
        <a:lstStyle/>
        <a:p>
          <a:endParaRPr lang="pl-PL"/>
        </a:p>
      </dgm:t>
    </dgm:pt>
    <dgm:pt modelId="{FC785D5E-95D3-4E71-BFE7-CA1695EBA17E}" type="sibTrans" cxnId="{93BAF6F7-C376-4FC4-AE28-2583561D7916}">
      <dgm:prSet/>
      <dgm:spPr/>
      <dgm:t>
        <a:bodyPr/>
        <a:lstStyle/>
        <a:p>
          <a:endParaRPr lang="pl-PL"/>
        </a:p>
      </dgm:t>
    </dgm:pt>
    <dgm:pt modelId="{22B111EE-CC13-4EEC-8231-446AD334C899}">
      <dgm:prSet phldrT="[Tekst]"/>
      <dgm:spPr/>
      <dgm:t>
        <a:bodyPr/>
        <a:lstStyle/>
        <a:p>
          <a:r>
            <a:rPr lang="pl-PL" b="1" dirty="0" smtClean="0"/>
            <a:t>Method of </a:t>
          </a:r>
          <a:r>
            <a:rPr lang="pl-PL" b="1" dirty="0" err="1" smtClean="0"/>
            <a:t>implementation</a:t>
          </a:r>
          <a:endParaRPr lang="pl-PL" b="1" dirty="0" smtClean="0"/>
        </a:p>
      </dgm:t>
    </dgm:pt>
    <dgm:pt modelId="{81AA559C-B28F-42F3-8AA9-E07D7149C087}" type="parTrans" cxnId="{BE4B84A9-C22A-4E4A-BCC0-4D6A8955399D}">
      <dgm:prSet/>
      <dgm:spPr/>
      <dgm:t>
        <a:bodyPr/>
        <a:lstStyle/>
        <a:p>
          <a:endParaRPr lang="pl-PL"/>
        </a:p>
      </dgm:t>
    </dgm:pt>
    <dgm:pt modelId="{5DAC9ECC-C605-4BA9-86FF-3CE9D8902FD1}" type="sibTrans" cxnId="{BE4B84A9-C22A-4E4A-BCC0-4D6A8955399D}">
      <dgm:prSet/>
      <dgm:spPr/>
      <dgm:t>
        <a:bodyPr/>
        <a:lstStyle/>
        <a:p>
          <a:endParaRPr lang="pl-PL"/>
        </a:p>
      </dgm:t>
    </dgm:pt>
    <dgm:pt modelId="{AD5CE2F2-9DF7-4AC4-A640-56880A173586}">
      <dgm:prSet phldrT="[Tekst]" custT="1"/>
      <dgm:spPr/>
      <dgm:t>
        <a:bodyPr/>
        <a:lstStyle/>
        <a:p>
          <a:r>
            <a:rPr lang="en-GB" sz="1400" noProof="0" dirty="0" smtClean="0">
              <a:effectLst/>
            </a:rPr>
            <a:t>We propose such measures to be implemented as part of the projects under the Operational Program Human Capital (e.g. Priority V "Good Governance"), which allow them to strengthening human resources of the organization, as well as effectively include cross-</a:t>
          </a:r>
          <a:r>
            <a:rPr lang="en-GB" sz="1400" noProof="0" dirty="0" err="1" smtClean="0">
              <a:effectLst/>
            </a:rPr>
            <a:t>sectoral</a:t>
          </a:r>
          <a:r>
            <a:rPr lang="en-GB" sz="1400" noProof="0" dirty="0" smtClean="0">
              <a:effectLst/>
            </a:rPr>
            <a:t> partnerships. </a:t>
          </a:r>
          <a:endParaRPr lang="pl-PL" sz="1400" dirty="0"/>
        </a:p>
      </dgm:t>
    </dgm:pt>
    <dgm:pt modelId="{378F4E18-788B-4B9F-9FD2-E1D1361EB6A7}" type="parTrans" cxnId="{7045153F-69B0-46C1-90B3-37351E35D8C2}">
      <dgm:prSet/>
      <dgm:spPr/>
      <dgm:t>
        <a:bodyPr/>
        <a:lstStyle/>
        <a:p>
          <a:endParaRPr lang="pl-PL"/>
        </a:p>
      </dgm:t>
    </dgm:pt>
    <dgm:pt modelId="{9CDC422C-4704-44A6-8428-7E03B2F2EAEC}" type="sibTrans" cxnId="{7045153F-69B0-46C1-90B3-37351E35D8C2}">
      <dgm:prSet/>
      <dgm:spPr/>
      <dgm:t>
        <a:bodyPr/>
        <a:lstStyle/>
        <a:p>
          <a:endParaRPr lang="pl-PL"/>
        </a:p>
      </dgm:t>
    </dgm:pt>
    <dgm:pt modelId="{445831C3-060A-4E9F-8AFE-3EE2C38DC58D}" type="pres">
      <dgm:prSet presAssocID="{C7B6F62A-6615-409E-B5D7-40E297D6344D}" presName="Name0" presStyleCnt="0">
        <dgm:presLayoutVars>
          <dgm:dir/>
          <dgm:animLvl val="lvl"/>
          <dgm:resizeHandles val="exact"/>
        </dgm:presLayoutVars>
      </dgm:prSet>
      <dgm:spPr/>
      <dgm:t>
        <a:bodyPr/>
        <a:lstStyle/>
        <a:p>
          <a:endParaRPr lang="pl-PL"/>
        </a:p>
      </dgm:t>
    </dgm:pt>
    <dgm:pt modelId="{7AED3860-F4F7-4A5F-B66B-F4FC7B9962D4}" type="pres">
      <dgm:prSet presAssocID="{22B111EE-CC13-4EEC-8231-446AD334C899}" presName="boxAndChildren" presStyleCnt="0"/>
      <dgm:spPr/>
    </dgm:pt>
    <dgm:pt modelId="{373C9893-62E6-4CB4-BEA4-1E4CC0E2B159}" type="pres">
      <dgm:prSet presAssocID="{22B111EE-CC13-4EEC-8231-446AD334C899}" presName="parentTextBox" presStyleLbl="node1" presStyleIdx="0" presStyleCnt="3"/>
      <dgm:spPr/>
      <dgm:t>
        <a:bodyPr/>
        <a:lstStyle/>
        <a:p>
          <a:endParaRPr lang="pl-PL"/>
        </a:p>
      </dgm:t>
    </dgm:pt>
    <dgm:pt modelId="{05116BB5-89E8-4EC4-B3A5-2B3E7C777D76}" type="pres">
      <dgm:prSet presAssocID="{22B111EE-CC13-4EEC-8231-446AD334C899}" presName="entireBox" presStyleLbl="node1" presStyleIdx="0" presStyleCnt="3"/>
      <dgm:spPr/>
      <dgm:t>
        <a:bodyPr/>
        <a:lstStyle/>
        <a:p>
          <a:endParaRPr lang="pl-PL"/>
        </a:p>
      </dgm:t>
    </dgm:pt>
    <dgm:pt modelId="{3F181831-C4F2-4563-AFE2-D3945FE408D3}" type="pres">
      <dgm:prSet presAssocID="{22B111EE-CC13-4EEC-8231-446AD334C899}" presName="descendantBox" presStyleCnt="0"/>
      <dgm:spPr/>
    </dgm:pt>
    <dgm:pt modelId="{E2AB246B-4CD5-4BD0-8634-259766BC48DA}" type="pres">
      <dgm:prSet presAssocID="{AD5CE2F2-9DF7-4AC4-A640-56880A173586}" presName="childTextBox" presStyleLbl="fgAccFollowNode1" presStyleIdx="0" presStyleCnt="3">
        <dgm:presLayoutVars>
          <dgm:bulletEnabled val="1"/>
        </dgm:presLayoutVars>
      </dgm:prSet>
      <dgm:spPr/>
      <dgm:t>
        <a:bodyPr/>
        <a:lstStyle/>
        <a:p>
          <a:endParaRPr lang="pl-PL"/>
        </a:p>
      </dgm:t>
    </dgm:pt>
    <dgm:pt modelId="{F16856A8-513E-428E-A175-3B17DC40E386}" type="pres">
      <dgm:prSet presAssocID="{EEB94BB1-E05A-44C9-BE9F-ABBEA61F6548}" presName="sp" presStyleCnt="0"/>
      <dgm:spPr/>
    </dgm:pt>
    <dgm:pt modelId="{3EA0FF25-4B11-4B28-9461-C28462CC399E}" type="pres">
      <dgm:prSet presAssocID="{F91EE918-2E6A-4ED8-BC50-BF67EB7DEB67}" presName="arrowAndChildren" presStyleCnt="0"/>
      <dgm:spPr/>
    </dgm:pt>
    <dgm:pt modelId="{BF95811C-39F2-4767-8CB8-1294FDDBDD02}" type="pres">
      <dgm:prSet presAssocID="{F91EE918-2E6A-4ED8-BC50-BF67EB7DEB67}" presName="parentTextArrow" presStyleLbl="node1" presStyleIdx="0" presStyleCnt="3"/>
      <dgm:spPr/>
      <dgm:t>
        <a:bodyPr/>
        <a:lstStyle/>
        <a:p>
          <a:endParaRPr lang="pl-PL"/>
        </a:p>
      </dgm:t>
    </dgm:pt>
    <dgm:pt modelId="{2AA798FB-391E-4081-B8D7-B53E5EAFA02E}" type="pres">
      <dgm:prSet presAssocID="{F91EE918-2E6A-4ED8-BC50-BF67EB7DEB67}" presName="arrow" presStyleLbl="node1" presStyleIdx="1" presStyleCnt="3"/>
      <dgm:spPr/>
      <dgm:t>
        <a:bodyPr/>
        <a:lstStyle/>
        <a:p>
          <a:endParaRPr lang="pl-PL"/>
        </a:p>
      </dgm:t>
    </dgm:pt>
    <dgm:pt modelId="{EE383564-AEC1-42DE-86E3-0E3B5301861C}" type="pres">
      <dgm:prSet presAssocID="{F91EE918-2E6A-4ED8-BC50-BF67EB7DEB67}" presName="descendantArrow" presStyleCnt="0"/>
      <dgm:spPr/>
    </dgm:pt>
    <dgm:pt modelId="{BAC1307F-C843-46BE-86AC-E93B1FDB2E47}" type="pres">
      <dgm:prSet presAssocID="{081B1BA4-C8E6-43C6-827D-C71ADA9EA4EA}" presName="childTextArrow" presStyleLbl="fgAccFollowNode1" presStyleIdx="1" presStyleCnt="3">
        <dgm:presLayoutVars>
          <dgm:bulletEnabled val="1"/>
        </dgm:presLayoutVars>
      </dgm:prSet>
      <dgm:spPr/>
      <dgm:t>
        <a:bodyPr/>
        <a:lstStyle/>
        <a:p>
          <a:endParaRPr lang="pl-PL"/>
        </a:p>
      </dgm:t>
    </dgm:pt>
    <dgm:pt modelId="{1D6D6A0C-4F05-44FF-A8CD-7932E5994131}" type="pres">
      <dgm:prSet presAssocID="{26D6B678-1028-4BF5-BE8F-6D58ED72761A}" presName="sp" presStyleCnt="0"/>
      <dgm:spPr/>
    </dgm:pt>
    <dgm:pt modelId="{5739FB0C-C78F-41CA-8B08-B527AE70E7F2}" type="pres">
      <dgm:prSet presAssocID="{5E532299-26E3-4D23-856F-66CBE5FA614D}" presName="arrowAndChildren" presStyleCnt="0"/>
      <dgm:spPr/>
    </dgm:pt>
    <dgm:pt modelId="{1A03544D-8E48-46A6-807D-D77D1FCFC132}" type="pres">
      <dgm:prSet presAssocID="{5E532299-26E3-4D23-856F-66CBE5FA614D}" presName="parentTextArrow" presStyleLbl="node1" presStyleIdx="1" presStyleCnt="3"/>
      <dgm:spPr/>
      <dgm:t>
        <a:bodyPr/>
        <a:lstStyle/>
        <a:p>
          <a:endParaRPr lang="pl-PL"/>
        </a:p>
      </dgm:t>
    </dgm:pt>
    <dgm:pt modelId="{3B9CE79E-16BC-4B9F-AE4D-DEF95343ACE9}" type="pres">
      <dgm:prSet presAssocID="{5E532299-26E3-4D23-856F-66CBE5FA614D}" presName="arrow" presStyleLbl="node1" presStyleIdx="2" presStyleCnt="3" custLinFactNeighborX="6796" custLinFactNeighborY="-2706"/>
      <dgm:spPr/>
      <dgm:t>
        <a:bodyPr/>
        <a:lstStyle/>
        <a:p>
          <a:endParaRPr lang="pl-PL"/>
        </a:p>
      </dgm:t>
    </dgm:pt>
    <dgm:pt modelId="{F8DE4FE8-28AC-41E1-84E6-1B8518429FCA}" type="pres">
      <dgm:prSet presAssocID="{5E532299-26E3-4D23-856F-66CBE5FA614D}" presName="descendantArrow" presStyleCnt="0"/>
      <dgm:spPr/>
    </dgm:pt>
    <dgm:pt modelId="{0D259B34-2FC7-4407-800C-8B2D792B97C9}" type="pres">
      <dgm:prSet presAssocID="{286C2FBE-F17E-4DCF-BBFE-93C2A47BC91F}" presName="childTextArrow" presStyleLbl="fgAccFollowNode1" presStyleIdx="2" presStyleCnt="3">
        <dgm:presLayoutVars>
          <dgm:bulletEnabled val="1"/>
        </dgm:presLayoutVars>
      </dgm:prSet>
      <dgm:spPr/>
      <dgm:t>
        <a:bodyPr/>
        <a:lstStyle/>
        <a:p>
          <a:endParaRPr lang="pl-PL"/>
        </a:p>
      </dgm:t>
    </dgm:pt>
  </dgm:ptLst>
  <dgm:cxnLst>
    <dgm:cxn modelId="{7045153F-69B0-46C1-90B3-37351E35D8C2}" srcId="{22B111EE-CC13-4EEC-8231-446AD334C899}" destId="{AD5CE2F2-9DF7-4AC4-A640-56880A173586}" srcOrd="0" destOrd="0" parTransId="{378F4E18-788B-4B9F-9FD2-E1D1361EB6A7}" sibTransId="{9CDC422C-4704-44A6-8428-7E03B2F2EAEC}"/>
    <dgm:cxn modelId="{3B65B1FE-85E3-47FC-BCDD-E4FF64A6E295}" type="presOf" srcId="{286C2FBE-F17E-4DCF-BBFE-93C2A47BC91F}" destId="{0D259B34-2FC7-4407-800C-8B2D792B97C9}" srcOrd="0" destOrd="0" presId="urn:microsoft.com/office/officeart/2005/8/layout/process4"/>
    <dgm:cxn modelId="{963280E5-8659-4BC9-BC3F-D98EA723D830}" type="presOf" srcId="{AD5CE2F2-9DF7-4AC4-A640-56880A173586}" destId="{E2AB246B-4CD5-4BD0-8634-259766BC48DA}" srcOrd="0" destOrd="0" presId="urn:microsoft.com/office/officeart/2005/8/layout/process4"/>
    <dgm:cxn modelId="{973916D4-1709-47F8-884B-996E2255DD84}" srcId="{C7B6F62A-6615-409E-B5D7-40E297D6344D}" destId="{5E532299-26E3-4D23-856F-66CBE5FA614D}" srcOrd="0" destOrd="0" parTransId="{846D48DD-50D3-4ECF-BEE4-4FA08AE8DE71}" sibTransId="{26D6B678-1028-4BF5-BE8F-6D58ED72761A}"/>
    <dgm:cxn modelId="{989C3FA6-D088-415B-BC1B-EA525149D56B}" type="presOf" srcId="{081B1BA4-C8E6-43C6-827D-C71ADA9EA4EA}" destId="{BAC1307F-C843-46BE-86AC-E93B1FDB2E47}" srcOrd="0" destOrd="0" presId="urn:microsoft.com/office/officeart/2005/8/layout/process4"/>
    <dgm:cxn modelId="{93BAF6F7-C376-4FC4-AE28-2583561D7916}" srcId="{F91EE918-2E6A-4ED8-BC50-BF67EB7DEB67}" destId="{081B1BA4-C8E6-43C6-827D-C71ADA9EA4EA}" srcOrd="0" destOrd="0" parTransId="{0C9B9F4F-5E6B-4C62-8B9B-4602CA7AA6CD}" sibTransId="{FC785D5E-95D3-4E71-BFE7-CA1695EBA17E}"/>
    <dgm:cxn modelId="{8F5D2788-6B07-4361-9C20-E62C68D597F5}" type="presOf" srcId="{C7B6F62A-6615-409E-B5D7-40E297D6344D}" destId="{445831C3-060A-4E9F-8AFE-3EE2C38DC58D}" srcOrd="0" destOrd="0" presId="urn:microsoft.com/office/officeart/2005/8/layout/process4"/>
    <dgm:cxn modelId="{1A55F142-DAD7-4F7D-90FF-BEFA878DB6ED}" srcId="{C7B6F62A-6615-409E-B5D7-40E297D6344D}" destId="{F91EE918-2E6A-4ED8-BC50-BF67EB7DEB67}" srcOrd="1" destOrd="0" parTransId="{1B54B9EE-5EE0-4E1F-8E71-00112578D919}" sibTransId="{EEB94BB1-E05A-44C9-BE9F-ABBEA61F6548}"/>
    <dgm:cxn modelId="{BE4B84A9-C22A-4E4A-BCC0-4D6A8955399D}" srcId="{C7B6F62A-6615-409E-B5D7-40E297D6344D}" destId="{22B111EE-CC13-4EEC-8231-446AD334C899}" srcOrd="2" destOrd="0" parTransId="{81AA559C-B28F-42F3-8AA9-E07D7149C087}" sibTransId="{5DAC9ECC-C605-4BA9-86FF-3CE9D8902FD1}"/>
    <dgm:cxn modelId="{0920F293-19E4-4F61-9EE7-2A0AC6BF5637}" type="presOf" srcId="{5E532299-26E3-4D23-856F-66CBE5FA614D}" destId="{3B9CE79E-16BC-4B9F-AE4D-DEF95343ACE9}" srcOrd="1" destOrd="0" presId="urn:microsoft.com/office/officeart/2005/8/layout/process4"/>
    <dgm:cxn modelId="{553D7DEA-9BF8-461B-B1C6-A5A45B1AB374}" type="presOf" srcId="{22B111EE-CC13-4EEC-8231-446AD334C899}" destId="{05116BB5-89E8-4EC4-B3A5-2B3E7C777D76}" srcOrd="1" destOrd="0" presId="urn:microsoft.com/office/officeart/2005/8/layout/process4"/>
    <dgm:cxn modelId="{719AC9C5-960C-4EEA-A6A0-3ACFFE32673A}" type="presOf" srcId="{5E532299-26E3-4D23-856F-66CBE5FA614D}" destId="{1A03544D-8E48-46A6-807D-D77D1FCFC132}" srcOrd="0" destOrd="0" presId="urn:microsoft.com/office/officeart/2005/8/layout/process4"/>
    <dgm:cxn modelId="{E63AAFE1-15BD-4A3D-85F3-D893CE0C592A}" type="presOf" srcId="{22B111EE-CC13-4EEC-8231-446AD334C899}" destId="{373C9893-62E6-4CB4-BEA4-1E4CC0E2B159}" srcOrd="0" destOrd="0" presId="urn:microsoft.com/office/officeart/2005/8/layout/process4"/>
    <dgm:cxn modelId="{283E1DD3-6599-4BE0-8170-3DC5F8347C25}" type="presOf" srcId="{F91EE918-2E6A-4ED8-BC50-BF67EB7DEB67}" destId="{2AA798FB-391E-4081-B8D7-B53E5EAFA02E}" srcOrd="1" destOrd="0" presId="urn:microsoft.com/office/officeart/2005/8/layout/process4"/>
    <dgm:cxn modelId="{4E62C061-AD2D-4CED-8E6A-70A622E2B3DC}" srcId="{5E532299-26E3-4D23-856F-66CBE5FA614D}" destId="{286C2FBE-F17E-4DCF-BBFE-93C2A47BC91F}" srcOrd="0" destOrd="0" parTransId="{BF138AD3-413D-4F41-AA8C-CA1069305A7A}" sibTransId="{0912D1CB-6FE9-4D90-A92E-AE4378CE75DB}"/>
    <dgm:cxn modelId="{FE9AC7DD-44C6-4EB4-BBFD-419982F33CB6}" type="presOf" srcId="{F91EE918-2E6A-4ED8-BC50-BF67EB7DEB67}" destId="{BF95811C-39F2-4767-8CB8-1294FDDBDD02}" srcOrd="0" destOrd="0" presId="urn:microsoft.com/office/officeart/2005/8/layout/process4"/>
    <dgm:cxn modelId="{2DCC6446-2A93-4E6F-B287-871382AA294F}" type="presParOf" srcId="{445831C3-060A-4E9F-8AFE-3EE2C38DC58D}" destId="{7AED3860-F4F7-4A5F-B66B-F4FC7B9962D4}" srcOrd="0" destOrd="0" presId="urn:microsoft.com/office/officeart/2005/8/layout/process4"/>
    <dgm:cxn modelId="{F26348F2-1D03-4015-8945-6B43AE9CB1A3}" type="presParOf" srcId="{7AED3860-F4F7-4A5F-B66B-F4FC7B9962D4}" destId="{373C9893-62E6-4CB4-BEA4-1E4CC0E2B159}" srcOrd="0" destOrd="0" presId="urn:microsoft.com/office/officeart/2005/8/layout/process4"/>
    <dgm:cxn modelId="{AF99DE92-C301-4BF4-8685-6AE94104DF9E}" type="presParOf" srcId="{7AED3860-F4F7-4A5F-B66B-F4FC7B9962D4}" destId="{05116BB5-89E8-4EC4-B3A5-2B3E7C777D76}" srcOrd="1" destOrd="0" presId="urn:microsoft.com/office/officeart/2005/8/layout/process4"/>
    <dgm:cxn modelId="{D698BB44-E46B-44EF-8E82-3BCC0143A6A0}" type="presParOf" srcId="{7AED3860-F4F7-4A5F-B66B-F4FC7B9962D4}" destId="{3F181831-C4F2-4563-AFE2-D3945FE408D3}" srcOrd="2" destOrd="0" presId="urn:microsoft.com/office/officeart/2005/8/layout/process4"/>
    <dgm:cxn modelId="{47D1D78D-9CCF-4C34-B1A2-720B2A3CF583}" type="presParOf" srcId="{3F181831-C4F2-4563-AFE2-D3945FE408D3}" destId="{E2AB246B-4CD5-4BD0-8634-259766BC48DA}" srcOrd="0" destOrd="0" presId="urn:microsoft.com/office/officeart/2005/8/layout/process4"/>
    <dgm:cxn modelId="{8B3E1504-3EEF-41B0-B7E8-E096A9FA166E}" type="presParOf" srcId="{445831C3-060A-4E9F-8AFE-3EE2C38DC58D}" destId="{F16856A8-513E-428E-A175-3B17DC40E386}" srcOrd="1" destOrd="0" presId="urn:microsoft.com/office/officeart/2005/8/layout/process4"/>
    <dgm:cxn modelId="{091DBA12-8039-4A8D-83DC-153D221C5245}" type="presParOf" srcId="{445831C3-060A-4E9F-8AFE-3EE2C38DC58D}" destId="{3EA0FF25-4B11-4B28-9461-C28462CC399E}" srcOrd="2" destOrd="0" presId="urn:microsoft.com/office/officeart/2005/8/layout/process4"/>
    <dgm:cxn modelId="{CC8B21D2-1DFE-4E49-B8C9-BBC584DF8D36}" type="presParOf" srcId="{3EA0FF25-4B11-4B28-9461-C28462CC399E}" destId="{BF95811C-39F2-4767-8CB8-1294FDDBDD02}" srcOrd="0" destOrd="0" presId="urn:microsoft.com/office/officeart/2005/8/layout/process4"/>
    <dgm:cxn modelId="{7CB761FF-38C1-44C3-82F1-C898ACAC4388}" type="presParOf" srcId="{3EA0FF25-4B11-4B28-9461-C28462CC399E}" destId="{2AA798FB-391E-4081-B8D7-B53E5EAFA02E}" srcOrd="1" destOrd="0" presId="urn:microsoft.com/office/officeart/2005/8/layout/process4"/>
    <dgm:cxn modelId="{496A0902-40D9-4C2B-8488-B7885135EB4C}" type="presParOf" srcId="{3EA0FF25-4B11-4B28-9461-C28462CC399E}" destId="{EE383564-AEC1-42DE-86E3-0E3B5301861C}" srcOrd="2" destOrd="0" presId="urn:microsoft.com/office/officeart/2005/8/layout/process4"/>
    <dgm:cxn modelId="{2CCBE584-4329-4F89-A2A7-E2CB2F44F1A9}" type="presParOf" srcId="{EE383564-AEC1-42DE-86E3-0E3B5301861C}" destId="{BAC1307F-C843-46BE-86AC-E93B1FDB2E47}" srcOrd="0" destOrd="0" presId="urn:microsoft.com/office/officeart/2005/8/layout/process4"/>
    <dgm:cxn modelId="{22D2BCE5-C957-423D-8D01-676F33FF41E5}" type="presParOf" srcId="{445831C3-060A-4E9F-8AFE-3EE2C38DC58D}" destId="{1D6D6A0C-4F05-44FF-A8CD-7932E5994131}" srcOrd="3" destOrd="0" presId="urn:microsoft.com/office/officeart/2005/8/layout/process4"/>
    <dgm:cxn modelId="{789ADB30-7075-4C41-A293-3510ACA5437A}" type="presParOf" srcId="{445831C3-060A-4E9F-8AFE-3EE2C38DC58D}" destId="{5739FB0C-C78F-41CA-8B08-B527AE70E7F2}" srcOrd="4" destOrd="0" presId="urn:microsoft.com/office/officeart/2005/8/layout/process4"/>
    <dgm:cxn modelId="{17BB8714-79B4-466F-99E9-969A75FD32C8}" type="presParOf" srcId="{5739FB0C-C78F-41CA-8B08-B527AE70E7F2}" destId="{1A03544D-8E48-46A6-807D-D77D1FCFC132}" srcOrd="0" destOrd="0" presId="urn:microsoft.com/office/officeart/2005/8/layout/process4"/>
    <dgm:cxn modelId="{4ACFB456-2DF1-4D8A-B8F3-A0DDB25B74C9}" type="presParOf" srcId="{5739FB0C-C78F-41CA-8B08-B527AE70E7F2}" destId="{3B9CE79E-16BC-4B9F-AE4D-DEF95343ACE9}" srcOrd="1" destOrd="0" presId="urn:microsoft.com/office/officeart/2005/8/layout/process4"/>
    <dgm:cxn modelId="{541530FF-DEDB-4016-87DC-C0CA92B51407}" type="presParOf" srcId="{5739FB0C-C78F-41CA-8B08-B527AE70E7F2}" destId="{F8DE4FE8-28AC-41E1-84E6-1B8518429FCA}" srcOrd="2" destOrd="0" presId="urn:microsoft.com/office/officeart/2005/8/layout/process4"/>
    <dgm:cxn modelId="{87DC0F20-E2CE-4007-83AF-02EF2111B2BF}" type="presParOf" srcId="{F8DE4FE8-28AC-41E1-84E6-1B8518429FCA}" destId="{0D259B34-2FC7-4407-800C-8B2D792B97C9}"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7B6F62A-6615-409E-B5D7-40E297D6344D}" type="doc">
      <dgm:prSet loTypeId="urn:microsoft.com/office/officeart/2005/8/layout/process4" loCatId="process" qsTypeId="urn:microsoft.com/office/officeart/2005/8/quickstyle/simple1" qsCatId="simple" csTypeId="urn:microsoft.com/office/officeart/2005/8/colors/accent3_5" csCatId="accent3" phldr="1"/>
      <dgm:spPr/>
      <dgm:t>
        <a:bodyPr/>
        <a:lstStyle/>
        <a:p>
          <a:endParaRPr lang="pl-PL"/>
        </a:p>
      </dgm:t>
    </dgm:pt>
    <dgm:pt modelId="{5E532299-26E3-4D23-856F-66CBE5FA614D}">
      <dgm:prSet phldrT="[Tekst]"/>
      <dgm:spPr/>
      <dgm:t>
        <a:bodyPr/>
        <a:lstStyle/>
        <a:p>
          <a:r>
            <a:rPr lang="pl-PL" b="1" dirty="0" smtClean="0"/>
            <a:t>Application</a:t>
          </a:r>
          <a:endParaRPr lang="pl-PL" b="1" dirty="0"/>
        </a:p>
      </dgm:t>
    </dgm:pt>
    <dgm:pt modelId="{846D48DD-50D3-4ECF-BEE4-4FA08AE8DE71}" type="parTrans" cxnId="{973916D4-1709-47F8-884B-996E2255DD84}">
      <dgm:prSet/>
      <dgm:spPr/>
      <dgm:t>
        <a:bodyPr/>
        <a:lstStyle/>
        <a:p>
          <a:endParaRPr lang="pl-PL"/>
        </a:p>
      </dgm:t>
    </dgm:pt>
    <dgm:pt modelId="{26D6B678-1028-4BF5-BE8F-6D58ED72761A}" type="sibTrans" cxnId="{973916D4-1709-47F8-884B-996E2255DD84}">
      <dgm:prSet/>
      <dgm:spPr/>
      <dgm:t>
        <a:bodyPr/>
        <a:lstStyle/>
        <a:p>
          <a:endParaRPr lang="pl-PL"/>
        </a:p>
      </dgm:t>
    </dgm:pt>
    <dgm:pt modelId="{286C2FBE-F17E-4DCF-BBFE-93C2A47BC91F}">
      <dgm:prSet phldrT="[Tekst]"/>
      <dgm:spPr/>
      <dgm:t>
        <a:bodyPr/>
        <a:lstStyle/>
        <a:p>
          <a:r>
            <a:rPr lang="en-US" dirty="0" smtClean="0">
              <a:effectLst/>
              <a:latin typeface="Calibri"/>
            </a:rPr>
            <a:t>The research shows that in many cases the cooperation between JST and NGO is difficult or non-existent at all, especially in smaller towns.</a:t>
          </a:r>
          <a:endParaRPr lang="pl-PL" dirty="0"/>
        </a:p>
      </dgm:t>
    </dgm:pt>
    <dgm:pt modelId="{BF138AD3-413D-4F41-AA8C-CA1069305A7A}" type="parTrans" cxnId="{4E62C061-AD2D-4CED-8E6A-70A622E2B3DC}">
      <dgm:prSet/>
      <dgm:spPr/>
      <dgm:t>
        <a:bodyPr/>
        <a:lstStyle/>
        <a:p>
          <a:endParaRPr lang="pl-PL"/>
        </a:p>
      </dgm:t>
    </dgm:pt>
    <dgm:pt modelId="{0912D1CB-6FE9-4D90-A92E-AE4378CE75DB}" type="sibTrans" cxnId="{4E62C061-AD2D-4CED-8E6A-70A622E2B3DC}">
      <dgm:prSet/>
      <dgm:spPr/>
      <dgm:t>
        <a:bodyPr/>
        <a:lstStyle/>
        <a:p>
          <a:endParaRPr lang="pl-PL"/>
        </a:p>
      </dgm:t>
    </dgm:pt>
    <dgm:pt modelId="{F91EE918-2E6A-4ED8-BC50-BF67EB7DEB67}">
      <dgm:prSet phldrT="[Tekst]"/>
      <dgm:spPr/>
      <dgm:t>
        <a:bodyPr/>
        <a:lstStyle/>
        <a:p>
          <a:r>
            <a:rPr lang="pl-PL" b="1" dirty="0" err="1" smtClean="0"/>
            <a:t>Recommendation</a:t>
          </a:r>
          <a:endParaRPr lang="pl-PL" b="1" dirty="0"/>
        </a:p>
      </dgm:t>
    </dgm:pt>
    <dgm:pt modelId="{1B54B9EE-5EE0-4E1F-8E71-00112578D919}" type="parTrans" cxnId="{1A55F142-DAD7-4F7D-90FF-BEFA878DB6ED}">
      <dgm:prSet/>
      <dgm:spPr/>
      <dgm:t>
        <a:bodyPr/>
        <a:lstStyle/>
        <a:p>
          <a:endParaRPr lang="pl-PL"/>
        </a:p>
      </dgm:t>
    </dgm:pt>
    <dgm:pt modelId="{EEB94BB1-E05A-44C9-BE9F-ABBEA61F6548}" type="sibTrans" cxnId="{1A55F142-DAD7-4F7D-90FF-BEFA878DB6ED}">
      <dgm:prSet/>
      <dgm:spPr/>
      <dgm:t>
        <a:bodyPr/>
        <a:lstStyle/>
        <a:p>
          <a:endParaRPr lang="pl-PL"/>
        </a:p>
      </dgm:t>
    </dgm:pt>
    <dgm:pt modelId="{081B1BA4-C8E6-43C6-827D-C71ADA9EA4EA}">
      <dgm:prSet phldrT="[Tekst]"/>
      <dgm:spPr/>
      <dgm:t>
        <a:bodyPr/>
        <a:lstStyle/>
        <a:p>
          <a:r>
            <a:rPr lang="en-US" dirty="0" smtClean="0">
              <a:effectLst/>
              <a:latin typeface="Calibri"/>
            </a:rPr>
            <a:t>Strengthen cooperation between NGOs and JST, especially in smaller communities.</a:t>
          </a:r>
          <a:endParaRPr lang="pl-PL" dirty="0"/>
        </a:p>
      </dgm:t>
    </dgm:pt>
    <dgm:pt modelId="{0C9B9F4F-5E6B-4C62-8B9B-4602CA7AA6CD}" type="parTrans" cxnId="{93BAF6F7-C376-4FC4-AE28-2583561D7916}">
      <dgm:prSet/>
      <dgm:spPr/>
      <dgm:t>
        <a:bodyPr/>
        <a:lstStyle/>
        <a:p>
          <a:endParaRPr lang="pl-PL"/>
        </a:p>
      </dgm:t>
    </dgm:pt>
    <dgm:pt modelId="{FC785D5E-95D3-4E71-BFE7-CA1695EBA17E}" type="sibTrans" cxnId="{93BAF6F7-C376-4FC4-AE28-2583561D7916}">
      <dgm:prSet/>
      <dgm:spPr/>
      <dgm:t>
        <a:bodyPr/>
        <a:lstStyle/>
        <a:p>
          <a:endParaRPr lang="pl-PL"/>
        </a:p>
      </dgm:t>
    </dgm:pt>
    <dgm:pt modelId="{22B111EE-CC13-4EEC-8231-446AD334C899}">
      <dgm:prSet phldrT="[Tekst]"/>
      <dgm:spPr/>
      <dgm:t>
        <a:bodyPr/>
        <a:lstStyle/>
        <a:p>
          <a:r>
            <a:rPr lang="pl-PL" b="1" dirty="0" smtClean="0"/>
            <a:t>Method of </a:t>
          </a:r>
          <a:r>
            <a:rPr lang="pl-PL" b="1" dirty="0" err="1" smtClean="0"/>
            <a:t>implementation</a:t>
          </a:r>
          <a:endParaRPr lang="pl-PL" b="1" dirty="0"/>
        </a:p>
      </dgm:t>
    </dgm:pt>
    <dgm:pt modelId="{81AA559C-B28F-42F3-8AA9-E07D7149C087}" type="parTrans" cxnId="{BE4B84A9-C22A-4E4A-BCC0-4D6A8955399D}">
      <dgm:prSet/>
      <dgm:spPr/>
      <dgm:t>
        <a:bodyPr/>
        <a:lstStyle/>
        <a:p>
          <a:endParaRPr lang="pl-PL"/>
        </a:p>
      </dgm:t>
    </dgm:pt>
    <dgm:pt modelId="{5DAC9ECC-C605-4BA9-86FF-3CE9D8902FD1}" type="sibTrans" cxnId="{BE4B84A9-C22A-4E4A-BCC0-4D6A8955399D}">
      <dgm:prSet/>
      <dgm:spPr/>
      <dgm:t>
        <a:bodyPr/>
        <a:lstStyle/>
        <a:p>
          <a:endParaRPr lang="pl-PL"/>
        </a:p>
      </dgm:t>
    </dgm:pt>
    <dgm:pt modelId="{AD5CE2F2-9DF7-4AC4-A640-56880A173586}">
      <dgm:prSet phldrT="[Tekst]"/>
      <dgm:spPr/>
      <dgm:t>
        <a:bodyPr/>
        <a:lstStyle/>
        <a:p>
          <a:r>
            <a:rPr lang="en-US" dirty="0" smtClean="0">
              <a:effectLst/>
              <a:latin typeface="Calibri"/>
            </a:rPr>
            <a:t>Develop a simple and practical </a:t>
          </a:r>
          <a:r>
            <a:rPr lang="en-US" dirty="0" err="1" smtClean="0">
              <a:effectLst/>
              <a:latin typeface="Calibri"/>
            </a:rPr>
            <a:t>programme</a:t>
          </a:r>
          <a:r>
            <a:rPr lang="en-US" dirty="0" smtClean="0">
              <a:effectLst/>
              <a:latin typeface="Calibri"/>
            </a:rPr>
            <a:t> of cooperation between non-governmental organizations and local government, which will effectively improve this co-operation. </a:t>
          </a:r>
          <a:r>
            <a:rPr lang="pl-PL" dirty="0" smtClean="0">
              <a:effectLst/>
              <a:latin typeface="Calibri"/>
              <a:ea typeface="Calibri"/>
              <a:cs typeface="Calibri"/>
            </a:rPr>
            <a:t>. </a:t>
          </a:r>
          <a:endParaRPr lang="pl-PL" dirty="0"/>
        </a:p>
      </dgm:t>
    </dgm:pt>
    <dgm:pt modelId="{378F4E18-788B-4B9F-9FD2-E1D1361EB6A7}" type="parTrans" cxnId="{7045153F-69B0-46C1-90B3-37351E35D8C2}">
      <dgm:prSet/>
      <dgm:spPr/>
      <dgm:t>
        <a:bodyPr/>
        <a:lstStyle/>
        <a:p>
          <a:endParaRPr lang="pl-PL"/>
        </a:p>
      </dgm:t>
    </dgm:pt>
    <dgm:pt modelId="{9CDC422C-4704-44A6-8428-7E03B2F2EAEC}" type="sibTrans" cxnId="{7045153F-69B0-46C1-90B3-37351E35D8C2}">
      <dgm:prSet/>
      <dgm:spPr/>
      <dgm:t>
        <a:bodyPr/>
        <a:lstStyle/>
        <a:p>
          <a:endParaRPr lang="pl-PL"/>
        </a:p>
      </dgm:t>
    </dgm:pt>
    <dgm:pt modelId="{445831C3-060A-4E9F-8AFE-3EE2C38DC58D}" type="pres">
      <dgm:prSet presAssocID="{C7B6F62A-6615-409E-B5D7-40E297D6344D}" presName="Name0" presStyleCnt="0">
        <dgm:presLayoutVars>
          <dgm:dir/>
          <dgm:animLvl val="lvl"/>
          <dgm:resizeHandles val="exact"/>
        </dgm:presLayoutVars>
      </dgm:prSet>
      <dgm:spPr/>
      <dgm:t>
        <a:bodyPr/>
        <a:lstStyle/>
        <a:p>
          <a:endParaRPr lang="pl-PL"/>
        </a:p>
      </dgm:t>
    </dgm:pt>
    <dgm:pt modelId="{7AED3860-F4F7-4A5F-B66B-F4FC7B9962D4}" type="pres">
      <dgm:prSet presAssocID="{22B111EE-CC13-4EEC-8231-446AD334C899}" presName="boxAndChildren" presStyleCnt="0"/>
      <dgm:spPr/>
    </dgm:pt>
    <dgm:pt modelId="{373C9893-62E6-4CB4-BEA4-1E4CC0E2B159}" type="pres">
      <dgm:prSet presAssocID="{22B111EE-CC13-4EEC-8231-446AD334C899}" presName="parentTextBox" presStyleLbl="node1" presStyleIdx="0" presStyleCnt="3"/>
      <dgm:spPr/>
      <dgm:t>
        <a:bodyPr/>
        <a:lstStyle/>
        <a:p>
          <a:endParaRPr lang="pl-PL"/>
        </a:p>
      </dgm:t>
    </dgm:pt>
    <dgm:pt modelId="{05116BB5-89E8-4EC4-B3A5-2B3E7C777D76}" type="pres">
      <dgm:prSet presAssocID="{22B111EE-CC13-4EEC-8231-446AD334C899}" presName="entireBox" presStyleLbl="node1" presStyleIdx="0" presStyleCnt="3"/>
      <dgm:spPr/>
      <dgm:t>
        <a:bodyPr/>
        <a:lstStyle/>
        <a:p>
          <a:endParaRPr lang="pl-PL"/>
        </a:p>
      </dgm:t>
    </dgm:pt>
    <dgm:pt modelId="{3F181831-C4F2-4563-AFE2-D3945FE408D3}" type="pres">
      <dgm:prSet presAssocID="{22B111EE-CC13-4EEC-8231-446AD334C899}" presName="descendantBox" presStyleCnt="0"/>
      <dgm:spPr/>
    </dgm:pt>
    <dgm:pt modelId="{E2AB246B-4CD5-4BD0-8634-259766BC48DA}" type="pres">
      <dgm:prSet presAssocID="{AD5CE2F2-9DF7-4AC4-A640-56880A173586}" presName="childTextBox" presStyleLbl="fgAccFollowNode1" presStyleIdx="0" presStyleCnt="3">
        <dgm:presLayoutVars>
          <dgm:bulletEnabled val="1"/>
        </dgm:presLayoutVars>
      </dgm:prSet>
      <dgm:spPr/>
      <dgm:t>
        <a:bodyPr/>
        <a:lstStyle/>
        <a:p>
          <a:endParaRPr lang="pl-PL"/>
        </a:p>
      </dgm:t>
    </dgm:pt>
    <dgm:pt modelId="{F16856A8-513E-428E-A175-3B17DC40E386}" type="pres">
      <dgm:prSet presAssocID="{EEB94BB1-E05A-44C9-BE9F-ABBEA61F6548}" presName="sp" presStyleCnt="0"/>
      <dgm:spPr/>
    </dgm:pt>
    <dgm:pt modelId="{3EA0FF25-4B11-4B28-9461-C28462CC399E}" type="pres">
      <dgm:prSet presAssocID="{F91EE918-2E6A-4ED8-BC50-BF67EB7DEB67}" presName="arrowAndChildren" presStyleCnt="0"/>
      <dgm:spPr/>
    </dgm:pt>
    <dgm:pt modelId="{BF95811C-39F2-4767-8CB8-1294FDDBDD02}" type="pres">
      <dgm:prSet presAssocID="{F91EE918-2E6A-4ED8-BC50-BF67EB7DEB67}" presName="parentTextArrow" presStyleLbl="node1" presStyleIdx="0" presStyleCnt="3"/>
      <dgm:spPr/>
      <dgm:t>
        <a:bodyPr/>
        <a:lstStyle/>
        <a:p>
          <a:endParaRPr lang="pl-PL"/>
        </a:p>
      </dgm:t>
    </dgm:pt>
    <dgm:pt modelId="{2AA798FB-391E-4081-B8D7-B53E5EAFA02E}" type="pres">
      <dgm:prSet presAssocID="{F91EE918-2E6A-4ED8-BC50-BF67EB7DEB67}" presName="arrow" presStyleLbl="node1" presStyleIdx="1" presStyleCnt="3"/>
      <dgm:spPr/>
      <dgm:t>
        <a:bodyPr/>
        <a:lstStyle/>
        <a:p>
          <a:endParaRPr lang="pl-PL"/>
        </a:p>
      </dgm:t>
    </dgm:pt>
    <dgm:pt modelId="{EE383564-AEC1-42DE-86E3-0E3B5301861C}" type="pres">
      <dgm:prSet presAssocID="{F91EE918-2E6A-4ED8-BC50-BF67EB7DEB67}" presName="descendantArrow" presStyleCnt="0"/>
      <dgm:spPr/>
    </dgm:pt>
    <dgm:pt modelId="{BAC1307F-C843-46BE-86AC-E93B1FDB2E47}" type="pres">
      <dgm:prSet presAssocID="{081B1BA4-C8E6-43C6-827D-C71ADA9EA4EA}" presName="childTextArrow" presStyleLbl="fgAccFollowNode1" presStyleIdx="1" presStyleCnt="3">
        <dgm:presLayoutVars>
          <dgm:bulletEnabled val="1"/>
        </dgm:presLayoutVars>
      </dgm:prSet>
      <dgm:spPr/>
      <dgm:t>
        <a:bodyPr/>
        <a:lstStyle/>
        <a:p>
          <a:endParaRPr lang="pl-PL"/>
        </a:p>
      </dgm:t>
    </dgm:pt>
    <dgm:pt modelId="{1D6D6A0C-4F05-44FF-A8CD-7932E5994131}" type="pres">
      <dgm:prSet presAssocID="{26D6B678-1028-4BF5-BE8F-6D58ED72761A}" presName="sp" presStyleCnt="0"/>
      <dgm:spPr/>
    </dgm:pt>
    <dgm:pt modelId="{5739FB0C-C78F-41CA-8B08-B527AE70E7F2}" type="pres">
      <dgm:prSet presAssocID="{5E532299-26E3-4D23-856F-66CBE5FA614D}" presName="arrowAndChildren" presStyleCnt="0"/>
      <dgm:spPr/>
    </dgm:pt>
    <dgm:pt modelId="{1A03544D-8E48-46A6-807D-D77D1FCFC132}" type="pres">
      <dgm:prSet presAssocID="{5E532299-26E3-4D23-856F-66CBE5FA614D}" presName="parentTextArrow" presStyleLbl="node1" presStyleIdx="1" presStyleCnt="3"/>
      <dgm:spPr/>
      <dgm:t>
        <a:bodyPr/>
        <a:lstStyle/>
        <a:p>
          <a:endParaRPr lang="pl-PL"/>
        </a:p>
      </dgm:t>
    </dgm:pt>
    <dgm:pt modelId="{3B9CE79E-16BC-4B9F-AE4D-DEF95343ACE9}" type="pres">
      <dgm:prSet presAssocID="{5E532299-26E3-4D23-856F-66CBE5FA614D}" presName="arrow" presStyleLbl="node1" presStyleIdx="2" presStyleCnt="3"/>
      <dgm:spPr/>
      <dgm:t>
        <a:bodyPr/>
        <a:lstStyle/>
        <a:p>
          <a:endParaRPr lang="pl-PL"/>
        </a:p>
      </dgm:t>
    </dgm:pt>
    <dgm:pt modelId="{F8DE4FE8-28AC-41E1-84E6-1B8518429FCA}" type="pres">
      <dgm:prSet presAssocID="{5E532299-26E3-4D23-856F-66CBE5FA614D}" presName="descendantArrow" presStyleCnt="0"/>
      <dgm:spPr/>
    </dgm:pt>
    <dgm:pt modelId="{0D259B34-2FC7-4407-800C-8B2D792B97C9}" type="pres">
      <dgm:prSet presAssocID="{286C2FBE-F17E-4DCF-BBFE-93C2A47BC91F}" presName="childTextArrow" presStyleLbl="fgAccFollowNode1" presStyleIdx="2" presStyleCnt="3">
        <dgm:presLayoutVars>
          <dgm:bulletEnabled val="1"/>
        </dgm:presLayoutVars>
      </dgm:prSet>
      <dgm:spPr/>
      <dgm:t>
        <a:bodyPr/>
        <a:lstStyle/>
        <a:p>
          <a:endParaRPr lang="pl-PL"/>
        </a:p>
      </dgm:t>
    </dgm:pt>
  </dgm:ptLst>
  <dgm:cxnLst>
    <dgm:cxn modelId="{A6239CD2-B1BE-4A3D-A0E4-9FC7BA4552E5}" type="presOf" srcId="{286C2FBE-F17E-4DCF-BBFE-93C2A47BC91F}" destId="{0D259B34-2FC7-4407-800C-8B2D792B97C9}" srcOrd="0" destOrd="0" presId="urn:microsoft.com/office/officeart/2005/8/layout/process4"/>
    <dgm:cxn modelId="{7045153F-69B0-46C1-90B3-37351E35D8C2}" srcId="{22B111EE-CC13-4EEC-8231-446AD334C899}" destId="{AD5CE2F2-9DF7-4AC4-A640-56880A173586}" srcOrd="0" destOrd="0" parTransId="{378F4E18-788B-4B9F-9FD2-E1D1361EB6A7}" sibTransId="{9CDC422C-4704-44A6-8428-7E03B2F2EAEC}"/>
    <dgm:cxn modelId="{973916D4-1709-47F8-884B-996E2255DD84}" srcId="{C7B6F62A-6615-409E-B5D7-40E297D6344D}" destId="{5E532299-26E3-4D23-856F-66CBE5FA614D}" srcOrd="0" destOrd="0" parTransId="{846D48DD-50D3-4ECF-BEE4-4FA08AE8DE71}" sibTransId="{26D6B678-1028-4BF5-BE8F-6D58ED72761A}"/>
    <dgm:cxn modelId="{A0E623DE-1866-4B75-9477-DA5B515C9B60}" type="presOf" srcId="{081B1BA4-C8E6-43C6-827D-C71ADA9EA4EA}" destId="{BAC1307F-C843-46BE-86AC-E93B1FDB2E47}" srcOrd="0" destOrd="0" presId="urn:microsoft.com/office/officeart/2005/8/layout/process4"/>
    <dgm:cxn modelId="{93BAF6F7-C376-4FC4-AE28-2583561D7916}" srcId="{F91EE918-2E6A-4ED8-BC50-BF67EB7DEB67}" destId="{081B1BA4-C8E6-43C6-827D-C71ADA9EA4EA}" srcOrd="0" destOrd="0" parTransId="{0C9B9F4F-5E6B-4C62-8B9B-4602CA7AA6CD}" sibTransId="{FC785D5E-95D3-4E71-BFE7-CA1695EBA17E}"/>
    <dgm:cxn modelId="{758352CC-21D7-49D9-918D-9139CBA91818}" type="presOf" srcId="{C7B6F62A-6615-409E-B5D7-40E297D6344D}" destId="{445831C3-060A-4E9F-8AFE-3EE2C38DC58D}" srcOrd="0" destOrd="0" presId="urn:microsoft.com/office/officeart/2005/8/layout/process4"/>
    <dgm:cxn modelId="{1A55F142-DAD7-4F7D-90FF-BEFA878DB6ED}" srcId="{C7B6F62A-6615-409E-B5D7-40E297D6344D}" destId="{F91EE918-2E6A-4ED8-BC50-BF67EB7DEB67}" srcOrd="1" destOrd="0" parTransId="{1B54B9EE-5EE0-4E1F-8E71-00112578D919}" sibTransId="{EEB94BB1-E05A-44C9-BE9F-ABBEA61F6548}"/>
    <dgm:cxn modelId="{BE4B84A9-C22A-4E4A-BCC0-4D6A8955399D}" srcId="{C7B6F62A-6615-409E-B5D7-40E297D6344D}" destId="{22B111EE-CC13-4EEC-8231-446AD334C899}" srcOrd="2" destOrd="0" parTransId="{81AA559C-B28F-42F3-8AA9-E07D7149C087}" sibTransId="{5DAC9ECC-C605-4BA9-86FF-3CE9D8902FD1}"/>
    <dgm:cxn modelId="{0E46B95D-D1CB-45E3-AFC1-151382FDC955}" type="presOf" srcId="{F91EE918-2E6A-4ED8-BC50-BF67EB7DEB67}" destId="{BF95811C-39F2-4767-8CB8-1294FDDBDD02}" srcOrd="0" destOrd="0" presId="urn:microsoft.com/office/officeart/2005/8/layout/process4"/>
    <dgm:cxn modelId="{14BC3BCA-383A-4D48-9EEC-B41488BB1B19}" type="presOf" srcId="{22B111EE-CC13-4EEC-8231-446AD334C899}" destId="{05116BB5-89E8-4EC4-B3A5-2B3E7C777D76}" srcOrd="1" destOrd="0" presId="urn:microsoft.com/office/officeart/2005/8/layout/process4"/>
    <dgm:cxn modelId="{7347B24F-FF38-44E1-A290-97D48DDF1901}" type="presOf" srcId="{F91EE918-2E6A-4ED8-BC50-BF67EB7DEB67}" destId="{2AA798FB-391E-4081-B8D7-B53E5EAFA02E}" srcOrd="1" destOrd="0" presId="urn:microsoft.com/office/officeart/2005/8/layout/process4"/>
    <dgm:cxn modelId="{1CC1CF1D-4296-4F19-AFA2-57642243CD29}" type="presOf" srcId="{22B111EE-CC13-4EEC-8231-446AD334C899}" destId="{373C9893-62E6-4CB4-BEA4-1E4CC0E2B159}" srcOrd="0" destOrd="0" presId="urn:microsoft.com/office/officeart/2005/8/layout/process4"/>
    <dgm:cxn modelId="{0D70CFC0-D8C6-4D24-9A4C-61550B6665BB}" type="presOf" srcId="{AD5CE2F2-9DF7-4AC4-A640-56880A173586}" destId="{E2AB246B-4CD5-4BD0-8634-259766BC48DA}" srcOrd="0" destOrd="0" presId="urn:microsoft.com/office/officeart/2005/8/layout/process4"/>
    <dgm:cxn modelId="{DE5E2DC3-4CFA-4569-9FBC-5FCC3D172DBE}" type="presOf" srcId="{5E532299-26E3-4D23-856F-66CBE5FA614D}" destId="{1A03544D-8E48-46A6-807D-D77D1FCFC132}" srcOrd="0" destOrd="0" presId="urn:microsoft.com/office/officeart/2005/8/layout/process4"/>
    <dgm:cxn modelId="{4E62C061-AD2D-4CED-8E6A-70A622E2B3DC}" srcId="{5E532299-26E3-4D23-856F-66CBE5FA614D}" destId="{286C2FBE-F17E-4DCF-BBFE-93C2A47BC91F}" srcOrd="0" destOrd="0" parTransId="{BF138AD3-413D-4F41-AA8C-CA1069305A7A}" sibTransId="{0912D1CB-6FE9-4D90-A92E-AE4378CE75DB}"/>
    <dgm:cxn modelId="{8C62E6F1-676B-433B-84E2-D24D643FEB50}" type="presOf" srcId="{5E532299-26E3-4D23-856F-66CBE5FA614D}" destId="{3B9CE79E-16BC-4B9F-AE4D-DEF95343ACE9}" srcOrd="1" destOrd="0" presId="urn:microsoft.com/office/officeart/2005/8/layout/process4"/>
    <dgm:cxn modelId="{62CDADA4-45B2-4790-957B-05CDB775F712}" type="presParOf" srcId="{445831C3-060A-4E9F-8AFE-3EE2C38DC58D}" destId="{7AED3860-F4F7-4A5F-B66B-F4FC7B9962D4}" srcOrd="0" destOrd="0" presId="urn:microsoft.com/office/officeart/2005/8/layout/process4"/>
    <dgm:cxn modelId="{43E7B2BE-B31A-4705-B52B-1F01AE7DA67C}" type="presParOf" srcId="{7AED3860-F4F7-4A5F-B66B-F4FC7B9962D4}" destId="{373C9893-62E6-4CB4-BEA4-1E4CC0E2B159}" srcOrd="0" destOrd="0" presId="urn:microsoft.com/office/officeart/2005/8/layout/process4"/>
    <dgm:cxn modelId="{38B1DA0F-F116-46E2-A27C-BA158F2A1D3F}" type="presParOf" srcId="{7AED3860-F4F7-4A5F-B66B-F4FC7B9962D4}" destId="{05116BB5-89E8-4EC4-B3A5-2B3E7C777D76}" srcOrd="1" destOrd="0" presId="urn:microsoft.com/office/officeart/2005/8/layout/process4"/>
    <dgm:cxn modelId="{13E4F92E-9593-48E8-9EFE-BAF60F516F9F}" type="presParOf" srcId="{7AED3860-F4F7-4A5F-B66B-F4FC7B9962D4}" destId="{3F181831-C4F2-4563-AFE2-D3945FE408D3}" srcOrd="2" destOrd="0" presId="urn:microsoft.com/office/officeart/2005/8/layout/process4"/>
    <dgm:cxn modelId="{8160C93D-D5AF-432F-B486-67851332AEC5}" type="presParOf" srcId="{3F181831-C4F2-4563-AFE2-D3945FE408D3}" destId="{E2AB246B-4CD5-4BD0-8634-259766BC48DA}" srcOrd="0" destOrd="0" presId="urn:microsoft.com/office/officeart/2005/8/layout/process4"/>
    <dgm:cxn modelId="{93913728-DA28-43F9-B34A-6F99E082A624}" type="presParOf" srcId="{445831C3-060A-4E9F-8AFE-3EE2C38DC58D}" destId="{F16856A8-513E-428E-A175-3B17DC40E386}" srcOrd="1" destOrd="0" presId="urn:microsoft.com/office/officeart/2005/8/layout/process4"/>
    <dgm:cxn modelId="{77E90D0C-072D-4A19-B59F-7AADCAE31184}" type="presParOf" srcId="{445831C3-060A-4E9F-8AFE-3EE2C38DC58D}" destId="{3EA0FF25-4B11-4B28-9461-C28462CC399E}" srcOrd="2" destOrd="0" presId="urn:microsoft.com/office/officeart/2005/8/layout/process4"/>
    <dgm:cxn modelId="{F727B44F-16F1-487E-A0B4-E6652ABEBD02}" type="presParOf" srcId="{3EA0FF25-4B11-4B28-9461-C28462CC399E}" destId="{BF95811C-39F2-4767-8CB8-1294FDDBDD02}" srcOrd="0" destOrd="0" presId="urn:microsoft.com/office/officeart/2005/8/layout/process4"/>
    <dgm:cxn modelId="{E7DB6E6B-3B5C-4AC5-BD22-9981A5ADA709}" type="presParOf" srcId="{3EA0FF25-4B11-4B28-9461-C28462CC399E}" destId="{2AA798FB-391E-4081-B8D7-B53E5EAFA02E}" srcOrd="1" destOrd="0" presId="urn:microsoft.com/office/officeart/2005/8/layout/process4"/>
    <dgm:cxn modelId="{22B78DD3-173D-45B6-AE30-E4621AC04134}" type="presParOf" srcId="{3EA0FF25-4B11-4B28-9461-C28462CC399E}" destId="{EE383564-AEC1-42DE-86E3-0E3B5301861C}" srcOrd="2" destOrd="0" presId="urn:microsoft.com/office/officeart/2005/8/layout/process4"/>
    <dgm:cxn modelId="{926D3068-2476-4A09-B9D4-35389CCABB30}" type="presParOf" srcId="{EE383564-AEC1-42DE-86E3-0E3B5301861C}" destId="{BAC1307F-C843-46BE-86AC-E93B1FDB2E47}" srcOrd="0" destOrd="0" presId="urn:microsoft.com/office/officeart/2005/8/layout/process4"/>
    <dgm:cxn modelId="{D0C0BB49-2875-4D0E-ADF3-3987D5915AB4}" type="presParOf" srcId="{445831C3-060A-4E9F-8AFE-3EE2C38DC58D}" destId="{1D6D6A0C-4F05-44FF-A8CD-7932E5994131}" srcOrd="3" destOrd="0" presId="urn:microsoft.com/office/officeart/2005/8/layout/process4"/>
    <dgm:cxn modelId="{26882E39-E534-4567-954D-76E4100AF62B}" type="presParOf" srcId="{445831C3-060A-4E9F-8AFE-3EE2C38DC58D}" destId="{5739FB0C-C78F-41CA-8B08-B527AE70E7F2}" srcOrd="4" destOrd="0" presId="urn:microsoft.com/office/officeart/2005/8/layout/process4"/>
    <dgm:cxn modelId="{DD90EC06-9A5B-4546-BD46-56F7B8584CA8}" type="presParOf" srcId="{5739FB0C-C78F-41CA-8B08-B527AE70E7F2}" destId="{1A03544D-8E48-46A6-807D-D77D1FCFC132}" srcOrd="0" destOrd="0" presId="urn:microsoft.com/office/officeart/2005/8/layout/process4"/>
    <dgm:cxn modelId="{EBD4330F-0FB3-47C9-BB15-3BDFE882CD8E}" type="presParOf" srcId="{5739FB0C-C78F-41CA-8B08-B527AE70E7F2}" destId="{3B9CE79E-16BC-4B9F-AE4D-DEF95343ACE9}" srcOrd="1" destOrd="0" presId="urn:microsoft.com/office/officeart/2005/8/layout/process4"/>
    <dgm:cxn modelId="{0E16CC2D-C632-49CC-A6CA-765533076110}" type="presParOf" srcId="{5739FB0C-C78F-41CA-8B08-B527AE70E7F2}" destId="{F8DE4FE8-28AC-41E1-84E6-1B8518429FCA}" srcOrd="2" destOrd="0" presId="urn:microsoft.com/office/officeart/2005/8/layout/process4"/>
    <dgm:cxn modelId="{C75DF949-F1BE-4E64-9075-3837CB4BFB9A}" type="presParOf" srcId="{F8DE4FE8-28AC-41E1-84E6-1B8518429FCA}" destId="{0D259B34-2FC7-4407-800C-8B2D792B97C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7B6F62A-6615-409E-B5D7-40E297D6344D}" type="doc">
      <dgm:prSet loTypeId="urn:microsoft.com/office/officeart/2005/8/layout/process4" loCatId="process" qsTypeId="urn:microsoft.com/office/officeart/2005/8/quickstyle/simple1" qsCatId="simple" csTypeId="urn:microsoft.com/office/officeart/2005/8/colors/accent3_5" csCatId="accent3" phldr="1"/>
      <dgm:spPr/>
      <dgm:t>
        <a:bodyPr/>
        <a:lstStyle/>
        <a:p>
          <a:endParaRPr lang="pl-PL"/>
        </a:p>
      </dgm:t>
    </dgm:pt>
    <dgm:pt modelId="{5E532299-26E3-4D23-856F-66CBE5FA614D}">
      <dgm:prSet phldrT="[Tekst]"/>
      <dgm:spPr/>
      <dgm:t>
        <a:bodyPr/>
        <a:lstStyle/>
        <a:p>
          <a:r>
            <a:rPr lang="pl-PL" b="1" dirty="0" smtClean="0"/>
            <a:t>Application</a:t>
          </a:r>
          <a:endParaRPr lang="pl-PL" b="1" dirty="0"/>
        </a:p>
      </dgm:t>
    </dgm:pt>
    <dgm:pt modelId="{846D48DD-50D3-4ECF-BEE4-4FA08AE8DE71}" type="parTrans" cxnId="{973916D4-1709-47F8-884B-996E2255DD84}">
      <dgm:prSet/>
      <dgm:spPr/>
      <dgm:t>
        <a:bodyPr/>
        <a:lstStyle/>
        <a:p>
          <a:endParaRPr lang="pl-PL"/>
        </a:p>
      </dgm:t>
    </dgm:pt>
    <dgm:pt modelId="{26D6B678-1028-4BF5-BE8F-6D58ED72761A}" type="sibTrans" cxnId="{973916D4-1709-47F8-884B-996E2255DD84}">
      <dgm:prSet/>
      <dgm:spPr/>
      <dgm:t>
        <a:bodyPr/>
        <a:lstStyle/>
        <a:p>
          <a:endParaRPr lang="pl-PL"/>
        </a:p>
      </dgm:t>
    </dgm:pt>
    <dgm:pt modelId="{286C2FBE-F17E-4DCF-BBFE-93C2A47BC91F}">
      <dgm:prSet phldrT="[Tekst]" custT="1"/>
      <dgm:spPr/>
      <dgm:t>
        <a:bodyPr/>
        <a:lstStyle/>
        <a:p>
          <a:r>
            <a:rPr lang="pl-PL" sz="1400" dirty="0" smtClean="0">
              <a:effectLst/>
              <a:latin typeface="Calibri"/>
            </a:rPr>
            <a:t>T</a:t>
          </a:r>
          <a:r>
            <a:rPr lang="en-US" sz="1400" dirty="0" smtClean="0">
              <a:effectLst/>
              <a:latin typeface="Calibri"/>
            </a:rPr>
            <a:t>he most important issues: development of socio-economic dialogue, social participation and social communication and exploitation of cultural and creative potential.</a:t>
          </a:r>
          <a:endParaRPr lang="pl-PL" sz="1400" dirty="0" smtClean="0">
            <a:effectLst/>
            <a:latin typeface="Calibri"/>
          </a:endParaRPr>
        </a:p>
      </dgm:t>
    </dgm:pt>
    <dgm:pt modelId="{BF138AD3-413D-4F41-AA8C-CA1069305A7A}" type="parTrans" cxnId="{4E62C061-AD2D-4CED-8E6A-70A622E2B3DC}">
      <dgm:prSet/>
      <dgm:spPr/>
      <dgm:t>
        <a:bodyPr/>
        <a:lstStyle/>
        <a:p>
          <a:endParaRPr lang="pl-PL"/>
        </a:p>
      </dgm:t>
    </dgm:pt>
    <dgm:pt modelId="{0912D1CB-6FE9-4D90-A92E-AE4378CE75DB}" type="sibTrans" cxnId="{4E62C061-AD2D-4CED-8E6A-70A622E2B3DC}">
      <dgm:prSet/>
      <dgm:spPr/>
      <dgm:t>
        <a:bodyPr/>
        <a:lstStyle/>
        <a:p>
          <a:endParaRPr lang="pl-PL"/>
        </a:p>
      </dgm:t>
    </dgm:pt>
    <dgm:pt modelId="{F91EE918-2E6A-4ED8-BC50-BF67EB7DEB67}">
      <dgm:prSet phldrT="[Tekst]"/>
      <dgm:spPr/>
      <dgm:t>
        <a:bodyPr/>
        <a:lstStyle/>
        <a:p>
          <a:r>
            <a:rPr lang="pl-PL" b="1" dirty="0" err="1" smtClean="0"/>
            <a:t>Recommendation</a:t>
          </a:r>
          <a:endParaRPr lang="pl-PL" b="1" dirty="0"/>
        </a:p>
      </dgm:t>
    </dgm:pt>
    <dgm:pt modelId="{1B54B9EE-5EE0-4E1F-8E71-00112578D919}" type="parTrans" cxnId="{1A55F142-DAD7-4F7D-90FF-BEFA878DB6ED}">
      <dgm:prSet/>
      <dgm:spPr/>
      <dgm:t>
        <a:bodyPr/>
        <a:lstStyle/>
        <a:p>
          <a:endParaRPr lang="pl-PL"/>
        </a:p>
      </dgm:t>
    </dgm:pt>
    <dgm:pt modelId="{EEB94BB1-E05A-44C9-BE9F-ABBEA61F6548}" type="sibTrans" cxnId="{1A55F142-DAD7-4F7D-90FF-BEFA878DB6ED}">
      <dgm:prSet/>
      <dgm:spPr/>
      <dgm:t>
        <a:bodyPr/>
        <a:lstStyle/>
        <a:p>
          <a:endParaRPr lang="pl-PL"/>
        </a:p>
      </dgm:t>
    </dgm:pt>
    <dgm:pt modelId="{081B1BA4-C8E6-43C6-827D-C71ADA9EA4EA}">
      <dgm:prSet phldrT="[Tekst]"/>
      <dgm:spPr/>
      <dgm:t>
        <a:bodyPr/>
        <a:lstStyle/>
        <a:p>
          <a:r>
            <a:rPr lang="en-US" dirty="0" smtClean="0">
              <a:effectLst/>
              <a:latin typeface="Calibri"/>
            </a:rPr>
            <a:t>We recommend the support of non-governmental organizations in efforts to strengthen social capital of the residents of </a:t>
          </a:r>
          <a:r>
            <a:rPr lang="en-US" dirty="0" err="1" smtClean="0">
              <a:effectLst/>
              <a:latin typeface="Calibri"/>
            </a:rPr>
            <a:t>Podlaskie</a:t>
          </a:r>
          <a:r>
            <a:rPr lang="en-US" dirty="0" smtClean="0">
              <a:effectLst/>
              <a:latin typeface="Calibri"/>
            </a:rPr>
            <a:t> </a:t>
          </a:r>
          <a:r>
            <a:rPr lang="en-US" dirty="0" err="1" smtClean="0">
              <a:effectLst/>
              <a:latin typeface="Calibri"/>
            </a:rPr>
            <a:t>Voivodeship</a:t>
          </a:r>
          <a:r>
            <a:rPr lang="en-US" dirty="0" smtClean="0">
              <a:effectLst/>
              <a:latin typeface="Calibri"/>
            </a:rPr>
            <a:t> in the areas identified by NGO representatives. </a:t>
          </a:r>
          <a:r>
            <a:rPr lang="pl-PL" dirty="0" smtClean="0">
              <a:effectLst/>
              <a:latin typeface="Calibri"/>
              <a:ea typeface="Calibri"/>
              <a:cs typeface="Calibri"/>
            </a:rPr>
            <a:t>  </a:t>
          </a:r>
          <a:endParaRPr lang="pl-PL" dirty="0"/>
        </a:p>
      </dgm:t>
    </dgm:pt>
    <dgm:pt modelId="{0C9B9F4F-5E6B-4C62-8B9B-4602CA7AA6CD}" type="parTrans" cxnId="{93BAF6F7-C376-4FC4-AE28-2583561D7916}">
      <dgm:prSet/>
      <dgm:spPr/>
      <dgm:t>
        <a:bodyPr/>
        <a:lstStyle/>
        <a:p>
          <a:endParaRPr lang="pl-PL"/>
        </a:p>
      </dgm:t>
    </dgm:pt>
    <dgm:pt modelId="{FC785D5E-95D3-4E71-BFE7-CA1695EBA17E}" type="sibTrans" cxnId="{93BAF6F7-C376-4FC4-AE28-2583561D7916}">
      <dgm:prSet/>
      <dgm:spPr/>
      <dgm:t>
        <a:bodyPr/>
        <a:lstStyle/>
        <a:p>
          <a:endParaRPr lang="pl-PL"/>
        </a:p>
      </dgm:t>
    </dgm:pt>
    <dgm:pt modelId="{22B111EE-CC13-4EEC-8231-446AD334C899}">
      <dgm:prSet phldrT="[Tekst]"/>
      <dgm:spPr/>
      <dgm:t>
        <a:bodyPr/>
        <a:lstStyle/>
        <a:p>
          <a:r>
            <a:rPr lang="pl-PL" b="1" dirty="0" smtClean="0"/>
            <a:t>Method of </a:t>
          </a:r>
          <a:r>
            <a:rPr lang="pl-PL" b="1" dirty="0" err="1" smtClean="0"/>
            <a:t>implementation</a:t>
          </a:r>
          <a:endParaRPr lang="pl-PL" b="1" dirty="0"/>
        </a:p>
      </dgm:t>
    </dgm:pt>
    <dgm:pt modelId="{81AA559C-B28F-42F3-8AA9-E07D7149C087}" type="parTrans" cxnId="{BE4B84A9-C22A-4E4A-BCC0-4D6A8955399D}">
      <dgm:prSet/>
      <dgm:spPr/>
      <dgm:t>
        <a:bodyPr/>
        <a:lstStyle/>
        <a:p>
          <a:endParaRPr lang="pl-PL"/>
        </a:p>
      </dgm:t>
    </dgm:pt>
    <dgm:pt modelId="{5DAC9ECC-C605-4BA9-86FF-3CE9D8902FD1}" type="sibTrans" cxnId="{BE4B84A9-C22A-4E4A-BCC0-4D6A8955399D}">
      <dgm:prSet/>
      <dgm:spPr/>
      <dgm:t>
        <a:bodyPr/>
        <a:lstStyle/>
        <a:p>
          <a:endParaRPr lang="pl-PL"/>
        </a:p>
      </dgm:t>
    </dgm:pt>
    <dgm:pt modelId="{AD5CE2F2-9DF7-4AC4-A640-56880A173586}">
      <dgm:prSet phldrT="[Tekst]"/>
      <dgm:spPr/>
      <dgm:t>
        <a:bodyPr/>
        <a:lstStyle/>
        <a:p>
          <a:r>
            <a:rPr lang="pl-PL" dirty="0" err="1" smtClean="0">
              <a:effectLst/>
              <a:latin typeface="Calibri"/>
            </a:rPr>
            <a:t>Introduce</a:t>
          </a:r>
          <a:r>
            <a:rPr lang="pl-PL" dirty="0" smtClean="0">
              <a:effectLst/>
              <a:latin typeface="Calibri"/>
            </a:rPr>
            <a:t> </a:t>
          </a:r>
          <a:r>
            <a:rPr lang="en-US" dirty="0" smtClean="0">
              <a:effectLst/>
              <a:latin typeface="Calibri"/>
            </a:rPr>
            <a:t>the records concerning strategic criteria in competitions posted by WUP Bialystok and the Marshal Office of </a:t>
          </a:r>
          <a:r>
            <a:rPr lang="en-US" dirty="0" err="1" smtClean="0">
              <a:effectLst/>
              <a:latin typeface="Calibri"/>
            </a:rPr>
            <a:t>Podlaskie</a:t>
          </a:r>
          <a:r>
            <a:rPr lang="en-US" dirty="0" smtClean="0">
              <a:effectLst/>
              <a:latin typeface="Calibri"/>
            </a:rPr>
            <a:t> </a:t>
          </a:r>
          <a:r>
            <a:rPr lang="en-US" dirty="0" err="1" smtClean="0">
              <a:effectLst/>
              <a:latin typeface="Calibri"/>
            </a:rPr>
            <a:t>Voivodship</a:t>
          </a:r>
          <a:r>
            <a:rPr lang="pl-PL" dirty="0" smtClean="0">
              <a:effectLst/>
              <a:latin typeface="Calibri"/>
              <a:ea typeface="Calibri"/>
              <a:cs typeface="Calibri"/>
            </a:rPr>
            <a:t>.</a:t>
          </a:r>
          <a:endParaRPr lang="pl-PL" dirty="0"/>
        </a:p>
      </dgm:t>
    </dgm:pt>
    <dgm:pt modelId="{378F4E18-788B-4B9F-9FD2-E1D1361EB6A7}" type="parTrans" cxnId="{7045153F-69B0-46C1-90B3-37351E35D8C2}">
      <dgm:prSet/>
      <dgm:spPr/>
      <dgm:t>
        <a:bodyPr/>
        <a:lstStyle/>
        <a:p>
          <a:endParaRPr lang="pl-PL"/>
        </a:p>
      </dgm:t>
    </dgm:pt>
    <dgm:pt modelId="{9CDC422C-4704-44A6-8428-7E03B2F2EAEC}" type="sibTrans" cxnId="{7045153F-69B0-46C1-90B3-37351E35D8C2}">
      <dgm:prSet/>
      <dgm:spPr/>
      <dgm:t>
        <a:bodyPr/>
        <a:lstStyle/>
        <a:p>
          <a:endParaRPr lang="pl-PL"/>
        </a:p>
      </dgm:t>
    </dgm:pt>
    <dgm:pt modelId="{445831C3-060A-4E9F-8AFE-3EE2C38DC58D}" type="pres">
      <dgm:prSet presAssocID="{C7B6F62A-6615-409E-B5D7-40E297D6344D}" presName="Name0" presStyleCnt="0">
        <dgm:presLayoutVars>
          <dgm:dir/>
          <dgm:animLvl val="lvl"/>
          <dgm:resizeHandles val="exact"/>
        </dgm:presLayoutVars>
      </dgm:prSet>
      <dgm:spPr/>
      <dgm:t>
        <a:bodyPr/>
        <a:lstStyle/>
        <a:p>
          <a:endParaRPr lang="pl-PL"/>
        </a:p>
      </dgm:t>
    </dgm:pt>
    <dgm:pt modelId="{7AED3860-F4F7-4A5F-B66B-F4FC7B9962D4}" type="pres">
      <dgm:prSet presAssocID="{22B111EE-CC13-4EEC-8231-446AD334C899}" presName="boxAndChildren" presStyleCnt="0"/>
      <dgm:spPr/>
    </dgm:pt>
    <dgm:pt modelId="{373C9893-62E6-4CB4-BEA4-1E4CC0E2B159}" type="pres">
      <dgm:prSet presAssocID="{22B111EE-CC13-4EEC-8231-446AD334C899}" presName="parentTextBox" presStyleLbl="node1" presStyleIdx="0" presStyleCnt="3"/>
      <dgm:spPr/>
      <dgm:t>
        <a:bodyPr/>
        <a:lstStyle/>
        <a:p>
          <a:endParaRPr lang="pl-PL"/>
        </a:p>
      </dgm:t>
    </dgm:pt>
    <dgm:pt modelId="{05116BB5-89E8-4EC4-B3A5-2B3E7C777D76}" type="pres">
      <dgm:prSet presAssocID="{22B111EE-CC13-4EEC-8231-446AD334C899}" presName="entireBox" presStyleLbl="node1" presStyleIdx="0" presStyleCnt="3"/>
      <dgm:spPr/>
      <dgm:t>
        <a:bodyPr/>
        <a:lstStyle/>
        <a:p>
          <a:endParaRPr lang="pl-PL"/>
        </a:p>
      </dgm:t>
    </dgm:pt>
    <dgm:pt modelId="{3F181831-C4F2-4563-AFE2-D3945FE408D3}" type="pres">
      <dgm:prSet presAssocID="{22B111EE-CC13-4EEC-8231-446AD334C899}" presName="descendantBox" presStyleCnt="0"/>
      <dgm:spPr/>
    </dgm:pt>
    <dgm:pt modelId="{E2AB246B-4CD5-4BD0-8634-259766BC48DA}" type="pres">
      <dgm:prSet presAssocID="{AD5CE2F2-9DF7-4AC4-A640-56880A173586}" presName="childTextBox" presStyleLbl="fgAccFollowNode1" presStyleIdx="0" presStyleCnt="3">
        <dgm:presLayoutVars>
          <dgm:bulletEnabled val="1"/>
        </dgm:presLayoutVars>
      </dgm:prSet>
      <dgm:spPr/>
      <dgm:t>
        <a:bodyPr/>
        <a:lstStyle/>
        <a:p>
          <a:endParaRPr lang="pl-PL"/>
        </a:p>
      </dgm:t>
    </dgm:pt>
    <dgm:pt modelId="{F16856A8-513E-428E-A175-3B17DC40E386}" type="pres">
      <dgm:prSet presAssocID="{EEB94BB1-E05A-44C9-BE9F-ABBEA61F6548}" presName="sp" presStyleCnt="0"/>
      <dgm:spPr/>
    </dgm:pt>
    <dgm:pt modelId="{3EA0FF25-4B11-4B28-9461-C28462CC399E}" type="pres">
      <dgm:prSet presAssocID="{F91EE918-2E6A-4ED8-BC50-BF67EB7DEB67}" presName="arrowAndChildren" presStyleCnt="0"/>
      <dgm:spPr/>
    </dgm:pt>
    <dgm:pt modelId="{BF95811C-39F2-4767-8CB8-1294FDDBDD02}" type="pres">
      <dgm:prSet presAssocID="{F91EE918-2E6A-4ED8-BC50-BF67EB7DEB67}" presName="parentTextArrow" presStyleLbl="node1" presStyleIdx="0" presStyleCnt="3"/>
      <dgm:spPr/>
      <dgm:t>
        <a:bodyPr/>
        <a:lstStyle/>
        <a:p>
          <a:endParaRPr lang="pl-PL"/>
        </a:p>
      </dgm:t>
    </dgm:pt>
    <dgm:pt modelId="{2AA798FB-391E-4081-B8D7-B53E5EAFA02E}" type="pres">
      <dgm:prSet presAssocID="{F91EE918-2E6A-4ED8-BC50-BF67EB7DEB67}" presName="arrow" presStyleLbl="node1" presStyleIdx="1" presStyleCnt="3"/>
      <dgm:spPr/>
      <dgm:t>
        <a:bodyPr/>
        <a:lstStyle/>
        <a:p>
          <a:endParaRPr lang="pl-PL"/>
        </a:p>
      </dgm:t>
    </dgm:pt>
    <dgm:pt modelId="{EE383564-AEC1-42DE-86E3-0E3B5301861C}" type="pres">
      <dgm:prSet presAssocID="{F91EE918-2E6A-4ED8-BC50-BF67EB7DEB67}" presName="descendantArrow" presStyleCnt="0"/>
      <dgm:spPr/>
    </dgm:pt>
    <dgm:pt modelId="{BAC1307F-C843-46BE-86AC-E93B1FDB2E47}" type="pres">
      <dgm:prSet presAssocID="{081B1BA4-C8E6-43C6-827D-C71ADA9EA4EA}" presName="childTextArrow" presStyleLbl="fgAccFollowNode1" presStyleIdx="1" presStyleCnt="3">
        <dgm:presLayoutVars>
          <dgm:bulletEnabled val="1"/>
        </dgm:presLayoutVars>
      </dgm:prSet>
      <dgm:spPr/>
      <dgm:t>
        <a:bodyPr/>
        <a:lstStyle/>
        <a:p>
          <a:endParaRPr lang="pl-PL"/>
        </a:p>
      </dgm:t>
    </dgm:pt>
    <dgm:pt modelId="{1D6D6A0C-4F05-44FF-A8CD-7932E5994131}" type="pres">
      <dgm:prSet presAssocID="{26D6B678-1028-4BF5-BE8F-6D58ED72761A}" presName="sp" presStyleCnt="0"/>
      <dgm:spPr/>
    </dgm:pt>
    <dgm:pt modelId="{5739FB0C-C78F-41CA-8B08-B527AE70E7F2}" type="pres">
      <dgm:prSet presAssocID="{5E532299-26E3-4D23-856F-66CBE5FA614D}" presName="arrowAndChildren" presStyleCnt="0"/>
      <dgm:spPr/>
    </dgm:pt>
    <dgm:pt modelId="{1A03544D-8E48-46A6-807D-D77D1FCFC132}" type="pres">
      <dgm:prSet presAssocID="{5E532299-26E3-4D23-856F-66CBE5FA614D}" presName="parentTextArrow" presStyleLbl="node1" presStyleIdx="1" presStyleCnt="3"/>
      <dgm:spPr/>
      <dgm:t>
        <a:bodyPr/>
        <a:lstStyle/>
        <a:p>
          <a:endParaRPr lang="pl-PL"/>
        </a:p>
      </dgm:t>
    </dgm:pt>
    <dgm:pt modelId="{3B9CE79E-16BC-4B9F-AE4D-DEF95343ACE9}" type="pres">
      <dgm:prSet presAssocID="{5E532299-26E3-4D23-856F-66CBE5FA614D}" presName="arrow" presStyleLbl="node1" presStyleIdx="2" presStyleCnt="3"/>
      <dgm:spPr/>
      <dgm:t>
        <a:bodyPr/>
        <a:lstStyle/>
        <a:p>
          <a:endParaRPr lang="pl-PL"/>
        </a:p>
      </dgm:t>
    </dgm:pt>
    <dgm:pt modelId="{F8DE4FE8-28AC-41E1-84E6-1B8518429FCA}" type="pres">
      <dgm:prSet presAssocID="{5E532299-26E3-4D23-856F-66CBE5FA614D}" presName="descendantArrow" presStyleCnt="0"/>
      <dgm:spPr/>
    </dgm:pt>
    <dgm:pt modelId="{0D259B34-2FC7-4407-800C-8B2D792B97C9}" type="pres">
      <dgm:prSet presAssocID="{286C2FBE-F17E-4DCF-BBFE-93C2A47BC91F}" presName="childTextArrow" presStyleLbl="fgAccFollowNode1" presStyleIdx="2" presStyleCnt="3">
        <dgm:presLayoutVars>
          <dgm:bulletEnabled val="1"/>
        </dgm:presLayoutVars>
      </dgm:prSet>
      <dgm:spPr/>
      <dgm:t>
        <a:bodyPr/>
        <a:lstStyle/>
        <a:p>
          <a:endParaRPr lang="pl-PL"/>
        </a:p>
      </dgm:t>
    </dgm:pt>
  </dgm:ptLst>
  <dgm:cxnLst>
    <dgm:cxn modelId="{28EC191D-B38B-429E-920A-D67C9D1EB464}" type="presOf" srcId="{5E532299-26E3-4D23-856F-66CBE5FA614D}" destId="{3B9CE79E-16BC-4B9F-AE4D-DEF95343ACE9}" srcOrd="1" destOrd="0" presId="urn:microsoft.com/office/officeart/2005/8/layout/process4"/>
    <dgm:cxn modelId="{C5FD67D5-11ED-407A-B1DC-FE008AA617CC}" type="presOf" srcId="{F91EE918-2E6A-4ED8-BC50-BF67EB7DEB67}" destId="{2AA798FB-391E-4081-B8D7-B53E5EAFA02E}" srcOrd="1" destOrd="0" presId="urn:microsoft.com/office/officeart/2005/8/layout/process4"/>
    <dgm:cxn modelId="{7045153F-69B0-46C1-90B3-37351E35D8C2}" srcId="{22B111EE-CC13-4EEC-8231-446AD334C899}" destId="{AD5CE2F2-9DF7-4AC4-A640-56880A173586}" srcOrd="0" destOrd="0" parTransId="{378F4E18-788B-4B9F-9FD2-E1D1361EB6A7}" sibTransId="{9CDC422C-4704-44A6-8428-7E03B2F2EAEC}"/>
    <dgm:cxn modelId="{973916D4-1709-47F8-884B-996E2255DD84}" srcId="{C7B6F62A-6615-409E-B5D7-40E297D6344D}" destId="{5E532299-26E3-4D23-856F-66CBE5FA614D}" srcOrd="0" destOrd="0" parTransId="{846D48DD-50D3-4ECF-BEE4-4FA08AE8DE71}" sibTransId="{26D6B678-1028-4BF5-BE8F-6D58ED72761A}"/>
    <dgm:cxn modelId="{F44AD396-6A1F-44E4-8C61-C20DEF104841}" type="presOf" srcId="{5E532299-26E3-4D23-856F-66CBE5FA614D}" destId="{1A03544D-8E48-46A6-807D-D77D1FCFC132}" srcOrd="0" destOrd="0" presId="urn:microsoft.com/office/officeart/2005/8/layout/process4"/>
    <dgm:cxn modelId="{234EE07D-A139-4A38-849E-A30BC553C3D0}" type="presOf" srcId="{F91EE918-2E6A-4ED8-BC50-BF67EB7DEB67}" destId="{BF95811C-39F2-4767-8CB8-1294FDDBDD02}" srcOrd="0" destOrd="0" presId="urn:microsoft.com/office/officeart/2005/8/layout/process4"/>
    <dgm:cxn modelId="{93BAF6F7-C376-4FC4-AE28-2583561D7916}" srcId="{F91EE918-2E6A-4ED8-BC50-BF67EB7DEB67}" destId="{081B1BA4-C8E6-43C6-827D-C71ADA9EA4EA}" srcOrd="0" destOrd="0" parTransId="{0C9B9F4F-5E6B-4C62-8B9B-4602CA7AA6CD}" sibTransId="{FC785D5E-95D3-4E71-BFE7-CA1695EBA17E}"/>
    <dgm:cxn modelId="{1A55F142-DAD7-4F7D-90FF-BEFA878DB6ED}" srcId="{C7B6F62A-6615-409E-B5D7-40E297D6344D}" destId="{F91EE918-2E6A-4ED8-BC50-BF67EB7DEB67}" srcOrd="1" destOrd="0" parTransId="{1B54B9EE-5EE0-4E1F-8E71-00112578D919}" sibTransId="{EEB94BB1-E05A-44C9-BE9F-ABBEA61F6548}"/>
    <dgm:cxn modelId="{BE4B84A9-C22A-4E4A-BCC0-4D6A8955399D}" srcId="{C7B6F62A-6615-409E-B5D7-40E297D6344D}" destId="{22B111EE-CC13-4EEC-8231-446AD334C899}" srcOrd="2" destOrd="0" parTransId="{81AA559C-B28F-42F3-8AA9-E07D7149C087}" sibTransId="{5DAC9ECC-C605-4BA9-86FF-3CE9D8902FD1}"/>
    <dgm:cxn modelId="{854B0742-AFB8-44D8-8C07-70EC321401B5}" type="presOf" srcId="{AD5CE2F2-9DF7-4AC4-A640-56880A173586}" destId="{E2AB246B-4CD5-4BD0-8634-259766BC48DA}" srcOrd="0" destOrd="0" presId="urn:microsoft.com/office/officeart/2005/8/layout/process4"/>
    <dgm:cxn modelId="{D6621D72-6FFE-4DCE-B269-3601000BBD2C}" type="presOf" srcId="{286C2FBE-F17E-4DCF-BBFE-93C2A47BC91F}" destId="{0D259B34-2FC7-4407-800C-8B2D792B97C9}" srcOrd="0" destOrd="0" presId="urn:microsoft.com/office/officeart/2005/8/layout/process4"/>
    <dgm:cxn modelId="{D8E88BCE-7BC7-449D-AC16-4216E1C7243E}" type="presOf" srcId="{22B111EE-CC13-4EEC-8231-446AD334C899}" destId="{05116BB5-89E8-4EC4-B3A5-2B3E7C777D76}" srcOrd="1" destOrd="0" presId="urn:microsoft.com/office/officeart/2005/8/layout/process4"/>
    <dgm:cxn modelId="{1799BFF3-3565-4573-973D-34F1E575EB12}" type="presOf" srcId="{081B1BA4-C8E6-43C6-827D-C71ADA9EA4EA}" destId="{BAC1307F-C843-46BE-86AC-E93B1FDB2E47}" srcOrd="0" destOrd="0" presId="urn:microsoft.com/office/officeart/2005/8/layout/process4"/>
    <dgm:cxn modelId="{80C22059-0498-40A7-92E8-FD321E805907}" type="presOf" srcId="{22B111EE-CC13-4EEC-8231-446AD334C899}" destId="{373C9893-62E6-4CB4-BEA4-1E4CC0E2B159}" srcOrd="0" destOrd="0" presId="urn:microsoft.com/office/officeart/2005/8/layout/process4"/>
    <dgm:cxn modelId="{1FE54719-FD3F-4462-8400-74D648360126}" type="presOf" srcId="{C7B6F62A-6615-409E-B5D7-40E297D6344D}" destId="{445831C3-060A-4E9F-8AFE-3EE2C38DC58D}" srcOrd="0" destOrd="0" presId="urn:microsoft.com/office/officeart/2005/8/layout/process4"/>
    <dgm:cxn modelId="{4E62C061-AD2D-4CED-8E6A-70A622E2B3DC}" srcId="{5E532299-26E3-4D23-856F-66CBE5FA614D}" destId="{286C2FBE-F17E-4DCF-BBFE-93C2A47BC91F}" srcOrd="0" destOrd="0" parTransId="{BF138AD3-413D-4F41-AA8C-CA1069305A7A}" sibTransId="{0912D1CB-6FE9-4D90-A92E-AE4378CE75DB}"/>
    <dgm:cxn modelId="{8E72FACD-47D4-44B7-B892-8AC8521F6473}" type="presParOf" srcId="{445831C3-060A-4E9F-8AFE-3EE2C38DC58D}" destId="{7AED3860-F4F7-4A5F-B66B-F4FC7B9962D4}" srcOrd="0" destOrd="0" presId="urn:microsoft.com/office/officeart/2005/8/layout/process4"/>
    <dgm:cxn modelId="{1B235FCE-A088-4661-88AC-B690147A440F}" type="presParOf" srcId="{7AED3860-F4F7-4A5F-B66B-F4FC7B9962D4}" destId="{373C9893-62E6-4CB4-BEA4-1E4CC0E2B159}" srcOrd="0" destOrd="0" presId="urn:microsoft.com/office/officeart/2005/8/layout/process4"/>
    <dgm:cxn modelId="{34F49C9B-01D1-46D1-95DC-407F66637E84}" type="presParOf" srcId="{7AED3860-F4F7-4A5F-B66B-F4FC7B9962D4}" destId="{05116BB5-89E8-4EC4-B3A5-2B3E7C777D76}" srcOrd="1" destOrd="0" presId="urn:microsoft.com/office/officeart/2005/8/layout/process4"/>
    <dgm:cxn modelId="{75A98E8C-4D2C-4615-8105-8F44401B9E1A}" type="presParOf" srcId="{7AED3860-F4F7-4A5F-B66B-F4FC7B9962D4}" destId="{3F181831-C4F2-4563-AFE2-D3945FE408D3}" srcOrd="2" destOrd="0" presId="urn:microsoft.com/office/officeart/2005/8/layout/process4"/>
    <dgm:cxn modelId="{2F33D77C-E739-45DC-8588-10A53A4F6822}" type="presParOf" srcId="{3F181831-C4F2-4563-AFE2-D3945FE408D3}" destId="{E2AB246B-4CD5-4BD0-8634-259766BC48DA}" srcOrd="0" destOrd="0" presId="urn:microsoft.com/office/officeart/2005/8/layout/process4"/>
    <dgm:cxn modelId="{F282DA72-B847-4F16-98D8-DF9B535C8B59}" type="presParOf" srcId="{445831C3-060A-4E9F-8AFE-3EE2C38DC58D}" destId="{F16856A8-513E-428E-A175-3B17DC40E386}" srcOrd="1" destOrd="0" presId="urn:microsoft.com/office/officeart/2005/8/layout/process4"/>
    <dgm:cxn modelId="{A0D3B40A-59A7-4496-AF66-FB5695B7F29D}" type="presParOf" srcId="{445831C3-060A-4E9F-8AFE-3EE2C38DC58D}" destId="{3EA0FF25-4B11-4B28-9461-C28462CC399E}" srcOrd="2" destOrd="0" presId="urn:microsoft.com/office/officeart/2005/8/layout/process4"/>
    <dgm:cxn modelId="{BE9D31D6-7EA1-4133-80BB-D77C5F134114}" type="presParOf" srcId="{3EA0FF25-4B11-4B28-9461-C28462CC399E}" destId="{BF95811C-39F2-4767-8CB8-1294FDDBDD02}" srcOrd="0" destOrd="0" presId="urn:microsoft.com/office/officeart/2005/8/layout/process4"/>
    <dgm:cxn modelId="{B0BAD678-DD79-4DDA-BCB0-50671FEC0A84}" type="presParOf" srcId="{3EA0FF25-4B11-4B28-9461-C28462CC399E}" destId="{2AA798FB-391E-4081-B8D7-B53E5EAFA02E}" srcOrd="1" destOrd="0" presId="urn:microsoft.com/office/officeart/2005/8/layout/process4"/>
    <dgm:cxn modelId="{86EFFA95-7FD9-446C-A12B-CFF495921A19}" type="presParOf" srcId="{3EA0FF25-4B11-4B28-9461-C28462CC399E}" destId="{EE383564-AEC1-42DE-86E3-0E3B5301861C}" srcOrd="2" destOrd="0" presId="urn:microsoft.com/office/officeart/2005/8/layout/process4"/>
    <dgm:cxn modelId="{61121A85-993A-4287-81D2-6EB6138AE52A}" type="presParOf" srcId="{EE383564-AEC1-42DE-86E3-0E3B5301861C}" destId="{BAC1307F-C843-46BE-86AC-E93B1FDB2E47}" srcOrd="0" destOrd="0" presId="urn:microsoft.com/office/officeart/2005/8/layout/process4"/>
    <dgm:cxn modelId="{9CA432FB-6345-4861-8535-1FB720A28D34}" type="presParOf" srcId="{445831C3-060A-4E9F-8AFE-3EE2C38DC58D}" destId="{1D6D6A0C-4F05-44FF-A8CD-7932E5994131}" srcOrd="3" destOrd="0" presId="urn:microsoft.com/office/officeart/2005/8/layout/process4"/>
    <dgm:cxn modelId="{6CA06BF8-4396-45F6-9E28-81AF3F7187B8}" type="presParOf" srcId="{445831C3-060A-4E9F-8AFE-3EE2C38DC58D}" destId="{5739FB0C-C78F-41CA-8B08-B527AE70E7F2}" srcOrd="4" destOrd="0" presId="urn:microsoft.com/office/officeart/2005/8/layout/process4"/>
    <dgm:cxn modelId="{1D73056D-C680-412D-9789-8E3797862695}" type="presParOf" srcId="{5739FB0C-C78F-41CA-8B08-B527AE70E7F2}" destId="{1A03544D-8E48-46A6-807D-D77D1FCFC132}" srcOrd="0" destOrd="0" presId="urn:microsoft.com/office/officeart/2005/8/layout/process4"/>
    <dgm:cxn modelId="{6573AD3D-55EF-426A-B90B-FC0984760C2A}" type="presParOf" srcId="{5739FB0C-C78F-41CA-8B08-B527AE70E7F2}" destId="{3B9CE79E-16BC-4B9F-AE4D-DEF95343ACE9}" srcOrd="1" destOrd="0" presId="urn:microsoft.com/office/officeart/2005/8/layout/process4"/>
    <dgm:cxn modelId="{7F0AC17D-AC7D-4688-BF2A-629F0267B2F7}" type="presParOf" srcId="{5739FB0C-C78F-41CA-8B08-B527AE70E7F2}" destId="{F8DE4FE8-28AC-41E1-84E6-1B8518429FCA}" srcOrd="2" destOrd="0" presId="urn:microsoft.com/office/officeart/2005/8/layout/process4"/>
    <dgm:cxn modelId="{DEE0C502-3551-4C66-A881-E42C1E542DA8}" type="presParOf" srcId="{F8DE4FE8-28AC-41E1-84E6-1B8518429FCA}" destId="{0D259B34-2FC7-4407-800C-8B2D792B97C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EF5E8-FD55-4F70-B67E-5F4919D18F4C}">
      <dsp:nvSpPr>
        <dsp:cNvPr id="0" name=""/>
        <dsp:cNvSpPr/>
      </dsp:nvSpPr>
      <dsp:spPr>
        <a:xfrm rot="5400000">
          <a:off x="4519461" y="-1985360"/>
          <a:ext cx="1243825" cy="553021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just" defTabSz="666750">
            <a:lnSpc>
              <a:spcPct val="90000"/>
            </a:lnSpc>
            <a:spcBef>
              <a:spcPct val="0"/>
            </a:spcBef>
            <a:spcAft>
              <a:spcPct val="15000"/>
            </a:spcAft>
            <a:buChar char="••"/>
          </a:pPr>
          <a:r>
            <a:rPr lang="en-GB" sz="1500" b="1" kern="1200" dirty="0" smtClean="0"/>
            <a:t>Identification of the background for the development of the non-profit sector </a:t>
          </a:r>
          <a:r>
            <a:rPr lang="en-GB" sz="1500" kern="1200" dirty="0" smtClean="0"/>
            <a:t>in </a:t>
          </a:r>
          <a:r>
            <a:rPr lang="en-GB" sz="1500" kern="1200" dirty="0" err="1" smtClean="0"/>
            <a:t>Podlaskie</a:t>
          </a:r>
          <a:r>
            <a:rPr lang="en-GB" sz="1500" kern="1200" dirty="0" smtClean="0"/>
            <a:t> </a:t>
          </a:r>
          <a:r>
            <a:rPr lang="en-GB" sz="1500" kern="1200" dirty="0" err="1" smtClean="0"/>
            <a:t>Voivodeship</a:t>
          </a:r>
          <a:r>
            <a:rPr lang="en-GB" sz="1500" kern="1200" dirty="0" smtClean="0"/>
            <a:t> and in Poland by describing various manifestations of social capital in the context of development of </a:t>
          </a:r>
          <a:r>
            <a:rPr lang="en-GB" sz="1500" kern="1200" dirty="0" err="1" smtClean="0"/>
            <a:t>Podlaskie</a:t>
          </a:r>
          <a:r>
            <a:rPr lang="en-GB" sz="1500" kern="1200" dirty="0" smtClean="0"/>
            <a:t> </a:t>
          </a:r>
          <a:r>
            <a:rPr lang="en-GB" sz="1500" kern="1200" dirty="0" err="1" smtClean="0"/>
            <a:t>Voivodeship</a:t>
          </a:r>
          <a:r>
            <a:rPr lang="en-GB" sz="1500" kern="1200" dirty="0" smtClean="0"/>
            <a:t>.</a:t>
          </a:r>
          <a:endParaRPr lang="pl-PL" sz="1500" kern="1200" dirty="0"/>
        </a:p>
      </dsp:txBody>
      <dsp:txXfrm rot="-5400000">
        <a:off x="2376267" y="218553"/>
        <a:ext cx="5469495" cy="1122387"/>
      </dsp:txXfrm>
    </dsp:sp>
    <dsp:sp modelId="{CCEC8876-FF6D-47FE-B6F2-1967B62C1C40}">
      <dsp:nvSpPr>
        <dsp:cNvPr id="0" name=""/>
        <dsp:cNvSpPr/>
      </dsp:nvSpPr>
      <dsp:spPr>
        <a:xfrm>
          <a:off x="734478" y="2355"/>
          <a:ext cx="1641789" cy="155478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pl-PL" sz="6500" kern="1200" dirty="0" smtClean="0"/>
            <a:t>1</a:t>
          </a:r>
          <a:endParaRPr lang="pl-PL" sz="6500" kern="1200" dirty="0"/>
        </a:p>
      </dsp:txBody>
      <dsp:txXfrm>
        <a:off x="810376" y="78253"/>
        <a:ext cx="1489993" cy="1402986"/>
      </dsp:txXfrm>
    </dsp:sp>
    <dsp:sp modelId="{9B92828C-F9EE-4884-83DC-64953F8CBC66}">
      <dsp:nvSpPr>
        <dsp:cNvPr id="0" name=""/>
        <dsp:cNvSpPr/>
      </dsp:nvSpPr>
      <dsp:spPr>
        <a:xfrm rot="5400000">
          <a:off x="4519461" y="-352839"/>
          <a:ext cx="1243825" cy="553021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just" defTabSz="666750">
            <a:lnSpc>
              <a:spcPct val="90000"/>
            </a:lnSpc>
            <a:spcBef>
              <a:spcPct val="0"/>
            </a:spcBef>
            <a:spcAft>
              <a:spcPct val="15000"/>
            </a:spcAft>
            <a:buChar char="••"/>
          </a:pPr>
          <a:r>
            <a:rPr lang="en-GB" sz="1500" b="1" kern="1200" dirty="0" smtClean="0"/>
            <a:t>The relationship between the formation of social capital and the development of non-profit organizations in local environments</a:t>
          </a:r>
          <a:r>
            <a:rPr lang="en-GB" sz="1500" kern="1200" dirty="0" smtClean="0"/>
            <a:t>, with a particular focus on historical factors</a:t>
          </a:r>
          <a:r>
            <a:rPr lang="pl-PL" sz="1500" kern="1200" dirty="0" smtClean="0"/>
            <a:t>.</a:t>
          </a:r>
          <a:endParaRPr lang="pl-PL" sz="1500" kern="1200" dirty="0"/>
        </a:p>
      </dsp:txBody>
      <dsp:txXfrm rot="-5400000">
        <a:off x="2376267" y="1851074"/>
        <a:ext cx="5469495" cy="1122387"/>
      </dsp:txXfrm>
    </dsp:sp>
    <dsp:sp modelId="{81C335C8-1245-43EB-818A-B41DCBB1395C}">
      <dsp:nvSpPr>
        <dsp:cNvPr id="0" name=""/>
        <dsp:cNvSpPr/>
      </dsp:nvSpPr>
      <dsp:spPr>
        <a:xfrm>
          <a:off x="734478" y="1634876"/>
          <a:ext cx="1641789" cy="155478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pl-PL" sz="6500" kern="1200" dirty="0" smtClean="0"/>
            <a:t>2</a:t>
          </a:r>
          <a:endParaRPr lang="pl-PL" sz="6500" kern="1200" dirty="0"/>
        </a:p>
      </dsp:txBody>
      <dsp:txXfrm>
        <a:off x="810376" y="1710774"/>
        <a:ext cx="1489993" cy="1402986"/>
      </dsp:txXfrm>
    </dsp:sp>
    <dsp:sp modelId="{44FAB315-5B4C-48B1-912F-1D28FEB0BB3F}">
      <dsp:nvSpPr>
        <dsp:cNvPr id="0" name=""/>
        <dsp:cNvSpPr/>
      </dsp:nvSpPr>
      <dsp:spPr>
        <a:xfrm rot="5400000">
          <a:off x="4519461" y="1279682"/>
          <a:ext cx="1243825" cy="553021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just" defTabSz="666750">
            <a:lnSpc>
              <a:spcPct val="90000"/>
            </a:lnSpc>
            <a:spcBef>
              <a:spcPct val="0"/>
            </a:spcBef>
            <a:spcAft>
              <a:spcPct val="15000"/>
            </a:spcAft>
            <a:buChar char="••"/>
          </a:pPr>
          <a:r>
            <a:rPr lang="en-GB" sz="1500" b="1" kern="1200" dirty="0" err="1" smtClean="0"/>
            <a:t>Analyzing</a:t>
          </a:r>
          <a:r>
            <a:rPr lang="en-GB" sz="1500" b="1" kern="1200" dirty="0" smtClean="0"/>
            <a:t> the situation of the non-profit sector in Poland and in </a:t>
          </a:r>
          <a:r>
            <a:rPr lang="en-GB" sz="1500" b="1" kern="1200" dirty="0" err="1" smtClean="0"/>
            <a:t>Podlaskie</a:t>
          </a:r>
          <a:r>
            <a:rPr lang="en-GB" sz="1500" b="1" kern="1200" dirty="0" smtClean="0"/>
            <a:t> </a:t>
          </a:r>
          <a:r>
            <a:rPr lang="en-GB" sz="1500" b="1" kern="1200" dirty="0" err="1" smtClean="0"/>
            <a:t>Voivodeship</a:t>
          </a:r>
          <a:r>
            <a:rPr lang="en-GB" sz="1500" kern="1200" dirty="0" smtClean="0"/>
            <a:t>, including the assessment of the existing activities of public institutions t</a:t>
          </a:r>
          <a:r>
            <a:rPr lang="pl-PL" sz="1500" kern="1200" dirty="0" err="1" smtClean="0"/>
            <a:t>hat</a:t>
          </a:r>
          <a:r>
            <a:rPr lang="en-GB" sz="1500" kern="1200" dirty="0" smtClean="0"/>
            <a:t> increase social capital </a:t>
          </a:r>
          <a:r>
            <a:rPr lang="en-GB" sz="1500" b="1" kern="1200" dirty="0" smtClean="0"/>
            <a:t>and the selection of the </a:t>
          </a:r>
          <a:r>
            <a:rPr lang="en-GB" sz="1500" b="1" kern="1200" dirty="0" err="1" smtClean="0"/>
            <a:t>voivodeship</a:t>
          </a:r>
          <a:r>
            <a:rPr lang="en-GB" sz="1500" b="1" kern="1200" dirty="0" smtClean="0"/>
            <a:t>, which can serve as a benchmark </a:t>
          </a:r>
          <a:r>
            <a:rPr lang="pl-PL" sz="1500" kern="1200" dirty="0" smtClean="0"/>
            <a:t>for </a:t>
          </a:r>
          <a:r>
            <a:rPr lang="en-GB" sz="1500" kern="1200" dirty="0" smtClean="0"/>
            <a:t>the implementation of changes in </a:t>
          </a:r>
          <a:r>
            <a:rPr lang="en-GB" sz="1500" kern="1200" dirty="0" err="1" smtClean="0"/>
            <a:t>Podlaskie</a:t>
          </a:r>
          <a:r>
            <a:rPr lang="en-GB" sz="1500" kern="1200" dirty="0" smtClean="0"/>
            <a:t> </a:t>
          </a:r>
          <a:r>
            <a:rPr lang="en-GB" sz="1500" kern="1200" dirty="0" err="1" smtClean="0"/>
            <a:t>Voivodeship</a:t>
          </a:r>
          <a:r>
            <a:rPr lang="pl-PL" sz="1500" kern="1200" dirty="0" smtClean="0"/>
            <a:t>.</a:t>
          </a:r>
          <a:r>
            <a:rPr lang="en-GB" sz="1500" kern="1200" dirty="0" smtClean="0"/>
            <a:t> </a:t>
          </a:r>
          <a:endParaRPr lang="pl-PL" sz="1500" kern="1200" dirty="0"/>
        </a:p>
      </dsp:txBody>
      <dsp:txXfrm rot="-5400000">
        <a:off x="2376267" y="3483596"/>
        <a:ext cx="5469495" cy="1122387"/>
      </dsp:txXfrm>
    </dsp:sp>
    <dsp:sp modelId="{3065280C-C054-441B-A27A-E382D6C8CE5B}">
      <dsp:nvSpPr>
        <dsp:cNvPr id="0" name=""/>
        <dsp:cNvSpPr/>
      </dsp:nvSpPr>
      <dsp:spPr>
        <a:xfrm>
          <a:off x="734478" y="3267398"/>
          <a:ext cx="1641789" cy="155478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pl-PL" sz="6500" kern="1200" dirty="0" smtClean="0"/>
            <a:t>3</a:t>
          </a:r>
          <a:endParaRPr lang="pl-PL" sz="6500" kern="1200" dirty="0"/>
        </a:p>
      </dsp:txBody>
      <dsp:txXfrm>
        <a:off x="810376" y="3343296"/>
        <a:ext cx="1489993" cy="14029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16BB5-89E8-4EC4-B3A5-2B3E7C777D76}">
      <dsp:nvSpPr>
        <dsp:cNvPr id="0" name=""/>
        <dsp:cNvSpPr/>
      </dsp:nvSpPr>
      <dsp:spPr>
        <a:xfrm>
          <a:off x="0" y="3365110"/>
          <a:ext cx="7416824" cy="1519196"/>
        </a:xfrm>
        <a:prstGeom prst="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l-PL" sz="2000" b="1" kern="1200" dirty="0" smtClean="0"/>
            <a:t>Method of </a:t>
          </a:r>
          <a:r>
            <a:rPr lang="pl-PL" sz="2000" b="1" kern="1200" dirty="0" err="1" smtClean="0"/>
            <a:t>implementation</a:t>
          </a:r>
          <a:endParaRPr lang="pl-PL" sz="2000" b="1" kern="1200" dirty="0"/>
        </a:p>
      </dsp:txBody>
      <dsp:txXfrm>
        <a:off x="0" y="3365110"/>
        <a:ext cx="7416824" cy="820365"/>
      </dsp:txXfrm>
    </dsp:sp>
    <dsp:sp modelId="{E2AB246B-4CD5-4BD0-8634-259766BC48DA}">
      <dsp:nvSpPr>
        <dsp:cNvPr id="0" name=""/>
        <dsp:cNvSpPr/>
      </dsp:nvSpPr>
      <dsp:spPr>
        <a:xfrm>
          <a:off x="0" y="4185492"/>
          <a:ext cx="7416824" cy="69883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effectLst/>
              <a:latin typeface="Calibri"/>
            </a:rPr>
            <a:t>Activities to encourage greater participation in the life of the third sector </a:t>
          </a:r>
          <a:r>
            <a:rPr lang="pl-PL" sz="1200" kern="1200" dirty="0" smtClean="0">
              <a:effectLst/>
              <a:latin typeface="Calibri"/>
            </a:rPr>
            <a:t>do not </a:t>
          </a:r>
          <a:r>
            <a:rPr lang="en-US" sz="1200" kern="1200" dirty="0" smtClean="0">
              <a:effectLst/>
              <a:latin typeface="Calibri"/>
            </a:rPr>
            <a:t>need</a:t>
          </a:r>
          <a:r>
            <a:rPr lang="pl-PL" sz="1200" kern="1200" dirty="0" smtClean="0">
              <a:effectLst/>
              <a:latin typeface="Calibri"/>
            </a:rPr>
            <a:t> to </a:t>
          </a:r>
          <a:r>
            <a:rPr lang="en-US" sz="1200" kern="1200" dirty="0" smtClean="0">
              <a:effectLst/>
              <a:latin typeface="Calibri"/>
            </a:rPr>
            <a:t>be costly. We propose that such actions be conducted as part of the existing structures such as NGO agents in the offices at different levels. We propose the cooperation between the aforementioned agents and representatives of NGO's is strengthened and joint actions be taken to strengthen the existing projects based on a synergy</a:t>
          </a:r>
          <a:r>
            <a:rPr lang="en-US" sz="1400" kern="1200" dirty="0" smtClean="0">
              <a:effectLst/>
              <a:latin typeface="Calibri"/>
            </a:rPr>
            <a:t>.</a:t>
          </a:r>
          <a:endParaRPr lang="pl-PL" sz="1400" kern="1200" dirty="0"/>
        </a:p>
      </dsp:txBody>
      <dsp:txXfrm>
        <a:off x="0" y="4185492"/>
        <a:ext cx="7416824" cy="698830"/>
      </dsp:txXfrm>
    </dsp:sp>
    <dsp:sp modelId="{2AA798FB-391E-4081-B8D7-B53E5EAFA02E}">
      <dsp:nvSpPr>
        <dsp:cNvPr id="0" name=""/>
        <dsp:cNvSpPr/>
      </dsp:nvSpPr>
      <dsp:spPr>
        <a:xfrm rot="10800000">
          <a:off x="0" y="1658333"/>
          <a:ext cx="7416824" cy="1729564"/>
        </a:xfrm>
        <a:prstGeom prst="upArrowCallout">
          <a:avLst/>
        </a:prstGeom>
        <a:solidFill>
          <a:schemeClr val="accent3">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l-PL" sz="2000" b="1" kern="1200" dirty="0" err="1" smtClean="0"/>
            <a:t>Recommendation</a:t>
          </a:r>
          <a:endParaRPr lang="pl-PL" sz="2000" b="1" kern="1200" dirty="0"/>
        </a:p>
      </dsp:txBody>
      <dsp:txXfrm rot="-10800000">
        <a:off x="0" y="1658333"/>
        <a:ext cx="7416824" cy="607077"/>
      </dsp:txXfrm>
    </dsp:sp>
    <dsp:sp modelId="{BAC1307F-C843-46BE-86AC-E93B1FDB2E47}">
      <dsp:nvSpPr>
        <dsp:cNvPr id="0" name=""/>
        <dsp:cNvSpPr/>
      </dsp:nvSpPr>
      <dsp:spPr>
        <a:xfrm>
          <a:off x="0" y="2174974"/>
          <a:ext cx="7416824" cy="698620"/>
        </a:xfrm>
        <a:prstGeom prst="rect">
          <a:avLst/>
        </a:prstGeom>
        <a:solidFill>
          <a:schemeClr val="accent3">
            <a:alpha val="90000"/>
            <a:tint val="40000"/>
            <a:hueOff val="0"/>
            <a:satOff val="0"/>
            <a:lumOff val="0"/>
            <a:alphaOff val="-2000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effectLst/>
              <a:latin typeface="Calibri"/>
            </a:rPr>
            <a:t>We recommend that the promotion, information and education activities be undertaken in the third sector. It seems that encouraging residents of </a:t>
          </a:r>
          <a:r>
            <a:rPr lang="en-US" sz="1400" kern="1200" dirty="0" err="1" smtClean="0">
              <a:effectLst/>
              <a:latin typeface="Calibri"/>
            </a:rPr>
            <a:t>Podlaskie</a:t>
          </a:r>
          <a:r>
            <a:rPr lang="en-US" sz="1400" kern="1200" dirty="0" smtClean="0">
              <a:effectLst/>
              <a:latin typeface="Calibri"/>
            </a:rPr>
            <a:t> </a:t>
          </a:r>
          <a:r>
            <a:rPr lang="en-US" sz="1400" kern="1200" dirty="0" err="1" smtClean="0">
              <a:effectLst/>
              <a:latin typeface="Calibri"/>
            </a:rPr>
            <a:t>Voivodeship</a:t>
          </a:r>
          <a:r>
            <a:rPr lang="en-US" sz="1400" kern="1200" dirty="0" smtClean="0">
              <a:effectLst/>
              <a:latin typeface="Calibri"/>
            </a:rPr>
            <a:t> for greater involvement in NGO activities is necessary.</a:t>
          </a:r>
          <a:endParaRPr lang="pl-PL" sz="1400" kern="1200" dirty="0"/>
        </a:p>
      </dsp:txBody>
      <dsp:txXfrm>
        <a:off x="0" y="2174974"/>
        <a:ext cx="7416824" cy="698620"/>
      </dsp:txXfrm>
    </dsp:sp>
    <dsp:sp modelId="{3B9CE79E-16BC-4B9F-AE4D-DEF95343ACE9}">
      <dsp:nvSpPr>
        <dsp:cNvPr id="0" name=""/>
        <dsp:cNvSpPr/>
      </dsp:nvSpPr>
      <dsp:spPr>
        <a:xfrm rot="10800000">
          <a:off x="0" y="16"/>
          <a:ext cx="7416824" cy="1681105"/>
        </a:xfrm>
        <a:prstGeom prst="upArrowCallout">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l-PL" sz="2000" b="1" kern="1200" dirty="0" smtClean="0"/>
            <a:t>Application</a:t>
          </a:r>
          <a:endParaRPr lang="pl-PL" sz="2000" b="1" kern="1200" dirty="0"/>
        </a:p>
      </dsp:txBody>
      <dsp:txXfrm rot="-10800000">
        <a:off x="0" y="16"/>
        <a:ext cx="7416824" cy="590068"/>
      </dsp:txXfrm>
    </dsp:sp>
    <dsp:sp modelId="{0D259B34-2FC7-4407-800C-8B2D792B97C9}">
      <dsp:nvSpPr>
        <dsp:cNvPr id="0" name=""/>
        <dsp:cNvSpPr/>
      </dsp:nvSpPr>
      <dsp:spPr>
        <a:xfrm>
          <a:off x="0" y="492426"/>
          <a:ext cx="7416824" cy="698620"/>
        </a:xfrm>
        <a:prstGeom prst="rect">
          <a:avLst/>
        </a:prstGeom>
        <a:solidFill>
          <a:schemeClr val="accent3">
            <a:alpha val="90000"/>
            <a:tint val="40000"/>
            <a:hueOff val="0"/>
            <a:satOff val="0"/>
            <a:lumOff val="0"/>
            <a:alphaOff val="-4000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just" defTabSz="533400">
            <a:lnSpc>
              <a:spcPct val="100000"/>
            </a:lnSpc>
            <a:spcBef>
              <a:spcPct val="0"/>
            </a:spcBef>
            <a:spcAft>
              <a:spcPct val="35000"/>
            </a:spcAft>
          </a:pPr>
          <a:r>
            <a:rPr lang="en-US" sz="1200" kern="1200" dirty="0" smtClean="0">
              <a:effectLst/>
              <a:latin typeface="Calibri"/>
            </a:rPr>
            <a:t>Two-thirds of the residents of </a:t>
          </a:r>
          <a:r>
            <a:rPr lang="en-US" sz="1200" kern="1200" dirty="0" err="1" smtClean="0">
              <a:effectLst/>
              <a:latin typeface="Calibri"/>
            </a:rPr>
            <a:t>Podlaskie</a:t>
          </a:r>
          <a:r>
            <a:rPr lang="en-US" sz="1200" kern="1200" dirty="0" smtClean="0">
              <a:effectLst/>
              <a:latin typeface="Calibri"/>
            </a:rPr>
            <a:t> </a:t>
          </a:r>
          <a:r>
            <a:rPr lang="en-US" sz="1200" kern="1200" dirty="0" err="1" smtClean="0">
              <a:effectLst/>
              <a:latin typeface="Calibri"/>
            </a:rPr>
            <a:t>Voivodeship</a:t>
          </a:r>
          <a:r>
            <a:rPr lang="en-US" sz="1200" kern="1200" dirty="0" smtClean="0">
              <a:effectLst/>
              <a:latin typeface="Calibri"/>
            </a:rPr>
            <a:t> (66%) do not belong to any civic organization. One in ten of the surveyed declares membership to a trade union (11%) or a religious organization (10%).</a:t>
          </a:r>
          <a:r>
            <a:rPr lang="pl-PL" sz="1200" kern="1200" dirty="0" smtClean="0">
              <a:effectLst/>
              <a:latin typeface="Calibri"/>
            </a:rPr>
            <a:t> </a:t>
          </a:r>
          <a:r>
            <a:rPr lang="en-US" sz="1200" kern="1200" dirty="0" smtClean="0">
              <a:effectLst/>
              <a:latin typeface="Calibri"/>
            </a:rPr>
            <a:t>Only one in eight residents of </a:t>
          </a:r>
          <a:r>
            <a:rPr lang="en-US" sz="1200" kern="1200" dirty="0" err="1" smtClean="0">
              <a:effectLst/>
              <a:latin typeface="Calibri"/>
            </a:rPr>
            <a:t>Podlaskie</a:t>
          </a:r>
          <a:r>
            <a:rPr lang="en-US" sz="1200" kern="1200" dirty="0" smtClean="0">
              <a:effectLst/>
              <a:latin typeface="Calibri"/>
            </a:rPr>
            <a:t> </a:t>
          </a:r>
          <a:r>
            <a:rPr lang="en-US" sz="1200" kern="1200" dirty="0" err="1" smtClean="0">
              <a:effectLst/>
              <a:latin typeface="Calibri"/>
            </a:rPr>
            <a:t>Voivodeship</a:t>
          </a:r>
          <a:r>
            <a:rPr lang="en-US" sz="1200" kern="1200" dirty="0" smtClean="0">
              <a:effectLst/>
              <a:latin typeface="Calibri"/>
            </a:rPr>
            <a:t> has ever benefitted from the offer of non-governmental organizations; more than three quarters (77%) declare that they have no such experience.</a:t>
          </a:r>
          <a:endParaRPr lang="pl-PL" sz="1200" kern="1200" dirty="0"/>
        </a:p>
      </dsp:txBody>
      <dsp:txXfrm>
        <a:off x="0" y="492426"/>
        <a:ext cx="7416824" cy="6986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16BB5-89E8-4EC4-B3A5-2B3E7C777D76}">
      <dsp:nvSpPr>
        <dsp:cNvPr id="0" name=""/>
        <dsp:cNvSpPr/>
      </dsp:nvSpPr>
      <dsp:spPr>
        <a:xfrm>
          <a:off x="0" y="3390881"/>
          <a:ext cx="7416824" cy="1112963"/>
        </a:xfrm>
        <a:prstGeom prst="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pl-PL" sz="2100" b="1" kern="1200" dirty="0" smtClean="0"/>
            <a:t>Method of </a:t>
          </a:r>
          <a:r>
            <a:rPr lang="pl-PL" sz="2100" b="1" kern="1200" dirty="0" err="1" smtClean="0"/>
            <a:t>implementation</a:t>
          </a:r>
          <a:endParaRPr lang="pl-PL" sz="2100" b="1" kern="1200" dirty="0"/>
        </a:p>
      </dsp:txBody>
      <dsp:txXfrm>
        <a:off x="0" y="3390881"/>
        <a:ext cx="7416824" cy="601000"/>
      </dsp:txXfrm>
    </dsp:sp>
    <dsp:sp modelId="{E2AB246B-4CD5-4BD0-8634-259766BC48DA}">
      <dsp:nvSpPr>
        <dsp:cNvPr id="0" name=""/>
        <dsp:cNvSpPr/>
      </dsp:nvSpPr>
      <dsp:spPr>
        <a:xfrm>
          <a:off x="0" y="3969622"/>
          <a:ext cx="7416824" cy="511963"/>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pl-PL" sz="1400" kern="1200" dirty="0" smtClean="0">
              <a:effectLst/>
              <a:latin typeface="Calibri"/>
            </a:rPr>
            <a:t>E</a:t>
          </a:r>
          <a:r>
            <a:rPr lang="en-US" sz="1400" kern="1200" dirty="0" err="1" smtClean="0">
              <a:effectLst/>
              <a:latin typeface="Calibri"/>
            </a:rPr>
            <a:t>ncouraging</a:t>
          </a:r>
          <a:r>
            <a:rPr lang="en-US" sz="1400" kern="1200" dirty="0" smtClean="0">
              <a:effectLst/>
              <a:latin typeface="Calibri"/>
            </a:rPr>
            <a:t> NGO representatives to present their achievements in a wider audience, and thus to "attract" to cooperation the individuals, who have not yet been involved in the work and the activities of the third sector.</a:t>
          </a:r>
          <a:endParaRPr lang="pl-PL" sz="1400" kern="1200" dirty="0"/>
        </a:p>
      </dsp:txBody>
      <dsp:txXfrm>
        <a:off x="0" y="3969622"/>
        <a:ext cx="7416824" cy="511963"/>
      </dsp:txXfrm>
    </dsp:sp>
    <dsp:sp modelId="{2AA798FB-391E-4081-B8D7-B53E5EAFA02E}">
      <dsp:nvSpPr>
        <dsp:cNvPr id="0" name=""/>
        <dsp:cNvSpPr/>
      </dsp:nvSpPr>
      <dsp:spPr>
        <a:xfrm rot="10800000">
          <a:off x="0" y="1695838"/>
          <a:ext cx="7416824" cy="1711737"/>
        </a:xfrm>
        <a:prstGeom prst="upArrowCallout">
          <a:avLst/>
        </a:prstGeom>
        <a:solidFill>
          <a:schemeClr val="accent3">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pl-PL" sz="2100" b="1" kern="1200" dirty="0" err="1" smtClean="0"/>
            <a:t>Recommendation</a:t>
          </a:r>
          <a:endParaRPr lang="pl-PL" sz="2100" b="1" kern="1200" dirty="0"/>
        </a:p>
      </dsp:txBody>
      <dsp:txXfrm rot="-10800000">
        <a:off x="0" y="1695838"/>
        <a:ext cx="7416824" cy="600819"/>
      </dsp:txXfrm>
    </dsp:sp>
    <dsp:sp modelId="{BAC1307F-C843-46BE-86AC-E93B1FDB2E47}">
      <dsp:nvSpPr>
        <dsp:cNvPr id="0" name=""/>
        <dsp:cNvSpPr/>
      </dsp:nvSpPr>
      <dsp:spPr>
        <a:xfrm>
          <a:off x="0" y="2296658"/>
          <a:ext cx="7416824" cy="511809"/>
        </a:xfrm>
        <a:prstGeom prst="rect">
          <a:avLst/>
        </a:prstGeom>
        <a:solidFill>
          <a:schemeClr val="accent3">
            <a:alpha val="90000"/>
            <a:tint val="40000"/>
            <a:hueOff val="0"/>
            <a:satOff val="0"/>
            <a:lumOff val="0"/>
            <a:alphaOff val="-2000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effectLst/>
              <a:latin typeface="Calibri"/>
            </a:rPr>
            <a:t>Greater involvement of the NGO activists in local and regional environments of the residents of </a:t>
          </a:r>
          <a:r>
            <a:rPr lang="en-US" sz="1400" kern="1200" dirty="0" err="1" smtClean="0">
              <a:effectLst/>
              <a:latin typeface="Calibri"/>
            </a:rPr>
            <a:t>Podlaskie</a:t>
          </a:r>
          <a:r>
            <a:rPr lang="en-US" sz="1400" kern="1200" dirty="0" smtClean="0">
              <a:effectLst/>
              <a:latin typeface="Calibri"/>
            </a:rPr>
            <a:t> </a:t>
          </a:r>
          <a:r>
            <a:rPr lang="en-US" sz="1400" kern="1200" dirty="0" err="1" smtClean="0">
              <a:effectLst/>
              <a:latin typeface="Calibri"/>
            </a:rPr>
            <a:t>Voivodeship</a:t>
          </a:r>
          <a:r>
            <a:rPr lang="en-US" sz="1400" kern="1200" dirty="0" smtClean="0">
              <a:effectLst/>
              <a:latin typeface="Calibri"/>
            </a:rPr>
            <a:t> and attracting them to the third sector is necessary.</a:t>
          </a:r>
          <a:endParaRPr lang="pl-PL" sz="1400" kern="1200" dirty="0"/>
        </a:p>
      </dsp:txBody>
      <dsp:txXfrm>
        <a:off x="0" y="2296658"/>
        <a:ext cx="7416824" cy="511809"/>
      </dsp:txXfrm>
    </dsp:sp>
    <dsp:sp modelId="{3B9CE79E-16BC-4B9F-AE4D-DEF95343ACE9}">
      <dsp:nvSpPr>
        <dsp:cNvPr id="0" name=""/>
        <dsp:cNvSpPr/>
      </dsp:nvSpPr>
      <dsp:spPr>
        <a:xfrm rot="10800000">
          <a:off x="0" y="796"/>
          <a:ext cx="7416824" cy="1711737"/>
        </a:xfrm>
        <a:prstGeom prst="upArrowCallout">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pl-PL" sz="2100" b="1" kern="1200" dirty="0" smtClean="0"/>
            <a:t>Application</a:t>
          </a:r>
          <a:endParaRPr lang="pl-PL" sz="2100" b="1" kern="1200" dirty="0"/>
        </a:p>
      </dsp:txBody>
      <dsp:txXfrm rot="-10800000">
        <a:off x="0" y="796"/>
        <a:ext cx="7416824" cy="600819"/>
      </dsp:txXfrm>
    </dsp:sp>
    <dsp:sp modelId="{0D259B34-2FC7-4407-800C-8B2D792B97C9}">
      <dsp:nvSpPr>
        <dsp:cNvPr id="0" name=""/>
        <dsp:cNvSpPr/>
      </dsp:nvSpPr>
      <dsp:spPr>
        <a:xfrm>
          <a:off x="0" y="601615"/>
          <a:ext cx="7416824" cy="511809"/>
        </a:xfrm>
        <a:prstGeom prst="rect">
          <a:avLst/>
        </a:prstGeom>
        <a:solidFill>
          <a:schemeClr val="accent3">
            <a:alpha val="90000"/>
            <a:tint val="40000"/>
            <a:hueOff val="0"/>
            <a:satOff val="0"/>
            <a:lumOff val="0"/>
            <a:alphaOff val="-4000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pl-PL" sz="1400" kern="1200" dirty="0" smtClean="0">
              <a:effectLst/>
              <a:latin typeface="Calibri"/>
            </a:rPr>
            <a:t>S</a:t>
          </a:r>
          <a:r>
            <a:rPr lang="en-US" sz="1400" kern="1200" dirty="0" err="1" smtClean="0">
              <a:effectLst/>
              <a:latin typeface="Calibri"/>
            </a:rPr>
            <a:t>ocial</a:t>
          </a:r>
          <a:r>
            <a:rPr lang="en-US" sz="1400" kern="1200" dirty="0" smtClean="0">
              <a:effectLst/>
              <a:latin typeface="Calibri"/>
            </a:rPr>
            <a:t> activists much more frequently than other participants of the survey come from environments in which also other persons work for the third sector. </a:t>
          </a:r>
          <a:endParaRPr lang="pl-PL" sz="1400" kern="1200" dirty="0"/>
        </a:p>
      </dsp:txBody>
      <dsp:txXfrm>
        <a:off x="0" y="601615"/>
        <a:ext cx="7416824" cy="51180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16BB5-89E8-4EC4-B3A5-2B3E7C777D76}">
      <dsp:nvSpPr>
        <dsp:cNvPr id="0" name=""/>
        <dsp:cNvSpPr/>
      </dsp:nvSpPr>
      <dsp:spPr>
        <a:xfrm>
          <a:off x="0" y="3414866"/>
          <a:ext cx="7416824" cy="1120835"/>
        </a:xfrm>
        <a:prstGeom prst="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pl-PL" sz="2100" b="1" kern="1200" dirty="0" smtClean="0"/>
            <a:t>Method of </a:t>
          </a:r>
          <a:r>
            <a:rPr lang="pl-PL" sz="2100" b="1" kern="1200" dirty="0" err="1" smtClean="0"/>
            <a:t>implementation</a:t>
          </a:r>
          <a:endParaRPr lang="pl-PL" sz="2100" b="1" kern="1200" dirty="0"/>
        </a:p>
      </dsp:txBody>
      <dsp:txXfrm>
        <a:off x="0" y="3414866"/>
        <a:ext cx="7416824" cy="605251"/>
      </dsp:txXfrm>
    </dsp:sp>
    <dsp:sp modelId="{E2AB246B-4CD5-4BD0-8634-259766BC48DA}">
      <dsp:nvSpPr>
        <dsp:cNvPr id="0" name=""/>
        <dsp:cNvSpPr/>
      </dsp:nvSpPr>
      <dsp:spPr>
        <a:xfrm>
          <a:off x="0" y="3997701"/>
          <a:ext cx="7416824" cy="515584"/>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effectLst/>
              <a:latin typeface="Calibri"/>
            </a:rPr>
            <a:t>Implementation of information and education activities among children and young people in </a:t>
          </a:r>
          <a:r>
            <a:rPr lang="en-US" sz="1400" kern="1200" dirty="0" err="1" smtClean="0">
              <a:effectLst/>
              <a:latin typeface="Calibri"/>
            </a:rPr>
            <a:t>Podlasie</a:t>
          </a:r>
          <a:r>
            <a:rPr lang="en-US" sz="1400" kern="1200" dirty="0" smtClean="0">
              <a:effectLst/>
              <a:latin typeface="Calibri"/>
            </a:rPr>
            <a:t> is possible at a relatively low cost, for example in classroom activities, such as civic education and advisory classes. </a:t>
          </a:r>
          <a:endParaRPr lang="pl-PL" sz="1400" kern="1200" dirty="0"/>
        </a:p>
      </dsp:txBody>
      <dsp:txXfrm>
        <a:off x="0" y="3997701"/>
        <a:ext cx="7416824" cy="515584"/>
      </dsp:txXfrm>
    </dsp:sp>
    <dsp:sp modelId="{2AA798FB-391E-4081-B8D7-B53E5EAFA02E}">
      <dsp:nvSpPr>
        <dsp:cNvPr id="0" name=""/>
        <dsp:cNvSpPr/>
      </dsp:nvSpPr>
      <dsp:spPr>
        <a:xfrm rot="10800000">
          <a:off x="0" y="1707834"/>
          <a:ext cx="7416824" cy="1723844"/>
        </a:xfrm>
        <a:prstGeom prst="upArrowCallout">
          <a:avLst/>
        </a:prstGeom>
        <a:solidFill>
          <a:schemeClr val="accent3">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pl-PL" sz="2100" b="1" kern="1200" dirty="0" err="1" smtClean="0"/>
            <a:t>Recommendation</a:t>
          </a:r>
          <a:endParaRPr lang="pl-PL" sz="2100" b="1" kern="1200" dirty="0"/>
        </a:p>
      </dsp:txBody>
      <dsp:txXfrm rot="-10800000">
        <a:off x="0" y="1707834"/>
        <a:ext cx="7416824" cy="605069"/>
      </dsp:txXfrm>
    </dsp:sp>
    <dsp:sp modelId="{BAC1307F-C843-46BE-86AC-E93B1FDB2E47}">
      <dsp:nvSpPr>
        <dsp:cNvPr id="0" name=""/>
        <dsp:cNvSpPr/>
      </dsp:nvSpPr>
      <dsp:spPr>
        <a:xfrm>
          <a:off x="0" y="2312903"/>
          <a:ext cx="7416824" cy="515429"/>
        </a:xfrm>
        <a:prstGeom prst="rect">
          <a:avLst/>
        </a:prstGeom>
        <a:solidFill>
          <a:schemeClr val="accent3">
            <a:alpha val="90000"/>
            <a:tint val="40000"/>
            <a:hueOff val="0"/>
            <a:satOff val="0"/>
            <a:lumOff val="0"/>
            <a:alphaOff val="-2000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effectLst/>
              <a:latin typeface="Calibri"/>
            </a:rPr>
            <a:t>We recommend that information and education activities be carried out among children and young people in </a:t>
          </a:r>
          <a:r>
            <a:rPr lang="en-US" sz="1400" kern="1200" dirty="0" err="1" smtClean="0">
              <a:effectLst/>
              <a:latin typeface="Calibri"/>
            </a:rPr>
            <a:t>Podlasie</a:t>
          </a:r>
          <a:r>
            <a:rPr lang="en-US" sz="1400" kern="1200" dirty="0" smtClean="0">
              <a:effectLst/>
              <a:latin typeface="Calibri"/>
            </a:rPr>
            <a:t>. Greater engagement of students by teachers in pro-social activities should be considered.</a:t>
          </a:r>
          <a:endParaRPr lang="pl-PL" sz="1400" kern="1200" dirty="0"/>
        </a:p>
      </dsp:txBody>
      <dsp:txXfrm>
        <a:off x="0" y="2312903"/>
        <a:ext cx="7416824" cy="515429"/>
      </dsp:txXfrm>
    </dsp:sp>
    <dsp:sp modelId="{3B9CE79E-16BC-4B9F-AE4D-DEF95343ACE9}">
      <dsp:nvSpPr>
        <dsp:cNvPr id="0" name=""/>
        <dsp:cNvSpPr/>
      </dsp:nvSpPr>
      <dsp:spPr>
        <a:xfrm rot="10800000">
          <a:off x="0" y="801"/>
          <a:ext cx="7416824" cy="1723844"/>
        </a:xfrm>
        <a:prstGeom prst="upArrowCallout">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pl-PL" sz="2100" b="1" kern="1200" dirty="0" smtClean="0"/>
            <a:t>Application</a:t>
          </a:r>
          <a:endParaRPr lang="pl-PL" sz="2100" b="1" kern="1200" dirty="0"/>
        </a:p>
      </dsp:txBody>
      <dsp:txXfrm rot="-10800000">
        <a:off x="0" y="801"/>
        <a:ext cx="7416824" cy="605069"/>
      </dsp:txXfrm>
    </dsp:sp>
    <dsp:sp modelId="{0D259B34-2FC7-4407-800C-8B2D792B97C9}">
      <dsp:nvSpPr>
        <dsp:cNvPr id="0" name=""/>
        <dsp:cNvSpPr/>
      </dsp:nvSpPr>
      <dsp:spPr>
        <a:xfrm>
          <a:off x="0" y="576064"/>
          <a:ext cx="7416824" cy="515429"/>
        </a:xfrm>
        <a:prstGeom prst="rect">
          <a:avLst/>
        </a:prstGeom>
        <a:solidFill>
          <a:schemeClr val="accent3">
            <a:alpha val="90000"/>
            <a:tint val="40000"/>
            <a:hueOff val="0"/>
            <a:satOff val="0"/>
            <a:lumOff val="0"/>
            <a:alphaOff val="-4000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pl-PL" sz="1400" kern="1200" dirty="0" smtClean="0">
              <a:effectLst/>
              <a:latin typeface="+mn-lt"/>
            </a:rPr>
            <a:t>P</a:t>
          </a:r>
          <a:r>
            <a:rPr lang="en-US" sz="1400" kern="1200" dirty="0" err="1" smtClean="0">
              <a:effectLst/>
              <a:latin typeface="+mn-lt"/>
            </a:rPr>
            <a:t>articipation</a:t>
          </a:r>
          <a:r>
            <a:rPr lang="en-US" sz="1400" kern="1200" dirty="0" smtClean="0">
              <a:effectLst/>
              <a:latin typeface="+mn-lt"/>
            </a:rPr>
            <a:t> in the work of non-governmental organizations remains at a relatively low level (only 17.1% of the respondents have declared participation in the work of the NGOs). In addition, it is limited mainly to participation in WOŚP </a:t>
          </a:r>
          <a:endParaRPr lang="pl-PL" sz="1400" kern="1200" dirty="0"/>
        </a:p>
      </dsp:txBody>
      <dsp:txXfrm>
        <a:off x="0" y="576064"/>
        <a:ext cx="7416824" cy="5154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EF5E8-FD55-4F70-B67E-5F4919D18F4C}">
      <dsp:nvSpPr>
        <dsp:cNvPr id="0" name=""/>
        <dsp:cNvSpPr/>
      </dsp:nvSpPr>
      <dsp:spPr>
        <a:xfrm rot="5400000">
          <a:off x="4519461" y="-1985360"/>
          <a:ext cx="1243825" cy="553021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just" defTabSz="800100">
            <a:lnSpc>
              <a:spcPct val="90000"/>
            </a:lnSpc>
            <a:spcBef>
              <a:spcPct val="0"/>
            </a:spcBef>
            <a:spcAft>
              <a:spcPct val="15000"/>
            </a:spcAft>
            <a:buChar char="••"/>
          </a:pPr>
          <a:r>
            <a:rPr lang="en-GB" sz="1800" b="1" kern="1200" dirty="0" smtClean="0"/>
            <a:t>Identifying good practices</a:t>
          </a:r>
          <a:r>
            <a:rPr lang="en-GB" sz="1800" kern="1200" dirty="0" smtClean="0"/>
            <a:t>, which are possible to be duplicated by entities operating in the third sector, as well as by the public and private sectors in the context of the cooperation with the non-profit sector.</a:t>
          </a:r>
          <a:endParaRPr lang="pl-PL" sz="1800" kern="1200" dirty="0"/>
        </a:p>
      </dsp:txBody>
      <dsp:txXfrm rot="-5400000">
        <a:off x="2376267" y="218553"/>
        <a:ext cx="5469495" cy="1122387"/>
      </dsp:txXfrm>
    </dsp:sp>
    <dsp:sp modelId="{CCEC8876-FF6D-47FE-B6F2-1967B62C1C40}">
      <dsp:nvSpPr>
        <dsp:cNvPr id="0" name=""/>
        <dsp:cNvSpPr/>
      </dsp:nvSpPr>
      <dsp:spPr>
        <a:xfrm>
          <a:off x="734478" y="2355"/>
          <a:ext cx="1641789" cy="155478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pl-PL" sz="6500" kern="1200" dirty="0" smtClean="0"/>
            <a:t>4</a:t>
          </a:r>
          <a:endParaRPr lang="pl-PL" sz="6500" kern="1200" dirty="0"/>
        </a:p>
      </dsp:txBody>
      <dsp:txXfrm>
        <a:off x="810376" y="78253"/>
        <a:ext cx="1489993" cy="1402986"/>
      </dsp:txXfrm>
    </dsp:sp>
    <dsp:sp modelId="{9B92828C-F9EE-4884-83DC-64953F8CBC66}">
      <dsp:nvSpPr>
        <dsp:cNvPr id="0" name=""/>
        <dsp:cNvSpPr/>
      </dsp:nvSpPr>
      <dsp:spPr>
        <a:xfrm rot="5400000">
          <a:off x="4519461" y="-352839"/>
          <a:ext cx="1243825" cy="553021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just" defTabSz="800100">
            <a:lnSpc>
              <a:spcPct val="90000"/>
            </a:lnSpc>
            <a:spcBef>
              <a:spcPct val="0"/>
            </a:spcBef>
            <a:spcAft>
              <a:spcPct val="15000"/>
            </a:spcAft>
            <a:buChar char="••"/>
          </a:pPr>
          <a:r>
            <a:rPr lang="en-US" sz="1800" b="1" kern="1200" dirty="0" smtClean="0"/>
            <a:t>SWOT analysis </a:t>
          </a:r>
          <a:r>
            <a:rPr lang="en-US" sz="1800" kern="1200" dirty="0" smtClean="0"/>
            <a:t>of the sector with emphasis on the methods of solving major problems affecting the instability of the functioning of non-profit organizations in Poland and in </a:t>
          </a:r>
          <a:r>
            <a:rPr lang="en-US" sz="1800" kern="1200" dirty="0" err="1" smtClean="0"/>
            <a:t>Podlaskie</a:t>
          </a:r>
          <a:r>
            <a:rPr lang="en-US" sz="1800" kern="1200" dirty="0" smtClean="0"/>
            <a:t> </a:t>
          </a:r>
          <a:r>
            <a:rPr lang="en-US" sz="1800" kern="1200" dirty="0" err="1" smtClean="0"/>
            <a:t>Voivodeship</a:t>
          </a:r>
          <a:endParaRPr lang="pl-PL" sz="1800" kern="1200" dirty="0"/>
        </a:p>
      </dsp:txBody>
      <dsp:txXfrm rot="-5400000">
        <a:off x="2376267" y="1851074"/>
        <a:ext cx="5469495" cy="1122387"/>
      </dsp:txXfrm>
    </dsp:sp>
    <dsp:sp modelId="{81C335C8-1245-43EB-818A-B41DCBB1395C}">
      <dsp:nvSpPr>
        <dsp:cNvPr id="0" name=""/>
        <dsp:cNvSpPr/>
      </dsp:nvSpPr>
      <dsp:spPr>
        <a:xfrm>
          <a:off x="734478" y="1634876"/>
          <a:ext cx="1641789" cy="155478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pl-PL" sz="6500" kern="1200" dirty="0" smtClean="0"/>
            <a:t>5</a:t>
          </a:r>
          <a:endParaRPr lang="pl-PL" sz="6500" kern="1200" dirty="0"/>
        </a:p>
      </dsp:txBody>
      <dsp:txXfrm>
        <a:off x="810376" y="1710774"/>
        <a:ext cx="1489993" cy="1402986"/>
      </dsp:txXfrm>
    </dsp:sp>
    <dsp:sp modelId="{44FAB315-5B4C-48B1-912F-1D28FEB0BB3F}">
      <dsp:nvSpPr>
        <dsp:cNvPr id="0" name=""/>
        <dsp:cNvSpPr/>
      </dsp:nvSpPr>
      <dsp:spPr>
        <a:xfrm rot="5400000">
          <a:off x="4519461" y="1279682"/>
          <a:ext cx="1243825" cy="553021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just" defTabSz="800100">
            <a:lnSpc>
              <a:spcPct val="90000"/>
            </a:lnSpc>
            <a:spcBef>
              <a:spcPct val="0"/>
            </a:spcBef>
            <a:spcAft>
              <a:spcPct val="15000"/>
            </a:spcAft>
            <a:buChar char="••"/>
          </a:pPr>
          <a:r>
            <a:rPr lang="en-US" sz="1800" b="1" kern="1200" dirty="0" smtClean="0"/>
            <a:t>Analysis of how to manage non-profit organizations </a:t>
          </a:r>
          <a:r>
            <a:rPr lang="en-US" sz="1800" kern="1200" dirty="0" smtClean="0"/>
            <a:t>in </a:t>
          </a:r>
          <a:r>
            <a:rPr lang="en-US" sz="1800" kern="1200" dirty="0" err="1" smtClean="0"/>
            <a:t>Podlaskie</a:t>
          </a:r>
          <a:r>
            <a:rPr lang="en-US" sz="1800" kern="1200" dirty="0" smtClean="0"/>
            <a:t> </a:t>
          </a:r>
          <a:r>
            <a:rPr lang="en-US" sz="1800" kern="1200" dirty="0" err="1" smtClean="0"/>
            <a:t>Voivodeship</a:t>
          </a:r>
          <a:r>
            <a:rPr lang="en-US" sz="1800" kern="1200" dirty="0" smtClean="0"/>
            <a:t> in the aspect of implementing their mission to create the </a:t>
          </a:r>
          <a:r>
            <a:rPr lang="en-US" sz="1800" kern="1200" smtClean="0"/>
            <a:t>so-called </a:t>
          </a:r>
          <a:r>
            <a:rPr lang="pl-PL" sz="1800" kern="1200" smtClean="0"/>
            <a:t>"</a:t>
          </a:r>
          <a:r>
            <a:rPr lang="en-US" sz="1800" kern="1200" smtClean="0"/>
            <a:t>common </a:t>
          </a:r>
          <a:r>
            <a:rPr lang="en-US" sz="1800" kern="1200" dirty="0" smtClean="0"/>
            <a:t>good</a:t>
          </a:r>
          <a:r>
            <a:rPr lang="pl-PL" sz="1800" kern="1200" dirty="0" smtClean="0"/>
            <a:t>”.</a:t>
          </a:r>
          <a:endParaRPr lang="pl-PL" sz="1800" kern="1200" dirty="0"/>
        </a:p>
      </dsp:txBody>
      <dsp:txXfrm rot="-5400000">
        <a:off x="2376267" y="3483596"/>
        <a:ext cx="5469495" cy="1122387"/>
      </dsp:txXfrm>
    </dsp:sp>
    <dsp:sp modelId="{3065280C-C054-441B-A27A-E382D6C8CE5B}">
      <dsp:nvSpPr>
        <dsp:cNvPr id="0" name=""/>
        <dsp:cNvSpPr/>
      </dsp:nvSpPr>
      <dsp:spPr>
        <a:xfrm>
          <a:off x="734478" y="3267398"/>
          <a:ext cx="1641789" cy="155478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pl-PL" sz="6500" kern="1200" dirty="0" smtClean="0"/>
            <a:t>6</a:t>
          </a:r>
          <a:endParaRPr lang="pl-PL" sz="6500" kern="1200" dirty="0"/>
        </a:p>
      </dsp:txBody>
      <dsp:txXfrm>
        <a:off x="810376" y="3343296"/>
        <a:ext cx="1489993" cy="14029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EF5E8-FD55-4F70-B67E-5F4919D18F4C}">
      <dsp:nvSpPr>
        <dsp:cNvPr id="0" name=""/>
        <dsp:cNvSpPr/>
      </dsp:nvSpPr>
      <dsp:spPr>
        <a:xfrm rot="5400000">
          <a:off x="4519461" y="-1985360"/>
          <a:ext cx="1243825" cy="553021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just" defTabSz="800100">
            <a:lnSpc>
              <a:spcPct val="90000"/>
            </a:lnSpc>
            <a:spcBef>
              <a:spcPct val="0"/>
            </a:spcBef>
            <a:spcAft>
              <a:spcPct val="15000"/>
            </a:spcAft>
            <a:buChar char="••"/>
          </a:pPr>
          <a:r>
            <a:rPr lang="en-US" sz="1800" b="1" kern="1200" dirty="0" smtClean="0"/>
            <a:t>Examining t</a:t>
          </a:r>
          <a:r>
            <a:rPr lang="pl-PL" sz="1800" b="1" kern="1200" dirty="0" smtClean="0"/>
            <a:t>he</a:t>
          </a:r>
          <a:r>
            <a:rPr lang="en-US" sz="1800" b="1" kern="1200" dirty="0" smtClean="0"/>
            <a:t> flow of information and ways of effective communication between non-profit organizations and local government and other institutions</a:t>
          </a:r>
          <a:r>
            <a:rPr lang="pl-PL" sz="1800" b="1" kern="1200" dirty="0" smtClean="0"/>
            <a:t>.</a:t>
          </a:r>
          <a:endParaRPr lang="pl-PL" sz="1800" b="1" kern="1200" dirty="0"/>
        </a:p>
      </dsp:txBody>
      <dsp:txXfrm rot="-5400000">
        <a:off x="2376267" y="218553"/>
        <a:ext cx="5469495" cy="1122387"/>
      </dsp:txXfrm>
    </dsp:sp>
    <dsp:sp modelId="{CCEC8876-FF6D-47FE-B6F2-1967B62C1C40}">
      <dsp:nvSpPr>
        <dsp:cNvPr id="0" name=""/>
        <dsp:cNvSpPr/>
      </dsp:nvSpPr>
      <dsp:spPr>
        <a:xfrm>
          <a:off x="734478" y="2355"/>
          <a:ext cx="1641789" cy="155478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pl-PL" sz="6500" kern="1200" dirty="0" smtClean="0"/>
            <a:t>7</a:t>
          </a:r>
          <a:endParaRPr lang="pl-PL" sz="6500" kern="1200" dirty="0"/>
        </a:p>
      </dsp:txBody>
      <dsp:txXfrm>
        <a:off x="810376" y="78253"/>
        <a:ext cx="1489993" cy="1402986"/>
      </dsp:txXfrm>
    </dsp:sp>
    <dsp:sp modelId="{9B92828C-F9EE-4884-83DC-64953F8CBC66}">
      <dsp:nvSpPr>
        <dsp:cNvPr id="0" name=""/>
        <dsp:cNvSpPr/>
      </dsp:nvSpPr>
      <dsp:spPr>
        <a:xfrm rot="5400000">
          <a:off x="4519461" y="-352839"/>
          <a:ext cx="1243825" cy="553021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just" defTabSz="800100">
            <a:lnSpc>
              <a:spcPct val="90000"/>
            </a:lnSpc>
            <a:spcBef>
              <a:spcPct val="0"/>
            </a:spcBef>
            <a:spcAft>
              <a:spcPct val="15000"/>
            </a:spcAft>
            <a:buChar char="••"/>
          </a:pPr>
          <a:r>
            <a:rPr lang="en-GB" sz="1800" b="1" kern="1200" dirty="0" smtClean="0"/>
            <a:t>Examining the forms of integration of researched entities</a:t>
          </a:r>
          <a:r>
            <a:rPr lang="pl-PL" sz="1800" b="1" kern="1200" dirty="0" smtClean="0"/>
            <a:t>.</a:t>
          </a:r>
          <a:endParaRPr lang="pl-PL" sz="1800" b="1" kern="1200" dirty="0"/>
        </a:p>
      </dsp:txBody>
      <dsp:txXfrm rot="-5400000">
        <a:off x="2376267" y="1851074"/>
        <a:ext cx="5469495" cy="1122387"/>
      </dsp:txXfrm>
    </dsp:sp>
    <dsp:sp modelId="{81C335C8-1245-43EB-818A-B41DCBB1395C}">
      <dsp:nvSpPr>
        <dsp:cNvPr id="0" name=""/>
        <dsp:cNvSpPr/>
      </dsp:nvSpPr>
      <dsp:spPr>
        <a:xfrm>
          <a:off x="734478" y="1634876"/>
          <a:ext cx="1641789" cy="155478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pl-PL" sz="6500" kern="1200" dirty="0" smtClean="0"/>
            <a:t>8</a:t>
          </a:r>
          <a:endParaRPr lang="pl-PL" sz="6500" kern="1200" dirty="0"/>
        </a:p>
      </dsp:txBody>
      <dsp:txXfrm>
        <a:off x="810376" y="1710774"/>
        <a:ext cx="1489993" cy="1402986"/>
      </dsp:txXfrm>
    </dsp:sp>
    <dsp:sp modelId="{44FAB315-5B4C-48B1-912F-1D28FEB0BB3F}">
      <dsp:nvSpPr>
        <dsp:cNvPr id="0" name=""/>
        <dsp:cNvSpPr/>
      </dsp:nvSpPr>
      <dsp:spPr>
        <a:xfrm rot="5400000">
          <a:off x="4519461" y="1279682"/>
          <a:ext cx="1243825" cy="553021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just" defTabSz="800100">
            <a:lnSpc>
              <a:spcPct val="90000"/>
            </a:lnSpc>
            <a:spcBef>
              <a:spcPct val="0"/>
            </a:spcBef>
            <a:spcAft>
              <a:spcPct val="15000"/>
            </a:spcAft>
            <a:buChar char="••"/>
          </a:pPr>
          <a:r>
            <a:rPr lang="en-GB" sz="1800" b="1" kern="1200" dirty="0" smtClean="0"/>
            <a:t>Revealing factors related to social capital, which is developed by non-profit organizations affecting the promotion and obstructing the social promotion of the residents of </a:t>
          </a:r>
          <a:r>
            <a:rPr lang="en-GB" sz="1800" b="1" kern="1200" dirty="0" err="1" smtClean="0"/>
            <a:t>Podlaskie</a:t>
          </a:r>
          <a:r>
            <a:rPr lang="en-GB" sz="1800" b="1" kern="1200" dirty="0" smtClean="0"/>
            <a:t> </a:t>
          </a:r>
          <a:r>
            <a:rPr lang="en-GB" sz="1800" b="1" kern="1200" dirty="0" err="1" smtClean="0"/>
            <a:t>Voivodeship</a:t>
          </a:r>
          <a:r>
            <a:rPr lang="en-GB" sz="1800" b="1" kern="1200" dirty="0" smtClean="0"/>
            <a:t>.</a:t>
          </a:r>
          <a:endParaRPr lang="pl-PL" sz="1800" b="1" kern="1200" dirty="0"/>
        </a:p>
      </dsp:txBody>
      <dsp:txXfrm rot="-5400000">
        <a:off x="2376267" y="3483596"/>
        <a:ext cx="5469495" cy="1122387"/>
      </dsp:txXfrm>
    </dsp:sp>
    <dsp:sp modelId="{3065280C-C054-441B-A27A-E382D6C8CE5B}">
      <dsp:nvSpPr>
        <dsp:cNvPr id="0" name=""/>
        <dsp:cNvSpPr/>
      </dsp:nvSpPr>
      <dsp:spPr>
        <a:xfrm>
          <a:off x="734478" y="3267398"/>
          <a:ext cx="1641789" cy="155478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pl-PL" sz="6500" kern="1200" dirty="0" smtClean="0"/>
            <a:t>9</a:t>
          </a:r>
          <a:endParaRPr lang="pl-PL" sz="6500" kern="1200" dirty="0"/>
        </a:p>
      </dsp:txBody>
      <dsp:txXfrm>
        <a:off x="810376" y="3343296"/>
        <a:ext cx="1489993" cy="14029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EF5E8-FD55-4F70-B67E-5F4919D18F4C}">
      <dsp:nvSpPr>
        <dsp:cNvPr id="0" name=""/>
        <dsp:cNvSpPr/>
      </dsp:nvSpPr>
      <dsp:spPr>
        <a:xfrm rot="5400000">
          <a:off x="4519461" y="-1985360"/>
          <a:ext cx="1243825" cy="553021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just" defTabSz="666750">
            <a:lnSpc>
              <a:spcPct val="90000"/>
            </a:lnSpc>
            <a:spcBef>
              <a:spcPct val="0"/>
            </a:spcBef>
            <a:spcAft>
              <a:spcPct val="15000"/>
            </a:spcAft>
            <a:buChar char="••"/>
          </a:pPr>
          <a:r>
            <a:rPr lang="en-GB" sz="1500" b="1" kern="1200" dirty="0" smtClean="0"/>
            <a:t>Examining the relationship of social inequalities </a:t>
          </a:r>
          <a:r>
            <a:rPr lang="en-GB" sz="1500" kern="1200" dirty="0" smtClean="0"/>
            <a:t>in the light of the level of social capital in the territory of </a:t>
          </a:r>
          <a:r>
            <a:rPr lang="en-GB" sz="1500" kern="1200" dirty="0" err="1" smtClean="0"/>
            <a:t>Podlaskie</a:t>
          </a:r>
          <a:r>
            <a:rPr lang="en-GB" sz="1500" kern="1200" dirty="0" smtClean="0"/>
            <a:t> </a:t>
          </a:r>
          <a:r>
            <a:rPr lang="en-GB" sz="1500" kern="1200" dirty="0" err="1" smtClean="0"/>
            <a:t>Voivodeship</a:t>
          </a:r>
          <a:r>
            <a:rPr lang="en-GB" sz="1500" kern="1200" dirty="0" smtClean="0"/>
            <a:t> and </a:t>
          </a:r>
          <a:r>
            <a:rPr lang="en-GB" sz="1500" b="1" kern="1200" dirty="0" smtClean="0"/>
            <a:t>the potential peripheral positioning of </a:t>
          </a:r>
          <a:r>
            <a:rPr lang="en-GB" sz="1500" b="1" kern="1200" dirty="0" err="1" smtClean="0"/>
            <a:t>Podlaskie</a:t>
          </a:r>
          <a:r>
            <a:rPr lang="en-GB" sz="1500" b="1" kern="1200" dirty="0" smtClean="0"/>
            <a:t> </a:t>
          </a:r>
          <a:r>
            <a:rPr lang="en-GB" sz="1500" b="1" kern="1200" dirty="0" err="1" smtClean="0"/>
            <a:t>Voivodeship</a:t>
          </a:r>
          <a:r>
            <a:rPr lang="en-GB" sz="1500" b="1" kern="1200" dirty="0" smtClean="0"/>
            <a:t>, when compared </a:t>
          </a:r>
          <a:r>
            <a:rPr lang="en-GB" sz="1500" kern="1200" dirty="0" smtClean="0"/>
            <a:t>with other </a:t>
          </a:r>
          <a:r>
            <a:rPr lang="en-GB" sz="1500" kern="1200" dirty="0" err="1" smtClean="0"/>
            <a:t>voivod</a:t>
          </a:r>
          <a:r>
            <a:rPr lang="pl-PL" sz="1500" kern="1200" dirty="0" smtClean="0"/>
            <a:t>e</a:t>
          </a:r>
          <a:r>
            <a:rPr lang="en-GB" sz="1500" kern="1200" dirty="0" smtClean="0"/>
            <a:t>ships of Poland.</a:t>
          </a:r>
          <a:endParaRPr lang="pl-PL" sz="1500" b="1" kern="1200" dirty="0"/>
        </a:p>
      </dsp:txBody>
      <dsp:txXfrm rot="-5400000">
        <a:off x="2376267" y="218553"/>
        <a:ext cx="5469495" cy="1122387"/>
      </dsp:txXfrm>
    </dsp:sp>
    <dsp:sp modelId="{CCEC8876-FF6D-47FE-B6F2-1967B62C1C40}">
      <dsp:nvSpPr>
        <dsp:cNvPr id="0" name=""/>
        <dsp:cNvSpPr/>
      </dsp:nvSpPr>
      <dsp:spPr>
        <a:xfrm>
          <a:off x="734478" y="2355"/>
          <a:ext cx="1641789" cy="155478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pl-PL" sz="6500" kern="1200" dirty="0" smtClean="0"/>
            <a:t>10</a:t>
          </a:r>
          <a:endParaRPr lang="pl-PL" sz="6500" kern="1200" dirty="0"/>
        </a:p>
      </dsp:txBody>
      <dsp:txXfrm>
        <a:off x="810376" y="78253"/>
        <a:ext cx="1489993" cy="1402986"/>
      </dsp:txXfrm>
    </dsp:sp>
    <dsp:sp modelId="{9B92828C-F9EE-4884-83DC-64953F8CBC66}">
      <dsp:nvSpPr>
        <dsp:cNvPr id="0" name=""/>
        <dsp:cNvSpPr/>
      </dsp:nvSpPr>
      <dsp:spPr>
        <a:xfrm rot="5400000">
          <a:off x="4519461" y="-352839"/>
          <a:ext cx="1243825" cy="553021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just" defTabSz="666750">
            <a:lnSpc>
              <a:spcPct val="90000"/>
            </a:lnSpc>
            <a:spcBef>
              <a:spcPct val="0"/>
            </a:spcBef>
            <a:spcAft>
              <a:spcPct val="15000"/>
            </a:spcAft>
            <a:buChar char="••"/>
          </a:pPr>
          <a:r>
            <a:rPr lang="en-GB" sz="1500" b="1" kern="1200" dirty="0" smtClean="0"/>
            <a:t>Preparation of maps of the growth and stagnation</a:t>
          </a:r>
          <a:r>
            <a:rPr lang="pl-PL" sz="1500" b="1" kern="1200" dirty="0" smtClean="0"/>
            <a:t> </a:t>
          </a:r>
          <a:r>
            <a:rPr lang="en-GB" sz="1500" b="1" kern="1200" dirty="0" smtClean="0"/>
            <a:t>areas in terms of the development of social capital</a:t>
          </a:r>
          <a:r>
            <a:rPr lang="en-GB" sz="1500" kern="1200" dirty="0" smtClean="0"/>
            <a:t> in the territory of </a:t>
          </a:r>
          <a:r>
            <a:rPr lang="en-GB" sz="1500" kern="1200" dirty="0" err="1" smtClean="0"/>
            <a:t>Podlaskie</a:t>
          </a:r>
          <a:r>
            <a:rPr lang="en-GB" sz="1500" kern="1200" dirty="0" smtClean="0"/>
            <a:t> </a:t>
          </a:r>
          <a:r>
            <a:rPr lang="en-GB" sz="1500" kern="1200" dirty="0" err="1" smtClean="0"/>
            <a:t>Voivodeship</a:t>
          </a:r>
          <a:r>
            <a:rPr lang="pl-PL" sz="1500" kern="1200" dirty="0" smtClean="0"/>
            <a:t>.</a:t>
          </a:r>
          <a:endParaRPr lang="pl-PL" sz="1500" b="1" kern="1200" dirty="0"/>
        </a:p>
      </dsp:txBody>
      <dsp:txXfrm rot="-5400000">
        <a:off x="2376267" y="1851074"/>
        <a:ext cx="5469495" cy="1122387"/>
      </dsp:txXfrm>
    </dsp:sp>
    <dsp:sp modelId="{81C335C8-1245-43EB-818A-B41DCBB1395C}">
      <dsp:nvSpPr>
        <dsp:cNvPr id="0" name=""/>
        <dsp:cNvSpPr/>
      </dsp:nvSpPr>
      <dsp:spPr>
        <a:xfrm>
          <a:off x="734478" y="1634876"/>
          <a:ext cx="1641789" cy="155478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pl-PL" sz="6500" kern="1200" dirty="0" smtClean="0"/>
            <a:t>11</a:t>
          </a:r>
          <a:endParaRPr lang="pl-PL" sz="6500" kern="1200" dirty="0"/>
        </a:p>
      </dsp:txBody>
      <dsp:txXfrm>
        <a:off x="810376" y="1710774"/>
        <a:ext cx="1489993" cy="1402986"/>
      </dsp:txXfrm>
    </dsp:sp>
    <dsp:sp modelId="{44FAB315-5B4C-48B1-912F-1D28FEB0BB3F}">
      <dsp:nvSpPr>
        <dsp:cNvPr id="0" name=""/>
        <dsp:cNvSpPr/>
      </dsp:nvSpPr>
      <dsp:spPr>
        <a:xfrm rot="5400000">
          <a:off x="4519461" y="1279682"/>
          <a:ext cx="1243825" cy="553021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just" defTabSz="666750">
            <a:lnSpc>
              <a:spcPct val="90000"/>
            </a:lnSpc>
            <a:spcBef>
              <a:spcPct val="0"/>
            </a:spcBef>
            <a:spcAft>
              <a:spcPct val="15000"/>
            </a:spcAft>
            <a:buChar char="••"/>
          </a:pPr>
          <a:r>
            <a:rPr lang="en-GB" sz="1500" b="1" kern="1200" dirty="0" smtClean="0"/>
            <a:t>Verifying the hypothesis on the relationship between the activities of non-profit organizations and positive changes in social participation</a:t>
          </a:r>
          <a:r>
            <a:rPr lang="en-GB" sz="1500" kern="1200" dirty="0" smtClean="0"/>
            <a:t> in </a:t>
          </a:r>
          <a:r>
            <a:rPr lang="en-GB" sz="1500" kern="1200" dirty="0" err="1" smtClean="0"/>
            <a:t>Podlaskie</a:t>
          </a:r>
          <a:r>
            <a:rPr lang="en-GB" sz="1500" kern="1200" dirty="0" smtClean="0"/>
            <a:t> </a:t>
          </a:r>
          <a:r>
            <a:rPr lang="en-GB" sz="1500" kern="1200" dirty="0" err="1" smtClean="0"/>
            <a:t>Voivodeship</a:t>
          </a:r>
          <a:r>
            <a:rPr lang="en-GB" sz="1500" kern="1200" dirty="0" smtClean="0"/>
            <a:t>.</a:t>
          </a:r>
          <a:endParaRPr lang="pl-PL" sz="1500" b="1" kern="1200" dirty="0"/>
        </a:p>
      </dsp:txBody>
      <dsp:txXfrm rot="-5400000">
        <a:off x="2376267" y="3483596"/>
        <a:ext cx="5469495" cy="1122387"/>
      </dsp:txXfrm>
    </dsp:sp>
    <dsp:sp modelId="{3065280C-C054-441B-A27A-E382D6C8CE5B}">
      <dsp:nvSpPr>
        <dsp:cNvPr id="0" name=""/>
        <dsp:cNvSpPr/>
      </dsp:nvSpPr>
      <dsp:spPr>
        <a:xfrm>
          <a:off x="734478" y="3267398"/>
          <a:ext cx="1641789" cy="155478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pl-PL" sz="6500" kern="1200" dirty="0" smtClean="0"/>
            <a:t>12</a:t>
          </a:r>
          <a:endParaRPr lang="pl-PL" sz="6500" kern="1200" dirty="0"/>
        </a:p>
      </dsp:txBody>
      <dsp:txXfrm>
        <a:off x="810376" y="3343296"/>
        <a:ext cx="1489993" cy="14029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E47C1-4635-4B59-BA43-13579A5BD7B5}">
      <dsp:nvSpPr>
        <dsp:cNvPr id="0" name=""/>
        <dsp:cNvSpPr/>
      </dsp:nvSpPr>
      <dsp:spPr>
        <a:xfrm>
          <a:off x="0" y="0"/>
          <a:ext cx="6624736" cy="150766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pl-PL" sz="1700" b="1" kern="1200" dirty="0" smtClean="0"/>
            <a:t>PA</a:t>
          </a:r>
          <a:r>
            <a:rPr lang="pl-PL" sz="1600" b="1" kern="1200" dirty="0" smtClean="0"/>
            <a:t>PI, N=400</a:t>
          </a:r>
          <a:endParaRPr lang="pl-PL" sz="1600" b="1" kern="1200" dirty="0"/>
        </a:p>
        <a:p>
          <a:pPr marL="171450" lvl="1" indent="-171450" algn="just" defTabSz="711200">
            <a:lnSpc>
              <a:spcPct val="90000"/>
            </a:lnSpc>
            <a:spcBef>
              <a:spcPct val="0"/>
            </a:spcBef>
            <a:spcAft>
              <a:spcPct val="15000"/>
            </a:spcAft>
            <a:buChar char="••"/>
          </a:pPr>
          <a:r>
            <a:rPr lang="en-US" sz="1600" kern="1200" dirty="0" smtClean="0"/>
            <a:t>Activists, employees and volunteers of non-profit organizations operating in the territory of </a:t>
          </a:r>
          <a:r>
            <a:rPr lang="en-US" sz="1600" kern="1200" dirty="0" err="1" smtClean="0"/>
            <a:t>Podlaskie</a:t>
          </a:r>
          <a:r>
            <a:rPr lang="en-US" sz="1600" kern="1200" dirty="0" smtClean="0"/>
            <a:t> </a:t>
          </a:r>
          <a:r>
            <a:rPr lang="en-US" sz="1600" kern="1200" dirty="0" err="1" smtClean="0"/>
            <a:t>Voivodeship</a:t>
          </a:r>
          <a:r>
            <a:rPr lang="en-US" sz="1600" kern="1200" dirty="0" smtClean="0"/>
            <a:t> </a:t>
          </a:r>
          <a:endParaRPr lang="pl-PL" sz="1600" kern="1200" dirty="0"/>
        </a:p>
      </dsp:txBody>
      <dsp:txXfrm>
        <a:off x="1475713" y="0"/>
        <a:ext cx="5149022" cy="1507667"/>
      </dsp:txXfrm>
    </dsp:sp>
    <dsp:sp modelId="{7B663184-4822-4B06-84DA-FAB972911233}">
      <dsp:nvSpPr>
        <dsp:cNvPr id="0" name=""/>
        <dsp:cNvSpPr/>
      </dsp:nvSpPr>
      <dsp:spPr>
        <a:xfrm>
          <a:off x="150766" y="150766"/>
          <a:ext cx="1324947" cy="1206133"/>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AC2E2E-0AD4-474E-8A20-8E51642C0A38}">
      <dsp:nvSpPr>
        <dsp:cNvPr id="0" name=""/>
        <dsp:cNvSpPr/>
      </dsp:nvSpPr>
      <dsp:spPr>
        <a:xfrm>
          <a:off x="0" y="1658434"/>
          <a:ext cx="6624736" cy="150766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55650">
            <a:lnSpc>
              <a:spcPct val="90000"/>
            </a:lnSpc>
            <a:spcBef>
              <a:spcPct val="0"/>
            </a:spcBef>
            <a:spcAft>
              <a:spcPct val="35000"/>
            </a:spcAft>
          </a:pPr>
          <a:r>
            <a:rPr lang="pl-PL" sz="1700" b="1" kern="1200" dirty="0" smtClean="0"/>
            <a:t>FGI, N=4</a:t>
          </a:r>
          <a:endParaRPr lang="pl-PL" sz="1700" b="1" kern="1200" dirty="0"/>
        </a:p>
        <a:p>
          <a:pPr marL="171450" lvl="1" indent="-171450" algn="just" defTabSz="711200">
            <a:lnSpc>
              <a:spcPct val="90000"/>
            </a:lnSpc>
            <a:spcBef>
              <a:spcPct val="0"/>
            </a:spcBef>
            <a:spcAft>
              <a:spcPct val="15000"/>
            </a:spcAft>
            <a:buChar char="••"/>
          </a:pPr>
          <a:r>
            <a:rPr lang="en-US" sz="1600" kern="1200" dirty="0" smtClean="0"/>
            <a:t>Experts from selected non-governmental non-profit organizations due to the advancement of activities </a:t>
          </a:r>
          <a:endParaRPr lang="pl-PL" sz="1600" kern="1200" dirty="0"/>
        </a:p>
      </dsp:txBody>
      <dsp:txXfrm>
        <a:off x="1475713" y="1658434"/>
        <a:ext cx="5149022" cy="1507667"/>
      </dsp:txXfrm>
    </dsp:sp>
    <dsp:sp modelId="{9B5F231C-D18B-4967-98F5-6503B54098C2}">
      <dsp:nvSpPr>
        <dsp:cNvPr id="0" name=""/>
        <dsp:cNvSpPr/>
      </dsp:nvSpPr>
      <dsp:spPr>
        <a:xfrm>
          <a:off x="150766" y="1809200"/>
          <a:ext cx="1324947" cy="1206133"/>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EE4CA3-6D07-4E47-9F27-551F5C6D4359}">
      <dsp:nvSpPr>
        <dsp:cNvPr id="0" name=""/>
        <dsp:cNvSpPr/>
      </dsp:nvSpPr>
      <dsp:spPr>
        <a:xfrm>
          <a:off x="0" y="3316868"/>
          <a:ext cx="6624736" cy="150766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55650">
            <a:lnSpc>
              <a:spcPct val="90000"/>
            </a:lnSpc>
            <a:spcBef>
              <a:spcPct val="0"/>
            </a:spcBef>
            <a:spcAft>
              <a:spcPct val="35000"/>
            </a:spcAft>
          </a:pPr>
          <a:r>
            <a:rPr lang="pl-PL" sz="1700" b="1" kern="1200" dirty="0" smtClean="0"/>
            <a:t>IDI, N=20</a:t>
          </a:r>
          <a:endParaRPr lang="pl-PL" sz="1700" b="1" kern="1200" dirty="0"/>
        </a:p>
        <a:p>
          <a:pPr marL="171450" lvl="1" indent="-171450" algn="just" defTabSz="711200">
            <a:lnSpc>
              <a:spcPct val="90000"/>
            </a:lnSpc>
            <a:spcBef>
              <a:spcPct val="0"/>
            </a:spcBef>
            <a:spcAft>
              <a:spcPct val="15000"/>
            </a:spcAft>
            <a:buChar char="••"/>
          </a:pPr>
          <a:r>
            <a:rPr lang="en-US" sz="1600" kern="1200" dirty="0" smtClean="0"/>
            <a:t>1) Local leaders and organizers of NGO activities, (2) heads of platforms supporting the activities of non-governmental organizations, 3) major (strategic) donors and sponsors of activities of non-governmental non-profit organizations, 4) individuals involved in the development strategy </a:t>
          </a:r>
          <a:endParaRPr lang="pl-PL" sz="1600" kern="1200" dirty="0"/>
        </a:p>
      </dsp:txBody>
      <dsp:txXfrm>
        <a:off x="1475713" y="3316868"/>
        <a:ext cx="5149022" cy="1507667"/>
      </dsp:txXfrm>
    </dsp:sp>
    <dsp:sp modelId="{34A133B0-C7A1-4D15-9457-7C632CCC64E5}">
      <dsp:nvSpPr>
        <dsp:cNvPr id="0" name=""/>
        <dsp:cNvSpPr/>
      </dsp:nvSpPr>
      <dsp:spPr>
        <a:xfrm>
          <a:off x="150766" y="3467635"/>
          <a:ext cx="1324947" cy="1206133"/>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E47C1-4635-4B59-BA43-13579A5BD7B5}">
      <dsp:nvSpPr>
        <dsp:cNvPr id="0" name=""/>
        <dsp:cNvSpPr/>
      </dsp:nvSpPr>
      <dsp:spPr>
        <a:xfrm>
          <a:off x="0" y="0"/>
          <a:ext cx="6624736" cy="123412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pl-PL" sz="1700" b="1" kern="1200" dirty="0" smtClean="0"/>
            <a:t>CATI, N=1061</a:t>
          </a:r>
          <a:endParaRPr lang="pl-PL" sz="1700" b="1" kern="1200" dirty="0"/>
        </a:p>
        <a:p>
          <a:pPr marL="171450" lvl="1" indent="-171450" algn="l" defTabSz="711200">
            <a:lnSpc>
              <a:spcPct val="90000"/>
            </a:lnSpc>
            <a:spcBef>
              <a:spcPct val="0"/>
            </a:spcBef>
            <a:spcAft>
              <a:spcPct val="15000"/>
            </a:spcAft>
            <a:buChar char="••"/>
          </a:pPr>
          <a:r>
            <a:rPr lang="en-US" sz="1600" kern="1200" dirty="0" smtClean="0"/>
            <a:t>Adult residents of </a:t>
          </a:r>
          <a:r>
            <a:rPr lang="en-US" sz="1600" kern="1200" dirty="0" err="1" smtClean="0"/>
            <a:t>Podlaskie</a:t>
          </a:r>
          <a:r>
            <a:rPr lang="en-US" sz="1600" kern="1200" dirty="0" smtClean="0"/>
            <a:t> </a:t>
          </a:r>
          <a:r>
            <a:rPr lang="en-US" sz="1600" kern="1200" dirty="0" err="1" smtClean="0"/>
            <a:t>Voivodeship</a:t>
          </a:r>
          <a:r>
            <a:rPr lang="en-US" sz="1600" kern="1200" dirty="0" smtClean="0"/>
            <a:t> </a:t>
          </a:r>
          <a:endParaRPr lang="pl-PL" sz="1600" kern="1200" dirty="0"/>
        </a:p>
      </dsp:txBody>
      <dsp:txXfrm>
        <a:off x="1448359" y="0"/>
        <a:ext cx="5176376" cy="1234121"/>
      </dsp:txXfrm>
    </dsp:sp>
    <dsp:sp modelId="{7B663184-4822-4B06-84DA-FAB972911233}">
      <dsp:nvSpPr>
        <dsp:cNvPr id="0" name=""/>
        <dsp:cNvSpPr/>
      </dsp:nvSpPr>
      <dsp:spPr>
        <a:xfrm>
          <a:off x="123412" y="123412"/>
          <a:ext cx="1324947" cy="987297"/>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AC2E2E-0AD4-474E-8A20-8E51642C0A38}">
      <dsp:nvSpPr>
        <dsp:cNvPr id="0" name=""/>
        <dsp:cNvSpPr/>
      </dsp:nvSpPr>
      <dsp:spPr>
        <a:xfrm>
          <a:off x="0" y="1357533"/>
          <a:ext cx="6624736" cy="123412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pl-PL" sz="1700" b="1" kern="1200" dirty="0" smtClean="0"/>
            <a:t>CAWI, N=603</a:t>
          </a:r>
          <a:endParaRPr lang="pl-PL" sz="1700" b="1" kern="1200" dirty="0"/>
        </a:p>
        <a:p>
          <a:pPr marL="171450" lvl="1" indent="-171450" algn="l" defTabSz="711200">
            <a:lnSpc>
              <a:spcPct val="90000"/>
            </a:lnSpc>
            <a:spcBef>
              <a:spcPct val="0"/>
            </a:spcBef>
            <a:spcAft>
              <a:spcPct val="15000"/>
            </a:spcAft>
            <a:buChar char="••"/>
          </a:pPr>
          <a:r>
            <a:rPr lang="en-US" sz="1600" kern="1200" dirty="0" smtClean="0"/>
            <a:t>Young people</a:t>
          </a:r>
          <a:r>
            <a:rPr lang="pl-PL" sz="1600" kern="1200" dirty="0" smtClean="0"/>
            <a:t>,</a:t>
          </a:r>
          <a:r>
            <a:rPr lang="en-US" sz="1600" kern="1200" dirty="0" smtClean="0"/>
            <a:t> aged 15-18 years</a:t>
          </a:r>
          <a:r>
            <a:rPr lang="pl-PL" sz="1600" kern="1200" dirty="0" smtClean="0"/>
            <a:t>,</a:t>
          </a:r>
          <a:r>
            <a:rPr lang="en-US" sz="1600" kern="1200" dirty="0" smtClean="0"/>
            <a:t> from </a:t>
          </a:r>
          <a:r>
            <a:rPr lang="en-US" sz="1600" kern="1200" dirty="0" err="1" smtClean="0"/>
            <a:t>Podlaskie</a:t>
          </a:r>
          <a:r>
            <a:rPr lang="en-US" sz="1600" kern="1200" dirty="0" smtClean="0"/>
            <a:t> </a:t>
          </a:r>
          <a:r>
            <a:rPr lang="en-US" sz="1600" kern="1200" dirty="0" err="1" smtClean="0"/>
            <a:t>Voivodeship</a:t>
          </a:r>
          <a:endParaRPr lang="pl-PL" sz="1600" kern="1200" dirty="0"/>
        </a:p>
      </dsp:txBody>
      <dsp:txXfrm>
        <a:off x="1448359" y="1357533"/>
        <a:ext cx="5176376" cy="1234121"/>
      </dsp:txXfrm>
    </dsp:sp>
    <dsp:sp modelId="{9B5F231C-D18B-4967-98F5-6503B54098C2}">
      <dsp:nvSpPr>
        <dsp:cNvPr id="0" name=""/>
        <dsp:cNvSpPr/>
      </dsp:nvSpPr>
      <dsp:spPr>
        <a:xfrm>
          <a:off x="123412" y="1480945"/>
          <a:ext cx="1324947" cy="987297"/>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16BB5-89E8-4EC4-B3A5-2B3E7C777D76}">
      <dsp:nvSpPr>
        <dsp:cNvPr id="0" name=""/>
        <dsp:cNvSpPr/>
      </dsp:nvSpPr>
      <dsp:spPr>
        <a:xfrm>
          <a:off x="0" y="3219716"/>
          <a:ext cx="7416824" cy="1056782"/>
        </a:xfrm>
        <a:prstGeom prst="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l-PL" sz="2000" b="1" kern="1200" dirty="0" smtClean="0"/>
            <a:t>Method of </a:t>
          </a:r>
          <a:r>
            <a:rPr lang="pl-PL" sz="2000" b="1" kern="1200" dirty="0" err="1" smtClean="0"/>
            <a:t>implementation</a:t>
          </a:r>
          <a:endParaRPr lang="pl-PL" sz="2000" b="1" kern="1200" dirty="0" smtClean="0"/>
        </a:p>
      </dsp:txBody>
      <dsp:txXfrm>
        <a:off x="0" y="3219716"/>
        <a:ext cx="7416824" cy="570662"/>
      </dsp:txXfrm>
    </dsp:sp>
    <dsp:sp modelId="{E2AB246B-4CD5-4BD0-8634-259766BC48DA}">
      <dsp:nvSpPr>
        <dsp:cNvPr id="0" name=""/>
        <dsp:cNvSpPr/>
      </dsp:nvSpPr>
      <dsp:spPr>
        <a:xfrm>
          <a:off x="0" y="3769244"/>
          <a:ext cx="7416824" cy="48612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GB" sz="1400" kern="1200" noProof="0" dirty="0" smtClean="0">
              <a:effectLst/>
            </a:rPr>
            <a:t>We propose such measures to be implemented as part of the projects under the Operational Program Human Capital (e.g. Priority V "Good Governance"), which allow them to strengthening human resources of the organization, as well as effectively include cross-</a:t>
          </a:r>
          <a:r>
            <a:rPr lang="en-GB" sz="1400" kern="1200" noProof="0" dirty="0" err="1" smtClean="0">
              <a:effectLst/>
            </a:rPr>
            <a:t>sectoral</a:t>
          </a:r>
          <a:r>
            <a:rPr lang="en-GB" sz="1400" kern="1200" noProof="0" dirty="0" smtClean="0">
              <a:effectLst/>
            </a:rPr>
            <a:t> partnerships. </a:t>
          </a:r>
          <a:endParaRPr lang="pl-PL" sz="1400" kern="1200" dirty="0"/>
        </a:p>
      </dsp:txBody>
      <dsp:txXfrm>
        <a:off x="0" y="3769244"/>
        <a:ext cx="7416824" cy="486120"/>
      </dsp:txXfrm>
    </dsp:sp>
    <dsp:sp modelId="{2AA798FB-391E-4081-B8D7-B53E5EAFA02E}">
      <dsp:nvSpPr>
        <dsp:cNvPr id="0" name=""/>
        <dsp:cNvSpPr/>
      </dsp:nvSpPr>
      <dsp:spPr>
        <a:xfrm rot="10800000">
          <a:off x="0" y="1610236"/>
          <a:ext cx="7416824" cy="1625332"/>
        </a:xfrm>
        <a:prstGeom prst="upArrowCallout">
          <a:avLst/>
        </a:prstGeom>
        <a:solidFill>
          <a:schemeClr val="accent3">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l-PL" sz="2000" b="1" kern="1200" dirty="0" err="1" smtClean="0"/>
            <a:t>Recommendation</a:t>
          </a:r>
          <a:endParaRPr lang="pl-PL" sz="2000" b="1" kern="1200" dirty="0"/>
        </a:p>
      </dsp:txBody>
      <dsp:txXfrm rot="-10800000">
        <a:off x="0" y="1610236"/>
        <a:ext cx="7416824" cy="570491"/>
      </dsp:txXfrm>
    </dsp:sp>
    <dsp:sp modelId="{BAC1307F-C843-46BE-86AC-E93B1FDB2E47}">
      <dsp:nvSpPr>
        <dsp:cNvPr id="0" name=""/>
        <dsp:cNvSpPr/>
      </dsp:nvSpPr>
      <dsp:spPr>
        <a:xfrm>
          <a:off x="0" y="2180728"/>
          <a:ext cx="7416824" cy="485974"/>
        </a:xfrm>
        <a:prstGeom prst="rect">
          <a:avLst/>
        </a:prstGeom>
        <a:solidFill>
          <a:schemeClr val="accent3">
            <a:alpha val="90000"/>
            <a:tint val="40000"/>
            <a:hueOff val="0"/>
            <a:satOff val="0"/>
            <a:lumOff val="0"/>
            <a:alphaOff val="-2000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effectLst/>
            </a:rPr>
            <a:t>We recommend keeping information and training measures in the field of acquiring funds, both EU funds and classic fundraising among businesses and individuals.</a:t>
          </a:r>
          <a:endParaRPr lang="pl-PL" sz="1400" kern="1200" dirty="0" smtClean="0">
            <a:effectLst/>
          </a:endParaRPr>
        </a:p>
      </dsp:txBody>
      <dsp:txXfrm>
        <a:off x="0" y="2180728"/>
        <a:ext cx="7416824" cy="485974"/>
      </dsp:txXfrm>
    </dsp:sp>
    <dsp:sp modelId="{3B9CE79E-16BC-4B9F-AE4D-DEF95343ACE9}">
      <dsp:nvSpPr>
        <dsp:cNvPr id="0" name=""/>
        <dsp:cNvSpPr/>
      </dsp:nvSpPr>
      <dsp:spPr>
        <a:xfrm rot="10800000">
          <a:off x="0" y="0"/>
          <a:ext cx="7416824" cy="1625332"/>
        </a:xfrm>
        <a:prstGeom prst="upArrowCallout">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l-PL" sz="2000" b="1" kern="1200" dirty="0" smtClean="0"/>
            <a:t>Application</a:t>
          </a:r>
          <a:endParaRPr lang="pl-PL" sz="2000" b="1" kern="1200" dirty="0"/>
        </a:p>
      </dsp:txBody>
      <dsp:txXfrm rot="-10800000">
        <a:off x="0" y="0"/>
        <a:ext cx="7416824" cy="570491"/>
      </dsp:txXfrm>
    </dsp:sp>
    <dsp:sp modelId="{0D259B34-2FC7-4407-800C-8B2D792B97C9}">
      <dsp:nvSpPr>
        <dsp:cNvPr id="0" name=""/>
        <dsp:cNvSpPr/>
      </dsp:nvSpPr>
      <dsp:spPr>
        <a:xfrm>
          <a:off x="0" y="571247"/>
          <a:ext cx="7416824" cy="485974"/>
        </a:xfrm>
        <a:prstGeom prst="rect">
          <a:avLst/>
        </a:prstGeom>
        <a:solidFill>
          <a:schemeClr val="accent3">
            <a:alpha val="90000"/>
            <a:tint val="40000"/>
            <a:hueOff val="0"/>
            <a:satOff val="0"/>
            <a:lumOff val="0"/>
            <a:alphaOff val="-4000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effectLst/>
            </a:rPr>
            <a:t>The research shows that NGOs have problems obtaining funds for statutory activity. They complain especially on cooperation with the public sector </a:t>
          </a:r>
          <a:r>
            <a:rPr lang="pl-PL" sz="1400" kern="1200" dirty="0" smtClean="0">
              <a:effectLst/>
            </a:rPr>
            <a:t>.</a:t>
          </a:r>
          <a:endParaRPr lang="pl-PL" sz="1400" kern="1200" dirty="0"/>
        </a:p>
      </dsp:txBody>
      <dsp:txXfrm>
        <a:off x="0" y="571247"/>
        <a:ext cx="7416824" cy="4859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16BB5-89E8-4EC4-B3A5-2B3E7C777D76}">
      <dsp:nvSpPr>
        <dsp:cNvPr id="0" name=""/>
        <dsp:cNvSpPr/>
      </dsp:nvSpPr>
      <dsp:spPr>
        <a:xfrm>
          <a:off x="0" y="3219716"/>
          <a:ext cx="7416824" cy="1056782"/>
        </a:xfrm>
        <a:prstGeom prst="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l-PL" sz="2000" b="1" kern="1200" dirty="0" smtClean="0"/>
            <a:t>Method of </a:t>
          </a:r>
          <a:r>
            <a:rPr lang="pl-PL" sz="2000" b="1" kern="1200" dirty="0" err="1" smtClean="0"/>
            <a:t>implementation</a:t>
          </a:r>
          <a:endParaRPr lang="pl-PL" sz="2000" b="1" kern="1200" dirty="0"/>
        </a:p>
      </dsp:txBody>
      <dsp:txXfrm>
        <a:off x="0" y="3219716"/>
        <a:ext cx="7416824" cy="570662"/>
      </dsp:txXfrm>
    </dsp:sp>
    <dsp:sp modelId="{E2AB246B-4CD5-4BD0-8634-259766BC48DA}">
      <dsp:nvSpPr>
        <dsp:cNvPr id="0" name=""/>
        <dsp:cNvSpPr/>
      </dsp:nvSpPr>
      <dsp:spPr>
        <a:xfrm>
          <a:off x="0" y="3769244"/>
          <a:ext cx="7416824" cy="48612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effectLst/>
              <a:latin typeface="Calibri"/>
            </a:rPr>
            <a:t>Develop a simple and practical </a:t>
          </a:r>
          <a:r>
            <a:rPr lang="en-US" sz="1500" kern="1200" dirty="0" err="1" smtClean="0">
              <a:effectLst/>
              <a:latin typeface="Calibri"/>
            </a:rPr>
            <a:t>programme</a:t>
          </a:r>
          <a:r>
            <a:rPr lang="en-US" sz="1500" kern="1200" dirty="0" smtClean="0">
              <a:effectLst/>
              <a:latin typeface="Calibri"/>
            </a:rPr>
            <a:t> of cooperation between non-governmental organizations and local government, which will effectively improve this co-operation. </a:t>
          </a:r>
          <a:r>
            <a:rPr lang="pl-PL" sz="1500" kern="1200" dirty="0" smtClean="0">
              <a:effectLst/>
              <a:latin typeface="Calibri"/>
              <a:ea typeface="Calibri"/>
              <a:cs typeface="Calibri"/>
            </a:rPr>
            <a:t>. </a:t>
          </a:r>
          <a:endParaRPr lang="pl-PL" sz="1500" kern="1200" dirty="0"/>
        </a:p>
      </dsp:txBody>
      <dsp:txXfrm>
        <a:off x="0" y="3769244"/>
        <a:ext cx="7416824" cy="486120"/>
      </dsp:txXfrm>
    </dsp:sp>
    <dsp:sp modelId="{2AA798FB-391E-4081-B8D7-B53E5EAFA02E}">
      <dsp:nvSpPr>
        <dsp:cNvPr id="0" name=""/>
        <dsp:cNvSpPr/>
      </dsp:nvSpPr>
      <dsp:spPr>
        <a:xfrm rot="10800000">
          <a:off x="0" y="1610236"/>
          <a:ext cx="7416824" cy="1625332"/>
        </a:xfrm>
        <a:prstGeom prst="upArrowCallout">
          <a:avLst/>
        </a:prstGeom>
        <a:solidFill>
          <a:schemeClr val="accent3">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l-PL" sz="2000" b="1" kern="1200" dirty="0" err="1" smtClean="0"/>
            <a:t>Recommendation</a:t>
          </a:r>
          <a:endParaRPr lang="pl-PL" sz="2000" b="1" kern="1200" dirty="0"/>
        </a:p>
      </dsp:txBody>
      <dsp:txXfrm rot="-10800000">
        <a:off x="0" y="1610236"/>
        <a:ext cx="7416824" cy="570491"/>
      </dsp:txXfrm>
    </dsp:sp>
    <dsp:sp modelId="{BAC1307F-C843-46BE-86AC-E93B1FDB2E47}">
      <dsp:nvSpPr>
        <dsp:cNvPr id="0" name=""/>
        <dsp:cNvSpPr/>
      </dsp:nvSpPr>
      <dsp:spPr>
        <a:xfrm>
          <a:off x="0" y="2180728"/>
          <a:ext cx="7416824" cy="485974"/>
        </a:xfrm>
        <a:prstGeom prst="rect">
          <a:avLst/>
        </a:prstGeom>
        <a:solidFill>
          <a:schemeClr val="accent3">
            <a:alpha val="90000"/>
            <a:tint val="40000"/>
            <a:hueOff val="0"/>
            <a:satOff val="0"/>
            <a:lumOff val="0"/>
            <a:alphaOff val="-2000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effectLst/>
              <a:latin typeface="Calibri"/>
            </a:rPr>
            <a:t>Strengthen cooperation between NGOs and JST, especially in smaller communities.</a:t>
          </a:r>
          <a:endParaRPr lang="pl-PL" sz="1500" kern="1200" dirty="0"/>
        </a:p>
      </dsp:txBody>
      <dsp:txXfrm>
        <a:off x="0" y="2180728"/>
        <a:ext cx="7416824" cy="485974"/>
      </dsp:txXfrm>
    </dsp:sp>
    <dsp:sp modelId="{3B9CE79E-16BC-4B9F-AE4D-DEF95343ACE9}">
      <dsp:nvSpPr>
        <dsp:cNvPr id="0" name=""/>
        <dsp:cNvSpPr/>
      </dsp:nvSpPr>
      <dsp:spPr>
        <a:xfrm rot="10800000">
          <a:off x="0" y="756"/>
          <a:ext cx="7416824" cy="1625332"/>
        </a:xfrm>
        <a:prstGeom prst="upArrowCallout">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l-PL" sz="2000" b="1" kern="1200" dirty="0" smtClean="0"/>
            <a:t>Application</a:t>
          </a:r>
          <a:endParaRPr lang="pl-PL" sz="2000" b="1" kern="1200" dirty="0"/>
        </a:p>
      </dsp:txBody>
      <dsp:txXfrm rot="-10800000">
        <a:off x="0" y="756"/>
        <a:ext cx="7416824" cy="570491"/>
      </dsp:txXfrm>
    </dsp:sp>
    <dsp:sp modelId="{0D259B34-2FC7-4407-800C-8B2D792B97C9}">
      <dsp:nvSpPr>
        <dsp:cNvPr id="0" name=""/>
        <dsp:cNvSpPr/>
      </dsp:nvSpPr>
      <dsp:spPr>
        <a:xfrm>
          <a:off x="0" y="571247"/>
          <a:ext cx="7416824" cy="485974"/>
        </a:xfrm>
        <a:prstGeom prst="rect">
          <a:avLst/>
        </a:prstGeom>
        <a:solidFill>
          <a:schemeClr val="accent3">
            <a:alpha val="90000"/>
            <a:tint val="40000"/>
            <a:hueOff val="0"/>
            <a:satOff val="0"/>
            <a:lumOff val="0"/>
            <a:alphaOff val="-4000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effectLst/>
              <a:latin typeface="Calibri"/>
            </a:rPr>
            <a:t>The research shows that in many cases the cooperation between JST and NGO is difficult or non-existent at all, especially in smaller towns.</a:t>
          </a:r>
          <a:endParaRPr lang="pl-PL" sz="1500" kern="1200" dirty="0"/>
        </a:p>
      </dsp:txBody>
      <dsp:txXfrm>
        <a:off x="0" y="571247"/>
        <a:ext cx="7416824" cy="4859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16BB5-89E8-4EC4-B3A5-2B3E7C777D76}">
      <dsp:nvSpPr>
        <dsp:cNvPr id="0" name=""/>
        <dsp:cNvSpPr/>
      </dsp:nvSpPr>
      <dsp:spPr>
        <a:xfrm>
          <a:off x="0" y="3523275"/>
          <a:ext cx="7416824" cy="1156417"/>
        </a:xfrm>
        <a:prstGeom prst="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pl-PL" sz="2200" b="1" kern="1200" dirty="0" smtClean="0"/>
            <a:t>Method of </a:t>
          </a:r>
          <a:r>
            <a:rPr lang="pl-PL" sz="2200" b="1" kern="1200" dirty="0" err="1" smtClean="0"/>
            <a:t>implementation</a:t>
          </a:r>
          <a:endParaRPr lang="pl-PL" sz="2200" b="1" kern="1200" dirty="0"/>
        </a:p>
      </dsp:txBody>
      <dsp:txXfrm>
        <a:off x="0" y="3523275"/>
        <a:ext cx="7416824" cy="624465"/>
      </dsp:txXfrm>
    </dsp:sp>
    <dsp:sp modelId="{E2AB246B-4CD5-4BD0-8634-259766BC48DA}">
      <dsp:nvSpPr>
        <dsp:cNvPr id="0" name=""/>
        <dsp:cNvSpPr/>
      </dsp:nvSpPr>
      <dsp:spPr>
        <a:xfrm>
          <a:off x="0" y="4124612"/>
          <a:ext cx="7416824" cy="531952"/>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pl-PL" sz="1400" kern="1200" dirty="0" err="1" smtClean="0">
              <a:effectLst/>
              <a:latin typeface="Calibri"/>
            </a:rPr>
            <a:t>Introduce</a:t>
          </a:r>
          <a:r>
            <a:rPr lang="pl-PL" sz="1400" kern="1200" dirty="0" smtClean="0">
              <a:effectLst/>
              <a:latin typeface="Calibri"/>
            </a:rPr>
            <a:t> </a:t>
          </a:r>
          <a:r>
            <a:rPr lang="en-US" sz="1400" kern="1200" dirty="0" smtClean="0">
              <a:effectLst/>
              <a:latin typeface="Calibri"/>
            </a:rPr>
            <a:t>the records concerning strategic criteria in competitions posted by WUP Bialystok and the Marshal Office of </a:t>
          </a:r>
          <a:r>
            <a:rPr lang="en-US" sz="1400" kern="1200" dirty="0" err="1" smtClean="0">
              <a:effectLst/>
              <a:latin typeface="Calibri"/>
            </a:rPr>
            <a:t>Podlaskie</a:t>
          </a:r>
          <a:r>
            <a:rPr lang="en-US" sz="1400" kern="1200" dirty="0" smtClean="0">
              <a:effectLst/>
              <a:latin typeface="Calibri"/>
            </a:rPr>
            <a:t> </a:t>
          </a:r>
          <a:r>
            <a:rPr lang="en-US" sz="1400" kern="1200" dirty="0" err="1" smtClean="0">
              <a:effectLst/>
              <a:latin typeface="Calibri"/>
            </a:rPr>
            <a:t>Voivodship</a:t>
          </a:r>
          <a:r>
            <a:rPr lang="pl-PL" sz="1400" kern="1200" dirty="0" smtClean="0">
              <a:effectLst/>
              <a:latin typeface="Calibri"/>
              <a:ea typeface="Calibri"/>
              <a:cs typeface="Calibri"/>
            </a:rPr>
            <a:t>.</a:t>
          </a:r>
          <a:endParaRPr lang="pl-PL" sz="1400" kern="1200" dirty="0"/>
        </a:p>
      </dsp:txBody>
      <dsp:txXfrm>
        <a:off x="0" y="4124612"/>
        <a:ext cx="7416824" cy="531952"/>
      </dsp:txXfrm>
    </dsp:sp>
    <dsp:sp modelId="{2AA798FB-391E-4081-B8D7-B53E5EAFA02E}">
      <dsp:nvSpPr>
        <dsp:cNvPr id="0" name=""/>
        <dsp:cNvSpPr/>
      </dsp:nvSpPr>
      <dsp:spPr>
        <a:xfrm rot="10800000">
          <a:off x="0" y="1762051"/>
          <a:ext cx="7416824" cy="1778570"/>
        </a:xfrm>
        <a:prstGeom prst="upArrowCallout">
          <a:avLst/>
        </a:prstGeom>
        <a:solidFill>
          <a:schemeClr val="accent3">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pl-PL" sz="2200" b="1" kern="1200" dirty="0" err="1" smtClean="0"/>
            <a:t>Recommendation</a:t>
          </a:r>
          <a:endParaRPr lang="pl-PL" sz="2200" b="1" kern="1200" dirty="0"/>
        </a:p>
      </dsp:txBody>
      <dsp:txXfrm rot="-10800000">
        <a:off x="0" y="1762051"/>
        <a:ext cx="7416824" cy="624278"/>
      </dsp:txXfrm>
    </dsp:sp>
    <dsp:sp modelId="{BAC1307F-C843-46BE-86AC-E93B1FDB2E47}">
      <dsp:nvSpPr>
        <dsp:cNvPr id="0" name=""/>
        <dsp:cNvSpPr/>
      </dsp:nvSpPr>
      <dsp:spPr>
        <a:xfrm>
          <a:off x="0" y="2386329"/>
          <a:ext cx="7416824" cy="531792"/>
        </a:xfrm>
        <a:prstGeom prst="rect">
          <a:avLst/>
        </a:prstGeom>
        <a:solidFill>
          <a:schemeClr val="accent3">
            <a:alpha val="90000"/>
            <a:tint val="40000"/>
            <a:hueOff val="0"/>
            <a:satOff val="0"/>
            <a:lumOff val="0"/>
            <a:alphaOff val="-2000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effectLst/>
              <a:latin typeface="Calibri"/>
            </a:rPr>
            <a:t>We recommend the support of non-governmental organizations in efforts to strengthen social capital of the residents of </a:t>
          </a:r>
          <a:r>
            <a:rPr lang="en-US" sz="1400" kern="1200" dirty="0" err="1" smtClean="0">
              <a:effectLst/>
              <a:latin typeface="Calibri"/>
            </a:rPr>
            <a:t>Podlaskie</a:t>
          </a:r>
          <a:r>
            <a:rPr lang="en-US" sz="1400" kern="1200" dirty="0" smtClean="0">
              <a:effectLst/>
              <a:latin typeface="Calibri"/>
            </a:rPr>
            <a:t> </a:t>
          </a:r>
          <a:r>
            <a:rPr lang="en-US" sz="1400" kern="1200" dirty="0" err="1" smtClean="0">
              <a:effectLst/>
              <a:latin typeface="Calibri"/>
            </a:rPr>
            <a:t>Voivodeship</a:t>
          </a:r>
          <a:r>
            <a:rPr lang="en-US" sz="1400" kern="1200" dirty="0" smtClean="0">
              <a:effectLst/>
              <a:latin typeface="Calibri"/>
            </a:rPr>
            <a:t> in the areas identified by NGO representatives. </a:t>
          </a:r>
          <a:r>
            <a:rPr lang="pl-PL" sz="1400" kern="1200" dirty="0" smtClean="0">
              <a:effectLst/>
              <a:latin typeface="Calibri"/>
              <a:ea typeface="Calibri"/>
              <a:cs typeface="Calibri"/>
            </a:rPr>
            <a:t>  </a:t>
          </a:r>
          <a:endParaRPr lang="pl-PL" sz="1400" kern="1200" dirty="0"/>
        </a:p>
      </dsp:txBody>
      <dsp:txXfrm>
        <a:off x="0" y="2386329"/>
        <a:ext cx="7416824" cy="531792"/>
      </dsp:txXfrm>
    </dsp:sp>
    <dsp:sp modelId="{3B9CE79E-16BC-4B9F-AE4D-DEF95343ACE9}">
      <dsp:nvSpPr>
        <dsp:cNvPr id="0" name=""/>
        <dsp:cNvSpPr/>
      </dsp:nvSpPr>
      <dsp:spPr>
        <a:xfrm rot="10800000">
          <a:off x="0" y="827"/>
          <a:ext cx="7416824" cy="1778570"/>
        </a:xfrm>
        <a:prstGeom prst="upArrowCallout">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pl-PL" sz="2200" b="1" kern="1200" dirty="0" smtClean="0"/>
            <a:t>Application</a:t>
          </a:r>
          <a:endParaRPr lang="pl-PL" sz="2200" b="1" kern="1200" dirty="0"/>
        </a:p>
      </dsp:txBody>
      <dsp:txXfrm rot="-10800000">
        <a:off x="0" y="827"/>
        <a:ext cx="7416824" cy="624278"/>
      </dsp:txXfrm>
    </dsp:sp>
    <dsp:sp modelId="{0D259B34-2FC7-4407-800C-8B2D792B97C9}">
      <dsp:nvSpPr>
        <dsp:cNvPr id="0" name=""/>
        <dsp:cNvSpPr/>
      </dsp:nvSpPr>
      <dsp:spPr>
        <a:xfrm>
          <a:off x="0" y="625105"/>
          <a:ext cx="7416824" cy="531792"/>
        </a:xfrm>
        <a:prstGeom prst="rect">
          <a:avLst/>
        </a:prstGeom>
        <a:solidFill>
          <a:schemeClr val="accent3">
            <a:alpha val="90000"/>
            <a:tint val="40000"/>
            <a:hueOff val="0"/>
            <a:satOff val="0"/>
            <a:lumOff val="0"/>
            <a:alphaOff val="-4000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pl-PL" sz="1400" kern="1200" dirty="0" smtClean="0">
              <a:effectLst/>
              <a:latin typeface="Calibri"/>
            </a:rPr>
            <a:t>T</a:t>
          </a:r>
          <a:r>
            <a:rPr lang="en-US" sz="1400" kern="1200" dirty="0" smtClean="0">
              <a:effectLst/>
              <a:latin typeface="Calibri"/>
            </a:rPr>
            <a:t>he most important issues: development of socio-economic dialogue, social participation and social communication and exploitation of cultural and creative potential.</a:t>
          </a:r>
          <a:endParaRPr lang="pl-PL" sz="1400" kern="1200" dirty="0" smtClean="0">
            <a:effectLst/>
            <a:latin typeface="Calibri"/>
          </a:endParaRPr>
        </a:p>
      </dsp:txBody>
      <dsp:txXfrm>
        <a:off x="0" y="625105"/>
        <a:ext cx="7416824" cy="53179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0.06541</cdr:x>
      <cdr:y>0.92106</cdr:y>
    </cdr:from>
    <cdr:to>
      <cdr:x>0.22396</cdr:x>
      <cdr:y>0.9952</cdr:y>
    </cdr:to>
    <cdr:sp macro="" textlink="">
      <cdr:nvSpPr>
        <cdr:cNvPr id="2" name="pole tekstowe 1"/>
        <cdr:cNvSpPr txBox="1"/>
      </cdr:nvSpPr>
      <cdr:spPr>
        <a:xfrm xmlns:a="http://schemas.openxmlformats.org/drawingml/2006/main">
          <a:off x="564488" y="3249847"/>
          <a:ext cx="1368152" cy="261610"/>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defPPr>
            <a:defRPr lang="pl-P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r>
            <a:rPr lang="pl-PL" sz="1100" dirty="0" err="1" smtClean="0"/>
            <a:t>Civilizational</a:t>
          </a:r>
          <a:r>
            <a:rPr lang="pl-PL" sz="1100" dirty="0" smtClean="0"/>
            <a:t> </a:t>
          </a:r>
          <a:r>
            <a:rPr lang="pl-PL" sz="1100" dirty="0" err="1" smtClean="0"/>
            <a:t>level</a:t>
          </a:r>
          <a:endParaRPr lang="pl-PL" sz="1100" dirty="0"/>
        </a:p>
      </cdr:txBody>
    </cdr:sp>
  </cdr:relSizeAnchor>
  <cdr:relSizeAnchor xmlns:cdr="http://schemas.openxmlformats.org/drawingml/2006/chartDrawing">
    <cdr:from>
      <cdr:x>0.27291</cdr:x>
      <cdr:y>0.92135</cdr:y>
    </cdr:from>
    <cdr:to>
      <cdr:x>0.43146</cdr:x>
      <cdr:y>0.99549</cdr:y>
    </cdr:to>
    <cdr:sp macro="" textlink="">
      <cdr:nvSpPr>
        <cdr:cNvPr id="3" name="pole tekstowe 1"/>
        <cdr:cNvSpPr txBox="1"/>
      </cdr:nvSpPr>
      <cdr:spPr>
        <a:xfrm xmlns:a="http://schemas.openxmlformats.org/drawingml/2006/main">
          <a:off x="2355039" y="3250875"/>
          <a:ext cx="1368209" cy="261595"/>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GB" sz="1100" dirty="0">
              <a:solidFill>
                <a:schemeClr val="tx1"/>
              </a:solidFill>
            </a:rPr>
            <a:t>Social welfare</a:t>
          </a:r>
        </a:p>
      </cdr:txBody>
    </cdr:sp>
  </cdr:relSizeAnchor>
  <cdr:relSizeAnchor xmlns:cdr="http://schemas.openxmlformats.org/drawingml/2006/chartDrawing">
    <cdr:from>
      <cdr:x>0.47318</cdr:x>
      <cdr:y>0.91357</cdr:y>
    </cdr:from>
    <cdr:to>
      <cdr:x>0.64953</cdr:x>
      <cdr:y>0.98771</cdr:y>
    </cdr:to>
    <cdr:sp macro="" textlink="">
      <cdr:nvSpPr>
        <cdr:cNvPr id="4" name="pole tekstowe 1"/>
        <cdr:cNvSpPr txBox="1"/>
      </cdr:nvSpPr>
      <cdr:spPr>
        <a:xfrm xmlns:a="http://schemas.openxmlformats.org/drawingml/2006/main">
          <a:off x="4083252" y="3223426"/>
          <a:ext cx="1521796" cy="261610"/>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GB" sz="1100" dirty="0">
              <a:solidFill>
                <a:schemeClr val="tx1"/>
              </a:solidFill>
            </a:rPr>
            <a:t>Material wealth</a:t>
          </a:r>
        </a:p>
      </cdr:txBody>
    </cdr:sp>
  </cdr:relSizeAnchor>
  <cdr:relSizeAnchor xmlns:cdr="http://schemas.openxmlformats.org/drawingml/2006/chartDrawing">
    <cdr:from>
      <cdr:x>0.69125</cdr:x>
      <cdr:y>0.92105</cdr:y>
    </cdr:from>
    <cdr:to>
      <cdr:x>0.79972</cdr:x>
      <cdr:y>0.9952</cdr:y>
    </cdr:to>
    <cdr:sp macro="" textlink="">
      <cdr:nvSpPr>
        <cdr:cNvPr id="5" name="pole tekstowe 1"/>
        <cdr:cNvSpPr txBox="1"/>
      </cdr:nvSpPr>
      <cdr:spPr>
        <a:xfrm xmlns:a="http://schemas.openxmlformats.org/drawingml/2006/main">
          <a:off x="5965088" y="3249827"/>
          <a:ext cx="936029" cy="261630"/>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GB" sz="1100" dirty="0">
              <a:solidFill>
                <a:schemeClr val="tx1"/>
              </a:solidFill>
            </a:rPr>
            <a:t>Pathologies</a:t>
          </a:r>
          <a:endParaRPr lang="pl-PL" sz="1100" dirty="0"/>
        </a:p>
      </cdr:txBody>
    </cdr:sp>
  </cdr:relSizeAnchor>
  <cdr:relSizeAnchor xmlns:cdr="http://schemas.openxmlformats.org/drawingml/2006/chartDrawing">
    <cdr:from>
      <cdr:x>0.81531</cdr:x>
      <cdr:y>0.91357</cdr:y>
    </cdr:from>
    <cdr:to>
      <cdr:x>0.96438</cdr:x>
      <cdr:y>0.98771</cdr:y>
    </cdr:to>
    <cdr:sp macro="" textlink="">
      <cdr:nvSpPr>
        <cdr:cNvPr id="6" name="pole tekstowe 1"/>
        <cdr:cNvSpPr txBox="1"/>
      </cdr:nvSpPr>
      <cdr:spPr>
        <a:xfrm xmlns:a="http://schemas.openxmlformats.org/drawingml/2006/main">
          <a:off x="7035623" y="3223426"/>
          <a:ext cx="1286365" cy="261610"/>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GB" sz="1100" dirty="0">
              <a:solidFill>
                <a:schemeClr val="tx1"/>
              </a:solidFill>
            </a:rPr>
            <a:t>Social capital</a:t>
          </a:r>
          <a:endParaRPr lang="en-GB"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5DFEF-BC60-4172-9D24-A149CCDBAF95}" type="datetimeFigureOut">
              <a:rPr lang="pl-PL" smtClean="0"/>
              <a:pPr/>
              <a:t>2013-07-01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3A059C-B0A1-4722-B460-9C89146B6C30}" type="slidenum">
              <a:rPr lang="pl-PL" smtClean="0"/>
              <a:pPr/>
              <a:t>‹#›</a:t>
            </a:fld>
            <a:endParaRPr lang="pl-PL"/>
          </a:p>
        </p:txBody>
      </p:sp>
    </p:spTree>
    <p:extLst>
      <p:ext uri="{BB962C8B-B14F-4D97-AF65-F5344CB8AC3E}">
        <p14:creationId xmlns:p14="http://schemas.microsoft.com/office/powerpoint/2010/main" val="1002749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D3A059C-B0A1-4722-B460-9C89146B6C30}" type="slidenum">
              <a:rPr lang="pl-PL" smtClean="0"/>
              <a:pPr/>
              <a:t>29</a:t>
            </a:fld>
            <a:endParaRPr lang="pl-PL"/>
          </a:p>
        </p:txBody>
      </p:sp>
    </p:spTree>
    <p:extLst>
      <p:ext uri="{BB962C8B-B14F-4D97-AF65-F5344CB8AC3E}">
        <p14:creationId xmlns:p14="http://schemas.microsoft.com/office/powerpoint/2010/main" val="2827981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D3A059C-B0A1-4722-B460-9C89146B6C30}" type="slidenum">
              <a:rPr lang="pl-PL" smtClean="0"/>
              <a:pPr/>
              <a:t>30</a:t>
            </a:fld>
            <a:endParaRPr lang="pl-PL"/>
          </a:p>
        </p:txBody>
      </p:sp>
    </p:spTree>
    <p:extLst>
      <p:ext uri="{BB962C8B-B14F-4D97-AF65-F5344CB8AC3E}">
        <p14:creationId xmlns:p14="http://schemas.microsoft.com/office/powerpoint/2010/main" val="2827981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D3A059C-B0A1-4722-B460-9C89146B6C30}" type="slidenum">
              <a:rPr lang="pl-PL" smtClean="0"/>
              <a:pPr/>
              <a:t>31</a:t>
            </a:fld>
            <a:endParaRPr lang="pl-PL"/>
          </a:p>
        </p:txBody>
      </p:sp>
    </p:spTree>
    <p:extLst>
      <p:ext uri="{BB962C8B-B14F-4D97-AF65-F5344CB8AC3E}">
        <p14:creationId xmlns:p14="http://schemas.microsoft.com/office/powerpoint/2010/main" val="2827981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D3A059C-B0A1-4722-B460-9C89146B6C30}" type="slidenum">
              <a:rPr lang="pl-PL" smtClean="0"/>
              <a:pPr/>
              <a:t>32</a:t>
            </a:fld>
            <a:endParaRPr lang="pl-PL"/>
          </a:p>
        </p:txBody>
      </p:sp>
    </p:spTree>
    <p:extLst>
      <p:ext uri="{BB962C8B-B14F-4D97-AF65-F5344CB8AC3E}">
        <p14:creationId xmlns:p14="http://schemas.microsoft.com/office/powerpoint/2010/main" val="2827981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D3A059C-B0A1-4722-B460-9C89146B6C30}" type="slidenum">
              <a:rPr lang="pl-PL" smtClean="0"/>
              <a:pPr/>
              <a:t>33</a:t>
            </a:fld>
            <a:endParaRPr lang="pl-PL"/>
          </a:p>
        </p:txBody>
      </p:sp>
    </p:spTree>
    <p:extLst>
      <p:ext uri="{BB962C8B-B14F-4D97-AF65-F5344CB8AC3E}">
        <p14:creationId xmlns:p14="http://schemas.microsoft.com/office/powerpoint/2010/main" val="2827981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D3A059C-B0A1-4722-B460-9C89146B6C30}" type="slidenum">
              <a:rPr lang="pl-PL" smtClean="0"/>
              <a:pPr/>
              <a:t>34</a:t>
            </a:fld>
            <a:endParaRPr lang="pl-PL"/>
          </a:p>
        </p:txBody>
      </p:sp>
    </p:spTree>
    <p:extLst>
      <p:ext uri="{BB962C8B-B14F-4D97-AF65-F5344CB8AC3E}">
        <p14:creationId xmlns:p14="http://schemas.microsoft.com/office/powerpoint/2010/main" val="2827981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555BCF1E-1AB1-4D88-8265-3954C2687493}" type="slidenum">
              <a:rPr lang="pl-PL" smtClean="0"/>
              <a:pPr/>
              <a:t>35</a:t>
            </a:fld>
            <a:endParaRPr lang="pl-PL" dirty="0"/>
          </a:p>
        </p:txBody>
      </p:sp>
    </p:spTree>
    <p:extLst>
      <p:ext uri="{BB962C8B-B14F-4D97-AF65-F5344CB8AC3E}">
        <p14:creationId xmlns:p14="http://schemas.microsoft.com/office/powerpoint/2010/main" val="787737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l-P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l-PL"/>
          </a:p>
        </p:txBody>
      </p:sp>
      <p:sp>
        <p:nvSpPr>
          <p:cNvPr id="4" name="Date Placeholder 3"/>
          <p:cNvSpPr>
            <a:spLocks noGrp="1"/>
          </p:cNvSpPr>
          <p:nvPr>
            <p:ph type="dt" sz="half" idx="10"/>
          </p:nvPr>
        </p:nvSpPr>
        <p:spPr/>
        <p:txBody>
          <a:bodyPr/>
          <a:lstStyle/>
          <a:p>
            <a:fld id="{DCB77DA2-3520-42D9-8246-BBC1E5D7E4EB}" type="datetimeFigureOut">
              <a:rPr lang="pl-PL" smtClean="0"/>
              <a:pPr/>
              <a:t>2013-07-01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74759C9-D76E-4284-9DCF-677BB26C3D89}"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p>
            <a:fld id="{DCB77DA2-3520-42D9-8246-BBC1E5D7E4EB}" type="datetimeFigureOut">
              <a:rPr lang="pl-PL" smtClean="0"/>
              <a:pPr/>
              <a:t>2013-07-01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74759C9-D76E-4284-9DCF-677BB26C3D89}"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l-P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p>
            <a:fld id="{DCB77DA2-3520-42D9-8246-BBC1E5D7E4EB}" type="datetimeFigureOut">
              <a:rPr lang="pl-PL" smtClean="0"/>
              <a:pPr/>
              <a:t>2013-07-01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74759C9-D76E-4284-9DCF-677BB26C3D89}"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p>
            <a:fld id="{DCB77DA2-3520-42D9-8246-BBC1E5D7E4EB}" type="datetimeFigureOut">
              <a:rPr lang="pl-PL" smtClean="0"/>
              <a:pPr/>
              <a:t>2013-07-01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74759C9-D76E-4284-9DCF-677BB26C3D89}"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l-P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B77DA2-3520-42D9-8246-BBC1E5D7E4EB}" type="datetimeFigureOut">
              <a:rPr lang="pl-PL" smtClean="0"/>
              <a:pPr/>
              <a:t>2013-07-01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74759C9-D76E-4284-9DCF-677BB26C3D89}"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5" name="Date Placeholder 4"/>
          <p:cNvSpPr>
            <a:spLocks noGrp="1"/>
          </p:cNvSpPr>
          <p:nvPr>
            <p:ph type="dt" sz="half" idx="10"/>
          </p:nvPr>
        </p:nvSpPr>
        <p:spPr/>
        <p:txBody>
          <a:bodyPr/>
          <a:lstStyle/>
          <a:p>
            <a:fld id="{DCB77DA2-3520-42D9-8246-BBC1E5D7E4EB}" type="datetimeFigureOut">
              <a:rPr lang="pl-PL" smtClean="0"/>
              <a:pPr/>
              <a:t>2013-07-01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74759C9-D76E-4284-9DCF-677BB26C3D89}"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l-P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7" name="Date Placeholder 6"/>
          <p:cNvSpPr>
            <a:spLocks noGrp="1"/>
          </p:cNvSpPr>
          <p:nvPr>
            <p:ph type="dt" sz="half" idx="10"/>
          </p:nvPr>
        </p:nvSpPr>
        <p:spPr/>
        <p:txBody>
          <a:bodyPr/>
          <a:lstStyle/>
          <a:p>
            <a:fld id="{DCB77DA2-3520-42D9-8246-BBC1E5D7E4EB}" type="datetimeFigureOut">
              <a:rPr lang="pl-PL" smtClean="0"/>
              <a:pPr/>
              <a:t>2013-07-01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274759C9-D76E-4284-9DCF-677BB26C3D89}"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Date Placeholder 2"/>
          <p:cNvSpPr>
            <a:spLocks noGrp="1"/>
          </p:cNvSpPr>
          <p:nvPr>
            <p:ph type="dt" sz="half" idx="10"/>
          </p:nvPr>
        </p:nvSpPr>
        <p:spPr/>
        <p:txBody>
          <a:bodyPr/>
          <a:lstStyle/>
          <a:p>
            <a:fld id="{DCB77DA2-3520-42D9-8246-BBC1E5D7E4EB}" type="datetimeFigureOut">
              <a:rPr lang="pl-PL" smtClean="0"/>
              <a:pPr/>
              <a:t>2013-07-01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274759C9-D76E-4284-9DCF-677BB26C3D89}"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B77DA2-3520-42D9-8246-BBC1E5D7E4EB}" type="datetimeFigureOut">
              <a:rPr lang="pl-PL" smtClean="0"/>
              <a:pPr/>
              <a:t>2013-07-01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274759C9-D76E-4284-9DCF-677BB26C3D89}"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l-P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B77DA2-3520-42D9-8246-BBC1E5D7E4EB}" type="datetimeFigureOut">
              <a:rPr lang="pl-PL" smtClean="0"/>
              <a:pPr/>
              <a:t>2013-07-01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74759C9-D76E-4284-9DCF-677BB26C3D89}"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l-P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B77DA2-3520-42D9-8246-BBC1E5D7E4EB}" type="datetimeFigureOut">
              <a:rPr lang="pl-PL" smtClean="0"/>
              <a:pPr/>
              <a:t>2013-07-01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74759C9-D76E-4284-9DCF-677BB26C3D89}"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pl-P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B77DA2-3520-42D9-8246-BBC1E5D7E4EB}" type="datetimeFigureOut">
              <a:rPr lang="pl-PL" smtClean="0"/>
              <a:pPr/>
              <a:t>2013-07-01</a:t>
            </a:fld>
            <a:endParaRPr lang="pl-P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759C9-D76E-4284-9DCF-677BB26C3D89}"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4.jpeg"/><Relationship Id="rId7" Type="http://schemas.openxmlformats.org/officeDocument/2006/relationships/diagramColors" Target="../diagrams/colors7.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www.instytut-ipc.pl/" TargetMode="External"/><Relationship Id="rId4" Type="http://schemas.openxmlformats.org/officeDocument/2006/relationships/hyperlink" Target="mailto:biuro@instytut-ipc.pl"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ole tekstowe 7"/>
          <p:cNvSpPr txBox="1"/>
          <p:nvPr/>
        </p:nvSpPr>
        <p:spPr>
          <a:xfrm>
            <a:off x="179512" y="1628800"/>
            <a:ext cx="8784976" cy="2923877"/>
          </a:xfrm>
          <a:prstGeom prst="rect">
            <a:avLst/>
          </a:prstGeom>
          <a:noFill/>
        </p:spPr>
        <p:txBody>
          <a:bodyPr wrap="square" rtlCol="0">
            <a:spAutoFit/>
          </a:bodyPr>
          <a:lstStyle/>
          <a:p>
            <a:pPr lvl="0"/>
            <a:endParaRPr lang="pl-PL" dirty="0" smtClean="0"/>
          </a:p>
          <a:p>
            <a:pPr lvl="0" algn="ctr"/>
            <a:r>
              <a:rPr lang="en-US" sz="2800" b="1" dirty="0" smtClean="0"/>
              <a:t>PRESENTATION OF THE SURVEY RESULTS ENTITLED "SOCIAL CAPITAL OF PODLASKIE VOIVODESHIP IN THE CONTEXT OF THE FUNCTIONING OF THE NON-PROFIT SECTOR"</a:t>
            </a:r>
          </a:p>
          <a:p>
            <a:pPr lvl="0" algn="ctr"/>
            <a:endParaRPr lang="pl-PL" dirty="0" smtClean="0"/>
          </a:p>
          <a:p>
            <a:pPr lvl="0" algn="ctr"/>
            <a:endParaRPr lang="pl-PL" dirty="0" smtClean="0"/>
          </a:p>
          <a:p>
            <a:pPr lvl="0" algn="ctr"/>
            <a:endParaRPr lang="pl-PL"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179512" y="4873591"/>
            <a:ext cx="5184576" cy="671851"/>
          </a:xfrm>
          <a:prstGeom prst="rect">
            <a:avLst/>
          </a:prstGeom>
          <a:solidFill>
            <a:schemeClr val="bg1">
              <a:lumMod val="85000"/>
            </a:schemeClr>
          </a:solidFill>
        </p:spPr>
        <p:txBody>
          <a:bodyPr wrap="square" rtlCol="0" anchor="ctr">
            <a:spAutoFit/>
          </a:bodyPr>
          <a:lstStyle/>
          <a:p>
            <a:pPr algn="ctr">
              <a:lnSpc>
                <a:spcPct val="150000"/>
              </a:lnSpc>
            </a:pPr>
            <a:r>
              <a:rPr lang="pl-PL" sz="2800" b="1" i="1" dirty="0" smtClean="0"/>
              <a:t>Research </a:t>
            </a:r>
            <a:r>
              <a:rPr lang="pl-PL" sz="2800" b="1" i="1" dirty="0" err="1" smtClean="0"/>
              <a:t>results</a:t>
            </a:r>
            <a:endParaRPr lang="pl-PL" sz="2800" b="1" i="1" dirty="0"/>
          </a:p>
        </p:txBody>
      </p:sp>
      <p:pic>
        <p:nvPicPr>
          <p:cNvPr id="2" name="Picture 2" descr="arkusze kalkulacyjne,bankowość,biznes,budżetowanie,budżety,dane,ekonomia,ekonomie,finanse,finansowy,Fotolia,grafy,handel,inwestycje,konta,kontrole,koszty,księgowość,liczby,obliczenia,osiągi,pieniądze,przedsiębiorstwo,raporty,rynki,sprzedaż,straty,trendy,ulepszenia,wykres słupkowy,wykresy,wykresy kołowe,wyniki,wzrosty,zarządzanie,zmiany,zysk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96752"/>
            <a:ext cx="3095625"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289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p:cNvSpPr txBox="1"/>
          <p:nvPr/>
        </p:nvSpPr>
        <p:spPr>
          <a:xfrm>
            <a:off x="520188" y="1206044"/>
            <a:ext cx="8064896" cy="369332"/>
          </a:xfrm>
          <a:prstGeom prst="rect">
            <a:avLst/>
          </a:prstGeom>
          <a:noFill/>
        </p:spPr>
        <p:txBody>
          <a:bodyPr wrap="square" rtlCol="0">
            <a:spAutoFit/>
          </a:bodyPr>
          <a:lstStyle/>
          <a:p>
            <a:pPr algn="ctr"/>
            <a:r>
              <a:rPr lang="en-US" b="1" dirty="0"/>
              <a:t>Synthetic indicator of social capital</a:t>
            </a:r>
          </a:p>
        </p:txBody>
      </p:sp>
      <p:sp>
        <p:nvSpPr>
          <p:cNvPr id="9" name="pole tekstowe 8"/>
          <p:cNvSpPr txBox="1"/>
          <p:nvPr/>
        </p:nvSpPr>
        <p:spPr>
          <a:xfrm>
            <a:off x="263096" y="5157192"/>
            <a:ext cx="8629384" cy="923330"/>
          </a:xfrm>
          <a:prstGeom prst="rect">
            <a:avLst/>
          </a:prstGeom>
          <a:noFill/>
        </p:spPr>
        <p:txBody>
          <a:bodyPr wrap="square" rtlCol="0">
            <a:spAutoFit/>
          </a:bodyPr>
          <a:lstStyle/>
          <a:p>
            <a:pPr algn="just"/>
            <a:r>
              <a:rPr lang="en-US" dirty="0"/>
              <a:t>Based on data in the diagram below, it can be concluded that </a:t>
            </a:r>
            <a:r>
              <a:rPr lang="en-US" b="1" dirty="0"/>
              <a:t>the following </a:t>
            </a:r>
            <a:r>
              <a:rPr lang="en-US" b="1" dirty="0" err="1"/>
              <a:t>voivodeships</a:t>
            </a:r>
            <a:r>
              <a:rPr lang="en-US" b="1" dirty="0"/>
              <a:t> are characterized by the largest social capital: </a:t>
            </a:r>
            <a:r>
              <a:rPr lang="en-US" b="1" dirty="0" err="1"/>
              <a:t>Mazowieckie</a:t>
            </a:r>
            <a:r>
              <a:rPr lang="en-US" b="1" dirty="0"/>
              <a:t> (rank 1)</a:t>
            </a:r>
            <a:r>
              <a:rPr lang="en-US" dirty="0"/>
              <a:t>, </a:t>
            </a:r>
            <a:r>
              <a:rPr lang="en-US" dirty="0" err="1"/>
              <a:t>Lubelskie</a:t>
            </a:r>
            <a:r>
              <a:rPr lang="en-US" dirty="0"/>
              <a:t> (rank 2), </a:t>
            </a:r>
            <a:r>
              <a:rPr lang="en-US" dirty="0" err="1"/>
              <a:t>Pomorskie</a:t>
            </a:r>
            <a:r>
              <a:rPr lang="en-US" dirty="0"/>
              <a:t> (rank 3), </a:t>
            </a:r>
            <a:r>
              <a:rPr lang="en-US" dirty="0" err="1"/>
              <a:t>Świętokrzyskie</a:t>
            </a:r>
            <a:r>
              <a:rPr lang="en-US" dirty="0"/>
              <a:t> (rank 4) and </a:t>
            </a:r>
            <a:r>
              <a:rPr lang="en-US" dirty="0" err="1"/>
              <a:t>Podkarpackie</a:t>
            </a:r>
            <a:r>
              <a:rPr lang="en-US" dirty="0"/>
              <a:t> (rank 5). </a:t>
            </a:r>
          </a:p>
        </p:txBody>
      </p:sp>
      <p:graphicFrame>
        <p:nvGraphicFramePr>
          <p:cNvPr id="10" name="Wykres 9"/>
          <p:cNvGraphicFramePr>
            <a:graphicFrameLocks/>
          </p:cNvGraphicFramePr>
          <p:nvPr>
            <p:extLst>
              <p:ext uri="{D42A27DB-BD31-4B8C-83A1-F6EECF244321}">
                <p14:modId xmlns:p14="http://schemas.microsoft.com/office/powerpoint/2010/main" val="468349860"/>
              </p:ext>
            </p:extLst>
          </p:nvPr>
        </p:nvGraphicFramePr>
        <p:xfrm>
          <a:off x="263096" y="1645735"/>
          <a:ext cx="8629384"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6" name="pole tekstowe 5"/>
          <p:cNvSpPr txBox="1"/>
          <p:nvPr/>
        </p:nvSpPr>
        <p:spPr>
          <a:xfrm>
            <a:off x="206165" y="255333"/>
            <a:ext cx="5184576" cy="671851"/>
          </a:xfrm>
          <a:prstGeom prst="rect">
            <a:avLst/>
          </a:prstGeom>
          <a:solidFill>
            <a:schemeClr val="bg1">
              <a:lumMod val="85000"/>
            </a:schemeClr>
          </a:solidFill>
        </p:spPr>
        <p:txBody>
          <a:bodyPr wrap="square" rtlCol="0" anchor="ctr">
            <a:spAutoFit/>
          </a:bodyPr>
          <a:lstStyle/>
          <a:p>
            <a:pPr algn="ctr">
              <a:lnSpc>
                <a:spcPct val="150000"/>
              </a:lnSpc>
            </a:pPr>
            <a:r>
              <a:rPr lang="pl-PL" sz="2800" b="1" i="1" dirty="0"/>
              <a:t>Research </a:t>
            </a:r>
            <a:r>
              <a:rPr lang="pl-PL" sz="2800" b="1" i="1" dirty="0" err="1"/>
              <a:t>results</a:t>
            </a:r>
            <a:endParaRPr lang="pl-PL" sz="2800" b="1"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9" name="pole tekstowe 8"/>
          <p:cNvSpPr txBox="1"/>
          <p:nvPr/>
        </p:nvSpPr>
        <p:spPr>
          <a:xfrm>
            <a:off x="323528" y="908720"/>
            <a:ext cx="8352928" cy="369332"/>
          </a:xfrm>
          <a:prstGeom prst="rect">
            <a:avLst/>
          </a:prstGeom>
          <a:noFill/>
        </p:spPr>
        <p:txBody>
          <a:bodyPr wrap="square" rtlCol="0">
            <a:spAutoFit/>
          </a:bodyPr>
          <a:lstStyle/>
          <a:p>
            <a:pPr algn="ctr"/>
            <a:r>
              <a:rPr lang="pl-PL" b="1" dirty="0"/>
              <a:t>Liczba pracowników w organizacji pozarządowej</a:t>
            </a:r>
          </a:p>
        </p:txBody>
      </p:sp>
      <p:sp>
        <p:nvSpPr>
          <p:cNvPr id="12" name="pole tekstowe 11"/>
          <p:cNvSpPr txBox="1"/>
          <p:nvPr/>
        </p:nvSpPr>
        <p:spPr>
          <a:xfrm>
            <a:off x="206165" y="4149080"/>
            <a:ext cx="8686315" cy="1754326"/>
          </a:xfrm>
          <a:prstGeom prst="rect">
            <a:avLst/>
          </a:prstGeom>
          <a:noFill/>
        </p:spPr>
        <p:txBody>
          <a:bodyPr wrap="square" rtlCol="0">
            <a:spAutoFit/>
          </a:bodyPr>
          <a:lstStyle/>
          <a:p>
            <a:pPr algn="just"/>
            <a:r>
              <a:rPr lang="en-US" dirty="0"/>
              <a:t>Statistically, </a:t>
            </a:r>
            <a:r>
              <a:rPr lang="en-US" b="1" dirty="0"/>
              <a:t>one of the surveyed NGO employs 3 full-time employees, 20 volunteers and 5 activists and social workers.</a:t>
            </a:r>
            <a:r>
              <a:rPr lang="en-US" dirty="0"/>
              <a:t> By limiting the analysis of the employment issue to entities, which have demonstrated undertaking cooperation with individuals, the average number of employees in the designated groups is growing. </a:t>
            </a:r>
            <a:r>
              <a:rPr lang="en-US" b="1" dirty="0"/>
              <a:t>The average number of full-time employees in organizations was 6</a:t>
            </a:r>
            <a:r>
              <a:rPr lang="en-US" dirty="0"/>
              <a:t>; for volunteers it was 37 people, while for activists – 10 people.</a:t>
            </a:r>
          </a:p>
        </p:txBody>
      </p:sp>
      <p:graphicFrame>
        <p:nvGraphicFramePr>
          <p:cNvPr id="2" name="Tabela 1"/>
          <p:cNvGraphicFramePr>
            <a:graphicFrameLocks noGrp="1"/>
          </p:cNvGraphicFramePr>
          <p:nvPr>
            <p:extLst>
              <p:ext uri="{D42A27DB-BD31-4B8C-83A1-F6EECF244321}">
                <p14:modId xmlns:p14="http://schemas.microsoft.com/office/powerpoint/2010/main" val="1419626360"/>
              </p:ext>
            </p:extLst>
          </p:nvPr>
        </p:nvGraphicFramePr>
        <p:xfrm>
          <a:off x="385192" y="1412776"/>
          <a:ext cx="8229600" cy="2592288"/>
        </p:xfrm>
        <a:graphic>
          <a:graphicData uri="http://schemas.openxmlformats.org/drawingml/2006/table">
            <a:tbl>
              <a:tblPr firstRow="1" firstCol="1" bandRow="1">
                <a:tableStyleId>{93296810-A885-4BE3-A3E7-6D5BEEA58F35}</a:tableStyleId>
              </a:tblPr>
              <a:tblGrid>
                <a:gridCol w="2454067"/>
                <a:gridCol w="1925726"/>
                <a:gridCol w="1797345"/>
                <a:gridCol w="2052462"/>
              </a:tblGrid>
              <a:tr h="861243">
                <a:tc>
                  <a:txBody>
                    <a:bodyPr/>
                    <a:lstStyle/>
                    <a:p>
                      <a:pPr algn="just">
                        <a:lnSpc>
                          <a:spcPct val="115000"/>
                        </a:lnSpc>
                        <a:spcAft>
                          <a:spcPts val="0"/>
                        </a:spcAft>
                      </a:pPr>
                      <a:r>
                        <a:rPr lang="pl-PL" sz="1200" dirty="0">
                          <a:effectLst/>
                        </a:rPr>
                        <a:t> </a:t>
                      </a:r>
                      <a:endParaRPr lang="en-US" sz="1200" dirty="0">
                        <a:effectLst/>
                        <a:latin typeface="Calibri"/>
                        <a:ea typeface="Calibri"/>
                        <a:cs typeface="Calibri"/>
                      </a:endParaRPr>
                    </a:p>
                  </a:txBody>
                  <a:tcPr marL="44450" marR="44450" marT="0" marB="0"/>
                </a:tc>
                <a:tc>
                  <a:txBody>
                    <a:bodyPr/>
                    <a:lstStyle/>
                    <a:p>
                      <a:pPr algn="ctr">
                        <a:lnSpc>
                          <a:spcPct val="115000"/>
                        </a:lnSpc>
                        <a:spcAft>
                          <a:spcPts val="0"/>
                        </a:spcAft>
                      </a:pPr>
                      <a:r>
                        <a:rPr lang="pl-PL" sz="1200">
                          <a:effectLst/>
                        </a:rPr>
                        <a:t>Average number of people (in total)</a:t>
                      </a:r>
                      <a:endParaRPr lang="en-US" sz="1200">
                        <a:effectLst/>
                        <a:latin typeface="Calibri"/>
                        <a:ea typeface="Calibri"/>
                        <a:cs typeface="Calibri"/>
                      </a:endParaRPr>
                    </a:p>
                  </a:txBody>
                  <a:tcPr marL="44450" marR="44450" marT="0" marB="0" anchor="ctr"/>
                </a:tc>
                <a:tc>
                  <a:txBody>
                    <a:bodyPr/>
                    <a:lstStyle/>
                    <a:p>
                      <a:pPr algn="ctr">
                        <a:lnSpc>
                          <a:spcPct val="115000"/>
                        </a:lnSpc>
                        <a:spcAft>
                          <a:spcPts val="0"/>
                        </a:spcAft>
                      </a:pPr>
                      <a:r>
                        <a:rPr lang="pl-PL" sz="1200">
                          <a:effectLst/>
                        </a:rPr>
                        <a:t>Number of organizations, which indicated </a:t>
                      </a:r>
                      <a:endParaRPr lang="en-US" sz="1200">
                        <a:effectLst/>
                        <a:latin typeface="Calibri"/>
                        <a:ea typeface="Calibri"/>
                        <a:cs typeface="Calibri"/>
                      </a:endParaRPr>
                    </a:p>
                  </a:txBody>
                  <a:tcPr marL="44450" marR="44450" marT="0" marB="0" anchor="ctr"/>
                </a:tc>
                <a:tc>
                  <a:txBody>
                    <a:bodyPr/>
                    <a:lstStyle/>
                    <a:p>
                      <a:pPr algn="ctr">
                        <a:lnSpc>
                          <a:spcPct val="115000"/>
                        </a:lnSpc>
                        <a:spcAft>
                          <a:spcPts val="0"/>
                        </a:spcAft>
                      </a:pPr>
                      <a:r>
                        <a:rPr lang="pl-PL" sz="1200">
                          <a:effectLst/>
                        </a:rPr>
                        <a:t>Average number of persons (for organizations, which have indicated)</a:t>
                      </a:r>
                      <a:endParaRPr lang="en-US" sz="1200">
                        <a:effectLst/>
                        <a:latin typeface="Calibri"/>
                        <a:ea typeface="Calibri"/>
                        <a:cs typeface="Calibri"/>
                      </a:endParaRPr>
                    </a:p>
                  </a:txBody>
                  <a:tcPr marL="44450" marR="44450" marT="0" marB="0" anchor="ctr"/>
                </a:tc>
              </a:tr>
              <a:tr h="435436">
                <a:tc>
                  <a:txBody>
                    <a:bodyPr/>
                    <a:lstStyle/>
                    <a:p>
                      <a:pPr algn="just">
                        <a:lnSpc>
                          <a:spcPct val="115000"/>
                        </a:lnSpc>
                        <a:spcAft>
                          <a:spcPts val="0"/>
                        </a:spcAft>
                      </a:pPr>
                      <a:r>
                        <a:rPr lang="pl-PL" sz="1200">
                          <a:effectLst/>
                        </a:rPr>
                        <a:t>Full-time employees</a:t>
                      </a:r>
                      <a:endParaRPr lang="en-US" sz="1200">
                        <a:effectLst/>
                        <a:latin typeface="Calibri"/>
                        <a:ea typeface="Calibri"/>
                        <a:cs typeface="Calibri"/>
                      </a:endParaRPr>
                    </a:p>
                  </a:txBody>
                  <a:tcPr marL="44450" marR="44450" marT="0" marB="0" anchor="ctr"/>
                </a:tc>
                <a:tc>
                  <a:txBody>
                    <a:bodyPr/>
                    <a:lstStyle/>
                    <a:p>
                      <a:pPr algn="ctr">
                        <a:lnSpc>
                          <a:spcPct val="115000"/>
                        </a:lnSpc>
                        <a:spcAft>
                          <a:spcPts val="0"/>
                        </a:spcAft>
                      </a:pPr>
                      <a:r>
                        <a:rPr lang="pl-PL" sz="1200">
                          <a:effectLst/>
                        </a:rPr>
                        <a:t>3.17</a:t>
                      </a:r>
                      <a:endParaRPr lang="en-US" sz="1200">
                        <a:effectLst/>
                        <a:latin typeface="Calibri"/>
                        <a:ea typeface="Calibri"/>
                        <a:cs typeface="Calibri"/>
                      </a:endParaRPr>
                    </a:p>
                  </a:txBody>
                  <a:tcPr marL="44450" marR="44450" marT="0" marB="0" anchor="ctr"/>
                </a:tc>
                <a:tc>
                  <a:txBody>
                    <a:bodyPr/>
                    <a:lstStyle/>
                    <a:p>
                      <a:pPr algn="ctr">
                        <a:lnSpc>
                          <a:spcPct val="115000"/>
                        </a:lnSpc>
                        <a:spcAft>
                          <a:spcPts val="0"/>
                        </a:spcAft>
                      </a:pPr>
                      <a:r>
                        <a:rPr lang="pl-PL" sz="1200">
                          <a:effectLst/>
                        </a:rPr>
                        <a:t>207</a:t>
                      </a:r>
                      <a:endParaRPr lang="en-US" sz="1200">
                        <a:effectLst/>
                        <a:latin typeface="Calibri"/>
                        <a:ea typeface="Calibri"/>
                        <a:cs typeface="Calibri"/>
                      </a:endParaRPr>
                    </a:p>
                  </a:txBody>
                  <a:tcPr marL="44450" marR="44450" marT="0" marB="0" anchor="ctr"/>
                </a:tc>
                <a:tc>
                  <a:txBody>
                    <a:bodyPr/>
                    <a:lstStyle/>
                    <a:p>
                      <a:pPr algn="ctr">
                        <a:lnSpc>
                          <a:spcPct val="115000"/>
                        </a:lnSpc>
                        <a:spcAft>
                          <a:spcPts val="0"/>
                        </a:spcAft>
                      </a:pPr>
                      <a:r>
                        <a:rPr lang="pl-PL" sz="1200">
                          <a:effectLst/>
                        </a:rPr>
                        <a:t>6.12</a:t>
                      </a:r>
                      <a:endParaRPr lang="en-US" sz="1200">
                        <a:effectLst/>
                        <a:latin typeface="Calibri"/>
                        <a:ea typeface="Calibri"/>
                        <a:cs typeface="Calibri"/>
                      </a:endParaRPr>
                    </a:p>
                  </a:txBody>
                  <a:tcPr marL="44450" marR="44450" marT="0" marB="0" anchor="ctr"/>
                </a:tc>
              </a:tr>
              <a:tr h="410829">
                <a:tc>
                  <a:txBody>
                    <a:bodyPr/>
                    <a:lstStyle/>
                    <a:p>
                      <a:pPr algn="just">
                        <a:lnSpc>
                          <a:spcPct val="115000"/>
                        </a:lnSpc>
                        <a:spcAft>
                          <a:spcPts val="0"/>
                        </a:spcAft>
                      </a:pPr>
                      <a:r>
                        <a:rPr lang="pl-PL" sz="1200">
                          <a:effectLst/>
                        </a:rPr>
                        <a:t>Volunteers</a:t>
                      </a:r>
                      <a:endParaRPr lang="en-US" sz="1200">
                        <a:effectLst/>
                        <a:latin typeface="Calibri"/>
                        <a:ea typeface="Calibri"/>
                        <a:cs typeface="Calibri"/>
                      </a:endParaRPr>
                    </a:p>
                  </a:txBody>
                  <a:tcPr marL="44450" marR="44450" marT="0" marB="0" anchor="ctr"/>
                </a:tc>
                <a:tc>
                  <a:txBody>
                    <a:bodyPr/>
                    <a:lstStyle/>
                    <a:p>
                      <a:pPr algn="ctr">
                        <a:lnSpc>
                          <a:spcPct val="115000"/>
                        </a:lnSpc>
                        <a:spcAft>
                          <a:spcPts val="0"/>
                        </a:spcAft>
                      </a:pPr>
                      <a:r>
                        <a:rPr lang="pl-PL" sz="1200">
                          <a:effectLst/>
                        </a:rPr>
                        <a:t>19.86</a:t>
                      </a:r>
                      <a:endParaRPr lang="en-US" sz="1200">
                        <a:effectLst/>
                        <a:latin typeface="Calibri"/>
                        <a:ea typeface="Calibri"/>
                        <a:cs typeface="Calibri"/>
                      </a:endParaRPr>
                    </a:p>
                  </a:txBody>
                  <a:tcPr marL="44450" marR="44450" marT="0" marB="0" anchor="ctr"/>
                </a:tc>
                <a:tc>
                  <a:txBody>
                    <a:bodyPr/>
                    <a:lstStyle/>
                    <a:p>
                      <a:pPr algn="ctr">
                        <a:lnSpc>
                          <a:spcPct val="115000"/>
                        </a:lnSpc>
                        <a:spcAft>
                          <a:spcPts val="0"/>
                        </a:spcAft>
                      </a:pPr>
                      <a:r>
                        <a:rPr lang="pl-PL" sz="1200">
                          <a:effectLst/>
                        </a:rPr>
                        <a:t>217</a:t>
                      </a:r>
                      <a:endParaRPr lang="en-US" sz="1200">
                        <a:effectLst/>
                        <a:latin typeface="Calibri"/>
                        <a:ea typeface="Calibri"/>
                        <a:cs typeface="Calibri"/>
                      </a:endParaRPr>
                    </a:p>
                  </a:txBody>
                  <a:tcPr marL="44450" marR="44450" marT="0" marB="0" anchor="ctr"/>
                </a:tc>
                <a:tc>
                  <a:txBody>
                    <a:bodyPr/>
                    <a:lstStyle/>
                    <a:p>
                      <a:pPr algn="ctr">
                        <a:lnSpc>
                          <a:spcPct val="115000"/>
                        </a:lnSpc>
                        <a:spcAft>
                          <a:spcPts val="0"/>
                        </a:spcAft>
                      </a:pPr>
                      <a:r>
                        <a:rPr lang="pl-PL" sz="1200">
                          <a:effectLst/>
                        </a:rPr>
                        <a:t>36.61</a:t>
                      </a:r>
                      <a:endParaRPr lang="en-US" sz="1200">
                        <a:effectLst/>
                        <a:latin typeface="Calibri"/>
                        <a:ea typeface="Calibri"/>
                        <a:cs typeface="Calibri"/>
                      </a:endParaRPr>
                    </a:p>
                  </a:txBody>
                  <a:tcPr marL="44450" marR="44450" marT="0" marB="0" anchor="ctr"/>
                </a:tc>
              </a:tr>
              <a:tr h="884780">
                <a:tc>
                  <a:txBody>
                    <a:bodyPr/>
                    <a:lstStyle/>
                    <a:p>
                      <a:pPr algn="just">
                        <a:lnSpc>
                          <a:spcPct val="115000"/>
                        </a:lnSpc>
                        <a:spcAft>
                          <a:spcPts val="0"/>
                        </a:spcAft>
                      </a:pPr>
                      <a:r>
                        <a:rPr lang="pl-PL" sz="1200">
                          <a:effectLst/>
                        </a:rPr>
                        <a:t>Activists, social workers (unpaid)</a:t>
                      </a:r>
                      <a:endParaRPr lang="en-US" sz="1200">
                        <a:effectLst/>
                        <a:latin typeface="Calibri"/>
                        <a:ea typeface="Calibri"/>
                        <a:cs typeface="Calibri"/>
                      </a:endParaRPr>
                    </a:p>
                  </a:txBody>
                  <a:tcPr marL="44450" marR="44450" marT="0" marB="0" anchor="ctr"/>
                </a:tc>
                <a:tc>
                  <a:txBody>
                    <a:bodyPr/>
                    <a:lstStyle/>
                    <a:p>
                      <a:pPr algn="ctr">
                        <a:lnSpc>
                          <a:spcPct val="115000"/>
                        </a:lnSpc>
                        <a:spcAft>
                          <a:spcPts val="0"/>
                        </a:spcAft>
                      </a:pPr>
                      <a:r>
                        <a:rPr lang="pl-PL" sz="1200">
                          <a:effectLst/>
                        </a:rPr>
                        <a:t>4.61</a:t>
                      </a:r>
                      <a:endParaRPr lang="en-US" sz="1200">
                        <a:effectLst/>
                        <a:latin typeface="Calibri"/>
                        <a:ea typeface="Calibri"/>
                        <a:cs typeface="Calibri"/>
                      </a:endParaRPr>
                    </a:p>
                  </a:txBody>
                  <a:tcPr marL="44450" marR="44450" marT="0" marB="0" anchor="ctr"/>
                </a:tc>
                <a:tc>
                  <a:txBody>
                    <a:bodyPr/>
                    <a:lstStyle/>
                    <a:p>
                      <a:pPr algn="ctr">
                        <a:lnSpc>
                          <a:spcPct val="115000"/>
                        </a:lnSpc>
                        <a:spcAft>
                          <a:spcPts val="0"/>
                        </a:spcAft>
                      </a:pPr>
                      <a:r>
                        <a:rPr lang="pl-PL" sz="1200">
                          <a:effectLst/>
                        </a:rPr>
                        <a:t>184</a:t>
                      </a:r>
                      <a:endParaRPr lang="en-US" sz="1200">
                        <a:effectLst/>
                        <a:latin typeface="Calibri"/>
                        <a:ea typeface="Calibri"/>
                        <a:cs typeface="Calibri"/>
                      </a:endParaRPr>
                    </a:p>
                  </a:txBody>
                  <a:tcPr marL="44450" marR="44450" marT="0" marB="0" anchor="ctr"/>
                </a:tc>
                <a:tc>
                  <a:txBody>
                    <a:bodyPr/>
                    <a:lstStyle/>
                    <a:p>
                      <a:pPr algn="ctr">
                        <a:lnSpc>
                          <a:spcPct val="115000"/>
                        </a:lnSpc>
                        <a:spcAft>
                          <a:spcPts val="0"/>
                        </a:spcAft>
                      </a:pPr>
                      <a:r>
                        <a:rPr lang="pl-PL" sz="1200" dirty="0">
                          <a:effectLst/>
                        </a:rPr>
                        <a:t>10.02</a:t>
                      </a:r>
                      <a:endParaRPr lang="en-US" sz="1200" dirty="0">
                        <a:effectLst/>
                        <a:latin typeface="Calibri"/>
                        <a:ea typeface="Calibri"/>
                        <a:cs typeface="Calibri"/>
                      </a:endParaRPr>
                    </a:p>
                  </a:txBody>
                  <a:tcPr marL="44450" marR="44450" marT="0" marB="0" anchor="ctr"/>
                </a:tc>
              </a:tr>
            </a:tbl>
          </a:graphicData>
        </a:graphic>
      </p:graphicFrame>
      <p:sp>
        <p:nvSpPr>
          <p:cNvPr id="6" name="pole tekstowe 5"/>
          <p:cNvSpPr txBox="1"/>
          <p:nvPr/>
        </p:nvSpPr>
        <p:spPr>
          <a:xfrm>
            <a:off x="206165" y="255333"/>
            <a:ext cx="5184576" cy="671851"/>
          </a:xfrm>
          <a:prstGeom prst="rect">
            <a:avLst/>
          </a:prstGeom>
          <a:solidFill>
            <a:schemeClr val="bg1">
              <a:lumMod val="85000"/>
            </a:schemeClr>
          </a:solidFill>
        </p:spPr>
        <p:txBody>
          <a:bodyPr wrap="square" rtlCol="0" anchor="ctr">
            <a:spAutoFit/>
          </a:bodyPr>
          <a:lstStyle/>
          <a:p>
            <a:pPr algn="ctr">
              <a:lnSpc>
                <a:spcPct val="150000"/>
              </a:lnSpc>
            </a:pPr>
            <a:r>
              <a:rPr lang="pl-PL" sz="2800" b="1" i="1" dirty="0"/>
              <a:t>Research </a:t>
            </a:r>
            <a:r>
              <a:rPr lang="pl-PL" sz="2800" b="1" i="1" dirty="0" err="1"/>
              <a:t>results</a:t>
            </a:r>
            <a:endParaRPr lang="pl-PL" sz="2800" b="1"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p:cNvSpPr txBox="1"/>
          <p:nvPr/>
        </p:nvSpPr>
        <p:spPr>
          <a:xfrm>
            <a:off x="251520" y="1021378"/>
            <a:ext cx="8568952" cy="646331"/>
          </a:xfrm>
          <a:prstGeom prst="rect">
            <a:avLst/>
          </a:prstGeom>
          <a:noFill/>
        </p:spPr>
        <p:txBody>
          <a:bodyPr wrap="square" rtlCol="0">
            <a:spAutoFit/>
          </a:bodyPr>
          <a:lstStyle/>
          <a:p>
            <a:pPr algn="ctr"/>
            <a:r>
              <a:rPr lang="en-US" b="1" dirty="0"/>
              <a:t>Evaluation of the perception of non-governmental organizations, in </a:t>
            </a:r>
            <a:r>
              <a:rPr lang="en-US" b="1" dirty="0" err="1"/>
              <a:t>Podlaskie</a:t>
            </a:r>
            <a:r>
              <a:rPr lang="en-US" b="1" dirty="0"/>
              <a:t> </a:t>
            </a:r>
            <a:r>
              <a:rPr lang="en-US" b="1" dirty="0" err="1"/>
              <a:t>Voivodeship</a:t>
            </a:r>
            <a:endParaRPr lang="en-US" b="1" dirty="0"/>
          </a:p>
        </p:txBody>
      </p:sp>
      <p:sp>
        <p:nvSpPr>
          <p:cNvPr id="9" name="pole tekstowe 8"/>
          <p:cNvSpPr txBox="1"/>
          <p:nvPr/>
        </p:nvSpPr>
        <p:spPr>
          <a:xfrm>
            <a:off x="179512" y="4437112"/>
            <a:ext cx="8712968" cy="1477328"/>
          </a:xfrm>
          <a:prstGeom prst="rect">
            <a:avLst/>
          </a:prstGeom>
          <a:noFill/>
        </p:spPr>
        <p:txBody>
          <a:bodyPr wrap="square" rtlCol="0">
            <a:spAutoFit/>
          </a:bodyPr>
          <a:lstStyle/>
          <a:p>
            <a:pPr algn="just"/>
            <a:r>
              <a:rPr lang="en-US" dirty="0"/>
              <a:t>The perception of the perception of non-governmental organizations in </a:t>
            </a:r>
            <a:r>
              <a:rPr lang="en-US" dirty="0" err="1"/>
              <a:t>Podlaskie</a:t>
            </a:r>
            <a:r>
              <a:rPr lang="en-US" dirty="0"/>
              <a:t> </a:t>
            </a:r>
            <a:r>
              <a:rPr lang="en-US" dirty="0" err="1"/>
              <a:t>voivodeship</a:t>
            </a:r>
            <a:r>
              <a:rPr lang="en-US" dirty="0"/>
              <a:t>, carried out by the representatives of this sector, is optimistic: </a:t>
            </a:r>
            <a:r>
              <a:rPr lang="en-US" b="1" dirty="0"/>
              <a:t>83% have considered that NGOs in </a:t>
            </a:r>
            <a:r>
              <a:rPr lang="en-US" b="1" dirty="0" err="1"/>
              <a:t>Podlaskie</a:t>
            </a:r>
            <a:r>
              <a:rPr lang="en-US" b="1" dirty="0"/>
              <a:t> </a:t>
            </a:r>
            <a:r>
              <a:rPr lang="en-US" b="1" dirty="0" err="1"/>
              <a:t>Voivodeship</a:t>
            </a:r>
            <a:r>
              <a:rPr lang="en-US" b="1" dirty="0"/>
              <a:t> are perceived positively </a:t>
            </a:r>
            <a:r>
              <a:rPr lang="en-US" dirty="0"/>
              <a:t>(40% </a:t>
            </a:r>
            <a:r>
              <a:rPr lang="en-US" i="1" dirty="0"/>
              <a:t>- very positively</a:t>
            </a:r>
            <a:r>
              <a:rPr lang="en-US" dirty="0"/>
              <a:t>, 42.8% - </a:t>
            </a:r>
            <a:r>
              <a:rPr lang="en-US" i="1" dirty="0"/>
              <a:t>rather positively</a:t>
            </a:r>
            <a:r>
              <a:rPr lang="en-US" dirty="0"/>
              <a:t>). </a:t>
            </a:r>
            <a:r>
              <a:rPr lang="en-US" b="1" dirty="0"/>
              <a:t>Negative ratings almost do not appear </a:t>
            </a:r>
            <a:r>
              <a:rPr lang="en-US" dirty="0"/>
              <a:t>(only 2% of the respondents indicated</a:t>
            </a:r>
            <a:r>
              <a:rPr lang="en-US" i="1" dirty="0"/>
              <a:t> rather negatively</a:t>
            </a:r>
            <a:r>
              <a:rPr lang="en-US" dirty="0"/>
              <a:t>), and </a:t>
            </a:r>
            <a:r>
              <a:rPr lang="en-US" b="1" dirty="0"/>
              <a:t>15.3% were neutral</a:t>
            </a:r>
            <a:r>
              <a:rPr lang="en-US" dirty="0"/>
              <a:t>. </a:t>
            </a:r>
          </a:p>
        </p:txBody>
      </p:sp>
      <p:sp>
        <p:nvSpPr>
          <p:cNvPr id="6" name="pole tekstowe 5"/>
          <p:cNvSpPr txBox="1"/>
          <p:nvPr/>
        </p:nvSpPr>
        <p:spPr>
          <a:xfrm>
            <a:off x="206165" y="255333"/>
            <a:ext cx="5184576" cy="671851"/>
          </a:xfrm>
          <a:prstGeom prst="rect">
            <a:avLst/>
          </a:prstGeom>
          <a:solidFill>
            <a:schemeClr val="bg1">
              <a:lumMod val="85000"/>
            </a:schemeClr>
          </a:solidFill>
        </p:spPr>
        <p:txBody>
          <a:bodyPr wrap="square" rtlCol="0" anchor="ctr">
            <a:spAutoFit/>
          </a:bodyPr>
          <a:lstStyle/>
          <a:p>
            <a:pPr algn="ctr">
              <a:lnSpc>
                <a:spcPct val="150000"/>
              </a:lnSpc>
            </a:pPr>
            <a:r>
              <a:rPr lang="pl-PL" sz="2800" b="1" i="1" dirty="0"/>
              <a:t>Research </a:t>
            </a:r>
            <a:r>
              <a:rPr lang="pl-PL" sz="2800" b="1" i="1" dirty="0" err="1"/>
              <a:t>results</a:t>
            </a:r>
            <a:endParaRPr lang="pl-PL" sz="2800" b="1" i="1" dirty="0"/>
          </a:p>
        </p:txBody>
      </p:sp>
      <p:graphicFrame>
        <p:nvGraphicFramePr>
          <p:cNvPr id="7" name="Wykres 6"/>
          <p:cNvGraphicFramePr>
            <a:graphicFrameLocks/>
          </p:cNvGraphicFramePr>
          <p:nvPr>
            <p:extLst>
              <p:ext uri="{D42A27DB-BD31-4B8C-83A1-F6EECF244321}">
                <p14:modId xmlns:p14="http://schemas.microsoft.com/office/powerpoint/2010/main" val="877288746"/>
              </p:ext>
            </p:extLst>
          </p:nvPr>
        </p:nvGraphicFramePr>
        <p:xfrm>
          <a:off x="215516" y="1316221"/>
          <a:ext cx="8640960" cy="30870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p:cNvSpPr txBox="1"/>
          <p:nvPr/>
        </p:nvSpPr>
        <p:spPr>
          <a:xfrm>
            <a:off x="287524" y="1206044"/>
            <a:ext cx="8568952" cy="369332"/>
          </a:xfrm>
          <a:prstGeom prst="rect">
            <a:avLst/>
          </a:prstGeom>
          <a:noFill/>
        </p:spPr>
        <p:txBody>
          <a:bodyPr wrap="square" rtlCol="0">
            <a:spAutoFit/>
          </a:bodyPr>
          <a:lstStyle/>
          <a:p>
            <a:pPr algn="ctr"/>
            <a:r>
              <a:rPr lang="en-US" b="1" dirty="0"/>
              <a:t>Evaluation of the activities of non-governmental organizations in </a:t>
            </a:r>
            <a:r>
              <a:rPr lang="en-US" b="1" dirty="0" err="1"/>
              <a:t>Podlaskie</a:t>
            </a:r>
            <a:r>
              <a:rPr lang="en-US" b="1" dirty="0"/>
              <a:t> </a:t>
            </a:r>
            <a:r>
              <a:rPr lang="en-US" b="1" dirty="0" err="1"/>
              <a:t>Voivodeship</a:t>
            </a:r>
            <a:endParaRPr lang="en-US" b="1" dirty="0"/>
          </a:p>
        </p:txBody>
      </p:sp>
      <p:sp>
        <p:nvSpPr>
          <p:cNvPr id="9" name="pole tekstowe 8"/>
          <p:cNvSpPr txBox="1"/>
          <p:nvPr/>
        </p:nvSpPr>
        <p:spPr>
          <a:xfrm>
            <a:off x="188106" y="4437112"/>
            <a:ext cx="8848390" cy="1477328"/>
          </a:xfrm>
          <a:prstGeom prst="rect">
            <a:avLst/>
          </a:prstGeom>
          <a:noFill/>
        </p:spPr>
        <p:txBody>
          <a:bodyPr wrap="square" rtlCol="0">
            <a:spAutoFit/>
          </a:bodyPr>
          <a:lstStyle/>
          <a:p>
            <a:pPr algn="just"/>
            <a:r>
              <a:rPr lang="en-US" dirty="0"/>
              <a:t>In a similar way</a:t>
            </a:r>
            <a:r>
              <a:rPr lang="pl-PL" dirty="0"/>
              <a:t> the</a:t>
            </a:r>
            <a:r>
              <a:rPr lang="en-US" dirty="0"/>
              <a:t> NGO representatives evaluated the activity of </a:t>
            </a:r>
            <a:r>
              <a:rPr lang="en-US" dirty="0" err="1"/>
              <a:t>Podlaskie</a:t>
            </a:r>
            <a:r>
              <a:rPr lang="en-US" dirty="0"/>
              <a:t> </a:t>
            </a:r>
            <a:r>
              <a:rPr lang="en-US" dirty="0" err="1"/>
              <a:t>Voivodeship</a:t>
            </a:r>
            <a:r>
              <a:rPr lang="en-US" dirty="0"/>
              <a:t>: </a:t>
            </a:r>
            <a:r>
              <a:rPr lang="en-US" b="1" dirty="0"/>
              <a:t>there were virtually no negative ratings </a:t>
            </a:r>
            <a:r>
              <a:rPr lang="en-US" dirty="0"/>
              <a:t>(just 0.5% of the answers were</a:t>
            </a:r>
            <a:r>
              <a:rPr lang="en-US" i="1" dirty="0"/>
              <a:t> rather </a:t>
            </a:r>
            <a:r>
              <a:rPr lang="pl-PL" i="1" dirty="0" err="1"/>
              <a:t>well</a:t>
            </a:r>
            <a:r>
              <a:rPr lang="en-US" dirty="0"/>
              <a:t>), and </a:t>
            </a:r>
            <a:r>
              <a:rPr lang="en-US" b="1" dirty="0"/>
              <a:t>15.5% were neutral. Other NGO representatives (84%) evaluated the activities of the third sector in </a:t>
            </a:r>
            <a:r>
              <a:rPr lang="en-US" b="1" dirty="0" err="1"/>
              <a:t>Podlaskie</a:t>
            </a:r>
            <a:r>
              <a:rPr lang="en-US" b="1" dirty="0"/>
              <a:t> </a:t>
            </a:r>
            <a:r>
              <a:rPr lang="en-US" b="1" dirty="0" err="1"/>
              <a:t>Voivodeship</a:t>
            </a:r>
            <a:r>
              <a:rPr lang="en-US" b="1" dirty="0"/>
              <a:t> as positive</a:t>
            </a:r>
            <a:r>
              <a:rPr lang="en-US" dirty="0"/>
              <a:t>, with the majority of these ratings were </a:t>
            </a:r>
            <a:r>
              <a:rPr lang="en-US" i="1" dirty="0"/>
              <a:t>rather</a:t>
            </a:r>
            <a:r>
              <a:rPr lang="en-US" dirty="0"/>
              <a:t> </a:t>
            </a:r>
            <a:r>
              <a:rPr lang="en-US" i="1" dirty="0"/>
              <a:t>positive</a:t>
            </a:r>
            <a:r>
              <a:rPr lang="pl-PL" i="1" dirty="0"/>
              <a:t> </a:t>
            </a:r>
            <a:r>
              <a:rPr lang="en-US" dirty="0"/>
              <a:t>(52.8%) than</a:t>
            </a:r>
            <a:r>
              <a:rPr lang="en-US" i="1" dirty="0"/>
              <a:t> definitely positive</a:t>
            </a:r>
            <a:r>
              <a:rPr lang="en-US" dirty="0"/>
              <a:t> (31.3%).</a:t>
            </a:r>
          </a:p>
        </p:txBody>
      </p:sp>
      <p:sp>
        <p:nvSpPr>
          <p:cNvPr id="7" name="pole tekstowe 6"/>
          <p:cNvSpPr txBox="1"/>
          <p:nvPr/>
        </p:nvSpPr>
        <p:spPr>
          <a:xfrm>
            <a:off x="206165" y="255333"/>
            <a:ext cx="5184576" cy="671851"/>
          </a:xfrm>
          <a:prstGeom prst="rect">
            <a:avLst/>
          </a:prstGeom>
          <a:solidFill>
            <a:schemeClr val="bg1">
              <a:lumMod val="85000"/>
            </a:schemeClr>
          </a:solidFill>
        </p:spPr>
        <p:txBody>
          <a:bodyPr wrap="square" rtlCol="0" anchor="ctr">
            <a:spAutoFit/>
          </a:bodyPr>
          <a:lstStyle/>
          <a:p>
            <a:pPr algn="ctr">
              <a:lnSpc>
                <a:spcPct val="150000"/>
              </a:lnSpc>
            </a:pPr>
            <a:r>
              <a:rPr lang="pl-PL" sz="2800" b="1" i="1" dirty="0"/>
              <a:t>Research </a:t>
            </a:r>
            <a:r>
              <a:rPr lang="pl-PL" sz="2800" b="1" i="1" dirty="0" err="1"/>
              <a:t>results</a:t>
            </a:r>
            <a:endParaRPr lang="pl-PL" sz="2800" b="1" i="1" dirty="0"/>
          </a:p>
        </p:txBody>
      </p:sp>
      <p:graphicFrame>
        <p:nvGraphicFramePr>
          <p:cNvPr id="10" name="Wykres 9"/>
          <p:cNvGraphicFramePr>
            <a:graphicFrameLocks/>
          </p:cNvGraphicFramePr>
          <p:nvPr>
            <p:extLst>
              <p:ext uri="{D42A27DB-BD31-4B8C-83A1-F6EECF244321}">
                <p14:modId xmlns:p14="http://schemas.microsoft.com/office/powerpoint/2010/main" val="3668935918"/>
              </p:ext>
            </p:extLst>
          </p:nvPr>
        </p:nvGraphicFramePr>
        <p:xfrm>
          <a:off x="172387" y="1436694"/>
          <a:ext cx="8549738" cy="301504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p:cNvSpPr txBox="1"/>
          <p:nvPr/>
        </p:nvSpPr>
        <p:spPr>
          <a:xfrm>
            <a:off x="206164" y="1005989"/>
            <a:ext cx="5878003" cy="338554"/>
          </a:xfrm>
          <a:prstGeom prst="rect">
            <a:avLst/>
          </a:prstGeom>
          <a:noFill/>
        </p:spPr>
        <p:txBody>
          <a:bodyPr wrap="square" rtlCol="0">
            <a:spAutoFit/>
          </a:bodyPr>
          <a:lstStyle/>
          <a:p>
            <a:pPr algn="ctr"/>
            <a:r>
              <a:rPr lang="en-US" sz="1600" b="1" dirty="0"/>
              <a:t>Evaluation of co-operation of organizations with other partners</a:t>
            </a:r>
            <a:endParaRPr lang="en-US" sz="1750" b="1" dirty="0"/>
          </a:p>
        </p:txBody>
      </p:sp>
      <p:sp>
        <p:nvSpPr>
          <p:cNvPr id="14" name="pole tekstowe 13"/>
          <p:cNvSpPr txBox="1"/>
          <p:nvPr/>
        </p:nvSpPr>
        <p:spPr>
          <a:xfrm>
            <a:off x="5986024" y="1323522"/>
            <a:ext cx="2952328" cy="4278094"/>
          </a:xfrm>
          <a:prstGeom prst="rect">
            <a:avLst/>
          </a:prstGeom>
          <a:noFill/>
        </p:spPr>
        <p:txBody>
          <a:bodyPr wrap="square" rtlCol="0">
            <a:spAutoFit/>
          </a:bodyPr>
          <a:lstStyle/>
          <a:p>
            <a:pPr algn="ctr"/>
            <a:r>
              <a:rPr lang="en-US" sz="1600" b="1" dirty="0"/>
              <a:t>The level of cooperation of non-governmental organizations with entities from other sectors is evaluated positively</a:t>
            </a:r>
            <a:r>
              <a:rPr lang="en-US" sz="1600" dirty="0"/>
              <a:t>: very positive and positive ratings were in the majority of NGO representatives, with </a:t>
            </a:r>
            <a:r>
              <a:rPr lang="en-US" sz="1600" b="1" dirty="0"/>
              <a:t>the relatively little percentage applied to private sector (71.1%), and the largest percentage applied to public sector (79%). Co-operation with other non-governmental organizations was also highly rated </a:t>
            </a:r>
            <a:r>
              <a:rPr lang="en-US" sz="1600" dirty="0"/>
              <a:t>and the percentage of highly positive answers was 73.6%. </a:t>
            </a:r>
          </a:p>
        </p:txBody>
      </p:sp>
      <p:sp>
        <p:nvSpPr>
          <p:cNvPr id="7" name="pole tekstowe 6"/>
          <p:cNvSpPr txBox="1"/>
          <p:nvPr/>
        </p:nvSpPr>
        <p:spPr>
          <a:xfrm>
            <a:off x="206165" y="255333"/>
            <a:ext cx="5184576" cy="671851"/>
          </a:xfrm>
          <a:prstGeom prst="rect">
            <a:avLst/>
          </a:prstGeom>
          <a:solidFill>
            <a:schemeClr val="bg1">
              <a:lumMod val="85000"/>
            </a:schemeClr>
          </a:solidFill>
        </p:spPr>
        <p:txBody>
          <a:bodyPr wrap="square" rtlCol="0" anchor="ctr">
            <a:spAutoFit/>
          </a:bodyPr>
          <a:lstStyle/>
          <a:p>
            <a:pPr algn="ctr">
              <a:lnSpc>
                <a:spcPct val="150000"/>
              </a:lnSpc>
            </a:pPr>
            <a:r>
              <a:rPr lang="pl-PL" sz="2800" b="1" i="1" dirty="0"/>
              <a:t>Research </a:t>
            </a:r>
            <a:r>
              <a:rPr lang="pl-PL" sz="2800" b="1" i="1" dirty="0" err="1"/>
              <a:t>results</a:t>
            </a:r>
            <a:endParaRPr lang="pl-PL" sz="2800" b="1" i="1" dirty="0"/>
          </a:p>
        </p:txBody>
      </p:sp>
      <p:graphicFrame>
        <p:nvGraphicFramePr>
          <p:cNvPr id="9" name="Wykres 8"/>
          <p:cNvGraphicFramePr>
            <a:graphicFrameLocks/>
          </p:cNvGraphicFramePr>
          <p:nvPr>
            <p:extLst>
              <p:ext uri="{D42A27DB-BD31-4B8C-83A1-F6EECF244321}">
                <p14:modId xmlns:p14="http://schemas.microsoft.com/office/powerpoint/2010/main" val="2088385571"/>
              </p:ext>
            </p:extLst>
          </p:nvPr>
        </p:nvGraphicFramePr>
        <p:xfrm>
          <a:off x="395536" y="1265424"/>
          <a:ext cx="5904656" cy="475586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p:cNvSpPr txBox="1"/>
          <p:nvPr/>
        </p:nvSpPr>
        <p:spPr>
          <a:xfrm>
            <a:off x="278691" y="1039224"/>
            <a:ext cx="8496944" cy="369332"/>
          </a:xfrm>
          <a:prstGeom prst="rect">
            <a:avLst/>
          </a:prstGeom>
          <a:noFill/>
        </p:spPr>
        <p:txBody>
          <a:bodyPr wrap="square" rtlCol="0">
            <a:spAutoFit/>
          </a:bodyPr>
          <a:lstStyle/>
          <a:p>
            <a:pPr algn="ctr"/>
            <a:r>
              <a:rPr lang="en-US" b="1" dirty="0"/>
              <a:t>Sources of financing the activities of non-governmental organizations</a:t>
            </a:r>
          </a:p>
        </p:txBody>
      </p:sp>
      <p:sp>
        <p:nvSpPr>
          <p:cNvPr id="9" name="pole tekstowe 8"/>
          <p:cNvSpPr txBox="1"/>
          <p:nvPr/>
        </p:nvSpPr>
        <p:spPr>
          <a:xfrm>
            <a:off x="206165" y="4941168"/>
            <a:ext cx="8784976" cy="1415772"/>
          </a:xfrm>
          <a:prstGeom prst="rect">
            <a:avLst/>
          </a:prstGeom>
          <a:noFill/>
        </p:spPr>
        <p:txBody>
          <a:bodyPr wrap="square" rtlCol="0">
            <a:spAutoFit/>
          </a:bodyPr>
          <a:lstStyle/>
          <a:p>
            <a:pPr algn="just"/>
            <a:r>
              <a:rPr lang="en-GB" sz="1400" dirty="0" smtClean="0"/>
              <a:t>The </a:t>
            </a:r>
            <a:r>
              <a:rPr lang="en-GB" sz="1400" dirty="0"/>
              <a:t>table presents share of funding from different sources in the budgets of non-governmental organizations. State funding constitute the average</a:t>
            </a:r>
            <a:r>
              <a:rPr lang="pl-PL" sz="1400" dirty="0"/>
              <a:t> of </a:t>
            </a:r>
            <a:r>
              <a:rPr lang="en-GB" sz="1400" dirty="0"/>
              <a:t>21.03% of the organization's budget, commune's funding is 18.94%, funding from the private sector is 17.61%, funding obtained from sources other than those listed in the cafeteria-style checklist is 16.95%, and public collections constitute the average</a:t>
            </a:r>
            <a:r>
              <a:rPr lang="pl-PL" sz="1400" dirty="0"/>
              <a:t> of</a:t>
            </a:r>
            <a:r>
              <a:rPr lang="en-GB" sz="1400" dirty="0"/>
              <a:t> 12.26% of the total budget. Other parts of NGO budgets are EU funds (9.03%) and international programmes (4.12%). </a:t>
            </a:r>
          </a:p>
          <a:p>
            <a:pPr algn="just"/>
            <a:endParaRPr lang="pl-PL" sz="1600" dirty="0"/>
          </a:p>
        </p:txBody>
      </p:sp>
      <p:graphicFrame>
        <p:nvGraphicFramePr>
          <p:cNvPr id="2" name="Tabela 1"/>
          <p:cNvGraphicFramePr>
            <a:graphicFrameLocks noGrp="1"/>
          </p:cNvGraphicFramePr>
          <p:nvPr>
            <p:extLst>
              <p:ext uri="{D42A27DB-BD31-4B8C-83A1-F6EECF244321}">
                <p14:modId xmlns:p14="http://schemas.microsoft.com/office/powerpoint/2010/main" val="4122707473"/>
              </p:ext>
            </p:extLst>
          </p:nvPr>
        </p:nvGraphicFramePr>
        <p:xfrm>
          <a:off x="278691" y="1556791"/>
          <a:ext cx="8712450" cy="3166256"/>
        </p:xfrm>
        <a:graphic>
          <a:graphicData uri="http://schemas.openxmlformats.org/drawingml/2006/table">
            <a:tbl>
              <a:tblPr firstRow="1" firstCol="1" bandRow="1">
                <a:tableStyleId>{93296810-A885-4BE3-A3E7-6D5BEEA58F35}</a:tableStyleId>
              </a:tblPr>
              <a:tblGrid>
                <a:gridCol w="2914025"/>
                <a:gridCol w="2030407"/>
                <a:gridCol w="1884009"/>
                <a:gridCol w="1884009"/>
              </a:tblGrid>
              <a:tr h="1013123">
                <a:tc>
                  <a:txBody>
                    <a:bodyPr/>
                    <a:lstStyle/>
                    <a:p>
                      <a:pPr algn="just">
                        <a:lnSpc>
                          <a:spcPct val="115000"/>
                        </a:lnSpc>
                        <a:spcAft>
                          <a:spcPts val="0"/>
                        </a:spcAft>
                      </a:pPr>
                      <a:r>
                        <a:rPr lang="pl-PL" sz="1400" dirty="0">
                          <a:effectLst/>
                        </a:rPr>
                        <a:t> </a:t>
                      </a:r>
                      <a:endParaRPr lang="en-US" sz="1400" dirty="0">
                        <a:effectLst/>
                        <a:latin typeface="Calibri"/>
                        <a:ea typeface="Calibri"/>
                        <a:cs typeface="Calibri"/>
                      </a:endParaRPr>
                    </a:p>
                  </a:txBody>
                  <a:tcPr marL="44450" marR="44450" marT="0" marB="0"/>
                </a:tc>
                <a:tc>
                  <a:txBody>
                    <a:bodyPr/>
                    <a:lstStyle/>
                    <a:p>
                      <a:pPr algn="ctr">
                        <a:lnSpc>
                          <a:spcPct val="115000"/>
                        </a:lnSpc>
                        <a:spcAft>
                          <a:spcPts val="0"/>
                        </a:spcAft>
                      </a:pPr>
                      <a:r>
                        <a:rPr lang="pl-PL" sz="1400" dirty="0" err="1">
                          <a:effectLst/>
                        </a:rPr>
                        <a:t>Share</a:t>
                      </a:r>
                      <a:r>
                        <a:rPr lang="pl-PL" sz="1400" dirty="0">
                          <a:effectLst/>
                        </a:rPr>
                        <a:t> </a:t>
                      </a:r>
                      <a:r>
                        <a:rPr lang="pl-PL" sz="1400" dirty="0" err="1">
                          <a:effectLst/>
                        </a:rPr>
                        <a:t>in</a:t>
                      </a:r>
                      <a:r>
                        <a:rPr lang="pl-PL" sz="1400" dirty="0">
                          <a:effectLst/>
                        </a:rPr>
                        <a:t> </a:t>
                      </a:r>
                      <a:r>
                        <a:rPr lang="pl-PL" sz="1400" dirty="0" err="1">
                          <a:effectLst/>
                        </a:rPr>
                        <a:t>the</a:t>
                      </a:r>
                      <a:r>
                        <a:rPr lang="pl-PL" sz="1400" dirty="0">
                          <a:effectLst/>
                        </a:rPr>
                        <a:t> </a:t>
                      </a:r>
                      <a:r>
                        <a:rPr lang="pl-PL" sz="1400" dirty="0" err="1">
                          <a:effectLst/>
                        </a:rPr>
                        <a:t>budget</a:t>
                      </a:r>
                      <a:r>
                        <a:rPr dirty="0"/>
                        <a:t/>
                      </a:r>
                      <a:br>
                        <a:rPr dirty="0"/>
                      </a:br>
                      <a:r>
                        <a:rPr lang="pl-PL" sz="1400" dirty="0" err="1">
                          <a:effectLst/>
                        </a:rPr>
                        <a:t>in</a:t>
                      </a:r>
                      <a:r>
                        <a:rPr lang="pl-PL" sz="1400" dirty="0">
                          <a:effectLst/>
                        </a:rPr>
                        <a:t> % (</a:t>
                      </a:r>
                      <a:r>
                        <a:rPr lang="pl-PL" sz="1400" dirty="0" err="1">
                          <a:effectLst/>
                        </a:rPr>
                        <a:t>in</a:t>
                      </a:r>
                      <a:r>
                        <a:rPr lang="pl-PL" sz="1400" dirty="0">
                          <a:effectLst/>
                        </a:rPr>
                        <a:t> </a:t>
                      </a:r>
                      <a:r>
                        <a:rPr lang="pl-PL" sz="1400" dirty="0" err="1">
                          <a:effectLst/>
                        </a:rPr>
                        <a:t>total</a:t>
                      </a:r>
                      <a:r>
                        <a:rPr lang="pl-PL" sz="1400" dirty="0">
                          <a:effectLst/>
                        </a:rPr>
                        <a:t>)</a:t>
                      </a:r>
                      <a:endParaRPr lang="en-US" sz="1400" dirty="0">
                        <a:effectLst/>
                        <a:latin typeface="Calibri"/>
                        <a:ea typeface="Calibri"/>
                        <a:cs typeface="Calibri"/>
                      </a:endParaRPr>
                    </a:p>
                  </a:txBody>
                  <a:tcPr marL="44450" marR="44450" marT="0" marB="0" anchor="ctr"/>
                </a:tc>
                <a:tc>
                  <a:txBody>
                    <a:bodyPr/>
                    <a:lstStyle/>
                    <a:p>
                      <a:pPr algn="ctr">
                        <a:lnSpc>
                          <a:spcPct val="115000"/>
                        </a:lnSpc>
                        <a:spcAft>
                          <a:spcPts val="0"/>
                        </a:spcAft>
                      </a:pPr>
                      <a:r>
                        <a:rPr lang="pl-PL" sz="1400" dirty="0" err="1">
                          <a:effectLst/>
                        </a:rPr>
                        <a:t>Number</a:t>
                      </a:r>
                      <a:r>
                        <a:rPr lang="pl-PL" sz="1400" dirty="0">
                          <a:effectLst/>
                        </a:rPr>
                        <a:t> of </a:t>
                      </a:r>
                      <a:r>
                        <a:rPr lang="pl-PL" sz="1400" dirty="0" err="1">
                          <a:effectLst/>
                        </a:rPr>
                        <a:t>organizations</a:t>
                      </a:r>
                      <a:r>
                        <a:rPr lang="pl-PL" sz="1400" dirty="0">
                          <a:effectLst/>
                        </a:rPr>
                        <a:t> </a:t>
                      </a:r>
                      <a:r>
                        <a:rPr lang="pl-PL" sz="1400" dirty="0" err="1">
                          <a:effectLst/>
                        </a:rPr>
                        <a:t>receiving</a:t>
                      </a:r>
                      <a:r>
                        <a:rPr lang="pl-PL" sz="1400" dirty="0">
                          <a:effectLst/>
                        </a:rPr>
                        <a:t> </a:t>
                      </a:r>
                      <a:r>
                        <a:rPr lang="pl-PL" sz="1400" dirty="0" err="1">
                          <a:effectLst/>
                        </a:rPr>
                        <a:t>support</a:t>
                      </a:r>
                      <a:endParaRPr lang="en-US" sz="1400" dirty="0">
                        <a:effectLst/>
                        <a:latin typeface="Calibri"/>
                        <a:ea typeface="Calibri"/>
                        <a:cs typeface="Calibri"/>
                      </a:endParaRPr>
                    </a:p>
                  </a:txBody>
                  <a:tcPr marL="44450" marR="44450" marT="0" marB="0" anchor="ctr"/>
                </a:tc>
                <a:tc>
                  <a:txBody>
                    <a:bodyPr/>
                    <a:lstStyle/>
                    <a:p>
                      <a:pPr algn="ctr">
                        <a:lnSpc>
                          <a:spcPct val="115000"/>
                        </a:lnSpc>
                        <a:spcAft>
                          <a:spcPts val="0"/>
                        </a:spcAft>
                      </a:pPr>
                      <a:r>
                        <a:rPr lang="pl-PL" sz="1400" dirty="0" err="1">
                          <a:effectLst/>
                        </a:rPr>
                        <a:t>Average</a:t>
                      </a:r>
                      <a:r>
                        <a:rPr lang="pl-PL" sz="1400" dirty="0">
                          <a:effectLst/>
                        </a:rPr>
                        <a:t> </a:t>
                      </a:r>
                      <a:r>
                        <a:rPr lang="pl-PL" sz="1400" dirty="0" err="1">
                          <a:effectLst/>
                        </a:rPr>
                        <a:t>share</a:t>
                      </a:r>
                      <a:r>
                        <a:rPr lang="pl-PL" sz="1400" dirty="0">
                          <a:effectLst/>
                        </a:rPr>
                        <a:t> </a:t>
                      </a:r>
                      <a:r>
                        <a:rPr lang="pl-PL" sz="1400" dirty="0" err="1">
                          <a:effectLst/>
                        </a:rPr>
                        <a:t>in</a:t>
                      </a:r>
                      <a:r>
                        <a:rPr lang="pl-PL" sz="1400" dirty="0">
                          <a:effectLst/>
                        </a:rPr>
                        <a:t> </a:t>
                      </a:r>
                      <a:r>
                        <a:rPr lang="pl-PL" sz="1400" dirty="0" err="1">
                          <a:effectLst/>
                        </a:rPr>
                        <a:t>the</a:t>
                      </a:r>
                      <a:r>
                        <a:rPr lang="pl-PL" sz="1400" dirty="0">
                          <a:effectLst/>
                        </a:rPr>
                        <a:t> </a:t>
                      </a:r>
                      <a:r>
                        <a:rPr lang="pl-PL" sz="1400" dirty="0" err="1">
                          <a:effectLst/>
                        </a:rPr>
                        <a:t>budget</a:t>
                      </a:r>
                      <a:r>
                        <a:rPr lang="pl-PL" sz="1400" dirty="0">
                          <a:effectLst/>
                        </a:rPr>
                        <a:t> </a:t>
                      </a:r>
                      <a:r>
                        <a:rPr dirty="0"/>
                        <a:t/>
                      </a:r>
                      <a:br>
                        <a:rPr dirty="0"/>
                      </a:br>
                      <a:r>
                        <a:rPr lang="pl-PL" sz="1400" dirty="0">
                          <a:effectLst/>
                        </a:rPr>
                        <a:t>of </a:t>
                      </a:r>
                      <a:r>
                        <a:rPr lang="pl-PL" sz="1400" dirty="0" err="1">
                          <a:effectLst/>
                        </a:rPr>
                        <a:t>the</a:t>
                      </a:r>
                      <a:r>
                        <a:rPr lang="pl-PL" sz="1400" dirty="0">
                          <a:effectLst/>
                        </a:rPr>
                        <a:t> </a:t>
                      </a:r>
                      <a:r>
                        <a:rPr lang="pl-PL" sz="1400" dirty="0" err="1">
                          <a:effectLst/>
                        </a:rPr>
                        <a:t>organizations</a:t>
                      </a:r>
                      <a:r>
                        <a:rPr lang="pl-PL" sz="1400" dirty="0">
                          <a:effectLst/>
                        </a:rPr>
                        <a:t>, </a:t>
                      </a:r>
                      <a:r>
                        <a:rPr lang="pl-PL" sz="1400" dirty="0" err="1">
                          <a:effectLst/>
                        </a:rPr>
                        <a:t>which</a:t>
                      </a:r>
                      <a:r>
                        <a:rPr lang="pl-PL" sz="1400" dirty="0">
                          <a:effectLst/>
                        </a:rPr>
                        <a:t> </a:t>
                      </a:r>
                      <a:r>
                        <a:rPr lang="pl-PL" sz="1400" dirty="0" err="1">
                          <a:effectLst/>
                        </a:rPr>
                        <a:t>receive</a:t>
                      </a:r>
                      <a:r>
                        <a:rPr lang="pl-PL" sz="1400" dirty="0">
                          <a:effectLst/>
                        </a:rPr>
                        <a:t> </a:t>
                      </a:r>
                      <a:r>
                        <a:rPr lang="pl-PL" sz="1400" dirty="0" err="1">
                          <a:effectLst/>
                        </a:rPr>
                        <a:t>support</a:t>
                      </a:r>
                      <a:endParaRPr lang="en-US" sz="1400" dirty="0">
                        <a:effectLst/>
                        <a:latin typeface="Calibri"/>
                        <a:ea typeface="Calibri"/>
                        <a:cs typeface="Calibri"/>
                      </a:endParaRPr>
                    </a:p>
                  </a:txBody>
                  <a:tcPr marL="44450" marR="44450" marT="0" marB="0" anchor="ctr"/>
                </a:tc>
              </a:tr>
              <a:tr h="368093">
                <a:tc>
                  <a:txBody>
                    <a:bodyPr/>
                    <a:lstStyle/>
                    <a:p>
                      <a:pPr algn="just">
                        <a:lnSpc>
                          <a:spcPct val="115000"/>
                        </a:lnSpc>
                        <a:spcAft>
                          <a:spcPts val="0"/>
                        </a:spcAft>
                      </a:pPr>
                      <a:r>
                        <a:rPr lang="pl-PL" sz="1400">
                          <a:effectLst/>
                        </a:rPr>
                        <a:t>State budget</a:t>
                      </a:r>
                      <a:endParaRPr lang="en-US" sz="1400">
                        <a:effectLst/>
                        <a:latin typeface="Calibri"/>
                        <a:ea typeface="Calibri"/>
                        <a:cs typeface="Calibri"/>
                      </a:endParaRPr>
                    </a:p>
                  </a:txBody>
                  <a:tcPr marL="44450" marR="44450" marT="0" marB="0" anchor="ctr"/>
                </a:tc>
                <a:tc>
                  <a:txBody>
                    <a:bodyPr/>
                    <a:lstStyle/>
                    <a:p>
                      <a:pPr algn="ctr">
                        <a:lnSpc>
                          <a:spcPct val="115000"/>
                        </a:lnSpc>
                        <a:spcAft>
                          <a:spcPts val="0"/>
                        </a:spcAft>
                      </a:pPr>
                      <a:r>
                        <a:rPr lang="pl-PL" sz="1400">
                          <a:effectLst/>
                        </a:rPr>
                        <a:t>21.03%</a:t>
                      </a:r>
                      <a:endParaRPr lang="en-US" sz="1400">
                        <a:effectLst/>
                        <a:latin typeface="Calibri"/>
                        <a:ea typeface="Calibri"/>
                        <a:cs typeface="Calibri"/>
                      </a:endParaRPr>
                    </a:p>
                  </a:txBody>
                  <a:tcPr marL="44450" marR="44450" marT="0" marB="0" anchor="ctr"/>
                </a:tc>
                <a:tc>
                  <a:txBody>
                    <a:bodyPr/>
                    <a:lstStyle/>
                    <a:p>
                      <a:pPr algn="ctr">
                        <a:lnSpc>
                          <a:spcPct val="115000"/>
                        </a:lnSpc>
                        <a:spcAft>
                          <a:spcPts val="0"/>
                        </a:spcAft>
                      </a:pPr>
                      <a:r>
                        <a:rPr lang="pl-PL" sz="1400">
                          <a:effectLst/>
                        </a:rPr>
                        <a:t>172</a:t>
                      </a:r>
                      <a:endParaRPr lang="en-US" sz="1400">
                        <a:effectLst/>
                        <a:latin typeface="Calibri"/>
                        <a:ea typeface="Calibri"/>
                        <a:cs typeface="Calibri"/>
                      </a:endParaRPr>
                    </a:p>
                  </a:txBody>
                  <a:tcPr marL="44450" marR="44450" marT="0" marB="0" anchor="ctr"/>
                </a:tc>
                <a:tc>
                  <a:txBody>
                    <a:bodyPr/>
                    <a:lstStyle/>
                    <a:p>
                      <a:pPr algn="ctr">
                        <a:lnSpc>
                          <a:spcPct val="115000"/>
                        </a:lnSpc>
                        <a:spcAft>
                          <a:spcPts val="0"/>
                        </a:spcAft>
                      </a:pPr>
                      <a:r>
                        <a:rPr lang="pl-PL" sz="1400">
                          <a:effectLst/>
                        </a:rPr>
                        <a:t>48.9%</a:t>
                      </a:r>
                      <a:endParaRPr lang="en-US" sz="1400">
                        <a:effectLst/>
                        <a:latin typeface="Calibri"/>
                        <a:ea typeface="Calibri"/>
                        <a:cs typeface="Calibri"/>
                      </a:endParaRPr>
                    </a:p>
                  </a:txBody>
                  <a:tcPr marL="44450" marR="44450" marT="0" marB="0" anchor="ctr"/>
                </a:tc>
              </a:tr>
              <a:tr h="300121">
                <a:tc>
                  <a:txBody>
                    <a:bodyPr/>
                    <a:lstStyle/>
                    <a:p>
                      <a:pPr algn="just">
                        <a:lnSpc>
                          <a:spcPct val="115000"/>
                        </a:lnSpc>
                        <a:spcAft>
                          <a:spcPts val="0"/>
                        </a:spcAft>
                      </a:pPr>
                      <a:r>
                        <a:rPr lang="pl-PL" sz="1400">
                          <a:effectLst/>
                        </a:rPr>
                        <a:t>Commune budget</a:t>
                      </a:r>
                      <a:endParaRPr lang="en-US" sz="1400">
                        <a:effectLst/>
                        <a:latin typeface="Calibri"/>
                        <a:ea typeface="Calibri"/>
                        <a:cs typeface="Calibri"/>
                      </a:endParaRPr>
                    </a:p>
                  </a:txBody>
                  <a:tcPr marL="44450" marR="44450" marT="0" marB="0" anchor="ctr"/>
                </a:tc>
                <a:tc>
                  <a:txBody>
                    <a:bodyPr/>
                    <a:lstStyle/>
                    <a:p>
                      <a:pPr algn="ctr">
                        <a:lnSpc>
                          <a:spcPct val="115000"/>
                        </a:lnSpc>
                        <a:spcAft>
                          <a:spcPts val="0"/>
                        </a:spcAft>
                      </a:pPr>
                      <a:r>
                        <a:rPr lang="pl-PL" sz="1400">
                          <a:effectLst/>
                        </a:rPr>
                        <a:t>18.94%</a:t>
                      </a:r>
                      <a:endParaRPr lang="en-US" sz="1400">
                        <a:effectLst/>
                        <a:latin typeface="Calibri"/>
                        <a:ea typeface="Calibri"/>
                        <a:cs typeface="Calibri"/>
                      </a:endParaRPr>
                    </a:p>
                  </a:txBody>
                  <a:tcPr marL="44450" marR="44450" marT="0" marB="0" anchor="ctr"/>
                </a:tc>
                <a:tc>
                  <a:txBody>
                    <a:bodyPr/>
                    <a:lstStyle/>
                    <a:p>
                      <a:pPr algn="ctr">
                        <a:lnSpc>
                          <a:spcPct val="115000"/>
                        </a:lnSpc>
                        <a:spcAft>
                          <a:spcPts val="0"/>
                        </a:spcAft>
                      </a:pPr>
                      <a:r>
                        <a:rPr lang="pl-PL" sz="1400">
                          <a:effectLst/>
                        </a:rPr>
                        <a:t>207</a:t>
                      </a:r>
                      <a:endParaRPr lang="en-US" sz="1400">
                        <a:effectLst/>
                        <a:latin typeface="Calibri"/>
                        <a:ea typeface="Calibri"/>
                        <a:cs typeface="Calibri"/>
                      </a:endParaRPr>
                    </a:p>
                  </a:txBody>
                  <a:tcPr marL="44450" marR="44450" marT="0" marB="0" anchor="ctr"/>
                </a:tc>
                <a:tc>
                  <a:txBody>
                    <a:bodyPr/>
                    <a:lstStyle/>
                    <a:p>
                      <a:pPr algn="ctr">
                        <a:lnSpc>
                          <a:spcPct val="115000"/>
                        </a:lnSpc>
                        <a:spcAft>
                          <a:spcPts val="0"/>
                        </a:spcAft>
                      </a:pPr>
                      <a:r>
                        <a:rPr lang="pl-PL" sz="1400">
                          <a:effectLst/>
                        </a:rPr>
                        <a:t>36.59%</a:t>
                      </a:r>
                      <a:endParaRPr lang="en-US" sz="1400">
                        <a:effectLst/>
                        <a:latin typeface="Calibri"/>
                        <a:ea typeface="Calibri"/>
                        <a:cs typeface="Calibri"/>
                      </a:endParaRPr>
                    </a:p>
                  </a:txBody>
                  <a:tcPr marL="44450" marR="44450" marT="0" marB="0" anchor="ctr"/>
                </a:tc>
              </a:tr>
              <a:tr h="286527">
                <a:tc>
                  <a:txBody>
                    <a:bodyPr/>
                    <a:lstStyle/>
                    <a:p>
                      <a:pPr algn="just">
                        <a:lnSpc>
                          <a:spcPct val="115000"/>
                        </a:lnSpc>
                        <a:spcAft>
                          <a:spcPts val="0"/>
                        </a:spcAft>
                      </a:pPr>
                      <a:r>
                        <a:rPr lang="pl-PL" sz="1400">
                          <a:effectLst/>
                        </a:rPr>
                        <a:t>Public collections</a:t>
                      </a:r>
                      <a:endParaRPr lang="en-US" sz="1400">
                        <a:effectLst/>
                        <a:latin typeface="Calibri"/>
                        <a:ea typeface="Calibri"/>
                        <a:cs typeface="Calibri"/>
                      </a:endParaRPr>
                    </a:p>
                  </a:txBody>
                  <a:tcPr marL="44450" marR="44450" marT="0" marB="0" anchor="ctr"/>
                </a:tc>
                <a:tc>
                  <a:txBody>
                    <a:bodyPr/>
                    <a:lstStyle/>
                    <a:p>
                      <a:pPr algn="ctr">
                        <a:lnSpc>
                          <a:spcPct val="115000"/>
                        </a:lnSpc>
                        <a:spcAft>
                          <a:spcPts val="0"/>
                        </a:spcAft>
                      </a:pPr>
                      <a:r>
                        <a:rPr lang="pl-PL" sz="1400">
                          <a:effectLst/>
                        </a:rPr>
                        <a:t>12.26%</a:t>
                      </a:r>
                      <a:endParaRPr lang="en-US" sz="1400">
                        <a:effectLst/>
                        <a:latin typeface="Calibri"/>
                        <a:ea typeface="Calibri"/>
                        <a:cs typeface="Calibri"/>
                      </a:endParaRPr>
                    </a:p>
                  </a:txBody>
                  <a:tcPr marL="44450" marR="44450" marT="0" marB="0" anchor="ctr"/>
                </a:tc>
                <a:tc>
                  <a:txBody>
                    <a:bodyPr/>
                    <a:lstStyle/>
                    <a:p>
                      <a:pPr algn="ctr">
                        <a:lnSpc>
                          <a:spcPct val="115000"/>
                        </a:lnSpc>
                        <a:spcAft>
                          <a:spcPts val="0"/>
                        </a:spcAft>
                      </a:pPr>
                      <a:r>
                        <a:rPr lang="pl-PL" sz="1400">
                          <a:effectLst/>
                        </a:rPr>
                        <a:t>157</a:t>
                      </a:r>
                      <a:endParaRPr lang="en-US" sz="1400">
                        <a:effectLst/>
                        <a:latin typeface="Calibri"/>
                        <a:ea typeface="Calibri"/>
                        <a:cs typeface="Calibri"/>
                      </a:endParaRPr>
                    </a:p>
                  </a:txBody>
                  <a:tcPr marL="44450" marR="44450" marT="0" marB="0" anchor="ctr"/>
                </a:tc>
                <a:tc>
                  <a:txBody>
                    <a:bodyPr/>
                    <a:lstStyle/>
                    <a:p>
                      <a:pPr algn="ctr">
                        <a:lnSpc>
                          <a:spcPct val="115000"/>
                        </a:lnSpc>
                        <a:spcAft>
                          <a:spcPts val="0"/>
                        </a:spcAft>
                      </a:pPr>
                      <a:r>
                        <a:rPr lang="pl-PL" sz="1400">
                          <a:effectLst/>
                        </a:rPr>
                        <a:t>31.22%</a:t>
                      </a:r>
                      <a:endParaRPr lang="en-US" sz="1400">
                        <a:effectLst/>
                        <a:latin typeface="Calibri"/>
                        <a:ea typeface="Calibri"/>
                        <a:cs typeface="Calibri"/>
                      </a:endParaRPr>
                    </a:p>
                  </a:txBody>
                  <a:tcPr marL="44450" marR="44450" marT="0" marB="0" anchor="ctr"/>
                </a:tc>
              </a:tr>
              <a:tr h="322081">
                <a:tc>
                  <a:txBody>
                    <a:bodyPr/>
                    <a:lstStyle/>
                    <a:p>
                      <a:pPr algn="just">
                        <a:lnSpc>
                          <a:spcPct val="115000"/>
                        </a:lnSpc>
                        <a:spcAft>
                          <a:spcPts val="0"/>
                        </a:spcAft>
                      </a:pPr>
                      <a:r>
                        <a:rPr lang="pl-PL" sz="1400">
                          <a:effectLst/>
                        </a:rPr>
                        <a:t>Sponsors, private sector</a:t>
                      </a:r>
                      <a:endParaRPr lang="en-US" sz="1400">
                        <a:effectLst/>
                        <a:latin typeface="Calibri"/>
                        <a:ea typeface="Calibri"/>
                        <a:cs typeface="Calibri"/>
                      </a:endParaRPr>
                    </a:p>
                  </a:txBody>
                  <a:tcPr marL="44450" marR="44450" marT="0" marB="0" anchor="ctr"/>
                </a:tc>
                <a:tc>
                  <a:txBody>
                    <a:bodyPr/>
                    <a:lstStyle/>
                    <a:p>
                      <a:pPr algn="ctr">
                        <a:lnSpc>
                          <a:spcPct val="115000"/>
                        </a:lnSpc>
                        <a:spcAft>
                          <a:spcPts val="0"/>
                        </a:spcAft>
                      </a:pPr>
                      <a:r>
                        <a:rPr lang="pl-PL" sz="1400">
                          <a:effectLst/>
                        </a:rPr>
                        <a:t>17.61%</a:t>
                      </a:r>
                      <a:endParaRPr lang="en-US" sz="1400">
                        <a:effectLst/>
                        <a:latin typeface="Calibri"/>
                        <a:ea typeface="Calibri"/>
                        <a:cs typeface="Calibri"/>
                      </a:endParaRPr>
                    </a:p>
                  </a:txBody>
                  <a:tcPr marL="44450" marR="44450" marT="0" marB="0" anchor="ctr"/>
                </a:tc>
                <a:tc>
                  <a:txBody>
                    <a:bodyPr/>
                    <a:lstStyle/>
                    <a:p>
                      <a:pPr algn="ctr">
                        <a:lnSpc>
                          <a:spcPct val="115000"/>
                        </a:lnSpc>
                        <a:spcAft>
                          <a:spcPts val="0"/>
                        </a:spcAft>
                      </a:pPr>
                      <a:r>
                        <a:rPr lang="pl-PL" sz="1400">
                          <a:effectLst/>
                        </a:rPr>
                        <a:t>217</a:t>
                      </a:r>
                      <a:endParaRPr lang="en-US" sz="1400">
                        <a:effectLst/>
                        <a:latin typeface="Calibri"/>
                        <a:ea typeface="Calibri"/>
                        <a:cs typeface="Calibri"/>
                      </a:endParaRPr>
                    </a:p>
                  </a:txBody>
                  <a:tcPr marL="44450" marR="44450" marT="0" marB="0" anchor="ctr"/>
                </a:tc>
                <a:tc>
                  <a:txBody>
                    <a:bodyPr/>
                    <a:lstStyle/>
                    <a:p>
                      <a:pPr algn="ctr">
                        <a:lnSpc>
                          <a:spcPct val="115000"/>
                        </a:lnSpc>
                        <a:spcAft>
                          <a:spcPts val="0"/>
                        </a:spcAft>
                      </a:pPr>
                      <a:r>
                        <a:rPr lang="pl-PL" sz="1400">
                          <a:effectLst/>
                        </a:rPr>
                        <a:t>32.46%</a:t>
                      </a:r>
                      <a:endParaRPr lang="en-US" sz="1400">
                        <a:effectLst/>
                        <a:latin typeface="Calibri"/>
                        <a:ea typeface="Calibri"/>
                        <a:cs typeface="Calibri"/>
                      </a:endParaRPr>
                    </a:p>
                  </a:txBody>
                  <a:tcPr marL="44450" marR="44450" marT="0" marB="0" anchor="ctr"/>
                </a:tc>
              </a:tr>
              <a:tr h="313716">
                <a:tc>
                  <a:txBody>
                    <a:bodyPr/>
                    <a:lstStyle/>
                    <a:p>
                      <a:pPr algn="just">
                        <a:lnSpc>
                          <a:spcPct val="115000"/>
                        </a:lnSpc>
                        <a:spcAft>
                          <a:spcPts val="0"/>
                        </a:spcAft>
                      </a:pPr>
                      <a:r>
                        <a:rPr lang="pl-PL" sz="1400">
                          <a:effectLst/>
                        </a:rPr>
                        <a:t>EU funds</a:t>
                      </a:r>
                      <a:endParaRPr lang="en-US" sz="1400">
                        <a:effectLst/>
                        <a:latin typeface="Calibri"/>
                        <a:ea typeface="Calibri"/>
                        <a:cs typeface="Calibri"/>
                      </a:endParaRPr>
                    </a:p>
                  </a:txBody>
                  <a:tcPr marL="44450" marR="44450" marT="0" marB="0" anchor="ctr"/>
                </a:tc>
                <a:tc>
                  <a:txBody>
                    <a:bodyPr/>
                    <a:lstStyle/>
                    <a:p>
                      <a:pPr algn="ctr">
                        <a:lnSpc>
                          <a:spcPct val="115000"/>
                        </a:lnSpc>
                        <a:spcAft>
                          <a:spcPts val="0"/>
                        </a:spcAft>
                      </a:pPr>
                      <a:r>
                        <a:rPr lang="pl-PL" sz="1400">
                          <a:effectLst/>
                        </a:rPr>
                        <a:t>9.03%</a:t>
                      </a:r>
                      <a:endParaRPr lang="en-US" sz="1400">
                        <a:effectLst/>
                        <a:latin typeface="Calibri"/>
                        <a:ea typeface="Calibri"/>
                        <a:cs typeface="Calibri"/>
                      </a:endParaRPr>
                    </a:p>
                  </a:txBody>
                  <a:tcPr marL="44450" marR="44450" marT="0" marB="0" anchor="ctr"/>
                </a:tc>
                <a:tc>
                  <a:txBody>
                    <a:bodyPr/>
                    <a:lstStyle/>
                    <a:p>
                      <a:pPr algn="ctr">
                        <a:lnSpc>
                          <a:spcPct val="115000"/>
                        </a:lnSpc>
                        <a:spcAft>
                          <a:spcPts val="0"/>
                        </a:spcAft>
                      </a:pPr>
                      <a:r>
                        <a:rPr lang="pl-PL" sz="1400">
                          <a:effectLst/>
                        </a:rPr>
                        <a:t>98</a:t>
                      </a:r>
                      <a:endParaRPr lang="en-US" sz="1400">
                        <a:effectLst/>
                        <a:latin typeface="Calibri"/>
                        <a:ea typeface="Calibri"/>
                        <a:cs typeface="Calibri"/>
                      </a:endParaRPr>
                    </a:p>
                  </a:txBody>
                  <a:tcPr marL="44450" marR="44450" marT="0" marB="0" anchor="ctr"/>
                </a:tc>
                <a:tc>
                  <a:txBody>
                    <a:bodyPr/>
                    <a:lstStyle/>
                    <a:p>
                      <a:pPr algn="ctr">
                        <a:lnSpc>
                          <a:spcPct val="115000"/>
                        </a:lnSpc>
                        <a:spcAft>
                          <a:spcPts val="0"/>
                        </a:spcAft>
                      </a:pPr>
                      <a:r>
                        <a:rPr lang="pl-PL" sz="1400">
                          <a:effectLst/>
                        </a:rPr>
                        <a:t>36.84%</a:t>
                      </a:r>
                      <a:endParaRPr lang="en-US" sz="1400">
                        <a:effectLst/>
                        <a:latin typeface="Calibri"/>
                        <a:ea typeface="Calibri"/>
                        <a:cs typeface="Calibri"/>
                      </a:endParaRPr>
                    </a:p>
                  </a:txBody>
                  <a:tcPr marL="44450" marR="44450" marT="0" marB="0" anchor="ctr"/>
                </a:tc>
              </a:tr>
              <a:tr h="301166">
                <a:tc>
                  <a:txBody>
                    <a:bodyPr/>
                    <a:lstStyle/>
                    <a:p>
                      <a:pPr algn="just">
                        <a:lnSpc>
                          <a:spcPct val="115000"/>
                        </a:lnSpc>
                        <a:spcAft>
                          <a:spcPts val="0"/>
                        </a:spcAft>
                      </a:pPr>
                      <a:r>
                        <a:rPr lang="pl-PL" sz="1400">
                          <a:effectLst/>
                        </a:rPr>
                        <a:t>International programmers</a:t>
                      </a:r>
                      <a:endParaRPr lang="en-US" sz="1400">
                        <a:effectLst/>
                        <a:latin typeface="Calibri"/>
                        <a:ea typeface="Calibri"/>
                        <a:cs typeface="Calibri"/>
                      </a:endParaRPr>
                    </a:p>
                  </a:txBody>
                  <a:tcPr marL="44450" marR="44450" marT="0" marB="0" anchor="ctr"/>
                </a:tc>
                <a:tc>
                  <a:txBody>
                    <a:bodyPr/>
                    <a:lstStyle/>
                    <a:p>
                      <a:pPr algn="ctr">
                        <a:lnSpc>
                          <a:spcPct val="115000"/>
                        </a:lnSpc>
                        <a:spcAft>
                          <a:spcPts val="0"/>
                        </a:spcAft>
                      </a:pPr>
                      <a:r>
                        <a:rPr lang="pl-PL" sz="1400">
                          <a:effectLst/>
                        </a:rPr>
                        <a:t>4.12%</a:t>
                      </a:r>
                      <a:endParaRPr lang="en-US" sz="1400">
                        <a:effectLst/>
                        <a:latin typeface="Calibri"/>
                        <a:ea typeface="Calibri"/>
                        <a:cs typeface="Calibri"/>
                      </a:endParaRPr>
                    </a:p>
                  </a:txBody>
                  <a:tcPr marL="44450" marR="44450" marT="0" marB="0" anchor="ctr"/>
                </a:tc>
                <a:tc>
                  <a:txBody>
                    <a:bodyPr/>
                    <a:lstStyle/>
                    <a:p>
                      <a:pPr algn="ctr">
                        <a:lnSpc>
                          <a:spcPct val="115000"/>
                        </a:lnSpc>
                        <a:spcAft>
                          <a:spcPts val="0"/>
                        </a:spcAft>
                      </a:pPr>
                      <a:r>
                        <a:rPr lang="pl-PL" sz="1400">
                          <a:effectLst/>
                        </a:rPr>
                        <a:t>56</a:t>
                      </a:r>
                      <a:endParaRPr lang="en-US" sz="1400">
                        <a:effectLst/>
                        <a:latin typeface="Calibri"/>
                        <a:ea typeface="Calibri"/>
                        <a:cs typeface="Calibri"/>
                      </a:endParaRPr>
                    </a:p>
                  </a:txBody>
                  <a:tcPr marL="44450" marR="44450" marT="0" marB="0" anchor="ctr"/>
                </a:tc>
                <a:tc>
                  <a:txBody>
                    <a:bodyPr/>
                    <a:lstStyle/>
                    <a:p>
                      <a:pPr algn="ctr">
                        <a:lnSpc>
                          <a:spcPct val="115000"/>
                        </a:lnSpc>
                        <a:spcAft>
                          <a:spcPts val="0"/>
                        </a:spcAft>
                      </a:pPr>
                      <a:r>
                        <a:rPr lang="pl-PL" sz="1400">
                          <a:effectLst/>
                        </a:rPr>
                        <a:t>29.96%</a:t>
                      </a:r>
                      <a:endParaRPr lang="en-US" sz="1400">
                        <a:effectLst/>
                        <a:latin typeface="Calibri"/>
                        <a:ea typeface="Calibri"/>
                        <a:cs typeface="Calibri"/>
                      </a:endParaRPr>
                    </a:p>
                  </a:txBody>
                  <a:tcPr marL="44450" marR="44450" marT="0" marB="0" anchor="ctr"/>
                </a:tc>
              </a:tr>
              <a:tr h="261429">
                <a:tc>
                  <a:txBody>
                    <a:bodyPr/>
                    <a:lstStyle/>
                    <a:p>
                      <a:pPr algn="just">
                        <a:lnSpc>
                          <a:spcPct val="115000"/>
                        </a:lnSpc>
                        <a:spcAft>
                          <a:spcPts val="0"/>
                        </a:spcAft>
                      </a:pPr>
                      <a:r>
                        <a:rPr lang="pl-PL" sz="1400" dirty="0" err="1">
                          <a:effectLst/>
                        </a:rPr>
                        <a:t>Other</a:t>
                      </a:r>
                      <a:r>
                        <a:rPr lang="pl-PL" sz="1400" dirty="0">
                          <a:effectLst/>
                        </a:rPr>
                        <a:t> </a:t>
                      </a:r>
                      <a:r>
                        <a:rPr lang="pl-PL" sz="1400" dirty="0" err="1">
                          <a:effectLst/>
                        </a:rPr>
                        <a:t>sources</a:t>
                      </a:r>
                      <a:endParaRPr lang="en-US" sz="1400" dirty="0">
                        <a:effectLst/>
                        <a:latin typeface="Calibri"/>
                        <a:ea typeface="Calibri"/>
                        <a:cs typeface="Calibri"/>
                      </a:endParaRPr>
                    </a:p>
                  </a:txBody>
                  <a:tcPr marL="44450" marR="44450" marT="0" marB="0" anchor="ctr"/>
                </a:tc>
                <a:tc>
                  <a:txBody>
                    <a:bodyPr/>
                    <a:lstStyle/>
                    <a:p>
                      <a:pPr algn="ctr">
                        <a:lnSpc>
                          <a:spcPct val="115000"/>
                        </a:lnSpc>
                        <a:spcAft>
                          <a:spcPts val="0"/>
                        </a:spcAft>
                      </a:pPr>
                      <a:r>
                        <a:rPr lang="pl-PL" sz="1400" dirty="0">
                          <a:effectLst/>
                        </a:rPr>
                        <a:t>16.95%</a:t>
                      </a:r>
                      <a:endParaRPr lang="en-US" sz="1400" dirty="0">
                        <a:effectLst/>
                        <a:latin typeface="Calibri"/>
                        <a:ea typeface="Calibri"/>
                        <a:cs typeface="Calibri"/>
                      </a:endParaRPr>
                    </a:p>
                  </a:txBody>
                  <a:tcPr marL="44450" marR="44450" marT="0" marB="0" anchor="ctr"/>
                </a:tc>
                <a:tc>
                  <a:txBody>
                    <a:bodyPr/>
                    <a:lstStyle/>
                    <a:p>
                      <a:pPr algn="ctr">
                        <a:lnSpc>
                          <a:spcPct val="115000"/>
                        </a:lnSpc>
                        <a:spcAft>
                          <a:spcPts val="0"/>
                        </a:spcAft>
                      </a:pPr>
                      <a:r>
                        <a:rPr lang="pl-PL" sz="1400">
                          <a:effectLst/>
                        </a:rPr>
                        <a:t>115</a:t>
                      </a:r>
                      <a:endParaRPr lang="en-US" sz="1400">
                        <a:effectLst/>
                        <a:latin typeface="Calibri"/>
                        <a:ea typeface="Calibri"/>
                        <a:cs typeface="Calibri"/>
                      </a:endParaRPr>
                    </a:p>
                  </a:txBody>
                  <a:tcPr marL="44450" marR="44450" marT="0" marB="0" anchor="ctr"/>
                </a:tc>
                <a:tc>
                  <a:txBody>
                    <a:bodyPr/>
                    <a:lstStyle/>
                    <a:p>
                      <a:pPr algn="ctr">
                        <a:lnSpc>
                          <a:spcPct val="115000"/>
                        </a:lnSpc>
                        <a:spcAft>
                          <a:spcPts val="0"/>
                        </a:spcAft>
                      </a:pPr>
                      <a:r>
                        <a:rPr lang="pl-PL" sz="1400" dirty="0">
                          <a:effectLst/>
                        </a:rPr>
                        <a:t>58.97%</a:t>
                      </a:r>
                      <a:endParaRPr lang="en-US" sz="1400" dirty="0">
                        <a:effectLst/>
                        <a:latin typeface="Calibri"/>
                        <a:ea typeface="Calibri"/>
                        <a:cs typeface="Calibri"/>
                      </a:endParaRPr>
                    </a:p>
                  </a:txBody>
                  <a:tcPr marL="44450" marR="44450" marT="0" marB="0" anchor="ctr"/>
                </a:tc>
              </a:tr>
            </a:tbl>
          </a:graphicData>
        </a:graphic>
      </p:graphicFrame>
      <p:sp>
        <p:nvSpPr>
          <p:cNvPr id="6" name="pole tekstowe 5"/>
          <p:cNvSpPr txBox="1"/>
          <p:nvPr/>
        </p:nvSpPr>
        <p:spPr>
          <a:xfrm>
            <a:off x="206165" y="255333"/>
            <a:ext cx="5184576" cy="671851"/>
          </a:xfrm>
          <a:prstGeom prst="rect">
            <a:avLst/>
          </a:prstGeom>
          <a:solidFill>
            <a:schemeClr val="bg1">
              <a:lumMod val="85000"/>
            </a:schemeClr>
          </a:solidFill>
        </p:spPr>
        <p:txBody>
          <a:bodyPr wrap="square" rtlCol="0" anchor="ctr">
            <a:spAutoFit/>
          </a:bodyPr>
          <a:lstStyle/>
          <a:p>
            <a:pPr algn="ctr">
              <a:lnSpc>
                <a:spcPct val="150000"/>
              </a:lnSpc>
            </a:pPr>
            <a:r>
              <a:rPr lang="pl-PL" sz="2800" b="1" i="1" dirty="0"/>
              <a:t>Research </a:t>
            </a:r>
            <a:r>
              <a:rPr lang="pl-PL" sz="2800" b="1" i="1" dirty="0" err="1"/>
              <a:t>results</a:t>
            </a:r>
            <a:endParaRPr lang="pl-PL" sz="2800" b="1"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p:cNvSpPr txBox="1"/>
          <p:nvPr/>
        </p:nvSpPr>
        <p:spPr>
          <a:xfrm>
            <a:off x="292732" y="1159877"/>
            <a:ext cx="8568952" cy="646331"/>
          </a:xfrm>
          <a:prstGeom prst="rect">
            <a:avLst/>
          </a:prstGeom>
          <a:noFill/>
        </p:spPr>
        <p:txBody>
          <a:bodyPr wrap="square" rtlCol="0">
            <a:spAutoFit/>
          </a:bodyPr>
          <a:lstStyle/>
          <a:p>
            <a:pPr algn="ctr"/>
            <a:r>
              <a:rPr lang="en-US" b="1" dirty="0"/>
              <a:t>The most important course of activities related to developing social capital in non-governmental organizations in </a:t>
            </a:r>
            <a:r>
              <a:rPr lang="en-US" b="1" dirty="0" err="1"/>
              <a:t>Podlaskie</a:t>
            </a:r>
            <a:r>
              <a:rPr lang="en-US" b="1" dirty="0"/>
              <a:t> </a:t>
            </a:r>
            <a:r>
              <a:rPr lang="en-US" b="1" dirty="0" err="1"/>
              <a:t>Voivodeship</a:t>
            </a:r>
            <a:endParaRPr lang="en-US" b="1" dirty="0"/>
          </a:p>
        </p:txBody>
      </p:sp>
      <p:sp>
        <p:nvSpPr>
          <p:cNvPr id="9" name="pole tekstowe 8"/>
          <p:cNvSpPr txBox="1"/>
          <p:nvPr/>
        </p:nvSpPr>
        <p:spPr>
          <a:xfrm>
            <a:off x="189928" y="4725144"/>
            <a:ext cx="8774560" cy="1569660"/>
          </a:xfrm>
          <a:prstGeom prst="rect">
            <a:avLst/>
          </a:prstGeom>
          <a:noFill/>
        </p:spPr>
        <p:txBody>
          <a:bodyPr wrap="square" rtlCol="0">
            <a:spAutoFit/>
          </a:bodyPr>
          <a:lstStyle/>
          <a:p>
            <a:pPr algn="just"/>
            <a:r>
              <a:rPr lang="en-US" sz="1600" b="1" dirty="0"/>
              <a:t>According to the surveyed representatives of non-governmental organizations</a:t>
            </a:r>
            <a:r>
              <a:rPr lang="pl-PL" sz="1600" b="1" dirty="0"/>
              <a:t>,</a:t>
            </a:r>
            <a:r>
              <a:rPr lang="en-US" sz="1600" b="1" dirty="0"/>
              <a:t> there is one dominant representatives course of activities related to developing social capital. The development of socio-economic dialogue was pointed out relatively frequently </a:t>
            </a:r>
            <a:r>
              <a:rPr lang="en-US" sz="1600" dirty="0"/>
              <a:t>(28.3%), social participation and impact on the lives of the citizens less frequently (20,3%), as well as social communication and the use of cultural and creative potential (18.8%) or the development of infrastructure for culture, tourism and sport (17%). </a:t>
            </a:r>
          </a:p>
        </p:txBody>
      </p:sp>
      <p:sp>
        <p:nvSpPr>
          <p:cNvPr id="7" name="pole tekstowe 6"/>
          <p:cNvSpPr txBox="1"/>
          <p:nvPr/>
        </p:nvSpPr>
        <p:spPr>
          <a:xfrm>
            <a:off x="206165" y="255333"/>
            <a:ext cx="5184576" cy="671851"/>
          </a:xfrm>
          <a:prstGeom prst="rect">
            <a:avLst/>
          </a:prstGeom>
          <a:solidFill>
            <a:schemeClr val="bg1">
              <a:lumMod val="85000"/>
            </a:schemeClr>
          </a:solidFill>
        </p:spPr>
        <p:txBody>
          <a:bodyPr wrap="square" rtlCol="0" anchor="ctr">
            <a:spAutoFit/>
          </a:bodyPr>
          <a:lstStyle/>
          <a:p>
            <a:pPr algn="ctr">
              <a:lnSpc>
                <a:spcPct val="150000"/>
              </a:lnSpc>
            </a:pPr>
            <a:r>
              <a:rPr lang="pl-PL" sz="2800" b="1" i="1" dirty="0"/>
              <a:t>Research </a:t>
            </a:r>
            <a:r>
              <a:rPr lang="pl-PL" sz="2800" b="1" i="1" dirty="0" err="1"/>
              <a:t>results</a:t>
            </a:r>
            <a:endParaRPr lang="pl-PL" sz="2800" b="1" i="1" dirty="0"/>
          </a:p>
        </p:txBody>
      </p:sp>
      <p:graphicFrame>
        <p:nvGraphicFramePr>
          <p:cNvPr id="10" name="Wykres 9"/>
          <p:cNvGraphicFramePr>
            <a:graphicFrameLocks/>
          </p:cNvGraphicFramePr>
          <p:nvPr>
            <p:extLst>
              <p:ext uri="{D42A27DB-BD31-4B8C-83A1-F6EECF244321}">
                <p14:modId xmlns:p14="http://schemas.microsoft.com/office/powerpoint/2010/main" val="1997894723"/>
              </p:ext>
            </p:extLst>
          </p:nvPr>
        </p:nvGraphicFramePr>
        <p:xfrm>
          <a:off x="238141" y="1692519"/>
          <a:ext cx="8496944" cy="30243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p:cNvSpPr txBox="1"/>
          <p:nvPr/>
        </p:nvSpPr>
        <p:spPr>
          <a:xfrm>
            <a:off x="251520" y="958678"/>
            <a:ext cx="8568952" cy="646331"/>
          </a:xfrm>
          <a:prstGeom prst="rect">
            <a:avLst/>
          </a:prstGeom>
          <a:noFill/>
        </p:spPr>
        <p:txBody>
          <a:bodyPr wrap="square" rtlCol="0">
            <a:spAutoFit/>
          </a:bodyPr>
          <a:lstStyle/>
          <a:p>
            <a:pPr algn="ctr"/>
            <a:r>
              <a:rPr lang="en-US" b="1" dirty="0"/>
              <a:t>Types of activities aimed at strengthening social capital undertaken in a non-governmental organization</a:t>
            </a:r>
          </a:p>
        </p:txBody>
      </p:sp>
      <p:sp>
        <p:nvSpPr>
          <p:cNvPr id="9" name="pole tekstowe 8"/>
          <p:cNvSpPr txBox="1"/>
          <p:nvPr/>
        </p:nvSpPr>
        <p:spPr>
          <a:xfrm>
            <a:off x="192838" y="4581128"/>
            <a:ext cx="8686315" cy="1754326"/>
          </a:xfrm>
          <a:prstGeom prst="rect">
            <a:avLst/>
          </a:prstGeom>
          <a:noFill/>
        </p:spPr>
        <p:txBody>
          <a:bodyPr wrap="square" rtlCol="0">
            <a:spAutoFit/>
          </a:bodyPr>
          <a:lstStyle/>
          <a:p>
            <a:pPr algn="just"/>
            <a:r>
              <a:rPr lang="en-US" b="1" dirty="0"/>
              <a:t>The responses of the NGO representatives indicate the concentration of the third sector's activities in the area of providing information – it is rendered by 59% of the surveyed organizations. </a:t>
            </a:r>
            <a:r>
              <a:rPr lang="en-US" dirty="0"/>
              <a:t>Much less</a:t>
            </a:r>
            <a:r>
              <a:rPr lang="pl-PL" dirty="0"/>
              <a:t> </a:t>
            </a:r>
            <a:r>
              <a:rPr lang="en-US" dirty="0"/>
              <a:t>provide all kinds of assistance: psychological aid (29.5%), legal aid (24.5 %) or financial aid (20.8%). Even less non-governmental organizations conduct vocational training (15%), and only 4% of them promote the development of the so-called soft skills.</a:t>
            </a:r>
          </a:p>
        </p:txBody>
      </p:sp>
      <p:sp>
        <p:nvSpPr>
          <p:cNvPr id="7" name="pole tekstowe 6"/>
          <p:cNvSpPr txBox="1"/>
          <p:nvPr/>
        </p:nvSpPr>
        <p:spPr>
          <a:xfrm>
            <a:off x="206165" y="255333"/>
            <a:ext cx="5184576" cy="671851"/>
          </a:xfrm>
          <a:prstGeom prst="rect">
            <a:avLst/>
          </a:prstGeom>
          <a:solidFill>
            <a:schemeClr val="bg1">
              <a:lumMod val="85000"/>
            </a:schemeClr>
          </a:solidFill>
        </p:spPr>
        <p:txBody>
          <a:bodyPr wrap="square" rtlCol="0" anchor="ctr">
            <a:spAutoFit/>
          </a:bodyPr>
          <a:lstStyle/>
          <a:p>
            <a:pPr algn="ctr">
              <a:lnSpc>
                <a:spcPct val="150000"/>
              </a:lnSpc>
            </a:pPr>
            <a:r>
              <a:rPr lang="pl-PL" sz="2800" b="1" i="1" dirty="0"/>
              <a:t>Research </a:t>
            </a:r>
            <a:r>
              <a:rPr lang="pl-PL" sz="2800" b="1" i="1" dirty="0" err="1"/>
              <a:t>results</a:t>
            </a:r>
            <a:endParaRPr lang="pl-PL" sz="2800" b="1" i="1" dirty="0"/>
          </a:p>
        </p:txBody>
      </p:sp>
      <p:graphicFrame>
        <p:nvGraphicFramePr>
          <p:cNvPr id="10" name="Wykres 9"/>
          <p:cNvGraphicFramePr>
            <a:graphicFrameLocks/>
          </p:cNvGraphicFramePr>
          <p:nvPr>
            <p:extLst>
              <p:ext uri="{D42A27DB-BD31-4B8C-83A1-F6EECF244321}">
                <p14:modId xmlns:p14="http://schemas.microsoft.com/office/powerpoint/2010/main" val="318221611"/>
              </p:ext>
            </p:extLst>
          </p:nvPr>
        </p:nvGraphicFramePr>
        <p:xfrm>
          <a:off x="467544" y="1412776"/>
          <a:ext cx="7920880" cy="31683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p:cNvSpPr txBox="1"/>
          <p:nvPr/>
        </p:nvSpPr>
        <p:spPr>
          <a:xfrm>
            <a:off x="206165" y="1142297"/>
            <a:ext cx="8568952" cy="369332"/>
          </a:xfrm>
          <a:prstGeom prst="rect">
            <a:avLst/>
          </a:prstGeom>
          <a:noFill/>
        </p:spPr>
        <p:txBody>
          <a:bodyPr wrap="square" rtlCol="0">
            <a:spAutoFit/>
          </a:bodyPr>
          <a:lstStyle/>
          <a:p>
            <a:pPr algn="ctr"/>
            <a:r>
              <a:rPr lang="en-US" b="1" dirty="0"/>
              <a:t>Knowledge of specific non-governmental </a:t>
            </a:r>
            <a:r>
              <a:rPr lang="en-US" b="1" dirty="0" smtClean="0"/>
              <a:t>organizations</a:t>
            </a:r>
            <a:endParaRPr lang="en-US" b="1" dirty="0"/>
          </a:p>
        </p:txBody>
      </p:sp>
      <p:sp>
        <p:nvSpPr>
          <p:cNvPr id="9" name="pole tekstowe 8"/>
          <p:cNvSpPr txBox="1"/>
          <p:nvPr/>
        </p:nvSpPr>
        <p:spPr>
          <a:xfrm>
            <a:off x="206164" y="5013176"/>
            <a:ext cx="8686315" cy="1077218"/>
          </a:xfrm>
          <a:prstGeom prst="rect">
            <a:avLst/>
          </a:prstGeom>
          <a:noFill/>
        </p:spPr>
        <p:txBody>
          <a:bodyPr wrap="square" rtlCol="0">
            <a:spAutoFit/>
          </a:bodyPr>
          <a:lstStyle/>
          <a:p>
            <a:pPr algn="just"/>
            <a:r>
              <a:rPr lang="en-US" sz="1600" b="1" dirty="0"/>
              <a:t>More than half of the respondents (55%) declared in the course of the survey that they are able to provide names of the specific non-governmental organizations. </a:t>
            </a:r>
            <a:r>
              <a:rPr lang="en-US" sz="1600" dirty="0"/>
              <a:t>The high value of this indicator has been affected by primarily by the answers of men, among which 60% replied affirmatively (for women</a:t>
            </a:r>
            <a:r>
              <a:rPr lang="pl-PL" sz="1600" dirty="0"/>
              <a:t>,</a:t>
            </a:r>
            <a:r>
              <a:rPr lang="en-US" sz="1600" dirty="0"/>
              <a:t> this value was more than 9% lower).</a:t>
            </a:r>
          </a:p>
        </p:txBody>
      </p:sp>
      <p:sp>
        <p:nvSpPr>
          <p:cNvPr id="7" name="pole tekstowe 6"/>
          <p:cNvSpPr txBox="1"/>
          <p:nvPr/>
        </p:nvSpPr>
        <p:spPr>
          <a:xfrm>
            <a:off x="206165" y="255333"/>
            <a:ext cx="5184576" cy="671851"/>
          </a:xfrm>
          <a:prstGeom prst="rect">
            <a:avLst/>
          </a:prstGeom>
          <a:solidFill>
            <a:schemeClr val="bg1">
              <a:lumMod val="85000"/>
            </a:schemeClr>
          </a:solidFill>
        </p:spPr>
        <p:txBody>
          <a:bodyPr wrap="square" rtlCol="0" anchor="ctr">
            <a:spAutoFit/>
          </a:bodyPr>
          <a:lstStyle/>
          <a:p>
            <a:pPr algn="ctr">
              <a:lnSpc>
                <a:spcPct val="150000"/>
              </a:lnSpc>
            </a:pPr>
            <a:r>
              <a:rPr lang="pl-PL" sz="2800" b="1" i="1" dirty="0"/>
              <a:t>Research </a:t>
            </a:r>
            <a:r>
              <a:rPr lang="pl-PL" sz="2800" b="1" i="1" dirty="0" err="1"/>
              <a:t>results</a:t>
            </a:r>
            <a:endParaRPr lang="pl-PL" sz="2800" b="1" i="1" dirty="0"/>
          </a:p>
        </p:txBody>
      </p:sp>
      <p:graphicFrame>
        <p:nvGraphicFramePr>
          <p:cNvPr id="10" name="Wykres 9"/>
          <p:cNvGraphicFramePr>
            <a:graphicFrameLocks/>
          </p:cNvGraphicFramePr>
          <p:nvPr>
            <p:extLst>
              <p:ext uri="{D42A27DB-BD31-4B8C-83A1-F6EECF244321}">
                <p14:modId xmlns:p14="http://schemas.microsoft.com/office/powerpoint/2010/main" val="756471051"/>
              </p:ext>
            </p:extLst>
          </p:nvPr>
        </p:nvGraphicFramePr>
        <p:xfrm>
          <a:off x="395536" y="1326962"/>
          <a:ext cx="8424936" cy="34736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179512" y="4873591"/>
            <a:ext cx="5184576" cy="671851"/>
          </a:xfrm>
          <a:prstGeom prst="rect">
            <a:avLst/>
          </a:prstGeom>
          <a:solidFill>
            <a:schemeClr val="bg1">
              <a:lumMod val="85000"/>
            </a:schemeClr>
          </a:solidFill>
        </p:spPr>
        <p:txBody>
          <a:bodyPr wrap="square" rtlCol="0" anchor="ctr">
            <a:spAutoFit/>
          </a:bodyPr>
          <a:lstStyle/>
          <a:p>
            <a:pPr algn="ctr">
              <a:lnSpc>
                <a:spcPct val="150000"/>
              </a:lnSpc>
            </a:pPr>
            <a:r>
              <a:rPr lang="pl-PL" sz="2800" b="1" i="1" dirty="0" smtClean="0"/>
              <a:t>Research </a:t>
            </a:r>
            <a:r>
              <a:rPr lang="pl-PL" sz="2800" b="1" i="1" dirty="0" err="1" smtClean="0"/>
              <a:t>objectives</a:t>
            </a:r>
            <a:endParaRPr lang="pl-PL" sz="2800" b="1" i="1" dirty="0"/>
          </a:p>
        </p:txBody>
      </p:sp>
      <p:pic>
        <p:nvPicPr>
          <p:cNvPr id="1026" name="Picture 2" descr="cele,czas wolny,rzutki,środki tarczy strzelniczej,tarcze do gry w rzutki,w celu,zawody sportow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463" y="1196752"/>
            <a:ext cx="3095625"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826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p:cNvSpPr txBox="1"/>
          <p:nvPr/>
        </p:nvSpPr>
        <p:spPr>
          <a:xfrm>
            <a:off x="251520" y="1206044"/>
            <a:ext cx="8568952" cy="369332"/>
          </a:xfrm>
          <a:prstGeom prst="rect">
            <a:avLst/>
          </a:prstGeom>
          <a:noFill/>
        </p:spPr>
        <p:txBody>
          <a:bodyPr wrap="square" rtlCol="0">
            <a:spAutoFit/>
          </a:bodyPr>
          <a:lstStyle/>
          <a:p>
            <a:pPr algn="ctr"/>
            <a:r>
              <a:rPr lang="en-US" b="1" dirty="0"/>
              <a:t>Experience in functioning in non-governmental organizations</a:t>
            </a:r>
          </a:p>
        </p:txBody>
      </p:sp>
      <p:sp>
        <p:nvSpPr>
          <p:cNvPr id="9" name="pole tekstowe 8"/>
          <p:cNvSpPr txBox="1"/>
          <p:nvPr/>
        </p:nvSpPr>
        <p:spPr>
          <a:xfrm>
            <a:off x="7020" y="4821252"/>
            <a:ext cx="8957467" cy="1477328"/>
          </a:xfrm>
          <a:prstGeom prst="rect">
            <a:avLst/>
          </a:prstGeom>
          <a:noFill/>
        </p:spPr>
        <p:txBody>
          <a:bodyPr wrap="square" rtlCol="0">
            <a:spAutoFit/>
          </a:bodyPr>
          <a:lstStyle/>
          <a:p>
            <a:pPr algn="just"/>
            <a:r>
              <a:rPr lang="en-US" dirty="0"/>
              <a:t>Despite a fairly high awareness related to the activities of the third sector, </a:t>
            </a:r>
            <a:r>
              <a:rPr lang="en-US" b="1" dirty="0"/>
              <a:t>more than three quarters (77%) of the surveyed respondents from </a:t>
            </a:r>
            <a:r>
              <a:rPr lang="en-US" b="1" dirty="0" err="1"/>
              <a:t>Podlaskie</a:t>
            </a:r>
            <a:r>
              <a:rPr lang="en-US" b="1" dirty="0"/>
              <a:t> </a:t>
            </a:r>
            <a:r>
              <a:rPr lang="en-US" b="1" dirty="0" err="1"/>
              <a:t>Voivodeship</a:t>
            </a:r>
            <a:r>
              <a:rPr lang="en-US" b="1" dirty="0"/>
              <a:t> claim that they have no experience in functioning in such entities. </a:t>
            </a:r>
            <a:r>
              <a:rPr lang="en-US" dirty="0"/>
              <a:t>Almost 14% of the surveyed declare that they have withdrawn from the previously carried out activities, and less than one in ten is an active member of </a:t>
            </a:r>
            <a:r>
              <a:rPr lang="en-US" dirty="0" smtClean="0"/>
              <a:t>NGOs</a:t>
            </a:r>
            <a:r>
              <a:rPr lang="pl-PL" dirty="0" smtClean="0"/>
              <a:t>.</a:t>
            </a:r>
            <a:endParaRPr lang="en-US" dirty="0"/>
          </a:p>
        </p:txBody>
      </p:sp>
      <p:sp>
        <p:nvSpPr>
          <p:cNvPr id="7" name="pole tekstowe 6"/>
          <p:cNvSpPr txBox="1"/>
          <p:nvPr/>
        </p:nvSpPr>
        <p:spPr>
          <a:xfrm>
            <a:off x="206165" y="255333"/>
            <a:ext cx="5184576" cy="671851"/>
          </a:xfrm>
          <a:prstGeom prst="rect">
            <a:avLst/>
          </a:prstGeom>
          <a:solidFill>
            <a:schemeClr val="bg1">
              <a:lumMod val="85000"/>
            </a:schemeClr>
          </a:solidFill>
        </p:spPr>
        <p:txBody>
          <a:bodyPr wrap="square" rtlCol="0" anchor="ctr">
            <a:spAutoFit/>
          </a:bodyPr>
          <a:lstStyle/>
          <a:p>
            <a:pPr algn="ctr">
              <a:lnSpc>
                <a:spcPct val="150000"/>
              </a:lnSpc>
            </a:pPr>
            <a:r>
              <a:rPr lang="pl-PL" sz="2800" b="1" i="1" dirty="0"/>
              <a:t>Research </a:t>
            </a:r>
            <a:r>
              <a:rPr lang="pl-PL" sz="2800" b="1" i="1" dirty="0" err="1"/>
              <a:t>results</a:t>
            </a:r>
            <a:endParaRPr lang="pl-PL" sz="2800" b="1" i="1" dirty="0"/>
          </a:p>
        </p:txBody>
      </p:sp>
      <p:graphicFrame>
        <p:nvGraphicFramePr>
          <p:cNvPr id="10" name="Wykres 9"/>
          <p:cNvGraphicFramePr>
            <a:graphicFrameLocks/>
          </p:cNvGraphicFramePr>
          <p:nvPr>
            <p:extLst>
              <p:ext uri="{D42A27DB-BD31-4B8C-83A1-F6EECF244321}">
                <p14:modId xmlns:p14="http://schemas.microsoft.com/office/powerpoint/2010/main" val="3314563159"/>
              </p:ext>
            </p:extLst>
          </p:nvPr>
        </p:nvGraphicFramePr>
        <p:xfrm>
          <a:off x="251520" y="1484784"/>
          <a:ext cx="8568952" cy="33364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p:cNvSpPr txBox="1"/>
          <p:nvPr/>
        </p:nvSpPr>
        <p:spPr>
          <a:xfrm>
            <a:off x="179512" y="1136780"/>
            <a:ext cx="8568952" cy="646331"/>
          </a:xfrm>
          <a:prstGeom prst="rect">
            <a:avLst/>
          </a:prstGeom>
          <a:noFill/>
        </p:spPr>
        <p:txBody>
          <a:bodyPr wrap="square" rtlCol="0">
            <a:spAutoFit/>
          </a:bodyPr>
          <a:lstStyle/>
          <a:p>
            <a:pPr algn="ctr"/>
            <a:r>
              <a:rPr lang="en-US" b="1" dirty="0"/>
              <a:t>Overall assessment of the NGOs operating</a:t>
            </a:r>
            <a:r>
              <a:rPr lang="en-US" dirty="0"/>
              <a:t/>
            </a:r>
            <a:br>
              <a:rPr lang="en-US" dirty="0"/>
            </a:br>
            <a:r>
              <a:rPr lang="en-US" b="1" dirty="0"/>
              <a:t>in the </a:t>
            </a:r>
            <a:r>
              <a:rPr lang="en-US" b="1" dirty="0" err="1"/>
              <a:t>Podlaskie</a:t>
            </a:r>
            <a:r>
              <a:rPr lang="en-US" b="1" dirty="0"/>
              <a:t> </a:t>
            </a:r>
            <a:r>
              <a:rPr lang="en-US" b="1" dirty="0" err="1"/>
              <a:t>Voivodeship</a:t>
            </a:r>
            <a:r>
              <a:rPr lang="en-US" b="1" dirty="0"/>
              <a:t> </a:t>
            </a:r>
          </a:p>
        </p:txBody>
      </p:sp>
      <p:sp>
        <p:nvSpPr>
          <p:cNvPr id="9" name="pole tekstowe 8"/>
          <p:cNvSpPr txBox="1"/>
          <p:nvPr/>
        </p:nvSpPr>
        <p:spPr>
          <a:xfrm>
            <a:off x="179512" y="4581128"/>
            <a:ext cx="8856984" cy="1477328"/>
          </a:xfrm>
          <a:prstGeom prst="rect">
            <a:avLst/>
          </a:prstGeom>
          <a:noFill/>
        </p:spPr>
        <p:txBody>
          <a:bodyPr wrap="square" rtlCol="0">
            <a:spAutoFit/>
          </a:bodyPr>
          <a:lstStyle/>
          <a:p>
            <a:pPr algn="just"/>
            <a:r>
              <a:rPr lang="en-US" b="1" dirty="0"/>
              <a:t>Most respondents from </a:t>
            </a:r>
            <a:r>
              <a:rPr lang="en-US" b="1" dirty="0" err="1"/>
              <a:t>Podlaskie</a:t>
            </a:r>
            <a:r>
              <a:rPr lang="en-US" b="1" dirty="0"/>
              <a:t> </a:t>
            </a:r>
            <a:r>
              <a:rPr lang="en-US" b="1" dirty="0" err="1"/>
              <a:t>Voivodeship</a:t>
            </a:r>
            <a:r>
              <a:rPr lang="en-US" b="1" dirty="0"/>
              <a:t> (45%) could not explicitly assess the activities of non-governmental organizations in the region </a:t>
            </a:r>
            <a:r>
              <a:rPr lang="en-US" dirty="0"/>
              <a:t>– this correlates clearly with the lack of knowledge on this subject</a:t>
            </a:r>
            <a:r>
              <a:rPr lang="pl-PL" dirty="0"/>
              <a:t>,</a:t>
            </a:r>
            <a:r>
              <a:rPr lang="en-US" dirty="0"/>
              <a:t> declared by the equivalent percentage of respondents. </a:t>
            </a:r>
            <a:r>
              <a:rPr lang="en-US" b="1" dirty="0"/>
              <a:t>It should be noted, however, that positive opinions on NGOs operating locally strongly outweigh the negative opinions </a:t>
            </a:r>
            <a:r>
              <a:rPr lang="en-US" dirty="0"/>
              <a:t>(43% and 12% of cases, respectively).</a:t>
            </a:r>
          </a:p>
        </p:txBody>
      </p:sp>
      <p:sp>
        <p:nvSpPr>
          <p:cNvPr id="7" name="pole tekstowe 6"/>
          <p:cNvSpPr txBox="1"/>
          <p:nvPr/>
        </p:nvSpPr>
        <p:spPr>
          <a:xfrm>
            <a:off x="206165" y="255333"/>
            <a:ext cx="5184576" cy="671851"/>
          </a:xfrm>
          <a:prstGeom prst="rect">
            <a:avLst/>
          </a:prstGeom>
          <a:solidFill>
            <a:schemeClr val="bg1">
              <a:lumMod val="85000"/>
            </a:schemeClr>
          </a:solidFill>
        </p:spPr>
        <p:txBody>
          <a:bodyPr wrap="square" rtlCol="0" anchor="ctr">
            <a:spAutoFit/>
          </a:bodyPr>
          <a:lstStyle/>
          <a:p>
            <a:pPr algn="ctr">
              <a:lnSpc>
                <a:spcPct val="150000"/>
              </a:lnSpc>
            </a:pPr>
            <a:r>
              <a:rPr lang="pl-PL" sz="2800" b="1" i="1" dirty="0"/>
              <a:t>Research </a:t>
            </a:r>
            <a:r>
              <a:rPr lang="pl-PL" sz="2800" b="1" i="1" dirty="0" err="1"/>
              <a:t>results</a:t>
            </a:r>
            <a:endParaRPr lang="pl-PL" sz="2800" b="1" i="1" dirty="0"/>
          </a:p>
        </p:txBody>
      </p:sp>
      <p:graphicFrame>
        <p:nvGraphicFramePr>
          <p:cNvPr id="10" name="Wykres 9"/>
          <p:cNvGraphicFramePr>
            <a:graphicFrameLocks/>
          </p:cNvGraphicFramePr>
          <p:nvPr>
            <p:extLst>
              <p:ext uri="{D42A27DB-BD31-4B8C-83A1-F6EECF244321}">
                <p14:modId xmlns:p14="http://schemas.microsoft.com/office/powerpoint/2010/main" val="3969314914"/>
              </p:ext>
            </p:extLst>
          </p:nvPr>
        </p:nvGraphicFramePr>
        <p:xfrm>
          <a:off x="251520" y="1783110"/>
          <a:ext cx="8424936" cy="279801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p:cNvSpPr txBox="1"/>
          <p:nvPr/>
        </p:nvSpPr>
        <p:spPr>
          <a:xfrm>
            <a:off x="206165" y="1039224"/>
            <a:ext cx="8568952" cy="369332"/>
          </a:xfrm>
          <a:prstGeom prst="rect">
            <a:avLst/>
          </a:prstGeom>
          <a:noFill/>
        </p:spPr>
        <p:txBody>
          <a:bodyPr wrap="square" rtlCol="0">
            <a:spAutoFit/>
          </a:bodyPr>
          <a:lstStyle/>
          <a:p>
            <a:pPr algn="ctr"/>
            <a:r>
              <a:rPr lang="en-US" b="1" dirty="0"/>
              <a:t>The main role of non-governmental organizations</a:t>
            </a:r>
          </a:p>
        </p:txBody>
      </p:sp>
      <p:sp>
        <p:nvSpPr>
          <p:cNvPr id="9" name="pole tekstowe 8"/>
          <p:cNvSpPr txBox="1"/>
          <p:nvPr/>
        </p:nvSpPr>
        <p:spPr>
          <a:xfrm>
            <a:off x="143508" y="4581128"/>
            <a:ext cx="8784976" cy="1477328"/>
          </a:xfrm>
          <a:prstGeom prst="rect">
            <a:avLst/>
          </a:prstGeom>
          <a:noFill/>
        </p:spPr>
        <p:txBody>
          <a:bodyPr wrap="square" rtlCol="0">
            <a:spAutoFit/>
          </a:bodyPr>
          <a:lstStyle/>
          <a:p>
            <a:pPr algn="just"/>
            <a:r>
              <a:rPr lang="en-US" b="1" dirty="0"/>
              <a:t>For the residents of </a:t>
            </a:r>
            <a:r>
              <a:rPr lang="en-US" b="1" dirty="0" err="1"/>
              <a:t>Podlaskie</a:t>
            </a:r>
            <a:r>
              <a:rPr lang="en-US" b="1" dirty="0"/>
              <a:t> </a:t>
            </a:r>
            <a:r>
              <a:rPr lang="en-US" b="1" dirty="0" err="1"/>
              <a:t>Voivodeship</a:t>
            </a:r>
            <a:r>
              <a:rPr lang="pl-PL" b="1" dirty="0"/>
              <a:t>,</a:t>
            </a:r>
            <a:r>
              <a:rPr lang="en-US" b="1" dirty="0"/>
              <a:t> social assistance is the key area for NGO activities – 35% of the respondents pointed out </a:t>
            </a:r>
            <a:r>
              <a:rPr lang="en-US" b="1" i="1" dirty="0"/>
              <a:t>tackling social exclusion as the main roles of these actors</a:t>
            </a:r>
            <a:r>
              <a:rPr lang="en-US" b="1" dirty="0"/>
              <a:t>. </a:t>
            </a:r>
            <a:r>
              <a:rPr lang="en-US" dirty="0"/>
              <a:t>One in four respondents emphasizes that the essence of the third sector should be to</a:t>
            </a:r>
            <a:r>
              <a:rPr lang="en-US" i="1" dirty="0"/>
              <a:t> offset deficits in social policy of the state</a:t>
            </a:r>
            <a:r>
              <a:rPr lang="en-US" dirty="0"/>
              <a:t> (25% of responses), and one in five considers</a:t>
            </a:r>
            <a:r>
              <a:rPr lang="en-US" i="1" dirty="0"/>
              <a:t> building social capital </a:t>
            </a:r>
            <a:r>
              <a:rPr lang="en-US" dirty="0"/>
              <a:t>(21%) as far more important.</a:t>
            </a:r>
          </a:p>
        </p:txBody>
      </p:sp>
      <p:sp>
        <p:nvSpPr>
          <p:cNvPr id="6" name="pole tekstowe 5"/>
          <p:cNvSpPr txBox="1"/>
          <p:nvPr/>
        </p:nvSpPr>
        <p:spPr>
          <a:xfrm>
            <a:off x="206165" y="255333"/>
            <a:ext cx="5184576" cy="671851"/>
          </a:xfrm>
          <a:prstGeom prst="rect">
            <a:avLst/>
          </a:prstGeom>
          <a:solidFill>
            <a:schemeClr val="bg1">
              <a:lumMod val="85000"/>
            </a:schemeClr>
          </a:solidFill>
        </p:spPr>
        <p:txBody>
          <a:bodyPr wrap="square" rtlCol="0" anchor="ctr">
            <a:spAutoFit/>
          </a:bodyPr>
          <a:lstStyle/>
          <a:p>
            <a:pPr algn="ctr">
              <a:lnSpc>
                <a:spcPct val="150000"/>
              </a:lnSpc>
            </a:pPr>
            <a:r>
              <a:rPr lang="pl-PL" sz="2800" b="1" i="1" dirty="0"/>
              <a:t>Research </a:t>
            </a:r>
            <a:r>
              <a:rPr lang="pl-PL" sz="2800" b="1" i="1" dirty="0" err="1"/>
              <a:t>results</a:t>
            </a:r>
            <a:endParaRPr lang="pl-PL" sz="2800" b="1" i="1" dirty="0"/>
          </a:p>
        </p:txBody>
      </p:sp>
      <p:graphicFrame>
        <p:nvGraphicFramePr>
          <p:cNvPr id="10" name="Wykres 9"/>
          <p:cNvGraphicFramePr>
            <a:graphicFrameLocks/>
          </p:cNvGraphicFramePr>
          <p:nvPr>
            <p:extLst>
              <p:ext uri="{D42A27DB-BD31-4B8C-83A1-F6EECF244321}">
                <p14:modId xmlns:p14="http://schemas.microsoft.com/office/powerpoint/2010/main" val="1705685149"/>
              </p:ext>
            </p:extLst>
          </p:nvPr>
        </p:nvGraphicFramePr>
        <p:xfrm>
          <a:off x="256874" y="1408556"/>
          <a:ext cx="8630252" cy="302855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179512" y="4947906"/>
            <a:ext cx="5184576" cy="523220"/>
          </a:xfrm>
          <a:prstGeom prst="rect">
            <a:avLst/>
          </a:prstGeom>
          <a:solidFill>
            <a:schemeClr val="bg1">
              <a:lumMod val="85000"/>
            </a:schemeClr>
          </a:solidFill>
        </p:spPr>
        <p:txBody>
          <a:bodyPr wrap="square" rtlCol="0" anchor="ctr">
            <a:spAutoFit/>
          </a:bodyPr>
          <a:lstStyle/>
          <a:p>
            <a:pPr algn="ctr"/>
            <a:r>
              <a:rPr lang="en-US" sz="2800" b="1" i="1" dirty="0"/>
              <a:t>Good </a:t>
            </a:r>
            <a:r>
              <a:rPr lang="en-US" sz="2800" b="1" i="1" dirty="0" smtClean="0"/>
              <a:t>practice</a:t>
            </a:r>
            <a:r>
              <a:rPr lang="pl-PL" sz="2800" b="1" i="1" dirty="0" smtClean="0"/>
              <a:t>s</a:t>
            </a:r>
            <a:endParaRPr lang="en-US" sz="2800" b="1" i="1" dirty="0"/>
          </a:p>
        </p:txBody>
      </p:sp>
      <p:pic>
        <p:nvPicPr>
          <p:cNvPr id="15364" name="Picture 4" descr="dosięganie,dzielenie się,gesty,ludzie,metafory,opieka,trzymanie się za rę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87" y="1168225"/>
            <a:ext cx="3095625"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4538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dirty="0"/>
          </a:p>
        </p:txBody>
      </p:sp>
      <p:sp>
        <p:nvSpPr>
          <p:cNvPr id="7" name="pole tekstowe 6"/>
          <p:cNvSpPr txBox="1"/>
          <p:nvPr/>
        </p:nvSpPr>
        <p:spPr>
          <a:xfrm>
            <a:off x="206165" y="329648"/>
            <a:ext cx="5184576" cy="523220"/>
          </a:xfrm>
          <a:prstGeom prst="rect">
            <a:avLst/>
          </a:prstGeom>
          <a:solidFill>
            <a:schemeClr val="bg1">
              <a:lumMod val="85000"/>
            </a:schemeClr>
          </a:solidFill>
        </p:spPr>
        <p:txBody>
          <a:bodyPr wrap="square" rtlCol="0" anchor="ctr">
            <a:spAutoFit/>
          </a:bodyPr>
          <a:lstStyle/>
          <a:p>
            <a:pPr algn="ctr"/>
            <a:r>
              <a:rPr lang="en-US" sz="2800" b="1" i="1" dirty="0"/>
              <a:t>Good practice</a:t>
            </a:r>
            <a:r>
              <a:rPr lang="pl-PL" sz="2800" b="1" i="1" dirty="0"/>
              <a:t>s</a:t>
            </a:r>
            <a:endParaRPr lang="en-US" sz="2800" b="1" i="1" dirty="0"/>
          </a:p>
        </p:txBody>
      </p:sp>
      <p:sp>
        <p:nvSpPr>
          <p:cNvPr id="4" name="pole tekstowe 3"/>
          <p:cNvSpPr txBox="1"/>
          <p:nvPr/>
        </p:nvSpPr>
        <p:spPr>
          <a:xfrm>
            <a:off x="206165" y="1124744"/>
            <a:ext cx="8686315" cy="4632037"/>
          </a:xfrm>
          <a:prstGeom prst="rect">
            <a:avLst/>
          </a:prstGeom>
          <a:noFill/>
        </p:spPr>
        <p:txBody>
          <a:bodyPr wrap="square" rtlCol="0">
            <a:spAutoFit/>
          </a:bodyPr>
          <a:lstStyle/>
          <a:p>
            <a:pPr algn="just"/>
            <a:r>
              <a:rPr lang="pl-PL" sz="2500" b="1" u="sng" dirty="0" smtClean="0">
                <a:solidFill>
                  <a:schemeClr val="accent2"/>
                </a:solidFill>
              </a:rPr>
              <a:t>EKOMOBILE</a:t>
            </a:r>
            <a:r>
              <a:rPr lang="pl-PL" b="1" dirty="0" smtClean="0"/>
              <a:t> - </a:t>
            </a:r>
            <a:r>
              <a:rPr lang="en-US" dirty="0" smtClean="0"/>
              <a:t>innovation </a:t>
            </a:r>
            <a:r>
              <a:rPr lang="en-US" dirty="0"/>
              <a:t>of environmental education in Poland and a reference point in Polish-German cooperation for the sustainable development </a:t>
            </a:r>
          </a:p>
          <a:p>
            <a:pPr algn="just"/>
            <a:endParaRPr lang="pl-PL" b="1" dirty="0"/>
          </a:p>
          <a:p>
            <a:pPr algn="just"/>
            <a:r>
              <a:rPr lang="en-US" b="1" dirty="0">
                <a:solidFill>
                  <a:schemeClr val="accent2"/>
                </a:solidFill>
              </a:rPr>
              <a:t>The aim of the </a:t>
            </a:r>
            <a:r>
              <a:rPr lang="en-US" b="1" dirty="0" smtClean="0">
                <a:solidFill>
                  <a:schemeClr val="accent2"/>
                </a:solidFill>
              </a:rPr>
              <a:t>project</a:t>
            </a:r>
            <a:r>
              <a:rPr lang="pl-PL" b="1" dirty="0" smtClean="0">
                <a:solidFill>
                  <a:schemeClr val="accent2"/>
                </a:solidFill>
              </a:rPr>
              <a:t>:</a:t>
            </a:r>
            <a:r>
              <a:rPr lang="en-US" b="1" dirty="0" smtClean="0">
                <a:solidFill>
                  <a:schemeClr val="accent2"/>
                </a:solidFill>
              </a:rPr>
              <a:t> </a:t>
            </a:r>
            <a:r>
              <a:rPr lang="en-US" b="1" u="sng" dirty="0"/>
              <a:t>to initiate the development of mobile environmental education in Poland. </a:t>
            </a:r>
            <a:r>
              <a:rPr lang="en-US" dirty="0"/>
              <a:t>The project was to take lessons on ecology beyond the school walls. To implement this idea, </a:t>
            </a:r>
            <a:r>
              <a:rPr lang="en-US" dirty="0" err="1"/>
              <a:t>ecomobiles</a:t>
            </a:r>
            <a:r>
              <a:rPr lang="en-US" dirty="0"/>
              <a:t> were to be used; these were specially prepared vehicles, equipped with variety of thematically diverse materials and equipment for work in groups directly in the field. The idea was taken from Germany, where the first </a:t>
            </a:r>
            <a:r>
              <a:rPr lang="en-US" dirty="0" err="1"/>
              <a:t>ecomobile</a:t>
            </a:r>
            <a:r>
              <a:rPr lang="en-US" dirty="0"/>
              <a:t> was launched in 1987.</a:t>
            </a:r>
          </a:p>
          <a:p>
            <a:pPr algn="just"/>
            <a:endParaRPr lang="pl-PL" dirty="0"/>
          </a:p>
          <a:p>
            <a:pPr algn="just"/>
            <a:r>
              <a:rPr lang="pl-PL" b="1" dirty="0" smtClean="0">
                <a:solidFill>
                  <a:schemeClr val="accent2"/>
                </a:solidFill>
              </a:rPr>
              <a:t>WHY IT IS „GOOD”?: </a:t>
            </a:r>
            <a:r>
              <a:rPr lang="en-US" b="1" u="sng" dirty="0"/>
              <a:t>The development of environmental education and its forms seems to be particularly important from the point of view of developing social </a:t>
            </a:r>
            <a:r>
              <a:rPr lang="en-US" b="1" u="sng" dirty="0" smtClean="0"/>
              <a:t>capital</a:t>
            </a:r>
            <a:r>
              <a:rPr lang="pl-PL" dirty="0" smtClean="0"/>
              <a:t>. </a:t>
            </a:r>
            <a:r>
              <a:rPr lang="en-GB" dirty="0"/>
              <a:t>Education is one of the cornerstones for building social capital; therefore, it seems that implementation of new forms of education is particularly important in this context</a:t>
            </a:r>
            <a:r>
              <a:rPr lang="en-GB" dirty="0" smtClean="0"/>
              <a:t>.</a:t>
            </a:r>
            <a:endParaRPr lang="pl-PL" dirty="0">
              <a:ea typeface="Calibri"/>
              <a:cs typeface="Calibri"/>
            </a:endParaRPr>
          </a:p>
          <a:p>
            <a:pPr algn="just"/>
            <a:endParaRPr lang="pl-PL" dirty="0"/>
          </a:p>
          <a:p>
            <a:pPr algn="just"/>
            <a:endParaRPr lang="pl-PL" b="1" dirty="0">
              <a:solidFill>
                <a:schemeClr val="accent2"/>
              </a:solidFill>
            </a:endParaRPr>
          </a:p>
        </p:txBody>
      </p:sp>
      <p:pic>
        <p:nvPicPr>
          <p:cNvPr id="18434" name="Picture 2" descr="http://umweltmobile.de/AGUM_bis2012/autos/igelmobil_pol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6094" y="5230459"/>
            <a:ext cx="2178981" cy="14426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dirty="0"/>
          </a:p>
        </p:txBody>
      </p:sp>
      <p:sp>
        <p:nvSpPr>
          <p:cNvPr id="7" name="pole tekstowe 6"/>
          <p:cNvSpPr txBox="1"/>
          <p:nvPr/>
        </p:nvSpPr>
        <p:spPr>
          <a:xfrm>
            <a:off x="206165" y="255333"/>
            <a:ext cx="5184576" cy="671851"/>
          </a:xfrm>
          <a:prstGeom prst="rect">
            <a:avLst/>
          </a:prstGeom>
          <a:solidFill>
            <a:schemeClr val="bg1">
              <a:lumMod val="85000"/>
            </a:schemeClr>
          </a:solidFill>
        </p:spPr>
        <p:txBody>
          <a:bodyPr wrap="square" rtlCol="0" anchor="ctr">
            <a:spAutoFit/>
          </a:bodyPr>
          <a:lstStyle/>
          <a:p>
            <a:pPr algn="ctr">
              <a:lnSpc>
                <a:spcPct val="150000"/>
              </a:lnSpc>
            </a:pPr>
            <a:r>
              <a:rPr lang="pl-PL" sz="2800" b="1" i="1" dirty="0" smtClean="0"/>
              <a:t>Dobre praktyki</a:t>
            </a:r>
            <a:endParaRPr lang="pl-PL" sz="2800" b="1" i="1" dirty="0"/>
          </a:p>
        </p:txBody>
      </p:sp>
      <p:sp>
        <p:nvSpPr>
          <p:cNvPr id="4" name="pole tekstowe 3"/>
          <p:cNvSpPr txBox="1"/>
          <p:nvPr/>
        </p:nvSpPr>
        <p:spPr>
          <a:xfrm>
            <a:off x="206165" y="1124744"/>
            <a:ext cx="8686315" cy="5109091"/>
          </a:xfrm>
          <a:prstGeom prst="rect">
            <a:avLst/>
          </a:prstGeom>
          <a:noFill/>
        </p:spPr>
        <p:txBody>
          <a:bodyPr wrap="square" rtlCol="0">
            <a:spAutoFit/>
          </a:bodyPr>
          <a:lstStyle/>
          <a:p>
            <a:pPr algn="just">
              <a:spcAft>
                <a:spcPts val="0"/>
              </a:spcAft>
            </a:pPr>
            <a:r>
              <a:rPr lang="en-US" sz="2800" b="1" u="sng" dirty="0">
                <a:solidFill>
                  <a:schemeClr val="accent1"/>
                </a:solidFill>
                <a:ea typeface="Calibri"/>
                <a:cs typeface="Calibri"/>
              </a:rPr>
              <a:t>The activities of the Association of the Small Homeland Museum in </a:t>
            </a:r>
            <a:r>
              <a:rPr lang="en-US" sz="2800" b="1" u="sng" dirty="0" err="1" smtClean="0">
                <a:solidFill>
                  <a:schemeClr val="accent1"/>
                </a:solidFill>
                <a:ea typeface="Calibri"/>
                <a:cs typeface="Calibri"/>
              </a:rPr>
              <a:t>Studziwody</a:t>
            </a:r>
            <a:r>
              <a:rPr lang="pl-PL" sz="2800" b="1" dirty="0">
                <a:solidFill>
                  <a:schemeClr val="accent1"/>
                </a:solidFill>
                <a:ea typeface="Calibri"/>
                <a:cs typeface="Calibri"/>
              </a:rPr>
              <a:t> </a:t>
            </a:r>
            <a:r>
              <a:rPr lang="pl-PL" b="1" dirty="0" smtClean="0"/>
              <a:t>- </a:t>
            </a:r>
            <a:r>
              <a:rPr lang="en-US" dirty="0">
                <a:ea typeface="Calibri"/>
                <a:cs typeface="Calibri"/>
              </a:rPr>
              <a:t>The Association conducts activities related to an open-air museum, which was founded in 1993. The </a:t>
            </a:r>
            <a:r>
              <a:rPr lang="en-US" dirty="0" err="1">
                <a:ea typeface="Calibri"/>
                <a:cs typeface="Calibri"/>
              </a:rPr>
              <a:t>Podlasie</a:t>
            </a:r>
            <a:r>
              <a:rPr lang="en-US" dirty="0">
                <a:ea typeface="Calibri"/>
                <a:cs typeface="Calibri"/>
              </a:rPr>
              <a:t> and </a:t>
            </a:r>
            <a:r>
              <a:rPr lang="en-US" dirty="0" err="1">
                <a:ea typeface="Calibri"/>
                <a:cs typeface="Calibri"/>
              </a:rPr>
              <a:t>Polesie</a:t>
            </a:r>
            <a:r>
              <a:rPr lang="en-US" dirty="0">
                <a:ea typeface="Calibri"/>
                <a:cs typeface="Calibri"/>
              </a:rPr>
              <a:t> traditional folk music studio and youth song and dance ensemble operate at the museum.</a:t>
            </a:r>
          </a:p>
          <a:p>
            <a:pPr algn="just">
              <a:spcAft>
                <a:spcPts val="0"/>
              </a:spcAft>
            </a:pPr>
            <a:r>
              <a:rPr lang="en-US" dirty="0">
                <a:ea typeface="Calibri"/>
                <a:cs typeface="Calibri"/>
              </a:rPr>
              <a:t>The Association also publishes "</a:t>
            </a:r>
            <a:r>
              <a:rPr lang="en-US" dirty="0" err="1">
                <a:ea typeface="Calibri"/>
                <a:cs typeface="Calibri"/>
              </a:rPr>
              <a:t>Bielski</a:t>
            </a:r>
            <a:r>
              <a:rPr lang="en-US" dirty="0">
                <a:ea typeface="Calibri"/>
                <a:cs typeface="Calibri"/>
              </a:rPr>
              <a:t> </a:t>
            </a:r>
            <a:r>
              <a:rPr lang="en-US" dirty="0" err="1">
                <a:ea typeface="Calibri"/>
                <a:cs typeface="Calibri"/>
              </a:rPr>
              <a:t>Hostineć</a:t>
            </a:r>
            <a:r>
              <a:rPr lang="en-US" dirty="0">
                <a:ea typeface="Calibri"/>
                <a:cs typeface="Calibri"/>
              </a:rPr>
              <a:t>” periodical, as well as books and albums with songs and music.</a:t>
            </a:r>
          </a:p>
          <a:p>
            <a:pPr algn="just">
              <a:spcAft>
                <a:spcPts val="0"/>
              </a:spcAft>
            </a:pPr>
            <a:endParaRPr lang="pl-PL" dirty="0">
              <a:ea typeface="Calibri"/>
              <a:cs typeface="Calibri"/>
            </a:endParaRPr>
          </a:p>
          <a:p>
            <a:pPr algn="just">
              <a:spcAft>
                <a:spcPts val="0"/>
              </a:spcAft>
            </a:pPr>
            <a:r>
              <a:rPr lang="pl-PL" b="1" dirty="0">
                <a:solidFill>
                  <a:schemeClr val="accent1"/>
                </a:solidFill>
                <a:ea typeface="Calibri"/>
                <a:cs typeface="Calibri"/>
              </a:rPr>
              <a:t>WHY IT IS „GOOD</a:t>
            </a:r>
            <a:r>
              <a:rPr lang="pl-PL" b="1" dirty="0" smtClean="0">
                <a:solidFill>
                  <a:schemeClr val="accent1"/>
                </a:solidFill>
                <a:ea typeface="Calibri"/>
                <a:cs typeface="Calibri"/>
              </a:rPr>
              <a:t>”?: </a:t>
            </a:r>
            <a:r>
              <a:rPr lang="en-US" dirty="0">
                <a:ea typeface="Calibri"/>
                <a:cs typeface="Calibri"/>
              </a:rPr>
              <a:t>It seems that </a:t>
            </a:r>
            <a:r>
              <a:rPr lang="en-US" b="1" u="sng" dirty="0">
                <a:ea typeface="Calibri"/>
                <a:cs typeface="Calibri"/>
              </a:rPr>
              <a:t>in </a:t>
            </a:r>
            <a:r>
              <a:rPr lang="en-US" b="1" u="sng" dirty="0" err="1">
                <a:ea typeface="Calibri"/>
                <a:cs typeface="Calibri"/>
              </a:rPr>
              <a:t>Podlaskie</a:t>
            </a:r>
            <a:r>
              <a:rPr lang="en-US" b="1" u="sng" dirty="0">
                <a:ea typeface="Calibri"/>
                <a:cs typeface="Calibri"/>
              </a:rPr>
              <a:t> </a:t>
            </a:r>
            <a:r>
              <a:rPr lang="en-US" b="1" u="sng" dirty="0" err="1">
                <a:ea typeface="Calibri"/>
                <a:cs typeface="Calibri"/>
              </a:rPr>
              <a:t>Voivodeship</a:t>
            </a:r>
            <a:r>
              <a:rPr lang="en-US" b="1" u="sng" dirty="0">
                <a:ea typeface="Calibri"/>
                <a:cs typeface="Calibri"/>
              </a:rPr>
              <a:t>, which is located at the junction of several nations and cultures, it is particularly important to promote joint activities of a supra-regional and even transnational character</a:t>
            </a:r>
            <a:r>
              <a:rPr lang="en-US" dirty="0">
                <a:ea typeface="Calibri"/>
                <a:cs typeface="Calibri"/>
              </a:rPr>
              <a:t>. The specific cultural melting pot, which is present in </a:t>
            </a:r>
            <a:r>
              <a:rPr lang="en-US" dirty="0" err="1">
                <a:ea typeface="Calibri"/>
                <a:cs typeface="Calibri"/>
              </a:rPr>
              <a:t>Podlasie</a:t>
            </a:r>
            <a:r>
              <a:rPr lang="en-US" dirty="0">
                <a:ea typeface="Calibri"/>
                <a:cs typeface="Calibri"/>
              </a:rPr>
              <a:t>, needs special attention, as an extremely important element in the development of social capital.</a:t>
            </a:r>
          </a:p>
          <a:p>
            <a:pPr algn="just">
              <a:spcAft>
                <a:spcPts val="0"/>
              </a:spcAft>
            </a:pPr>
            <a:endParaRPr lang="pl-PL" dirty="0" smtClean="0">
              <a:ea typeface="Calibri"/>
              <a:cs typeface="Calibri"/>
            </a:endParaRPr>
          </a:p>
          <a:p>
            <a:pPr algn="just">
              <a:spcAft>
                <a:spcPts val="0"/>
              </a:spcAft>
            </a:pPr>
            <a:endParaRPr lang="pl-PL" dirty="0">
              <a:ea typeface="Calibri"/>
              <a:cs typeface="Calibri"/>
            </a:endParaRPr>
          </a:p>
          <a:p>
            <a:pPr algn="just">
              <a:spcAft>
                <a:spcPts val="0"/>
              </a:spcAft>
            </a:pPr>
            <a:endParaRPr lang="pl-PL" dirty="0">
              <a:ea typeface="Calibri"/>
              <a:cs typeface="Calibri"/>
            </a:endParaRPr>
          </a:p>
          <a:p>
            <a:pPr algn="just"/>
            <a:endParaRPr lang="pl-PL" b="1" dirty="0"/>
          </a:p>
          <a:p>
            <a:pPr algn="just"/>
            <a:endParaRPr lang="pl-PL" dirty="0"/>
          </a:p>
        </p:txBody>
      </p:sp>
      <p:pic>
        <p:nvPicPr>
          <p:cNvPr id="19458" name="Picture 2" descr="fotografie,grupy,kobiety,mężczyźni,osoby"/>
          <p:cNvPicPr>
            <a:picLocks noChangeAspect="1" noChangeArrowheads="1"/>
          </p:cNvPicPr>
          <p:nvPr/>
        </p:nvPicPr>
        <p:blipFill rotWithShape="1">
          <a:blip r:embed="rId2">
            <a:extLst>
              <a:ext uri="{28A0092B-C50C-407E-A947-70E740481C1C}">
                <a14:useLocalDpi xmlns:a14="http://schemas.microsoft.com/office/drawing/2010/main" val="0"/>
              </a:ext>
            </a:extLst>
          </a:blip>
          <a:srcRect t="14078" b="10110"/>
          <a:stretch/>
        </p:blipFill>
        <p:spPr bwMode="auto">
          <a:xfrm>
            <a:off x="6932007" y="5157192"/>
            <a:ext cx="1944216" cy="14739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8300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dirty="0"/>
          </a:p>
        </p:txBody>
      </p:sp>
      <p:sp>
        <p:nvSpPr>
          <p:cNvPr id="7" name="pole tekstowe 6"/>
          <p:cNvSpPr txBox="1"/>
          <p:nvPr/>
        </p:nvSpPr>
        <p:spPr>
          <a:xfrm>
            <a:off x="206165" y="255333"/>
            <a:ext cx="5184576" cy="671851"/>
          </a:xfrm>
          <a:prstGeom prst="rect">
            <a:avLst/>
          </a:prstGeom>
          <a:solidFill>
            <a:schemeClr val="bg1">
              <a:lumMod val="85000"/>
            </a:schemeClr>
          </a:solidFill>
        </p:spPr>
        <p:txBody>
          <a:bodyPr wrap="square" rtlCol="0" anchor="ctr">
            <a:spAutoFit/>
          </a:bodyPr>
          <a:lstStyle/>
          <a:p>
            <a:pPr algn="ctr">
              <a:lnSpc>
                <a:spcPct val="150000"/>
              </a:lnSpc>
            </a:pPr>
            <a:r>
              <a:rPr lang="pl-PL" sz="2800" b="1" i="1" dirty="0" smtClean="0"/>
              <a:t>Dobre praktyki</a:t>
            </a:r>
            <a:endParaRPr lang="pl-PL" sz="2800" b="1" i="1" dirty="0"/>
          </a:p>
        </p:txBody>
      </p:sp>
      <p:sp>
        <p:nvSpPr>
          <p:cNvPr id="4" name="pole tekstowe 3"/>
          <p:cNvSpPr txBox="1"/>
          <p:nvPr/>
        </p:nvSpPr>
        <p:spPr>
          <a:xfrm>
            <a:off x="206165" y="1124744"/>
            <a:ext cx="8686315" cy="4616648"/>
          </a:xfrm>
          <a:prstGeom prst="rect">
            <a:avLst/>
          </a:prstGeom>
          <a:noFill/>
        </p:spPr>
        <p:txBody>
          <a:bodyPr wrap="square" rtlCol="0">
            <a:spAutoFit/>
          </a:bodyPr>
          <a:lstStyle/>
          <a:p>
            <a:pPr algn="just"/>
            <a:r>
              <a:rPr lang="en-US" sz="2800" b="1" u="sng" dirty="0" smtClean="0">
                <a:solidFill>
                  <a:srgbClr val="800000"/>
                </a:solidFill>
                <a:ea typeface="Calibri"/>
                <a:cs typeface="Calibri"/>
              </a:rPr>
              <a:t>The</a:t>
            </a:r>
            <a:r>
              <a:rPr lang="pl-PL" sz="2800" b="1" u="sng" dirty="0" smtClean="0">
                <a:solidFill>
                  <a:srgbClr val="800000"/>
                </a:solidFill>
                <a:ea typeface="Calibri"/>
                <a:cs typeface="Calibri"/>
              </a:rPr>
              <a:t> ”</a:t>
            </a:r>
            <a:r>
              <a:rPr lang="en-US" sz="2800" b="1" u="sng" dirty="0" smtClean="0">
                <a:solidFill>
                  <a:srgbClr val="800000"/>
                </a:solidFill>
                <a:ea typeface="Calibri"/>
                <a:cs typeface="Calibri"/>
              </a:rPr>
              <a:t>Dream </a:t>
            </a:r>
            <a:r>
              <a:rPr lang="en-US" sz="2800" b="1" u="sng" dirty="0">
                <a:solidFill>
                  <a:srgbClr val="800000"/>
                </a:solidFill>
                <a:ea typeface="Calibri"/>
                <a:cs typeface="Calibri"/>
              </a:rPr>
              <a:t>and </a:t>
            </a:r>
            <a:r>
              <a:rPr lang="en-US" sz="2800" b="1" u="sng" dirty="0" smtClean="0">
                <a:solidFill>
                  <a:srgbClr val="800000"/>
                </a:solidFill>
                <a:ea typeface="Calibri"/>
                <a:cs typeface="Calibri"/>
              </a:rPr>
              <a:t>act</a:t>
            </a:r>
            <a:r>
              <a:rPr lang="pl-PL" sz="2800" b="1" u="sng" dirty="0" smtClean="0">
                <a:solidFill>
                  <a:srgbClr val="800000"/>
                </a:solidFill>
                <a:ea typeface="Calibri"/>
                <a:cs typeface="Calibri"/>
              </a:rPr>
              <a:t>”</a:t>
            </a:r>
            <a:r>
              <a:rPr lang="en-US" sz="2800" b="1" u="sng" dirty="0" smtClean="0">
                <a:solidFill>
                  <a:srgbClr val="800000"/>
                </a:solidFill>
                <a:ea typeface="Calibri"/>
                <a:cs typeface="Calibri"/>
              </a:rPr>
              <a:t> </a:t>
            </a:r>
            <a:r>
              <a:rPr lang="en-US" sz="2800" b="1" u="sng" dirty="0" err="1">
                <a:solidFill>
                  <a:srgbClr val="800000"/>
                </a:solidFill>
                <a:ea typeface="Calibri"/>
                <a:cs typeface="Calibri"/>
              </a:rPr>
              <a:t>Programme</a:t>
            </a:r>
            <a:r>
              <a:rPr lang="en-US" sz="2800" b="1" u="sng" dirty="0">
                <a:solidFill>
                  <a:srgbClr val="800000"/>
                </a:solidFill>
                <a:ea typeface="Calibri"/>
                <a:cs typeface="Calibri"/>
              </a:rPr>
              <a:t> of the My </a:t>
            </a:r>
            <a:r>
              <a:rPr lang="en-US" sz="2800" b="1" u="sng" dirty="0" err="1">
                <a:solidFill>
                  <a:srgbClr val="800000"/>
                </a:solidFill>
                <a:ea typeface="Calibri"/>
                <a:cs typeface="Calibri"/>
              </a:rPr>
              <a:t>Dla</a:t>
            </a:r>
            <a:r>
              <a:rPr lang="en-US" sz="2800" b="1" u="sng" dirty="0">
                <a:solidFill>
                  <a:srgbClr val="800000"/>
                </a:solidFill>
                <a:ea typeface="Calibri"/>
                <a:cs typeface="Calibri"/>
              </a:rPr>
              <a:t> </a:t>
            </a:r>
            <a:r>
              <a:rPr lang="en-US" sz="2800" b="1" u="sng" dirty="0" err="1">
                <a:solidFill>
                  <a:srgbClr val="800000"/>
                </a:solidFill>
                <a:ea typeface="Calibri"/>
                <a:cs typeface="Calibri"/>
              </a:rPr>
              <a:t>Innych</a:t>
            </a:r>
            <a:r>
              <a:rPr lang="en-US" sz="2800" b="1" u="sng" dirty="0">
                <a:solidFill>
                  <a:srgbClr val="800000"/>
                </a:solidFill>
                <a:ea typeface="Calibri"/>
                <a:cs typeface="Calibri"/>
              </a:rPr>
              <a:t> [Us for Others] Association</a:t>
            </a:r>
          </a:p>
          <a:p>
            <a:pPr algn="just"/>
            <a:r>
              <a:rPr lang="pl-PL" b="1" dirty="0" smtClean="0"/>
              <a:t> </a:t>
            </a:r>
          </a:p>
          <a:p>
            <a:pPr algn="just">
              <a:spcAft>
                <a:spcPts val="0"/>
              </a:spcAft>
            </a:pPr>
            <a:r>
              <a:rPr lang="pl-PL" sz="1400" b="1" dirty="0" err="1" smtClean="0">
                <a:solidFill>
                  <a:srgbClr val="800000"/>
                </a:solidFill>
              </a:rPr>
              <a:t>Goal</a:t>
            </a:r>
            <a:r>
              <a:rPr lang="pl-PL" sz="1400" b="1" dirty="0" smtClean="0">
                <a:solidFill>
                  <a:srgbClr val="800000"/>
                </a:solidFill>
              </a:rPr>
              <a:t> of </a:t>
            </a:r>
            <a:r>
              <a:rPr lang="pl-PL" sz="1400" b="1" dirty="0" err="1" smtClean="0">
                <a:solidFill>
                  <a:srgbClr val="800000"/>
                </a:solidFill>
              </a:rPr>
              <a:t>project</a:t>
            </a:r>
            <a:r>
              <a:rPr lang="pl-PL" sz="1400" b="1" dirty="0" smtClean="0">
                <a:solidFill>
                  <a:srgbClr val="800000"/>
                </a:solidFill>
              </a:rPr>
              <a:t>: </a:t>
            </a:r>
            <a:r>
              <a:rPr lang="en-US" sz="1400" dirty="0">
                <a:ea typeface="Calibri"/>
                <a:cs typeface="Calibri"/>
              </a:rPr>
              <a:t>. Its aim is </a:t>
            </a:r>
            <a:r>
              <a:rPr lang="en-US" sz="1400" b="1" u="sng" dirty="0">
                <a:ea typeface="Calibri"/>
                <a:cs typeface="Calibri"/>
              </a:rPr>
              <a:t>to organize leisure time for young people in a constructive way, activate young people and ensure the optimum conditions for developing their passions, realization of dreams and mastering the skill of creative collaboration in the same age group. </a:t>
            </a:r>
            <a:r>
              <a:rPr lang="en-US" sz="1400" dirty="0">
                <a:ea typeface="Calibri"/>
                <a:cs typeface="Calibri"/>
              </a:rPr>
              <a:t>The </a:t>
            </a:r>
            <a:r>
              <a:rPr lang="en-US" sz="1400" dirty="0" err="1">
                <a:ea typeface="Calibri"/>
                <a:cs typeface="Calibri"/>
              </a:rPr>
              <a:t>Programme</a:t>
            </a:r>
            <a:r>
              <a:rPr lang="en-US" sz="1400" dirty="0">
                <a:ea typeface="Calibri"/>
                <a:cs typeface="Calibri"/>
              </a:rPr>
              <a:t> is an example of collaboration between NGOs and local government, because it is financed by the Mayor of </a:t>
            </a:r>
            <a:r>
              <a:rPr lang="en-US" sz="1400" dirty="0" err="1">
                <a:ea typeface="Calibri"/>
                <a:cs typeface="Calibri"/>
              </a:rPr>
              <a:t>Białystok</a:t>
            </a:r>
            <a:r>
              <a:rPr lang="en-US" sz="1400" dirty="0">
                <a:ea typeface="Calibri"/>
                <a:cs typeface="Calibri"/>
              </a:rPr>
              <a:t>.</a:t>
            </a:r>
          </a:p>
          <a:p>
            <a:pPr algn="just">
              <a:spcAft>
                <a:spcPts val="0"/>
              </a:spcAft>
            </a:pPr>
            <a:r>
              <a:rPr lang="en-US" sz="1400" dirty="0">
                <a:ea typeface="Calibri"/>
                <a:cs typeface="Calibri"/>
              </a:rPr>
              <a:t>The assumptions of the </a:t>
            </a:r>
            <a:r>
              <a:rPr lang="en-US" sz="1400" dirty="0" err="1">
                <a:ea typeface="Calibri"/>
                <a:cs typeface="Calibri"/>
              </a:rPr>
              <a:t>Programme</a:t>
            </a:r>
            <a:r>
              <a:rPr lang="en-US" sz="1400" dirty="0">
                <a:ea typeface="Calibri"/>
                <a:cs typeface="Calibri"/>
              </a:rPr>
              <a:t> are simple: young people aged 12-19 may come up with the idea of spending leisure time for themselves to the association, their friends which, upon the examination of the application (involving other representatives of the local communities in the project seems particularly important) will grant funding (in the amount of PLN 1,000) to implement the idea.</a:t>
            </a:r>
          </a:p>
          <a:p>
            <a:pPr algn="just">
              <a:spcAft>
                <a:spcPts val="0"/>
              </a:spcAft>
            </a:pPr>
            <a:endParaRPr lang="pl-PL" dirty="0" smtClean="0">
              <a:ea typeface="Calibri"/>
              <a:cs typeface="Calibri"/>
            </a:endParaRPr>
          </a:p>
          <a:p>
            <a:pPr algn="just">
              <a:spcAft>
                <a:spcPts val="0"/>
              </a:spcAft>
            </a:pPr>
            <a:r>
              <a:rPr lang="pl-PL" b="1" dirty="0">
                <a:solidFill>
                  <a:srgbClr val="800000"/>
                </a:solidFill>
              </a:rPr>
              <a:t>WHY IT IS „GOOD”?: </a:t>
            </a:r>
            <a:r>
              <a:rPr lang="en-US" b="1" u="sng" dirty="0">
                <a:ea typeface="Calibri"/>
                <a:cs typeface="Calibri"/>
              </a:rPr>
              <a:t>The </a:t>
            </a:r>
            <a:r>
              <a:rPr lang="en-US" b="1" u="sng" dirty="0" err="1">
                <a:ea typeface="Calibri"/>
                <a:cs typeface="Calibri"/>
              </a:rPr>
              <a:t>Programme</a:t>
            </a:r>
            <a:r>
              <a:rPr lang="en-US" b="1" u="sng" dirty="0">
                <a:ea typeface="Calibri"/>
                <a:cs typeface="Calibri"/>
              </a:rPr>
              <a:t> puts emphasis on cooperation and involvement of local communities, which appears to be particularly important in the context of social capital.</a:t>
            </a:r>
          </a:p>
          <a:p>
            <a:pPr algn="just"/>
            <a:endParaRPr lang="pl-PL" b="1" u="sng" dirty="0"/>
          </a:p>
          <a:p>
            <a:pPr algn="just"/>
            <a:endParaRPr lang="pl-PL" b="1" dirty="0">
              <a:solidFill>
                <a:schemeClr val="accent2"/>
              </a:solidFill>
            </a:endParaRP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7125" y="5157192"/>
            <a:ext cx="5476875" cy="838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95329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dirty="0"/>
          </a:p>
        </p:txBody>
      </p:sp>
      <p:sp>
        <p:nvSpPr>
          <p:cNvPr id="7" name="pole tekstowe 6"/>
          <p:cNvSpPr txBox="1"/>
          <p:nvPr/>
        </p:nvSpPr>
        <p:spPr>
          <a:xfrm>
            <a:off x="206165" y="255333"/>
            <a:ext cx="5184576" cy="671851"/>
          </a:xfrm>
          <a:prstGeom prst="rect">
            <a:avLst/>
          </a:prstGeom>
          <a:solidFill>
            <a:schemeClr val="bg1">
              <a:lumMod val="85000"/>
            </a:schemeClr>
          </a:solidFill>
        </p:spPr>
        <p:txBody>
          <a:bodyPr wrap="square" rtlCol="0" anchor="ctr">
            <a:spAutoFit/>
          </a:bodyPr>
          <a:lstStyle/>
          <a:p>
            <a:pPr algn="ctr">
              <a:lnSpc>
                <a:spcPct val="150000"/>
              </a:lnSpc>
            </a:pPr>
            <a:r>
              <a:rPr lang="pl-PL" sz="2800" b="1" i="1" dirty="0" smtClean="0"/>
              <a:t>Dobre praktyki</a:t>
            </a:r>
            <a:endParaRPr lang="pl-PL" sz="2800" b="1" i="1" dirty="0"/>
          </a:p>
        </p:txBody>
      </p:sp>
      <p:sp>
        <p:nvSpPr>
          <p:cNvPr id="4" name="pole tekstowe 3"/>
          <p:cNvSpPr txBox="1"/>
          <p:nvPr/>
        </p:nvSpPr>
        <p:spPr>
          <a:xfrm>
            <a:off x="206165" y="1124744"/>
            <a:ext cx="8686315" cy="3716402"/>
          </a:xfrm>
          <a:prstGeom prst="rect">
            <a:avLst/>
          </a:prstGeom>
          <a:noFill/>
        </p:spPr>
        <p:txBody>
          <a:bodyPr wrap="square" rtlCol="0">
            <a:spAutoFit/>
          </a:bodyPr>
          <a:lstStyle/>
          <a:p>
            <a:pPr algn="just">
              <a:spcAft>
                <a:spcPts val="0"/>
              </a:spcAft>
            </a:pPr>
            <a:r>
              <a:rPr lang="en-US" sz="2500" b="1" u="sng" dirty="0">
                <a:solidFill>
                  <a:srgbClr val="7030A0"/>
                </a:solidFill>
                <a:ea typeface="Calibri"/>
                <a:cs typeface="Calibri"/>
              </a:rPr>
              <a:t>The activities of the </a:t>
            </a:r>
            <a:r>
              <a:rPr lang="en-US" sz="2500" b="1" u="sng" dirty="0" err="1">
                <a:solidFill>
                  <a:srgbClr val="7030A0"/>
                </a:solidFill>
                <a:ea typeface="Calibri"/>
                <a:cs typeface="Calibri"/>
              </a:rPr>
              <a:t>Drohiczyn</a:t>
            </a:r>
            <a:r>
              <a:rPr lang="en-US" sz="2500" b="1" u="sng" dirty="0">
                <a:solidFill>
                  <a:srgbClr val="7030A0"/>
                </a:solidFill>
                <a:ea typeface="Calibri"/>
                <a:cs typeface="Calibri"/>
              </a:rPr>
              <a:t> Scientific </a:t>
            </a:r>
            <a:r>
              <a:rPr lang="en-US" sz="2500" b="1" u="sng" dirty="0" smtClean="0">
                <a:solidFill>
                  <a:srgbClr val="7030A0"/>
                </a:solidFill>
                <a:ea typeface="Calibri"/>
                <a:cs typeface="Calibri"/>
              </a:rPr>
              <a:t>Society</a:t>
            </a:r>
            <a:r>
              <a:rPr lang="pl-PL" sz="2500" b="1" dirty="0">
                <a:solidFill>
                  <a:srgbClr val="7030A0"/>
                </a:solidFill>
                <a:ea typeface="Calibri"/>
                <a:cs typeface="Calibri"/>
              </a:rPr>
              <a:t> </a:t>
            </a:r>
            <a:r>
              <a:rPr lang="pl-PL" sz="2500" b="1" dirty="0" smtClean="0">
                <a:solidFill>
                  <a:srgbClr val="7030A0"/>
                </a:solidFill>
                <a:ea typeface="Calibri"/>
                <a:cs typeface="Calibri"/>
              </a:rPr>
              <a:t>- </a:t>
            </a:r>
            <a:r>
              <a:rPr lang="en-US" dirty="0">
                <a:ea typeface="Calibri"/>
                <a:cs typeface="Calibri"/>
              </a:rPr>
              <a:t>an organization </a:t>
            </a:r>
            <a:r>
              <a:rPr lang="en-US" dirty="0" smtClean="0">
                <a:ea typeface="Calibri"/>
                <a:cs typeface="Calibri"/>
              </a:rPr>
              <a:t>takes </a:t>
            </a:r>
            <a:r>
              <a:rPr lang="en-US" dirty="0">
                <a:ea typeface="Calibri"/>
                <a:cs typeface="Calibri"/>
              </a:rPr>
              <a:t>actions to activate and organize the scientific community in </a:t>
            </a:r>
            <a:r>
              <a:rPr lang="en-US" dirty="0" err="1">
                <a:ea typeface="Calibri"/>
                <a:cs typeface="Calibri"/>
              </a:rPr>
              <a:t>Drohiczyn</a:t>
            </a:r>
            <a:r>
              <a:rPr lang="en-US" dirty="0">
                <a:ea typeface="Calibri"/>
                <a:cs typeface="Calibri"/>
              </a:rPr>
              <a:t> and the region of river Bug. The Society gathers people associated with the academic environment, it organizes conferences (nine up until now), scientific symposiums and it publishes </a:t>
            </a:r>
            <a:r>
              <a:rPr lang="en-US" dirty="0" smtClean="0">
                <a:ea typeface="Calibri"/>
                <a:cs typeface="Calibri"/>
              </a:rPr>
              <a:t>books.</a:t>
            </a:r>
            <a:r>
              <a:rPr lang="pl-PL" dirty="0" smtClean="0">
                <a:ea typeface="Calibri"/>
                <a:cs typeface="Calibri"/>
              </a:rPr>
              <a:t> </a:t>
            </a:r>
            <a:r>
              <a:rPr lang="en-US" dirty="0" smtClean="0">
                <a:ea typeface="Calibri"/>
                <a:cs typeface="Calibri"/>
              </a:rPr>
              <a:t>The </a:t>
            </a:r>
            <a:r>
              <a:rPr lang="en-US" dirty="0">
                <a:ea typeface="Calibri"/>
                <a:cs typeface="Calibri"/>
              </a:rPr>
              <a:t>Society's activities focus on three </a:t>
            </a:r>
            <a:r>
              <a:rPr lang="en-US" dirty="0" err="1">
                <a:ea typeface="Calibri"/>
                <a:cs typeface="Calibri"/>
              </a:rPr>
              <a:t>voivodeships</a:t>
            </a:r>
            <a:r>
              <a:rPr lang="en-US" dirty="0">
                <a:ea typeface="Calibri"/>
                <a:cs typeface="Calibri"/>
              </a:rPr>
              <a:t>: </a:t>
            </a:r>
            <a:r>
              <a:rPr lang="en-US" dirty="0" err="1">
                <a:ea typeface="Calibri"/>
                <a:cs typeface="Calibri"/>
              </a:rPr>
              <a:t>Podlaskie</a:t>
            </a:r>
            <a:r>
              <a:rPr lang="en-US" dirty="0">
                <a:ea typeface="Calibri"/>
                <a:cs typeface="Calibri"/>
              </a:rPr>
              <a:t>, </a:t>
            </a:r>
            <a:r>
              <a:rPr lang="en-US" dirty="0" err="1">
                <a:ea typeface="Calibri"/>
                <a:cs typeface="Calibri"/>
              </a:rPr>
              <a:t>Lubelskie</a:t>
            </a:r>
            <a:r>
              <a:rPr lang="en-US" dirty="0">
                <a:ea typeface="Calibri"/>
                <a:cs typeface="Calibri"/>
              </a:rPr>
              <a:t> and </a:t>
            </a:r>
            <a:r>
              <a:rPr lang="en-US" dirty="0" err="1">
                <a:ea typeface="Calibri"/>
                <a:cs typeface="Calibri"/>
              </a:rPr>
              <a:t>Mazowieckie</a:t>
            </a:r>
            <a:r>
              <a:rPr lang="en-US" dirty="0">
                <a:ea typeface="Calibri"/>
                <a:cs typeface="Calibri"/>
              </a:rPr>
              <a:t>, and the primary objective is to create an intellectual basis for future research on multi-cultural traditions of </a:t>
            </a:r>
            <a:r>
              <a:rPr lang="en-US" dirty="0" err="1">
                <a:ea typeface="Calibri"/>
                <a:cs typeface="Calibri"/>
              </a:rPr>
              <a:t>Drohiczyn</a:t>
            </a:r>
            <a:r>
              <a:rPr lang="en-US" dirty="0">
                <a:ea typeface="Calibri"/>
                <a:cs typeface="Calibri"/>
              </a:rPr>
              <a:t> and above-mentioned </a:t>
            </a:r>
            <a:r>
              <a:rPr lang="en-US" dirty="0" err="1">
                <a:ea typeface="Calibri"/>
                <a:cs typeface="Calibri"/>
              </a:rPr>
              <a:t>voivodeships</a:t>
            </a:r>
            <a:r>
              <a:rPr lang="en-US" dirty="0">
                <a:ea typeface="Calibri"/>
                <a:cs typeface="Calibri"/>
              </a:rPr>
              <a:t>.</a:t>
            </a:r>
          </a:p>
          <a:p>
            <a:pPr>
              <a:lnSpc>
                <a:spcPts val="1500"/>
              </a:lnSpc>
            </a:pPr>
            <a:endParaRPr lang="pl-PL" b="1" u="sng" dirty="0">
              <a:solidFill>
                <a:srgbClr val="7030A0"/>
              </a:solidFill>
              <a:ea typeface="Calibri"/>
              <a:cs typeface="Calibri"/>
            </a:endParaRPr>
          </a:p>
          <a:p>
            <a:pPr algn="just"/>
            <a:r>
              <a:rPr lang="pl-PL" b="1" dirty="0">
                <a:solidFill>
                  <a:srgbClr val="7030A0"/>
                </a:solidFill>
              </a:rPr>
              <a:t>WHY IT IS „GOOD”?: </a:t>
            </a:r>
            <a:r>
              <a:rPr lang="en-US" dirty="0">
                <a:ea typeface="Calibri"/>
                <a:cs typeface="Calibri"/>
              </a:rPr>
              <a:t>The Society's activities show that a </a:t>
            </a:r>
            <a:r>
              <a:rPr lang="en-US" b="1" u="sng" dirty="0">
                <a:ea typeface="Calibri"/>
                <a:cs typeface="Calibri"/>
              </a:rPr>
              <a:t>rich scientific life, which is one of the elements of social capital, does not necessarily have to take place in large academic </a:t>
            </a:r>
            <a:r>
              <a:rPr lang="en-US" b="1" u="sng" dirty="0" err="1">
                <a:ea typeface="Calibri"/>
                <a:cs typeface="Calibri"/>
              </a:rPr>
              <a:t>centres</a:t>
            </a:r>
            <a:r>
              <a:rPr lang="en-US" dirty="0">
                <a:ea typeface="Calibri"/>
                <a:cs typeface="Calibri"/>
              </a:rPr>
              <a:t>. </a:t>
            </a:r>
          </a:p>
          <a:p>
            <a:pPr algn="just"/>
            <a:r>
              <a:rPr lang="pl-PL" b="1" u="sng" dirty="0" smtClean="0">
                <a:ea typeface="Calibri"/>
                <a:cs typeface="Calibri"/>
              </a:rPr>
              <a:t> </a:t>
            </a:r>
            <a:endParaRPr lang="pl-PL" b="1" u="sng" dirty="0">
              <a:ea typeface="Calibri"/>
              <a:cs typeface="Calibri"/>
            </a:endParaRPr>
          </a:p>
          <a:p>
            <a:pPr algn="just"/>
            <a:endParaRPr lang="pl-PL" b="1" dirty="0">
              <a:solidFill>
                <a:schemeClr val="accent2"/>
              </a:solidFill>
            </a:endParaRPr>
          </a:p>
        </p:txBody>
      </p:sp>
      <p:pic>
        <p:nvPicPr>
          <p:cNvPr id="21508" name="Picture 4" descr="książki,czapki,klasy,szkoły wyższe,Fotolia,absolwenci,ukończenia studiów,szkoła wyższa,czapki absolwentów,fotografie,szkoły,seniorzy,podręczniki,uniwersyte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7328" y="4653136"/>
            <a:ext cx="2520280" cy="19797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4534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179512" y="4914980"/>
            <a:ext cx="5184576" cy="589072"/>
          </a:xfrm>
          <a:prstGeom prst="rect">
            <a:avLst/>
          </a:prstGeom>
          <a:solidFill>
            <a:schemeClr val="bg1">
              <a:lumMod val="85000"/>
            </a:schemeClr>
          </a:solidFill>
        </p:spPr>
        <p:txBody>
          <a:bodyPr wrap="square" rtlCol="0" anchor="ctr">
            <a:spAutoFit/>
          </a:bodyPr>
          <a:lstStyle/>
          <a:p>
            <a:pPr algn="ctr">
              <a:lnSpc>
                <a:spcPct val="150000"/>
              </a:lnSpc>
            </a:pPr>
            <a:r>
              <a:rPr lang="pl-PL" sz="2400" b="1" i="1" dirty="0" smtClean="0"/>
              <a:t>Applications and </a:t>
            </a:r>
            <a:r>
              <a:rPr lang="pl-PL" sz="2400" b="1" i="1" dirty="0" err="1" smtClean="0"/>
              <a:t>recommendations</a:t>
            </a:r>
            <a:endParaRPr lang="pl-PL" sz="2400" b="1" i="1" dirty="0"/>
          </a:p>
        </p:txBody>
      </p:sp>
      <p:pic>
        <p:nvPicPr>
          <p:cNvPr id="2050" name="Picture 2" descr="dom,dorastanie,dzieci,gry,kolory,kredki,książki,listy,mazaki,młody,nauczyciele,notatnik ze spiralą,okładki,ołówki,pióra,piórniki,powrót do szkoły,praca,praca domowa,przedszkola,rysunki,stoły,studia,szczęśliwy,szkoły,uczenie się,uczniowie,zabawa,zapisy,zeszy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76103"/>
            <a:ext cx="4968552"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8180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dirty="0"/>
          </a:p>
        </p:txBody>
      </p:sp>
      <p:sp>
        <p:nvSpPr>
          <p:cNvPr id="7" name="pole tekstowe 6"/>
          <p:cNvSpPr txBox="1"/>
          <p:nvPr/>
        </p:nvSpPr>
        <p:spPr>
          <a:xfrm>
            <a:off x="206165" y="286367"/>
            <a:ext cx="5184576" cy="609782"/>
          </a:xfrm>
          <a:prstGeom prst="rect">
            <a:avLst/>
          </a:prstGeom>
          <a:solidFill>
            <a:schemeClr val="bg1">
              <a:lumMod val="85000"/>
            </a:schemeClr>
          </a:solidFill>
        </p:spPr>
        <p:txBody>
          <a:bodyPr wrap="square" rtlCol="0" anchor="ctr">
            <a:spAutoFit/>
          </a:bodyPr>
          <a:lstStyle/>
          <a:p>
            <a:pPr algn="ctr">
              <a:lnSpc>
                <a:spcPct val="150000"/>
              </a:lnSpc>
            </a:pPr>
            <a:r>
              <a:rPr lang="pl-PL" sz="2500" b="1" i="1" dirty="0" err="1"/>
              <a:t>Acquisition</a:t>
            </a:r>
            <a:r>
              <a:rPr lang="pl-PL" sz="2500" b="1" i="1" dirty="0"/>
              <a:t> of </a:t>
            </a:r>
            <a:r>
              <a:rPr lang="pl-PL" sz="2500" b="1" i="1" dirty="0" err="1"/>
              <a:t>funds</a:t>
            </a:r>
            <a:r>
              <a:rPr lang="pl-PL" sz="2500" b="1" i="1" dirty="0"/>
              <a:t> </a:t>
            </a:r>
          </a:p>
        </p:txBody>
      </p:sp>
      <p:pic>
        <p:nvPicPr>
          <p:cNvPr id="22536" name="Picture 8" descr="finanse osobiste,finansowe,fotografie,interesy,księgowość,ręce,rejes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5634583"/>
            <a:ext cx="2736304" cy="12234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Diagram 2"/>
          <p:cNvGraphicFramePr/>
          <p:nvPr>
            <p:extLst>
              <p:ext uri="{D42A27DB-BD31-4B8C-83A1-F6EECF244321}">
                <p14:modId xmlns:p14="http://schemas.microsoft.com/office/powerpoint/2010/main" val="3542443572"/>
              </p:ext>
            </p:extLst>
          </p:nvPr>
        </p:nvGraphicFramePr>
        <p:xfrm>
          <a:off x="827584" y="1383992"/>
          <a:ext cx="7416824" cy="4277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2969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179512" y="260648"/>
            <a:ext cx="5184576" cy="671851"/>
          </a:xfrm>
          <a:prstGeom prst="rect">
            <a:avLst/>
          </a:prstGeom>
          <a:solidFill>
            <a:schemeClr val="bg1">
              <a:lumMod val="85000"/>
            </a:schemeClr>
          </a:solidFill>
        </p:spPr>
        <p:txBody>
          <a:bodyPr wrap="square" rtlCol="0" anchor="ctr">
            <a:spAutoFit/>
          </a:bodyPr>
          <a:lstStyle/>
          <a:p>
            <a:pPr algn="ctr">
              <a:lnSpc>
                <a:spcPct val="150000"/>
              </a:lnSpc>
            </a:pPr>
            <a:r>
              <a:rPr lang="pl-PL" sz="2800" b="1" i="1" dirty="0"/>
              <a:t>Cele </a:t>
            </a:r>
            <a:r>
              <a:rPr lang="pl-PL" sz="2800" b="1" i="1" dirty="0" smtClean="0"/>
              <a:t>badania (1/4)</a:t>
            </a:r>
            <a:endParaRPr lang="pl-PL" sz="2800" b="1" i="1" dirty="0"/>
          </a:p>
        </p:txBody>
      </p:sp>
      <p:graphicFrame>
        <p:nvGraphicFramePr>
          <p:cNvPr id="5" name="Diagram 4"/>
          <p:cNvGraphicFramePr/>
          <p:nvPr>
            <p:extLst>
              <p:ext uri="{D42A27DB-BD31-4B8C-83A1-F6EECF244321}">
                <p14:modId xmlns:p14="http://schemas.microsoft.com/office/powerpoint/2010/main" val="3561391179"/>
              </p:ext>
            </p:extLst>
          </p:nvPr>
        </p:nvGraphicFramePr>
        <p:xfrm>
          <a:off x="251520" y="1196752"/>
          <a:ext cx="864096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89062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dirty="0"/>
          </a:p>
        </p:txBody>
      </p:sp>
      <p:sp>
        <p:nvSpPr>
          <p:cNvPr id="7" name="pole tekstowe 6"/>
          <p:cNvSpPr txBox="1"/>
          <p:nvPr/>
        </p:nvSpPr>
        <p:spPr>
          <a:xfrm>
            <a:off x="206165" y="255333"/>
            <a:ext cx="5184576" cy="671851"/>
          </a:xfrm>
          <a:prstGeom prst="rect">
            <a:avLst/>
          </a:prstGeom>
          <a:solidFill>
            <a:schemeClr val="bg1">
              <a:lumMod val="85000"/>
            </a:schemeClr>
          </a:solidFill>
        </p:spPr>
        <p:txBody>
          <a:bodyPr wrap="square" rtlCol="0" anchor="ctr">
            <a:spAutoFit/>
          </a:bodyPr>
          <a:lstStyle/>
          <a:p>
            <a:pPr algn="ctr">
              <a:lnSpc>
                <a:spcPct val="150000"/>
              </a:lnSpc>
            </a:pPr>
            <a:r>
              <a:rPr lang="pl-PL" sz="2800" b="1" i="1" dirty="0" err="1"/>
              <a:t>Cooperation</a:t>
            </a:r>
            <a:r>
              <a:rPr lang="pl-PL" sz="2800" b="1" i="1" dirty="0"/>
              <a:t> with JST</a:t>
            </a:r>
          </a:p>
        </p:txBody>
      </p:sp>
      <p:graphicFrame>
        <p:nvGraphicFramePr>
          <p:cNvPr id="3" name="Diagram 2"/>
          <p:cNvGraphicFramePr/>
          <p:nvPr>
            <p:extLst>
              <p:ext uri="{D42A27DB-BD31-4B8C-83A1-F6EECF244321}">
                <p14:modId xmlns:p14="http://schemas.microsoft.com/office/powerpoint/2010/main" val="2128557018"/>
              </p:ext>
            </p:extLst>
          </p:nvPr>
        </p:nvGraphicFramePr>
        <p:xfrm>
          <a:off x="827584" y="1383992"/>
          <a:ext cx="7416824" cy="427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532" name="Picture 4" descr="umowy,zgoda,interesy,współpraca,transakcje,końcowe,Fotolia,gesty,pozdrowienia,dłonie,uściski dłoni,prace,spotkania,negocjacje,partnerstwa,ludzie,fotografie,profesjonaliści,potrząsani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6217" y="5490567"/>
            <a:ext cx="2594110" cy="136743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7899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dirty="0"/>
          </a:p>
        </p:txBody>
      </p:sp>
      <p:sp>
        <p:nvSpPr>
          <p:cNvPr id="7" name="pole tekstowe 6"/>
          <p:cNvSpPr txBox="1"/>
          <p:nvPr/>
        </p:nvSpPr>
        <p:spPr>
          <a:xfrm>
            <a:off x="206165" y="255333"/>
            <a:ext cx="5184576" cy="671851"/>
          </a:xfrm>
          <a:prstGeom prst="rect">
            <a:avLst/>
          </a:prstGeom>
          <a:solidFill>
            <a:schemeClr val="bg1">
              <a:lumMod val="85000"/>
            </a:schemeClr>
          </a:solidFill>
        </p:spPr>
        <p:txBody>
          <a:bodyPr wrap="square" rtlCol="0" anchor="ctr">
            <a:spAutoFit/>
          </a:bodyPr>
          <a:lstStyle/>
          <a:p>
            <a:pPr algn="ctr">
              <a:lnSpc>
                <a:spcPct val="150000"/>
              </a:lnSpc>
            </a:pPr>
            <a:r>
              <a:rPr lang="pl-PL" sz="2800" b="1" i="1" dirty="0"/>
              <a:t>Development of </a:t>
            </a:r>
            <a:r>
              <a:rPr lang="pl-PL" sz="2800" b="1" i="1" dirty="0" err="1"/>
              <a:t>social</a:t>
            </a:r>
            <a:r>
              <a:rPr lang="pl-PL" sz="2800" b="1" i="1" dirty="0"/>
              <a:t> </a:t>
            </a:r>
            <a:r>
              <a:rPr lang="pl-PL" sz="2800" b="1" i="1" dirty="0" err="1"/>
              <a:t>capital</a:t>
            </a:r>
            <a:r>
              <a:rPr lang="pl-PL" sz="2800" b="1" i="1" dirty="0"/>
              <a:t> </a:t>
            </a:r>
          </a:p>
        </p:txBody>
      </p:sp>
      <p:graphicFrame>
        <p:nvGraphicFramePr>
          <p:cNvPr id="3" name="Diagram 2"/>
          <p:cNvGraphicFramePr/>
          <p:nvPr>
            <p:extLst>
              <p:ext uri="{D42A27DB-BD31-4B8C-83A1-F6EECF244321}">
                <p14:modId xmlns:p14="http://schemas.microsoft.com/office/powerpoint/2010/main" val="3185777027"/>
              </p:ext>
            </p:extLst>
          </p:nvPr>
        </p:nvGraphicFramePr>
        <p:xfrm>
          <a:off x="827584" y="1124744"/>
          <a:ext cx="7416824"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626" name="Picture 2" descr="biura,biurka,biznesman,interesy,komputery,komputery PC,komunikacja,ludzie w pracy,meble,meble biurowe,mężczyźni,osoby,prowadzenie rozmów kwalifikacyjnych,rozmowy kwalifikacyjne,streszczenia,wyposażenie biura,zadania,zawod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3720" y="5503664"/>
            <a:ext cx="2520280" cy="13543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7905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dirty="0"/>
          </a:p>
        </p:txBody>
      </p:sp>
      <p:sp>
        <p:nvSpPr>
          <p:cNvPr id="7" name="pole tekstowe 6"/>
          <p:cNvSpPr txBox="1"/>
          <p:nvPr/>
        </p:nvSpPr>
        <p:spPr>
          <a:xfrm>
            <a:off x="206165" y="296722"/>
            <a:ext cx="5184576" cy="589072"/>
          </a:xfrm>
          <a:prstGeom prst="rect">
            <a:avLst/>
          </a:prstGeom>
          <a:solidFill>
            <a:schemeClr val="bg1">
              <a:lumMod val="85000"/>
            </a:schemeClr>
          </a:solidFill>
        </p:spPr>
        <p:txBody>
          <a:bodyPr wrap="square" rtlCol="0" anchor="ctr">
            <a:spAutoFit/>
          </a:bodyPr>
          <a:lstStyle/>
          <a:p>
            <a:pPr algn="ctr">
              <a:lnSpc>
                <a:spcPct val="150000"/>
              </a:lnSpc>
            </a:pPr>
            <a:r>
              <a:rPr lang="en-US" sz="2400" b="1" i="1" dirty="0"/>
              <a:t>Social capital among </a:t>
            </a:r>
            <a:r>
              <a:rPr lang="en-US" sz="2400" b="1" i="1" dirty="0" smtClean="0"/>
              <a:t>residents</a:t>
            </a:r>
            <a:endParaRPr lang="pl-PL" sz="2400" b="1" i="1" dirty="0"/>
          </a:p>
        </p:txBody>
      </p:sp>
      <p:graphicFrame>
        <p:nvGraphicFramePr>
          <p:cNvPr id="3" name="Diagram 2"/>
          <p:cNvGraphicFramePr/>
          <p:nvPr>
            <p:extLst>
              <p:ext uri="{D42A27DB-BD31-4B8C-83A1-F6EECF244321}">
                <p14:modId xmlns:p14="http://schemas.microsoft.com/office/powerpoint/2010/main" val="1055355829"/>
              </p:ext>
            </p:extLst>
          </p:nvPr>
        </p:nvGraphicFramePr>
        <p:xfrm>
          <a:off x="827584" y="1124743"/>
          <a:ext cx="7416824" cy="4884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602" name="Picture 2" descr="biznesmeni,fotografie,interesy,koncepcje,koszule,krawaty,krzyczenie,ludzie,mężczyźni,ogłoszenia,panowie,tuby,wrzeszczeni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6296" y="5877532"/>
            <a:ext cx="1855774" cy="96874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1073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dirty="0"/>
          </a:p>
        </p:txBody>
      </p:sp>
      <p:sp>
        <p:nvSpPr>
          <p:cNvPr id="7" name="pole tekstowe 6"/>
          <p:cNvSpPr txBox="1"/>
          <p:nvPr/>
        </p:nvSpPr>
        <p:spPr>
          <a:xfrm>
            <a:off x="206165" y="317401"/>
            <a:ext cx="5184576" cy="547714"/>
          </a:xfrm>
          <a:prstGeom prst="rect">
            <a:avLst/>
          </a:prstGeom>
          <a:solidFill>
            <a:schemeClr val="bg1">
              <a:lumMod val="85000"/>
            </a:schemeClr>
          </a:solidFill>
        </p:spPr>
        <p:txBody>
          <a:bodyPr wrap="square" rtlCol="0" anchor="ctr">
            <a:spAutoFit/>
          </a:bodyPr>
          <a:lstStyle/>
          <a:p>
            <a:pPr algn="ctr">
              <a:lnSpc>
                <a:spcPct val="150000"/>
              </a:lnSpc>
            </a:pPr>
            <a:r>
              <a:rPr lang="en-US" sz="2200" b="1" i="1" dirty="0"/>
              <a:t>Co-operation of residents as part of NGOs</a:t>
            </a:r>
          </a:p>
        </p:txBody>
      </p:sp>
      <p:graphicFrame>
        <p:nvGraphicFramePr>
          <p:cNvPr id="3" name="Diagram 2"/>
          <p:cNvGraphicFramePr/>
          <p:nvPr>
            <p:extLst>
              <p:ext uri="{D42A27DB-BD31-4B8C-83A1-F6EECF244321}">
                <p14:modId xmlns:p14="http://schemas.microsoft.com/office/powerpoint/2010/main" val="836259765"/>
              </p:ext>
            </p:extLst>
          </p:nvPr>
        </p:nvGraphicFramePr>
        <p:xfrm>
          <a:off x="827584" y="1124743"/>
          <a:ext cx="7416824" cy="4504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580" name="Picture 4" descr="magnesy,magnesy w kształcie podkowy,magnetyz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6216" y="5629385"/>
            <a:ext cx="2448272" cy="12952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5701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dirty="0"/>
          </a:p>
        </p:txBody>
      </p:sp>
      <p:sp>
        <p:nvSpPr>
          <p:cNvPr id="7" name="pole tekstowe 6"/>
          <p:cNvSpPr txBox="1"/>
          <p:nvPr/>
        </p:nvSpPr>
        <p:spPr>
          <a:xfrm>
            <a:off x="206165" y="291176"/>
            <a:ext cx="5184576" cy="600164"/>
          </a:xfrm>
          <a:prstGeom prst="rect">
            <a:avLst/>
          </a:prstGeom>
          <a:solidFill>
            <a:schemeClr val="bg1">
              <a:lumMod val="85000"/>
            </a:schemeClr>
          </a:solidFill>
        </p:spPr>
        <p:txBody>
          <a:bodyPr wrap="square" rtlCol="0" anchor="ctr">
            <a:spAutoFit/>
          </a:bodyPr>
          <a:lstStyle/>
          <a:p>
            <a:pPr algn="ctr">
              <a:lnSpc>
                <a:spcPct val="150000"/>
              </a:lnSpc>
            </a:pPr>
            <a:r>
              <a:rPr lang="en-US" sz="2000" b="1" i="1" dirty="0"/>
              <a:t>Participation in NGOs among young people</a:t>
            </a:r>
            <a:r>
              <a:rPr lang="en-US" sz="2200" b="1" i="1" dirty="0"/>
              <a:t> </a:t>
            </a:r>
            <a:endParaRPr lang="pl-PL" sz="2200" b="1" i="1" dirty="0"/>
          </a:p>
        </p:txBody>
      </p:sp>
      <p:graphicFrame>
        <p:nvGraphicFramePr>
          <p:cNvPr id="3" name="Diagram 2"/>
          <p:cNvGraphicFramePr/>
          <p:nvPr>
            <p:extLst>
              <p:ext uri="{D42A27DB-BD31-4B8C-83A1-F6EECF244321}">
                <p14:modId xmlns:p14="http://schemas.microsoft.com/office/powerpoint/2010/main" val="1063167036"/>
              </p:ext>
            </p:extLst>
          </p:nvPr>
        </p:nvGraphicFramePr>
        <p:xfrm>
          <a:off x="827584" y="1124744"/>
          <a:ext cx="7416824"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554" name="Picture 2" descr="dłonie,dłonie uniesione,dzieci,dzieciaki,Fotografie,gesty,nauczyciele akademiccy,osoby,podnoszenie rąk,ręce,sale lekcyjne,studenci,szkolnictwo,szkoły,tablice szkolne,uniesione dłoni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12620" y="5562724"/>
            <a:ext cx="2231380" cy="12952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547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755576" y="1340768"/>
            <a:ext cx="7344816" cy="369332"/>
          </a:xfrm>
          <a:prstGeom prst="rect">
            <a:avLst/>
          </a:prstGeom>
          <a:noFill/>
        </p:spPr>
        <p:txBody>
          <a:bodyPr wrap="square" rtlCol="0">
            <a:spAutoFit/>
          </a:bodyPr>
          <a:lstStyle/>
          <a:p>
            <a:pPr algn="ctr"/>
            <a:r>
              <a:rPr lang="en-GB" b="1" dirty="0" smtClean="0"/>
              <a:t>Thank you for your attention!</a:t>
            </a:r>
            <a:endParaRPr lang="en-GB" b="1" dirty="0"/>
          </a:p>
        </p:txBody>
      </p:sp>
      <p:pic>
        <p:nvPicPr>
          <p:cNvPr id="4" name="Obraz 3" descr="IPC_logo.jpg"/>
          <p:cNvPicPr>
            <a:picLocks noChangeAspect="1"/>
          </p:cNvPicPr>
          <p:nvPr/>
        </p:nvPicPr>
        <p:blipFill>
          <a:blip r:embed="rId3" cstate="print"/>
          <a:stretch>
            <a:fillRect/>
          </a:stretch>
        </p:blipFill>
        <p:spPr>
          <a:xfrm>
            <a:off x="1907704" y="1988840"/>
            <a:ext cx="2559708" cy="2290587"/>
          </a:xfrm>
          <a:prstGeom prst="rect">
            <a:avLst/>
          </a:prstGeom>
        </p:spPr>
      </p:pic>
      <p:sp>
        <p:nvSpPr>
          <p:cNvPr id="5" name="pole tekstowe 4"/>
          <p:cNvSpPr txBox="1"/>
          <p:nvPr/>
        </p:nvSpPr>
        <p:spPr>
          <a:xfrm>
            <a:off x="4716016" y="2045460"/>
            <a:ext cx="3528392" cy="2215991"/>
          </a:xfrm>
          <a:prstGeom prst="rect">
            <a:avLst/>
          </a:prstGeom>
          <a:noFill/>
        </p:spPr>
        <p:txBody>
          <a:bodyPr wrap="square" rtlCol="0" anchor="ctr">
            <a:spAutoFit/>
          </a:bodyPr>
          <a:lstStyle/>
          <a:p>
            <a:r>
              <a:rPr lang="en-GB" sz="1700" b="1" dirty="0" smtClean="0">
                <a:latin typeface="Verdana" pitchFamily="34" charset="0"/>
              </a:rPr>
              <a:t>IPC Research Institute</a:t>
            </a:r>
          </a:p>
          <a:p>
            <a:r>
              <a:rPr lang="en-GB" sz="1700" dirty="0" smtClean="0">
                <a:latin typeface="Verdana" pitchFamily="34" charset="0"/>
              </a:rPr>
              <a:t>ul. Ostrowskiego 30</a:t>
            </a:r>
          </a:p>
          <a:p>
            <a:r>
              <a:rPr lang="en-GB" sz="1700" dirty="0" smtClean="0">
                <a:latin typeface="Verdana" pitchFamily="34" charset="0"/>
              </a:rPr>
              <a:t>53-238 Wrocław</a:t>
            </a:r>
          </a:p>
          <a:p>
            <a:endParaRPr lang="en-GB" sz="1700" dirty="0" smtClean="0">
              <a:latin typeface="Verdana" pitchFamily="34" charset="0"/>
              <a:ea typeface="Verdana" pitchFamily="34" charset="0"/>
              <a:cs typeface="Verdana" pitchFamily="34" charset="0"/>
            </a:endParaRPr>
          </a:p>
          <a:p>
            <a:r>
              <a:rPr lang="en-GB" sz="1700" dirty="0" smtClean="0">
                <a:latin typeface="Verdana" pitchFamily="34" charset="0"/>
              </a:rPr>
              <a:t>Tel. 71/7949249</a:t>
            </a:r>
          </a:p>
          <a:p>
            <a:r>
              <a:rPr lang="en-GB" sz="1700" dirty="0" smtClean="0">
                <a:latin typeface="Verdana" pitchFamily="34" charset="0"/>
              </a:rPr>
              <a:t>e-mail </a:t>
            </a:r>
            <a:r>
              <a:rPr lang="en-GB" sz="1700" dirty="0" smtClean="0">
                <a:latin typeface="Verdana" pitchFamily="34" charset="0"/>
                <a:hlinkClick r:id="rId4"/>
              </a:rPr>
              <a:t>biuro@instytut-ipc.pl</a:t>
            </a:r>
            <a:r>
              <a:rPr lang="en-GB" dirty="0" smtClean="0"/>
              <a:t> </a:t>
            </a:r>
          </a:p>
          <a:p>
            <a:endParaRPr lang="en-GB" sz="1700" dirty="0" smtClean="0">
              <a:latin typeface="Verdana" pitchFamily="34" charset="0"/>
              <a:ea typeface="Verdana" pitchFamily="34" charset="0"/>
              <a:cs typeface="Verdana" pitchFamily="34" charset="0"/>
            </a:endParaRPr>
          </a:p>
          <a:p>
            <a:r>
              <a:rPr lang="en-GB" sz="1700" dirty="0" smtClean="0">
                <a:latin typeface="Verdana" pitchFamily="34" charset="0"/>
                <a:hlinkClick r:id="rId5"/>
              </a:rPr>
              <a:t>www.instytut-ipc.pl</a:t>
            </a:r>
            <a:r>
              <a:rPr lang="en-GB" dirty="0" smtClean="0"/>
              <a:t> </a:t>
            </a:r>
          </a:p>
        </p:txBody>
      </p:sp>
    </p:spTree>
    <p:extLst>
      <p:ext uri="{BB962C8B-B14F-4D97-AF65-F5344CB8AC3E}">
        <p14:creationId xmlns:p14="http://schemas.microsoft.com/office/powerpoint/2010/main" val="1218505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179512" y="260648"/>
            <a:ext cx="5184576" cy="671851"/>
          </a:xfrm>
          <a:prstGeom prst="rect">
            <a:avLst/>
          </a:prstGeom>
          <a:solidFill>
            <a:schemeClr val="bg1">
              <a:lumMod val="85000"/>
            </a:schemeClr>
          </a:solidFill>
        </p:spPr>
        <p:txBody>
          <a:bodyPr wrap="square" rtlCol="0" anchor="ctr">
            <a:spAutoFit/>
          </a:bodyPr>
          <a:lstStyle/>
          <a:p>
            <a:pPr algn="ctr">
              <a:lnSpc>
                <a:spcPct val="150000"/>
              </a:lnSpc>
            </a:pPr>
            <a:r>
              <a:rPr lang="pl-PL" sz="2800" b="1" i="1" dirty="0"/>
              <a:t>Cele </a:t>
            </a:r>
            <a:r>
              <a:rPr lang="pl-PL" sz="2800" b="1" i="1" dirty="0" smtClean="0"/>
              <a:t>badania (2/4)</a:t>
            </a:r>
            <a:endParaRPr lang="pl-PL" sz="2800" b="1" i="1" dirty="0"/>
          </a:p>
        </p:txBody>
      </p:sp>
      <p:graphicFrame>
        <p:nvGraphicFramePr>
          <p:cNvPr id="5" name="Diagram 4"/>
          <p:cNvGraphicFramePr/>
          <p:nvPr>
            <p:extLst>
              <p:ext uri="{D42A27DB-BD31-4B8C-83A1-F6EECF244321}">
                <p14:modId xmlns:p14="http://schemas.microsoft.com/office/powerpoint/2010/main" val="2963744190"/>
              </p:ext>
            </p:extLst>
          </p:nvPr>
        </p:nvGraphicFramePr>
        <p:xfrm>
          <a:off x="251520" y="1196752"/>
          <a:ext cx="864096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7446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179512" y="260648"/>
            <a:ext cx="5184576" cy="671851"/>
          </a:xfrm>
          <a:prstGeom prst="rect">
            <a:avLst/>
          </a:prstGeom>
          <a:solidFill>
            <a:schemeClr val="bg1">
              <a:lumMod val="85000"/>
            </a:schemeClr>
          </a:solidFill>
        </p:spPr>
        <p:txBody>
          <a:bodyPr wrap="square" rtlCol="0" anchor="ctr">
            <a:spAutoFit/>
          </a:bodyPr>
          <a:lstStyle/>
          <a:p>
            <a:pPr algn="ctr">
              <a:lnSpc>
                <a:spcPct val="150000"/>
              </a:lnSpc>
            </a:pPr>
            <a:r>
              <a:rPr lang="pl-PL" sz="2800" b="1" i="1" dirty="0"/>
              <a:t>Cele </a:t>
            </a:r>
            <a:r>
              <a:rPr lang="pl-PL" sz="2800" b="1" i="1" dirty="0" smtClean="0"/>
              <a:t>badania (3/4)</a:t>
            </a:r>
            <a:endParaRPr lang="pl-PL" sz="2800" b="1" i="1" dirty="0"/>
          </a:p>
        </p:txBody>
      </p:sp>
      <p:graphicFrame>
        <p:nvGraphicFramePr>
          <p:cNvPr id="5" name="Diagram 4"/>
          <p:cNvGraphicFramePr/>
          <p:nvPr>
            <p:extLst>
              <p:ext uri="{D42A27DB-BD31-4B8C-83A1-F6EECF244321}">
                <p14:modId xmlns:p14="http://schemas.microsoft.com/office/powerpoint/2010/main" val="2885617370"/>
              </p:ext>
            </p:extLst>
          </p:nvPr>
        </p:nvGraphicFramePr>
        <p:xfrm>
          <a:off x="251520" y="1196752"/>
          <a:ext cx="864096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260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179512" y="260648"/>
            <a:ext cx="5184576" cy="671851"/>
          </a:xfrm>
          <a:prstGeom prst="rect">
            <a:avLst/>
          </a:prstGeom>
          <a:solidFill>
            <a:schemeClr val="bg1">
              <a:lumMod val="85000"/>
            </a:schemeClr>
          </a:solidFill>
        </p:spPr>
        <p:txBody>
          <a:bodyPr wrap="square" rtlCol="0" anchor="ctr">
            <a:spAutoFit/>
          </a:bodyPr>
          <a:lstStyle/>
          <a:p>
            <a:pPr algn="ctr">
              <a:lnSpc>
                <a:spcPct val="150000"/>
              </a:lnSpc>
            </a:pPr>
            <a:r>
              <a:rPr lang="pl-PL" sz="2800" b="1" i="1" dirty="0"/>
              <a:t>Cele </a:t>
            </a:r>
            <a:r>
              <a:rPr lang="pl-PL" sz="2800" b="1" i="1" dirty="0" smtClean="0"/>
              <a:t>badania (4/4)</a:t>
            </a:r>
            <a:endParaRPr lang="pl-PL" sz="2800" b="1" i="1" dirty="0"/>
          </a:p>
        </p:txBody>
      </p:sp>
      <p:graphicFrame>
        <p:nvGraphicFramePr>
          <p:cNvPr id="5" name="Diagram 4"/>
          <p:cNvGraphicFramePr/>
          <p:nvPr>
            <p:extLst>
              <p:ext uri="{D42A27DB-BD31-4B8C-83A1-F6EECF244321}">
                <p14:modId xmlns:p14="http://schemas.microsoft.com/office/powerpoint/2010/main" val="194864831"/>
              </p:ext>
            </p:extLst>
          </p:nvPr>
        </p:nvGraphicFramePr>
        <p:xfrm>
          <a:off x="251520" y="1196752"/>
          <a:ext cx="864096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2301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179512" y="4947907"/>
            <a:ext cx="5184576" cy="523220"/>
          </a:xfrm>
          <a:prstGeom prst="rect">
            <a:avLst/>
          </a:prstGeom>
          <a:solidFill>
            <a:schemeClr val="bg1">
              <a:lumMod val="85000"/>
            </a:schemeClr>
          </a:solidFill>
        </p:spPr>
        <p:txBody>
          <a:bodyPr wrap="square" rtlCol="0" anchor="ctr">
            <a:spAutoFit/>
          </a:bodyPr>
          <a:lstStyle/>
          <a:p>
            <a:pPr algn="ctr"/>
            <a:r>
              <a:rPr lang="en-US" sz="2800" b="1" dirty="0"/>
              <a:t>Who has been surveyed?</a:t>
            </a:r>
          </a:p>
        </p:txBody>
      </p:sp>
      <p:pic>
        <p:nvPicPr>
          <p:cNvPr id="1026" name="Picture 2" descr="fajne,iCLIPART,ludzie,młodzież,wielokolorowe,zarys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40768"/>
            <a:ext cx="4968552"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478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179512" y="334964"/>
            <a:ext cx="5184576" cy="523220"/>
          </a:xfrm>
          <a:prstGeom prst="rect">
            <a:avLst/>
          </a:prstGeom>
          <a:solidFill>
            <a:schemeClr val="bg1">
              <a:lumMod val="85000"/>
            </a:schemeClr>
          </a:solidFill>
        </p:spPr>
        <p:txBody>
          <a:bodyPr wrap="square" rtlCol="0" anchor="ctr">
            <a:spAutoFit/>
          </a:bodyPr>
          <a:lstStyle/>
          <a:p>
            <a:pPr algn="ctr"/>
            <a:r>
              <a:rPr lang="en-US" sz="2800" b="1" i="1" dirty="0"/>
              <a:t>Who has been surveyed?</a:t>
            </a:r>
          </a:p>
        </p:txBody>
      </p:sp>
      <p:graphicFrame>
        <p:nvGraphicFramePr>
          <p:cNvPr id="2" name="Diagram 1"/>
          <p:cNvGraphicFramePr/>
          <p:nvPr>
            <p:extLst>
              <p:ext uri="{D42A27DB-BD31-4B8C-83A1-F6EECF244321}">
                <p14:modId xmlns:p14="http://schemas.microsoft.com/office/powerpoint/2010/main" val="2139162204"/>
              </p:ext>
            </p:extLst>
          </p:nvPr>
        </p:nvGraphicFramePr>
        <p:xfrm>
          <a:off x="899592" y="1052736"/>
          <a:ext cx="662473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1925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179512" y="260648"/>
            <a:ext cx="5184576" cy="671851"/>
          </a:xfrm>
          <a:prstGeom prst="rect">
            <a:avLst/>
          </a:prstGeom>
          <a:solidFill>
            <a:schemeClr val="bg1">
              <a:lumMod val="85000"/>
            </a:schemeClr>
          </a:solidFill>
        </p:spPr>
        <p:txBody>
          <a:bodyPr wrap="square" rtlCol="0" anchor="ctr">
            <a:spAutoFit/>
          </a:bodyPr>
          <a:lstStyle/>
          <a:p>
            <a:pPr algn="ctr">
              <a:lnSpc>
                <a:spcPct val="150000"/>
              </a:lnSpc>
            </a:pPr>
            <a:r>
              <a:rPr lang="pl-PL" sz="2800" b="1" i="1" dirty="0" err="1"/>
              <a:t>Who</a:t>
            </a:r>
            <a:r>
              <a:rPr lang="pl-PL" sz="2800" b="1" i="1" dirty="0"/>
              <a:t> </a:t>
            </a:r>
            <a:r>
              <a:rPr lang="pl-PL" sz="2800" b="1" i="1" dirty="0" err="1"/>
              <a:t>has</a:t>
            </a:r>
            <a:r>
              <a:rPr lang="pl-PL" sz="2800" b="1" i="1" dirty="0"/>
              <a:t> </a:t>
            </a:r>
            <a:r>
              <a:rPr lang="pl-PL" sz="2800" b="1" i="1" dirty="0" err="1"/>
              <a:t>been</a:t>
            </a:r>
            <a:r>
              <a:rPr lang="pl-PL" sz="2800" b="1" i="1" dirty="0"/>
              <a:t> </a:t>
            </a:r>
            <a:r>
              <a:rPr lang="pl-PL" sz="2800" b="1" i="1" dirty="0" err="1"/>
              <a:t>surveyed</a:t>
            </a:r>
            <a:r>
              <a:rPr lang="pl-PL" sz="2800" b="1" i="1" dirty="0"/>
              <a:t>?</a:t>
            </a:r>
          </a:p>
        </p:txBody>
      </p:sp>
      <p:graphicFrame>
        <p:nvGraphicFramePr>
          <p:cNvPr id="2" name="Diagram 1"/>
          <p:cNvGraphicFramePr/>
          <p:nvPr>
            <p:extLst>
              <p:ext uri="{D42A27DB-BD31-4B8C-83A1-F6EECF244321}">
                <p14:modId xmlns:p14="http://schemas.microsoft.com/office/powerpoint/2010/main" val="3682977240"/>
              </p:ext>
            </p:extLst>
          </p:nvPr>
        </p:nvGraphicFramePr>
        <p:xfrm>
          <a:off x="899592" y="1340768"/>
          <a:ext cx="6624736" cy="259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lus 2"/>
          <p:cNvSpPr/>
          <p:nvPr/>
        </p:nvSpPr>
        <p:spPr>
          <a:xfrm>
            <a:off x="179512" y="4149080"/>
            <a:ext cx="1512168" cy="1368152"/>
          </a:xfrm>
          <a:prstGeom prst="mathPlus">
            <a:avLst>
              <a:gd name="adj1" fmla="val 15961"/>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p:cNvSpPr txBox="1"/>
          <p:nvPr/>
        </p:nvSpPr>
        <p:spPr>
          <a:xfrm>
            <a:off x="1717422" y="4509990"/>
            <a:ext cx="3214618" cy="646331"/>
          </a:xfrm>
          <a:prstGeom prst="rect">
            <a:avLst/>
          </a:prstGeom>
          <a:solidFill>
            <a:schemeClr val="accent5"/>
          </a:solidFill>
        </p:spPr>
        <p:txBody>
          <a:bodyPr wrap="square" rtlCol="0">
            <a:spAutoFit/>
          </a:bodyPr>
          <a:lstStyle/>
          <a:p>
            <a:pPr marL="285750" indent="-285750">
              <a:buFont typeface="Arial" pitchFamily="34" charset="0"/>
              <a:buChar char="•"/>
            </a:pPr>
            <a:r>
              <a:rPr lang="en-US" dirty="0">
                <a:solidFill>
                  <a:schemeClr val="tx1">
                    <a:lumMod val="95000"/>
                    <a:lumOff val="5000"/>
                  </a:schemeClr>
                </a:solidFill>
              </a:rPr>
              <a:t>Ethnography </a:t>
            </a:r>
            <a:endParaRPr lang="pl-PL" dirty="0" smtClean="0">
              <a:solidFill>
                <a:schemeClr val="tx1">
                  <a:lumMod val="95000"/>
                  <a:lumOff val="5000"/>
                </a:schemeClr>
              </a:solidFill>
            </a:endParaRPr>
          </a:p>
          <a:p>
            <a:pPr marL="285750" indent="-285750">
              <a:buFont typeface="Arial" pitchFamily="34" charset="0"/>
              <a:buChar char="•"/>
            </a:pPr>
            <a:r>
              <a:rPr lang="en-US" dirty="0">
                <a:solidFill>
                  <a:schemeClr val="tx1">
                    <a:lumMod val="95000"/>
                    <a:lumOff val="5000"/>
                  </a:schemeClr>
                </a:solidFill>
              </a:rPr>
              <a:t>Case studies</a:t>
            </a:r>
            <a:endParaRPr lang="pl-PL" b="1" dirty="0"/>
          </a:p>
        </p:txBody>
      </p:sp>
    </p:spTree>
    <p:extLst>
      <p:ext uri="{BB962C8B-B14F-4D97-AF65-F5344CB8AC3E}">
        <p14:creationId xmlns:p14="http://schemas.microsoft.com/office/powerpoint/2010/main" val="3380950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PC Scheme">
      <a:dk1>
        <a:sysClr val="windowText" lastClr="000000"/>
      </a:dk1>
      <a:lt1>
        <a:sysClr val="window" lastClr="FFFFFF"/>
      </a:lt1>
      <a:dk2>
        <a:srgbClr val="1F497D"/>
      </a:dk2>
      <a:lt2>
        <a:srgbClr val="EEECE1"/>
      </a:lt2>
      <a:accent1>
        <a:srgbClr val="184683"/>
      </a:accent1>
      <a:accent2>
        <a:srgbClr val="3C8A2E"/>
      </a:accent2>
      <a:accent3>
        <a:srgbClr val="333131"/>
      </a:accent3>
      <a:accent4>
        <a:srgbClr val="3FACD6"/>
      </a:accent4>
      <a:accent5>
        <a:srgbClr val="59AA44"/>
      </a:accent5>
      <a:accent6>
        <a:srgbClr val="66626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1683</TotalTime>
  <Words>2973</Words>
  <Application>Microsoft Office PowerPoint</Application>
  <PresentationFormat>Pokaz na ekranie (4:3)</PresentationFormat>
  <Paragraphs>223</Paragraphs>
  <Slides>35</Slides>
  <Notes>7</Notes>
  <HiddenSlides>0</HiddenSlides>
  <MMClips>0</MMClips>
  <ScaleCrop>false</ScaleCrop>
  <HeadingPairs>
    <vt:vector size="4" baseType="variant">
      <vt:variant>
        <vt:lpstr>Motyw</vt:lpstr>
      </vt:variant>
      <vt:variant>
        <vt:i4>1</vt:i4>
      </vt:variant>
      <vt:variant>
        <vt:lpstr>Tytuły slajdów</vt:lpstr>
      </vt:variant>
      <vt:variant>
        <vt:i4>35</vt:i4>
      </vt:variant>
    </vt:vector>
  </HeadingPairs>
  <TitlesOfParts>
    <vt:vector size="36" baseType="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Jarek Sawicki</dc:creator>
  <cp:lastModifiedBy>Jarek Sawicki</cp:lastModifiedBy>
  <cp:revision>125</cp:revision>
  <dcterms:created xsi:type="dcterms:W3CDTF">2011-10-27T12:54:54Z</dcterms:created>
  <dcterms:modified xsi:type="dcterms:W3CDTF">2013-07-01T11:57:51Z</dcterms:modified>
</cp:coreProperties>
</file>