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96" r:id="rId1"/>
  </p:sldMasterIdLst>
  <p:notesMasterIdLst>
    <p:notesMasterId r:id="rId30"/>
  </p:notesMasterIdLst>
  <p:handoutMasterIdLst>
    <p:handoutMasterId r:id="rId31"/>
  </p:handoutMasterIdLst>
  <p:sldIdLst>
    <p:sldId id="285" r:id="rId2"/>
    <p:sldId id="287" r:id="rId3"/>
    <p:sldId id="288" r:id="rId4"/>
    <p:sldId id="305" r:id="rId5"/>
    <p:sldId id="290" r:id="rId6"/>
    <p:sldId id="289" r:id="rId7"/>
    <p:sldId id="286" r:id="rId8"/>
    <p:sldId id="312" r:id="rId9"/>
    <p:sldId id="291" r:id="rId10"/>
    <p:sldId id="292" r:id="rId11"/>
    <p:sldId id="307" r:id="rId12"/>
    <p:sldId id="293" r:id="rId13"/>
    <p:sldId id="294" r:id="rId14"/>
    <p:sldId id="295" r:id="rId15"/>
    <p:sldId id="308" r:id="rId16"/>
    <p:sldId id="296" r:id="rId17"/>
    <p:sldId id="298" r:id="rId18"/>
    <p:sldId id="313" r:id="rId19"/>
    <p:sldId id="309" r:id="rId20"/>
    <p:sldId id="310" r:id="rId21"/>
    <p:sldId id="306" r:id="rId22"/>
    <p:sldId id="299" r:id="rId23"/>
    <p:sldId id="301" r:id="rId24"/>
    <p:sldId id="300" r:id="rId25"/>
    <p:sldId id="304" r:id="rId26"/>
    <p:sldId id="302" r:id="rId27"/>
    <p:sldId id="311" r:id="rId28"/>
    <p:sldId id="303" r:id="rId29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bez tytułu" id="{5F13289E-B868-48DA-9EF7-1EE3D79A80C2}">
          <p14:sldIdLst>
            <p14:sldId id="285"/>
            <p14:sldId id="287"/>
            <p14:sldId id="288"/>
            <p14:sldId id="305"/>
            <p14:sldId id="290"/>
            <p14:sldId id="289"/>
            <p14:sldId id="286"/>
            <p14:sldId id="312"/>
            <p14:sldId id="291"/>
            <p14:sldId id="292"/>
            <p14:sldId id="307"/>
            <p14:sldId id="293"/>
            <p14:sldId id="294"/>
            <p14:sldId id="295"/>
            <p14:sldId id="308"/>
            <p14:sldId id="296"/>
            <p14:sldId id="298"/>
            <p14:sldId id="313"/>
            <p14:sldId id="309"/>
            <p14:sldId id="310"/>
            <p14:sldId id="306"/>
            <p14:sldId id="299"/>
            <p14:sldId id="301"/>
            <p14:sldId id="300"/>
            <p14:sldId id="304"/>
            <p14:sldId id="302"/>
            <p14:sldId id="311"/>
            <p14:sldId id="30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07D"/>
    <a:srgbClr val="D63E69"/>
    <a:srgbClr val="CA3067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</c:strCache>
            </c:strRef>
          </c:tx>
          <c:dPt>
            <c:idx val="0"/>
            <c:bubble3D val="0"/>
            <c:spPr>
              <a:pattFill prst="pct10">
                <a:fgClr>
                  <a:schemeClr val="accent3"/>
                </a:fgClr>
                <a:bgClr>
                  <a:srgbClr val="92D050"/>
                </a:bgClr>
              </a:pattFill>
            </c:spPr>
          </c:dPt>
          <c:dPt>
            <c:idx val="1"/>
            <c:bubble3D val="0"/>
            <c:spPr>
              <a:solidFill>
                <a:srgbClr val="D63E69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Arkusz1!$A$3:$A$6</c:f>
              <c:strCache>
                <c:ptCount val="4"/>
                <c:pt idx="0">
                  <c:v>podstawowe</c:v>
                </c:pt>
                <c:pt idx="1">
                  <c:v>zawodowe</c:v>
                </c:pt>
                <c:pt idx="2">
                  <c:v>średnie</c:v>
                </c:pt>
                <c:pt idx="3">
                  <c:v>wyższe</c:v>
                </c:pt>
              </c:strCache>
            </c:strRef>
          </c:cat>
          <c:val>
            <c:numRef>
              <c:f>Arkusz1!$B$3:$B$6</c:f>
              <c:numCache>
                <c:formatCode>0%</c:formatCode>
                <c:ptCount val="4"/>
                <c:pt idx="0">
                  <c:v>0.41</c:v>
                </c:pt>
                <c:pt idx="1">
                  <c:v>0.39</c:v>
                </c:pt>
                <c:pt idx="2">
                  <c:v>0.14000000000000001</c:v>
                </c:pt>
                <c:pt idx="3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>
              <a:latin typeface="+mn-lt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D63E69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Arkusz1!$A$2:$A$6</c:f>
              <c:strCache>
                <c:ptCount val="5"/>
                <c:pt idx="0">
                  <c:v>wstępna                                                       (0-2 lata)</c:v>
                </c:pt>
                <c:pt idx="1">
                  <c:v>ostrzegawcza (2-4 lata)</c:v>
                </c:pt>
                <c:pt idx="2">
                  <c:v>adaptacyjna (4-6 lat)</c:v>
                </c:pt>
                <c:pt idx="3">
                  <c:v>chroniczna                                             (6-12 lat)</c:v>
                </c:pt>
                <c:pt idx="4">
                  <c:v>trwała                                                                                                 (wiecej niż 12 lat)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0.3</c:v>
                </c:pt>
                <c:pt idx="1">
                  <c:v>0.16</c:v>
                </c:pt>
                <c:pt idx="2">
                  <c:v>0.15</c:v>
                </c:pt>
                <c:pt idx="3">
                  <c:v>0.16</c:v>
                </c:pt>
                <c:pt idx="4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41856"/>
        <c:axId val="21660032"/>
      </c:barChart>
      <c:catAx>
        <c:axId val="21641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l-PL"/>
          </a:p>
        </c:txPr>
        <c:crossAx val="21660032"/>
        <c:crosses val="autoZero"/>
        <c:auto val="1"/>
        <c:lblAlgn val="ctr"/>
        <c:lblOffset val="100"/>
        <c:noMultiLvlLbl val="0"/>
      </c:catAx>
      <c:valAx>
        <c:axId val="216600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1641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9879795610655"/>
          <c:y val="3.0994166744158575E-2"/>
          <c:w val="0.42710618239321207"/>
          <c:h val="0.929779763804660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Arkusz1!$A$2:$A$11</c:f>
              <c:strCache>
                <c:ptCount val="10"/>
                <c:pt idx="0">
                  <c:v>rury i wężły ciepłownicze, bunkry </c:v>
                </c:pt>
                <c:pt idx="1">
                  <c:v>mieszkania wspierane</c:v>
                </c:pt>
                <c:pt idx="2">
                  <c:v>dworzec, wagony, bocznice kolejowe</c:v>
                </c:pt>
                <c:pt idx="3">
                  <c:v>szpital</c:v>
                </c:pt>
                <c:pt idx="4">
                  <c:v>klatki schodowe, strychy, piwnice</c:v>
                </c:pt>
                <c:pt idx="5">
                  <c:v>altanki, baraki na działkach </c:v>
                </c:pt>
                <c:pt idx="6">
                  <c:v>zakład penitencjalny</c:v>
                </c:pt>
                <c:pt idx="7">
                  <c:v>stancje, pokoje wynajmowane</c:v>
                </c:pt>
                <c:pt idx="8">
                  <c:v>kątem u rodziny lub znajomego</c:v>
                </c:pt>
                <c:pt idx="9">
                  <c:v>schronisko, noclegownia, ogrzewalnia</c:v>
                </c:pt>
              </c:strCache>
            </c:strRef>
          </c:cat>
          <c:val>
            <c:numRef>
              <c:f>Arkusz1!$B$2:$B$11</c:f>
              <c:numCache>
                <c:formatCode>0.0%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5.0000000000000001E-3</c:v>
                </c:pt>
                <c:pt idx="3">
                  <c:v>3.1E-2</c:v>
                </c:pt>
                <c:pt idx="4">
                  <c:v>3.1E-2</c:v>
                </c:pt>
                <c:pt idx="5">
                  <c:v>3.5999999999999997E-2</c:v>
                </c:pt>
                <c:pt idx="6">
                  <c:v>4.1000000000000002E-2</c:v>
                </c:pt>
                <c:pt idx="7">
                  <c:v>5.0999999999999997E-2</c:v>
                </c:pt>
                <c:pt idx="8">
                  <c:v>9.1999999999999998E-2</c:v>
                </c:pt>
                <c:pt idx="9">
                  <c:v>0.219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003072"/>
        <c:axId val="24070400"/>
      </c:barChart>
      <c:catAx>
        <c:axId val="2200307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24070400"/>
        <c:crosses val="autoZero"/>
        <c:auto val="1"/>
        <c:lblAlgn val="ctr"/>
        <c:lblOffset val="100"/>
        <c:noMultiLvlLbl val="0"/>
      </c:catAx>
      <c:valAx>
        <c:axId val="2407040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22003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435096717648656"/>
          <c:y val="4.1794371336417564E-2"/>
          <c:w val="0.39986328679529437"/>
          <c:h val="0.8767791526059242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invertIfNegative val="1"/>
          <c:dPt>
            <c:idx val="4"/>
            <c:invertIfNegative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6"/>
            <c:invertIfNegative val="1"/>
            <c:bubble3D val="0"/>
            <c:spPr>
              <a:solidFill>
                <a:srgbClr val="92D050"/>
              </a:solidFill>
            </c:spPr>
          </c:dPt>
          <c:dPt>
            <c:idx val="7"/>
            <c:invertIfNegative val="1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rgbClr val="CA3067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Arkusz1!$A$2:$A$10</c:f>
              <c:strCache>
                <c:ptCount val="9"/>
                <c:pt idx="0">
                  <c:v>zakład penitencjarny</c:v>
                </c:pt>
                <c:pt idx="1">
                  <c:v>szpital</c:v>
                </c:pt>
                <c:pt idx="2">
                  <c:v>izba wytrzeźwień</c:v>
                </c:pt>
                <c:pt idx="3">
                  <c:v>działki i altany</c:v>
                </c:pt>
                <c:pt idx="4">
                  <c:v>mieszkania wspierane, mieszkania wynajmowane</c:v>
                </c:pt>
                <c:pt idx="5">
                  <c:v>ogrzewalnia</c:v>
                </c:pt>
                <c:pt idx="6">
                  <c:v>miejsca niemieszkalne</c:v>
                </c:pt>
                <c:pt idx="7">
                  <c:v>noclegownia</c:v>
                </c:pt>
                <c:pt idx="8">
                  <c:v>schronisko, dom dla bezdomnych, hostel</c:v>
                </c:pt>
              </c:strCache>
            </c:strRef>
          </c:cat>
          <c:val>
            <c:numRef>
              <c:f>Arkusz1!$B$2:$B$10</c:f>
              <c:numCache>
                <c:formatCode>0.0%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5.0000000000000001E-3</c:v>
                </c:pt>
                <c:pt idx="3">
                  <c:v>1.4999999999999999E-2</c:v>
                </c:pt>
                <c:pt idx="4">
                  <c:v>2.5999999999999999E-2</c:v>
                </c:pt>
                <c:pt idx="5">
                  <c:v>2.5999999999999999E-2</c:v>
                </c:pt>
                <c:pt idx="6">
                  <c:v>4.5999999999999999E-2</c:v>
                </c:pt>
                <c:pt idx="7">
                  <c:v>0.158</c:v>
                </c:pt>
                <c:pt idx="8">
                  <c:v>0.64300000000000002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694656"/>
        <c:axId val="58696448"/>
      </c:barChart>
      <c:catAx>
        <c:axId val="586946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58696448"/>
        <c:crosses val="autoZero"/>
        <c:auto val="1"/>
        <c:lblAlgn val="ctr"/>
        <c:lblOffset val="100"/>
        <c:noMultiLvlLbl val="0"/>
      </c:catAx>
      <c:valAx>
        <c:axId val="58696448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58694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Arkusz1!$A$2:$A$4</c:f>
              <c:strCache>
                <c:ptCount val="3"/>
                <c:pt idx="0">
                  <c:v>bezdomni rodzice </c:v>
                </c:pt>
                <c:pt idx="1">
                  <c:v>państwo </c:v>
                </c:pt>
                <c:pt idx="2">
                  <c:v>rodzina </c:v>
                </c:pt>
              </c:strCache>
            </c:strRef>
          </c:cat>
          <c:val>
            <c:numRef>
              <c:f>Arkusz1!$B$2:$B$4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0.22</c:v>
                </c:pt>
                <c:pt idx="2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</c:spPr>
    </c:plotArea>
    <c:legend>
      <c:legendPos val="t"/>
      <c:layout>
        <c:manualLayout>
          <c:xMode val="edge"/>
          <c:yMode val="edge"/>
          <c:x val="5.0091857748494936E-2"/>
          <c:y val="7.6878922284988271E-2"/>
          <c:w val="0.8793676709029109"/>
          <c:h val="0.10181133720184937"/>
        </c:manualLayout>
      </c:layout>
      <c:overlay val="0"/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1A3AB-074A-4459-9250-197689DD8716}" type="doc">
      <dgm:prSet loTypeId="urn:diagrams.loki3.com/BracketList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8307891-35F0-4B04-AC08-264F7AB44278}" type="pres">
      <dgm:prSet presAssocID="{20C1A3AB-074A-4459-9250-197689DD87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CF175F4E-79D2-48EE-97C6-7C421C142C7D}" type="presOf" srcId="{20C1A3AB-074A-4459-9250-197689DD8716}" destId="{68307891-35F0-4B04-AC08-264F7AB44278}" srcOrd="0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5F5E05-9092-432C-B71C-0CB613EA3808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EF490845-3637-466E-93BC-94FB26649FF9}">
      <dgm:prSet phldrT="[Tekst]" custT="1"/>
      <dgm:spPr>
        <a:xfrm>
          <a:off x="141922" y="101039"/>
          <a:ext cx="1986915" cy="177119"/>
        </a:xfrm>
        <a:prstGeom prst="roundRect">
          <a:avLst/>
        </a:prstGeom>
        <a:gradFill rotWithShape="0">
          <a:gsLst>
            <a:gs pos="28000">
              <a:srgbClr val="5ECCF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rgbClr>
            </a:gs>
            <a:gs pos="100000">
              <a:srgbClr val="5ECCF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rgb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pl-PL" sz="1000">
              <a:solidFill>
                <a:sysClr val="windowText" lastClr="000000"/>
              </a:solidFill>
              <a:latin typeface="Book Antiqua" pitchFamily="18" charset="0"/>
              <a:ea typeface="+mn-ea"/>
              <a:cs typeface="+mn-cs"/>
            </a:rPr>
            <a:t>UZALEŻNIENIA </a:t>
          </a:r>
        </a:p>
      </dgm:t>
    </dgm:pt>
    <dgm:pt modelId="{EF0DCD67-7DB0-4DEB-BAB6-3A6E4D1270C5}" type="parTrans" cxnId="{B5D89F64-611C-4D29-9F36-D6DA7FF7D75A}">
      <dgm:prSet/>
      <dgm:spPr/>
      <dgm:t>
        <a:bodyPr/>
        <a:lstStyle/>
        <a:p>
          <a:pPr algn="l"/>
          <a:endParaRPr lang="pl-PL"/>
        </a:p>
      </dgm:t>
    </dgm:pt>
    <dgm:pt modelId="{CD556CA2-9491-48BA-86AD-F92C52BF0168}" type="sibTrans" cxnId="{B5D89F64-611C-4D29-9F36-D6DA7FF7D75A}">
      <dgm:prSet/>
      <dgm:spPr/>
      <dgm:t>
        <a:bodyPr/>
        <a:lstStyle/>
        <a:p>
          <a:pPr algn="l"/>
          <a:endParaRPr lang="pl-PL"/>
        </a:p>
      </dgm:t>
    </dgm:pt>
    <dgm:pt modelId="{7F363086-0D2E-4118-AA7C-61353EAECFF0}">
      <dgm:prSet phldrT="[Tekst]" custT="1"/>
      <dgm:spPr>
        <a:xfrm>
          <a:off x="141922" y="373199"/>
          <a:ext cx="1986915" cy="177119"/>
        </a:xfrm>
        <a:prstGeom prst="roundRect">
          <a:avLst/>
        </a:prstGeom>
        <a:gradFill rotWithShape="0">
          <a:gsLst>
            <a:gs pos="28000">
              <a:srgbClr val="A7EA5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rgbClr>
            </a:gs>
            <a:gs pos="100000">
              <a:srgbClr val="A7EA5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rgb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pl-PL" sz="1000">
              <a:solidFill>
                <a:sysClr val="windowText" lastClr="000000"/>
              </a:solidFill>
              <a:latin typeface="Book Antiqua" pitchFamily="18" charset="0"/>
              <a:ea typeface="+mn-ea"/>
              <a:cs typeface="+mn-cs"/>
            </a:rPr>
            <a:t>KONFLIKTY RODZINNE</a:t>
          </a:r>
          <a:endParaRPr lang="pl-PL" sz="100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8F64FD2F-CE60-484C-8CA5-84A0DD030A88}" type="parTrans" cxnId="{4DE9EE63-B8F7-4AB4-A6F3-54A2841D65CF}">
      <dgm:prSet/>
      <dgm:spPr/>
      <dgm:t>
        <a:bodyPr/>
        <a:lstStyle/>
        <a:p>
          <a:pPr algn="l"/>
          <a:endParaRPr lang="pl-PL"/>
        </a:p>
      </dgm:t>
    </dgm:pt>
    <dgm:pt modelId="{62E7F81C-3E45-4DD0-85BF-E18B083A44FD}" type="sibTrans" cxnId="{4DE9EE63-B8F7-4AB4-A6F3-54A2841D65CF}">
      <dgm:prSet/>
      <dgm:spPr/>
      <dgm:t>
        <a:bodyPr/>
        <a:lstStyle/>
        <a:p>
          <a:pPr algn="l"/>
          <a:endParaRPr lang="pl-PL"/>
        </a:p>
      </dgm:t>
    </dgm:pt>
    <dgm:pt modelId="{6EA5EB11-5707-4880-91F1-4C39BDCA5900}">
      <dgm:prSet phldrT="[Tekst]" custT="1"/>
      <dgm:spPr>
        <a:xfrm>
          <a:off x="141922" y="645359"/>
          <a:ext cx="1986915" cy="177119"/>
        </a:xfrm>
        <a:prstGeom prst="roundRect">
          <a:avLst/>
        </a:prstGeom>
        <a:gradFill rotWithShape="0">
          <a:gsLst>
            <a:gs pos="28000">
              <a:srgbClr val="5DCEAF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rgbClr>
            </a:gs>
            <a:gs pos="100000">
              <a:srgbClr val="5DCEAF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rgb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pl-PL" sz="1000">
              <a:solidFill>
                <a:sysClr val="windowText" lastClr="000000"/>
              </a:solidFill>
              <a:latin typeface="Book Antiqua" pitchFamily="18" charset="0"/>
              <a:ea typeface="+mn-ea"/>
              <a:cs typeface="+mn-cs"/>
            </a:rPr>
            <a:t>EKSMISJA</a:t>
          </a:r>
          <a:endParaRPr lang="pl-PL" sz="100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BC6BA2A5-7C53-4D3E-8D83-7032F28FFC93}" type="parTrans" cxnId="{5BF3DFCD-3E9D-4321-A0AE-D272CEB58A31}">
      <dgm:prSet/>
      <dgm:spPr/>
      <dgm:t>
        <a:bodyPr/>
        <a:lstStyle/>
        <a:p>
          <a:pPr algn="l"/>
          <a:endParaRPr lang="pl-PL"/>
        </a:p>
      </dgm:t>
    </dgm:pt>
    <dgm:pt modelId="{25B9A400-AA6B-4D82-BF78-0EDB2198163E}" type="sibTrans" cxnId="{5BF3DFCD-3E9D-4321-A0AE-D272CEB58A31}">
      <dgm:prSet/>
      <dgm:spPr/>
      <dgm:t>
        <a:bodyPr/>
        <a:lstStyle/>
        <a:p>
          <a:pPr algn="l"/>
          <a:endParaRPr lang="pl-PL"/>
        </a:p>
      </dgm:t>
    </dgm:pt>
    <dgm:pt modelId="{3B0C621D-0939-4784-A325-2E1E4391757B}">
      <dgm:prSet phldrT="[Tekst]" custT="1"/>
      <dgm:spPr>
        <a:xfrm>
          <a:off x="141922" y="917519"/>
          <a:ext cx="1986915" cy="177119"/>
        </a:xfrm>
        <a:prstGeom prst="roundRect">
          <a:avLst/>
        </a:prstGeom>
        <a:gradFill rotWithShape="0">
          <a:gsLst>
            <a:gs pos="28000">
              <a:srgbClr val="FF802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rgbClr>
            </a:gs>
            <a:gs pos="100000">
              <a:srgbClr val="FF802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rgb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pl-PL" sz="1000">
              <a:solidFill>
                <a:sysClr val="windowText" lastClr="000000"/>
              </a:solidFill>
              <a:latin typeface="Book Antiqua" pitchFamily="18" charset="0"/>
              <a:ea typeface="+mn-ea"/>
              <a:cs typeface="+mn-cs"/>
            </a:rPr>
            <a:t>UTRATA PRACY </a:t>
          </a:r>
        </a:p>
      </dgm:t>
    </dgm:pt>
    <dgm:pt modelId="{E5C39CCC-21DE-4962-861F-3B6B3367D014}" type="parTrans" cxnId="{14E76775-230C-4F83-B7BB-EC889CDA2BC7}">
      <dgm:prSet/>
      <dgm:spPr/>
      <dgm:t>
        <a:bodyPr/>
        <a:lstStyle/>
        <a:p>
          <a:pPr algn="l"/>
          <a:endParaRPr lang="pl-PL"/>
        </a:p>
      </dgm:t>
    </dgm:pt>
    <dgm:pt modelId="{5708BF4E-37CB-44B6-B1C3-0FE8DDBA9287}" type="sibTrans" cxnId="{14E76775-230C-4F83-B7BB-EC889CDA2BC7}">
      <dgm:prSet/>
      <dgm:spPr/>
      <dgm:t>
        <a:bodyPr/>
        <a:lstStyle/>
        <a:p>
          <a:pPr algn="l"/>
          <a:endParaRPr lang="pl-PL"/>
        </a:p>
      </dgm:t>
    </dgm:pt>
    <dgm:pt modelId="{A3873E3D-57CA-4C56-A165-D9DE0116E351}">
      <dgm:prSet phldrT="[Tekst]" custT="1"/>
      <dgm:spPr>
        <a:xfrm>
          <a:off x="141922" y="1189679"/>
          <a:ext cx="1986915" cy="177119"/>
        </a:xfrm>
        <a:prstGeom prst="roundRect">
          <a:avLst/>
        </a:prstGeom>
        <a:gradFill rotWithShape="0">
          <a:gsLst>
            <a:gs pos="28000">
              <a:srgbClr val="F1412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rgbClr>
            </a:gs>
            <a:gs pos="100000">
              <a:srgbClr val="F1412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rgb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pl-PL" sz="1000">
              <a:solidFill>
                <a:sysClr val="windowText" lastClr="000000"/>
              </a:solidFill>
              <a:latin typeface="Book Antiqua" pitchFamily="18" charset="0"/>
              <a:ea typeface="+mn-ea"/>
              <a:cs typeface="+mn-cs"/>
            </a:rPr>
            <a:t>CHOROBA</a:t>
          </a:r>
        </a:p>
      </dgm:t>
    </dgm:pt>
    <dgm:pt modelId="{8E084A88-6C26-4345-8263-AEE033F2013D}" type="parTrans" cxnId="{BAE39B4B-1D43-4705-8360-58E7C9B6DB5E}">
      <dgm:prSet/>
      <dgm:spPr/>
      <dgm:t>
        <a:bodyPr/>
        <a:lstStyle/>
        <a:p>
          <a:pPr algn="l"/>
          <a:endParaRPr lang="pl-PL"/>
        </a:p>
      </dgm:t>
    </dgm:pt>
    <dgm:pt modelId="{4CBF5808-C446-4CE1-862C-12490A1074DF}" type="sibTrans" cxnId="{BAE39B4B-1D43-4705-8360-58E7C9B6DB5E}">
      <dgm:prSet/>
      <dgm:spPr/>
      <dgm:t>
        <a:bodyPr/>
        <a:lstStyle/>
        <a:p>
          <a:pPr algn="l"/>
          <a:endParaRPr lang="pl-PL"/>
        </a:p>
      </dgm:t>
    </dgm:pt>
    <dgm:pt modelId="{EF17A750-E7E0-4B27-B7DE-95C8ACA715AD}">
      <dgm:prSet phldrT="[Tekst]" custT="1"/>
      <dgm:spPr>
        <a:xfrm>
          <a:off x="141783" y="1943340"/>
          <a:ext cx="1984974" cy="283755"/>
        </a:xfrm>
        <a:prstGeom prst="roundRect">
          <a:avLst/>
        </a:prstGeom>
        <a:gradFill rotWithShape="0">
          <a:gsLst>
            <a:gs pos="28000">
              <a:srgbClr val="A7EA5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rgbClr>
            </a:gs>
            <a:gs pos="100000">
              <a:srgbClr val="A7EA5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rgb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pl-PL" sz="1000">
              <a:solidFill>
                <a:sysClr val="windowText" lastClr="000000"/>
              </a:solidFill>
              <a:latin typeface="Book Antiqua" pitchFamily="18" charset="0"/>
              <a:ea typeface="+mn-ea"/>
              <a:cs typeface="+mn-cs"/>
            </a:rPr>
            <a:t>OPUSZCZENIE PLACÓWKI CZY DOMU DZIECKA</a:t>
          </a:r>
        </a:p>
      </dgm:t>
    </dgm:pt>
    <dgm:pt modelId="{FB855A3A-4F41-42B9-AFEF-80969707A638}" type="parTrans" cxnId="{19EF95AE-26E8-4D4A-B797-5DBE304FFD9C}">
      <dgm:prSet/>
      <dgm:spPr/>
      <dgm:t>
        <a:bodyPr/>
        <a:lstStyle/>
        <a:p>
          <a:pPr algn="l"/>
          <a:endParaRPr lang="pl-PL"/>
        </a:p>
      </dgm:t>
    </dgm:pt>
    <dgm:pt modelId="{546C8BD0-EA46-4C53-9E9F-B7AB8D98BE8D}" type="sibTrans" cxnId="{19EF95AE-26E8-4D4A-B797-5DBE304FFD9C}">
      <dgm:prSet/>
      <dgm:spPr/>
      <dgm:t>
        <a:bodyPr/>
        <a:lstStyle/>
        <a:p>
          <a:pPr algn="l"/>
          <a:endParaRPr lang="pl-PL"/>
        </a:p>
      </dgm:t>
    </dgm:pt>
    <dgm:pt modelId="{18C725F2-97F4-462E-B7FB-F6DF765CAD7E}">
      <dgm:prSet phldrT="[Tekst]" custT="1"/>
      <dgm:spPr>
        <a:xfrm>
          <a:off x="141783" y="1461839"/>
          <a:ext cx="1984974" cy="386461"/>
        </a:xfrm>
        <a:prstGeom prst="roundRect">
          <a:avLst/>
        </a:prstGeom>
        <a:gradFill rotWithShape="0">
          <a:gsLst>
            <a:gs pos="28000">
              <a:srgbClr val="5ECCF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rgbClr>
            </a:gs>
            <a:gs pos="100000">
              <a:srgbClr val="5ECCF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rgb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pl-PL" sz="1000">
              <a:solidFill>
                <a:sysClr val="windowText" lastClr="000000"/>
              </a:solidFill>
              <a:latin typeface="Book Antiqua" pitchFamily="18" charset="0"/>
              <a:ea typeface="+mn-ea"/>
              <a:cs typeface="+mn-cs"/>
            </a:rPr>
            <a:t>OPUSZCZENIE ZAKŁADU KARNEGO</a:t>
          </a:r>
        </a:p>
      </dgm:t>
    </dgm:pt>
    <dgm:pt modelId="{9EEF3D0D-3304-4483-A3F9-B277F2378B0F}" type="parTrans" cxnId="{8ABC61EC-93CA-4D6B-BD87-635FDBEA2220}">
      <dgm:prSet/>
      <dgm:spPr/>
      <dgm:t>
        <a:bodyPr/>
        <a:lstStyle/>
        <a:p>
          <a:endParaRPr lang="pl-PL"/>
        </a:p>
      </dgm:t>
    </dgm:pt>
    <dgm:pt modelId="{DC9E9D4D-8167-4646-B515-97F474D08EA3}" type="sibTrans" cxnId="{8ABC61EC-93CA-4D6B-BD87-635FDBEA2220}">
      <dgm:prSet/>
      <dgm:spPr/>
      <dgm:t>
        <a:bodyPr/>
        <a:lstStyle/>
        <a:p>
          <a:endParaRPr lang="pl-PL"/>
        </a:p>
      </dgm:t>
    </dgm:pt>
    <dgm:pt modelId="{C2F34ACE-6CD0-44E0-A3D1-F071AFD9F0D1}" type="pres">
      <dgm:prSet presAssocID="{135F5E05-9092-432C-B71C-0CB613EA38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8E7C39D-A202-4B57-8B05-BCF4EC2DC577}" type="pres">
      <dgm:prSet presAssocID="{EF490845-3637-466E-93BC-94FB26649FF9}" presName="parentLin" presStyleCnt="0"/>
      <dgm:spPr/>
    </dgm:pt>
    <dgm:pt modelId="{A35F2A1B-77B2-420F-9ED1-1815B9C13769}" type="pres">
      <dgm:prSet presAssocID="{EF490845-3637-466E-93BC-94FB26649FF9}" presName="parentLeftMargin" presStyleLbl="node1" presStyleIdx="0" presStyleCnt="7"/>
      <dgm:spPr/>
      <dgm:t>
        <a:bodyPr/>
        <a:lstStyle/>
        <a:p>
          <a:endParaRPr lang="pl-PL"/>
        </a:p>
      </dgm:t>
    </dgm:pt>
    <dgm:pt modelId="{4201F90E-EAF4-4038-B043-FA2AD4AB715D}" type="pres">
      <dgm:prSet presAssocID="{EF490845-3637-466E-93BC-94FB26649FF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677964-94FE-4515-8E2A-EAAD902D88BA}" type="pres">
      <dgm:prSet presAssocID="{EF490845-3637-466E-93BC-94FB26649FF9}" presName="negativeSpace" presStyleCnt="0"/>
      <dgm:spPr/>
    </dgm:pt>
    <dgm:pt modelId="{D9380099-9ABB-4B99-9866-EAB1E4BF80A0}" type="pres">
      <dgm:prSet presAssocID="{EF490845-3637-466E-93BC-94FB26649FF9}" presName="childText" presStyleLbl="conFgAcc1" presStyleIdx="0" presStyleCnt="7">
        <dgm:presLayoutVars>
          <dgm:bulletEnabled val="1"/>
        </dgm:presLayoutVars>
      </dgm:prSet>
      <dgm:spPr>
        <a:xfrm>
          <a:off x="0" y="189599"/>
          <a:ext cx="2838449" cy="151200"/>
        </a:xfrm>
        <a:prstGeom prst="rect">
          <a:avLst/>
        </a:prstGeom>
        <a:noFill/>
        <a:ln w="9525" cap="flat" cmpd="sng" algn="ctr">
          <a:solidFill>
            <a:srgbClr val="5ECCF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l-PL"/>
        </a:p>
      </dgm:t>
    </dgm:pt>
    <dgm:pt modelId="{B6F8154C-9336-4770-9596-12531D9AE7F0}" type="pres">
      <dgm:prSet presAssocID="{CD556CA2-9491-48BA-86AD-F92C52BF0168}" presName="spaceBetweenRectangles" presStyleCnt="0"/>
      <dgm:spPr/>
    </dgm:pt>
    <dgm:pt modelId="{0E1ADF31-5F45-48D1-9705-B86108C0C186}" type="pres">
      <dgm:prSet presAssocID="{7F363086-0D2E-4118-AA7C-61353EAECFF0}" presName="parentLin" presStyleCnt="0"/>
      <dgm:spPr/>
    </dgm:pt>
    <dgm:pt modelId="{B4FE283F-97E0-42A1-9E34-0A2852000FF0}" type="pres">
      <dgm:prSet presAssocID="{7F363086-0D2E-4118-AA7C-61353EAECFF0}" presName="parentLeftMargin" presStyleLbl="node1" presStyleIdx="0" presStyleCnt="7"/>
      <dgm:spPr/>
      <dgm:t>
        <a:bodyPr/>
        <a:lstStyle/>
        <a:p>
          <a:endParaRPr lang="pl-PL"/>
        </a:p>
      </dgm:t>
    </dgm:pt>
    <dgm:pt modelId="{F02F5E29-80AC-4661-9FAA-8A771D392B9B}" type="pres">
      <dgm:prSet presAssocID="{7F363086-0D2E-4118-AA7C-61353EAECFF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A5AB22-BCA7-4CB4-90F6-BD60D70583DC}" type="pres">
      <dgm:prSet presAssocID="{7F363086-0D2E-4118-AA7C-61353EAECFF0}" presName="negativeSpace" presStyleCnt="0"/>
      <dgm:spPr/>
    </dgm:pt>
    <dgm:pt modelId="{34953393-79BE-473C-8CE6-C24F4C43880D}" type="pres">
      <dgm:prSet presAssocID="{7F363086-0D2E-4118-AA7C-61353EAECFF0}" presName="childText" presStyleLbl="conFgAcc1" presStyleIdx="1" presStyleCnt="7">
        <dgm:presLayoutVars>
          <dgm:bulletEnabled val="1"/>
        </dgm:presLayoutVars>
      </dgm:prSet>
      <dgm:spPr>
        <a:xfrm>
          <a:off x="0" y="461759"/>
          <a:ext cx="2838449" cy="151200"/>
        </a:xfrm>
        <a:prstGeom prst="rect">
          <a:avLst/>
        </a:prstGeom>
        <a:noFill/>
        <a:ln w="9525" cap="flat" cmpd="sng" algn="ctr">
          <a:solidFill>
            <a:srgbClr val="A7EA5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l-PL"/>
        </a:p>
      </dgm:t>
    </dgm:pt>
    <dgm:pt modelId="{C591F2A8-336A-49EB-9B28-BF7CA31107B4}" type="pres">
      <dgm:prSet presAssocID="{62E7F81C-3E45-4DD0-85BF-E18B083A44FD}" presName="spaceBetweenRectangles" presStyleCnt="0"/>
      <dgm:spPr/>
    </dgm:pt>
    <dgm:pt modelId="{C2A2B963-0449-47B0-9AE6-C2601AFF627C}" type="pres">
      <dgm:prSet presAssocID="{6EA5EB11-5707-4880-91F1-4C39BDCA5900}" presName="parentLin" presStyleCnt="0"/>
      <dgm:spPr/>
    </dgm:pt>
    <dgm:pt modelId="{06BB104F-5EB6-429C-A6BF-53BC7E59CBC8}" type="pres">
      <dgm:prSet presAssocID="{6EA5EB11-5707-4880-91F1-4C39BDCA5900}" presName="parentLeftMargin" presStyleLbl="node1" presStyleIdx="1" presStyleCnt="7"/>
      <dgm:spPr/>
      <dgm:t>
        <a:bodyPr/>
        <a:lstStyle/>
        <a:p>
          <a:endParaRPr lang="pl-PL"/>
        </a:p>
      </dgm:t>
    </dgm:pt>
    <dgm:pt modelId="{7CA73EA2-4339-44C0-AF75-BB916E17B150}" type="pres">
      <dgm:prSet presAssocID="{6EA5EB11-5707-4880-91F1-4C39BDCA590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4E1A86-BD2C-43A2-8975-66280B497D33}" type="pres">
      <dgm:prSet presAssocID="{6EA5EB11-5707-4880-91F1-4C39BDCA5900}" presName="negativeSpace" presStyleCnt="0"/>
      <dgm:spPr/>
    </dgm:pt>
    <dgm:pt modelId="{ABCD4D61-38D0-4F16-ACEF-B2D99079D221}" type="pres">
      <dgm:prSet presAssocID="{6EA5EB11-5707-4880-91F1-4C39BDCA5900}" presName="childText" presStyleLbl="conFgAcc1" presStyleIdx="2" presStyleCnt="7">
        <dgm:presLayoutVars>
          <dgm:bulletEnabled val="1"/>
        </dgm:presLayoutVars>
      </dgm:prSet>
      <dgm:spPr>
        <a:xfrm>
          <a:off x="0" y="733919"/>
          <a:ext cx="2838449" cy="151200"/>
        </a:xfrm>
        <a:prstGeom prst="rect">
          <a:avLst/>
        </a:prstGeom>
        <a:noFill/>
        <a:ln w="9525" cap="flat" cmpd="sng" algn="ctr">
          <a:solidFill>
            <a:srgbClr val="5DCEA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l-PL"/>
        </a:p>
      </dgm:t>
    </dgm:pt>
    <dgm:pt modelId="{F0CDD675-5CE7-403A-B70F-C4074251057D}" type="pres">
      <dgm:prSet presAssocID="{25B9A400-AA6B-4D82-BF78-0EDB2198163E}" presName="spaceBetweenRectangles" presStyleCnt="0"/>
      <dgm:spPr/>
    </dgm:pt>
    <dgm:pt modelId="{17A88FA0-DEE0-4D06-9544-5EC587717BD7}" type="pres">
      <dgm:prSet presAssocID="{3B0C621D-0939-4784-A325-2E1E4391757B}" presName="parentLin" presStyleCnt="0"/>
      <dgm:spPr/>
    </dgm:pt>
    <dgm:pt modelId="{00AA66AB-943F-4E19-A3A2-F91C94D34078}" type="pres">
      <dgm:prSet presAssocID="{3B0C621D-0939-4784-A325-2E1E4391757B}" presName="parentLeftMargin" presStyleLbl="node1" presStyleIdx="2" presStyleCnt="7"/>
      <dgm:spPr/>
      <dgm:t>
        <a:bodyPr/>
        <a:lstStyle/>
        <a:p>
          <a:endParaRPr lang="pl-PL"/>
        </a:p>
      </dgm:t>
    </dgm:pt>
    <dgm:pt modelId="{28B7BEBE-5788-41D1-BAF7-BCC08B2DAD8F}" type="pres">
      <dgm:prSet presAssocID="{3B0C621D-0939-4784-A325-2E1E4391757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DCD31A-CF75-4C99-A2CB-7D615989CC85}" type="pres">
      <dgm:prSet presAssocID="{3B0C621D-0939-4784-A325-2E1E4391757B}" presName="negativeSpace" presStyleCnt="0"/>
      <dgm:spPr/>
    </dgm:pt>
    <dgm:pt modelId="{9FF9B712-2FA1-4A1A-BE47-73B45C81E831}" type="pres">
      <dgm:prSet presAssocID="{3B0C621D-0939-4784-A325-2E1E4391757B}" presName="childText" presStyleLbl="conFgAcc1" presStyleIdx="3" presStyleCnt="7">
        <dgm:presLayoutVars>
          <dgm:bulletEnabled val="1"/>
        </dgm:presLayoutVars>
      </dgm:prSet>
      <dgm:spPr>
        <a:xfrm>
          <a:off x="0" y="1006079"/>
          <a:ext cx="2838449" cy="151200"/>
        </a:xfrm>
        <a:prstGeom prst="rect">
          <a:avLst/>
        </a:prstGeom>
        <a:noFill/>
        <a:ln w="9525" cap="flat" cmpd="sng" algn="ctr">
          <a:solidFill>
            <a:srgbClr val="FF802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l-PL"/>
        </a:p>
      </dgm:t>
    </dgm:pt>
    <dgm:pt modelId="{7DC75B11-CD67-44D2-87C6-6175E5A2663E}" type="pres">
      <dgm:prSet presAssocID="{5708BF4E-37CB-44B6-B1C3-0FE8DDBA9287}" presName="spaceBetweenRectangles" presStyleCnt="0"/>
      <dgm:spPr/>
    </dgm:pt>
    <dgm:pt modelId="{91E48634-9A34-434B-8002-6896D876FF29}" type="pres">
      <dgm:prSet presAssocID="{A3873E3D-57CA-4C56-A165-D9DE0116E351}" presName="parentLin" presStyleCnt="0"/>
      <dgm:spPr/>
    </dgm:pt>
    <dgm:pt modelId="{450A02DA-21B4-4ECE-8238-D8D148F1C477}" type="pres">
      <dgm:prSet presAssocID="{A3873E3D-57CA-4C56-A165-D9DE0116E351}" presName="parentLeftMargin" presStyleLbl="node1" presStyleIdx="3" presStyleCnt="7"/>
      <dgm:spPr/>
      <dgm:t>
        <a:bodyPr/>
        <a:lstStyle/>
        <a:p>
          <a:endParaRPr lang="pl-PL"/>
        </a:p>
      </dgm:t>
    </dgm:pt>
    <dgm:pt modelId="{9D7ED41D-A189-447C-92A8-9E606CBDB1FD}" type="pres">
      <dgm:prSet presAssocID="{A3873E3D-57CA-4C56-A165-D9DE0116E35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D04EFE-738D-4D23-8496-2A737931E03D}" type="pres">
      <dgm:prSet presAssocID="{A3873E3D-57CA-4C56-A165-D9DE0116E351}" presName="negativeSpace" presStyleCnt="0"/>
      <dgm:spPr/>
    </dgm:pt>
    <dgm:pt modelId="{28103346-30F4-4B0E-9B50-3C731944717A}" type="pres">
      <dgm:prSet presAssocID="{A3873E3D-57CA-4C56-A165-D9DE0116E351}" presName="childText" presStyleLbl="conFgAcc1" presStyleIdx="4" presStyleCnt="7">
        <dgm:presLayoutVars>
          <dgm:bulletEnabled val="1"/>
        </dgm:presLayoutVars>
      </dgm:prSet>
      <dgm:spPr>
        <a:xfrm>
          <a:off x="0" y="1278239"/>
          <a:ext cx="2838449" cy="151200"/>
        </a:xfrm>
        <a:prstGeom prst="rect">
          <a:avLst/>
        </a:prstGeom>
        <a:noFill/>
        <a:ln w="9525" cap="flat" cmpd="sng" algn="ctr">
          <a:solidFill>
            <a:srgbClr val="F1412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l-PL"/>
        </a:p>
      </dgm:t>
    </dgm:pt>
    <dgm:pt modelId="{34550625-3EBE-48BA-90A7-8913F147FCB3}" type="pres">
      <dgm:prSet presAssocID="{4CBF5808-C446-4CE1-862C-12490A1074DF}" presName="spaceBetweenRectangles" presStyleCnt="0"/>
      <dgm:spPr/>
    </dgm:pt>
    <dgm:pt modelId="{EF9CF919-1287-466B-A1B1-F1CCF9AB1FE0}" type="pres">
      <dgm:prSet presAssocID="{18C725F2-97F4-462E-B7FB-F6DF765CAD7E}" presName="parentLin" presStyleCnt="0"/>
      <dgm:spPr/>
    </dgm:pt>
    <dgm:pt modelId="{7D2EB9E0-370E-480B-98DD-13BB79BA6F25}" type="pres">
      <dgm:prSet presAssocID="{18C725F2-97F4-462E-B7FB-F6DF765CAD7E}" presName="parentLeftMargin" presStyleLbl="node1" presStyleIdx="4" presStyleCnt="7"/>
      <dgm:spPr/>
      <dgm:t>
        <a:bodyPr/>
        <a:lstStyle/>
        <a:p>
          <a:endParaRPr lang="pl-PL"/>
        </a:p>
      </dgm:t>
    </dgm:pt>
    <dgm:pt modelId="{B2A9154C-F853-461F-85A5-DFF943BE4670}" type="pres">
      <dgm:prSet presAssocID="{18C725F2-97F4-462E-B7FB-F6DF765CAD7E}" presName="parentText" presStyleLbl="node1" presStyleIdx="5" presStyleCnt="7" custScaleY="18223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2A586B-E3B6-4AA6-AAEC-F3C807684274}" type="pres">
      <dgm:prSet presAssocID="{18C725F2-97F4-462E-B7FB-F6DF765CAD7E}" presName="negativeSpace" presStyleCnt="0"/>
      <dgm:spPr/>
    </dgm:pt>
    <dgm:pt modelId="{B4C7B8D9-7CE7-40ED-A9E8-4969860CF1D6}" type="pres">
      <dgm:prSet presAssocID="{18C725F2-97F4-462E-B7FB-F6DF765CAD7E}" presName="childText" presStyleLbl="conFgAcc1" presStyleIdx="5" presStyleCnt="7">
        <dgm:presLayoutVars>
          <dgm:bulletEnabled val="1"/>
        </dgm:presLayoutVars>
      </dgm:prSet>
      <dgm:spPr>
        <a:xfrm>
          <a:off x="0" y="1759740"/>
          <a:ext cx="2838449" cy="151200"/>
        </a:xfrm>
        <a:prstGeom prst="rect">
          <a:avLst/>
        </a:prstGeom>
        <a:noFill/>
        <a:ln w="9525" cap="flat" cmpd="sng" algn="ctr">
          <a:solidFill>
            <a:srgbClr val="5ECCF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l-PL"/>
        </a:p>
      </dgm:t>
    </dgm:pt>
    <dgm:pt modelId="{D5C488B5-DB08-465D-9745-95F5685993FC}" type="pres">
      <dgm:prSet presAssocID="{DC9E9D4D-8167-4646-B515-97F474D08EA3}" presName="spaceBetweenRectangles" presStyleCnt="0"/>
      <dgm:spPr/>
    </dgm:pt>
    <dgm:pt modelId="{78BC97D7-1CFD-4E48-BD9B-EB84C3A0A284}" type="pres">
      <dgm:prSet presAssocID="{EF17A750-E7E0-4B27-B7DE-95C8ACA715AD}" presName="parentLin" presStyleCnt="0"/>
      <dgm:spPr/>
    </dgm:pt>
    <dgm:pt modelId="{100F4DB7-CAD3-4EC2-B85D-EBE3FEF36FB9}" type="pres">
      <dgm:prSet presAssocID="{EF17A750-E7E0-4B27-B7DE-95C8ACA715AD}" presName="parentLeftMargin" presStyleLbl="node1" presStyleIdx="5" presStyleCnt="7"/>
      <dgm:spPr/>
      <dgm:t>
        <a:bodyPr/>
        <a:lstStyle/>
        <a:p>
          <a:endParaRPr lang="pl-PL"/>
        </a:p>
      </dgm:t>
    </dgm:pt>
    <dgm:pt modelId="{6414C621-7326-4CE3-90ED-11FBF6DC76C7}" type="pres">
      <dgm:prSet presAssocID="{EF17A750-E7E0-4B27-B7DE-95C8ACA715AD}" presName="parentText" presStyleLbl="node1" presStyleIdx="6" presStyleCnt="7" custScaleY="16020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487132-B7D3-468A-9714-03F505BE0B05}" type="pres">
      <dgm:prSet presAssocID="{EF17A750-E7E0-4B27-B7DE-95C8ACA715AD}" presName="negativeSpace" presStyleCnt="0"/>
      <dgm:spPr/>
    </dgm:pt>
    <dgm:pt modelId="{3E3403A3-715C-4BB4-A360-D7FF731D5CDB}" type="pres">
      <dgm:prSet presAssocID="{EF17A750-E7E0-4B27-B7DE-95C8ACA715AD}" presName="childText" presStyleLbl="conFgAcc1" presStyleIdx="6" presStyleCnt="7">
        <dgm:presLayoutVars>
          <dgm:bulletEnabled val="1"/>
        </dgm:presLayoutVars>
      </dgm:prSet>
      <dgm:spPr>
        <a:xfrm>
          <a:off x="0" y="2138535"/>
          <a:ext cx="2838449" cy="151200"/>
        </a:xfrm>
        <a:prstGeom prst="rect">
          <a:avLst/>
        </a:prstGeom>
        <a:noFill/>
        <a:ln w="9525" cap="flat" cmpd="sng" algn="ctr">
          <a:solidFill>
            <a:srgbClr val="A7EA5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l-PL"/>
        </a:p>
      </dgm:t>
    </dgm:pt>
  </dgm:ptLst>
  <dgm:cxnLst>
    <dgm:cxn modelId="{14E76775-230C-4F83-B7BB-EC889CDA2BC7}" srcId="{135F5E05-9092-432C-B71C-0CB613EA3808}" destId="{3B0C621D-0939-4784-A325-2E1E4391757B}" srcOrd="3" destOrd="0" parTransId="{E5C39CCC-21DE-4962-861F-3B6B3367D014}" sibTransId="{5708BF4E-37CB-44B6-B1C3-0FE8DDBA9287}"/>
    <dgm:cxn modelId="{A0F030C4-C721-4508-8EA2-4A451B2AE7E4}" type="presOf" srcId="{3B0C621D-0939-4784-A325-2E1E4391757B}" destId="{00AA66AB-943F-4E19-A3A2-F91C94D34078}" srcOrd="0" destOrd="0" presId="urn:microsoft.com/office/officeart/2005/8/layout/list1"/>
    <dgm:cxn modelId="{0020A26B-54CE-4010-AA83-F4D6507295FD}" type="presOf" srcId="{135F5E05-9092-432C-B71C-0CB613EA3808}" destId="{C2F34ACE-6CD0-44E0-A3D1-F071AFD9F0D1}" srcOrd="0" destOrd="0" presId="urn:microsoft.com/office/officeart/2005/8/layout/list1"/>
    <dgm:cxn modelId="{4B990D5F-AF26-48EB-8942-F27615A97AAF}" type="presOf" srcId="{18C725F2-97F4-462E-B7FB-F6DF765CAD7E}" destId="{B2A9154C-F853-461F-85A5-DFF943BE4670}" srcOrd="1" destOrd="0" presId="urn:microsoft.com/office/officeart/2005/8/layout/list1"/>
    <dgm:cxn modelId="{4DE9EE63-B8F7-4AB4-A6F3-54A2841D65CF}" srcId="{135F5E05-9092-432C-B71C-0CB613EA3808}" destId="{7F363086-0D2E-4118-AA7C-61353EAECFF0}" srcOrd="1" destOrd="0" parTransId="{8F64FD2F-CE60-484C-8CA5-84A0DD030A88}" sibTransId="{62E7F81C-3E45-4DD0-85BF-E18B083A44FD}"/>
    <dgm:cxn modelId="{F2B05636-0A2D-4CDF-9B75-F07836D9EAFC}" type="presOf" srcId="{A3873E3D-57CA-4C56-A165-D9DE0116E351}" destId="{450A02DA-21B4-4ECE-8238-D8D148F1C477}" srcOrd="0" destOrd="0" presId="urn:microsoft.com/office/officeart/2005/8/layout/list1"/>
    <dgm:cxn modelId="{20D0A2A0-9234-4161-A8A1-CCE137FE4D1B}" type="presOf" srcId="{7F363086-0D2E-4118-AA7C-61353EAECFF0}" destId="{F02F5E29-80AC-4661-9FAA-8A771D392B9B}" srcOrd="1" destOrd="0" presId="urn:microsoft.com/office/officeart/2005/8/layout/list1"/>
    <dgm:cxn modelId="{3282DD5B-70BE-400A-914B-FDD480AF3D76}" type="presOf" srcId="{EF17A750-E7E0-4B27-B7DE-95C8ACA715AD}" destId="{100F4DB7-CAD3-4EC2-B85D-EBE3FEF36FB9}" srcOrd="0" destOrd="0" presId="urn:microsoft.com/office/officeart/2005/8/layout/list1"/>
    <dgm:cxn modelId="{BAE39B4B-1D43-4705-8360-58E7C9B6DB5E}" srcId="{135F5E05-9092-432C-B71C-0CB613EA3808}" destId="{A3873E3D-57CA-4C56-A165-D9DE0116E351}" srcOrd="4" destOrd="0" parTransId="{8E084A88-6C26-4345-8263-AEE033F2013D}" sibTransId="{4CBF5808-C446-4CE1-862C-12490A1074DF}"/>
    <dgm:cxn modelId="{8ABC61EC-93CA-4D6B-BD87-635FDBEA2220}" srcId="{135F5E05-9092-432C-B71C-0CB613EA3808}" destId="{18C725F2-97F4-462E-B7FB-F6DF765CAD7E}" srcOrd="5" destOrd="0" parTransId="{9EEF3D0D-3304-4483-A3F9-B277F2378B0F}" sibTransId="{DC9E9D4D-8167-4646-B515-97F474D08EA3}"/>
    <dgm:cxn modelId="{280C7871-416D-4AB9-A2C0-37EBDAF30486}" type="presOf" srcId="{EF17A750-E7E0-4B27-B7DE-95C8ACA715AD}" destId="{6414C621-7326-4CE3-90ED-11FBF6DC76C7}" srcOrd="1" destOrd="0" presId="urn:microsoft.com/office/officeart/2005/8/layout/list1"/>
    <dgm:cxn modelId="{7D5C4CA6-765B-4C99-A7E1-F472E5F78A96}" type="presOf" srcId="{7F363086-0D2E-4118-AA7C-61353EAECFF0}" destId="{B4FE283F-97E0-42A1-9E34-0A2852000FF0}" srcOrd="0" destOrd="0" presId="urn:microsoft.com/office/officeart/2005/8/layout/list1"/>
    <dgm:cxn modelId="{19EF95AE-26E8-4D4A-B797-5DBE304FFD9C}" srcId="{135F5E05-9092-432C-B71C-0CB613EA3808}" destId="{EF17A750-E7E0-4B27-B7DE-95C8ACA715AD}" srcOrd="6" destOrd="0" parTransId="{FB855A3A-4F41-42B9-AFEF-80969707A638}" sibTransId="{546C8BD0-EA46-4C53-9E9F-B7AB8D98BE8D}"/>
    <dgm:cxn modelId="{687D967D-11E1-46C5-A506-47F9D3668398}" type="presOf" srcId="{EF490845-3637-466E-93BC-94FB26649FF9}" destId="{4201F90E-EAF4-4038-B043-FA2AD4AB715D}" srcOrd="1" destOrd="0" presId="urn:microsoft.com/office/officeart/2005/8/layout/list1"/>
    <dgm:cxn modelId="{31E6D433-EA46-40FA-8A8C-F2331126F264}" type="presOf" srcId="{6EA5EB11-5707-4880-91F1-4C39BDCA5900}" destId="{06BB104F-5EB6-429C-A6BF-53BC7E59CBC8}" srcOrd="0" destOrd="0" presId="urn:microsoft.com/office/officeart/2005/8/layout/list1"/>
    <dgm:cxn modelId="{3740C6ED-FB64-4147-B706-5A38B806FB5D}" type="presOf" srcId="{3B0C621D-0939-4784-A325-2E1E4391757B}" destId="{28B7BEBE-5788-41D1-BAF7-BCC08B2DAD8F}" srcOrd="1" destOrd="0" presId="urn:microsoft.com/office/officeart/2005/8/layout/list1"/>
    <dgm:cxn modelId="{1D135C9D-8589-4053-B3E5-83D58F304B97}" type="presOf" srcId="{18C725F2-97F4-462E-B7FB-F6DF765CAD7E}" destId="{7D2EB9E0-370E-480B-98DD-13BB79BA6F25}" srcOrd="0" destOrd="0" presId="urn:microsoft.com/office/officeart/2005/8/layout/list1"/>
    <dgm:cxn modelId="{B5D89F64-611C-4D29-9F36-D6DA7FF7D75A}" srcId="{135F5E05-9092-432C-B71C-0CB613EA3808}" destId="{EF490845-3637-466E-93BC-94FB26649FF9}" srcOrd="0" destOrd="0" parTransId="{EF0DCD67-7DB0-4DEB-BAB6-3A6E4D1270C5}" sibTransId="{CD556CA2-9491-48BA-86AD-F92C52BF0168}"/>
    <dgm:cxn modelId="{A93179D8-46F3-4D9A-967C-CBC47C4AAEBC}" type="presOf" srcId="{A3873E3D-57CA-4C56-A165-D9DE0116E351}" destId="{9D7ED41D-A189-447C-92A8-9E606CBDB1FD}" srcOrd="1" destOrd="0" presId="urn:microsoft.com/office/officeart/2005/8/layout/list1"/>
    <dgm:cxn modelId="{FBD4BE6C-F80D-4B41-AFDD-3108E7264E84}" type="presOf" srcId="{6EA5EB11-5707-4880-91F1-4C39BDCA5900}" destId="{7CA73EA2-4339-44C0-AF75-BB916E17B150}" srcOrd="1" destOrd="0" presId="urn:microsoft.com/office/officeart/2005/8/layout/list1"/>
    <dgm:cxn modelId="{11EE121A-8255-47A2-9894-CEE268743C06}" type="presOf" srcId="{EF490845-3637-466E-93BC-94FB26649FF9}" destId="{A35F2A1B-77B2-420F-9ED1-1815B9C13769}" srcOrd="0" destOrd="0" presId="urn:microsoft.com/office/officeart/2005/8/layout/list1"/>
    <dgm:cxn modelId="{5BF3DFCD-3E9D-4321-A0AE-D272CEB58A31}" srcId="{135F5E05-9092-432C-B71C-0CB613EA3808}" destId="{6EA5EB11-5707-4880-91F1-4C39BDCA5900}" srcOrd="2" destOrd="0" parTransId="{BC6BA2A5-7C53-4D3E-8D83-7032F28FFC93}" sibTransId="{25B9A400-AA6B-4D82-BF78-0EDB2198163E}"/>
    <dgm:cxn modelId="{4463D856-1834-4B01-A15B-F202A610A753}" type="presParOf" srcId="{C2F34ACE-6CD0-44E0-A3D1-F071AFD9F0D1}" destId="{68E7C39D-A202-4B57-8B05-BCF4EC2DC577}" srcOrd="0" destOrd="0" presId="urn:microsoft.com/office/officeart/2005/8/layout/list1"/>
    <dgm:cxn modelId="{68CB449C-2B61-4F3D-9871-307421A10647}" type="presParOf" srcId="{68E7C39D-A202-4B57-8B05-BCF4EC2DC577}" destId="{A35F2A1B-77B2-420F-9ED1-1815B9C13769}" srcOrd="0" destOrd="0" presId="urn:microsoft.com/office/officeart/2005/8/layout/list1"/>
    <dgm:cxn modelId="{D5E9EC4F-30C9-4B9A-A7B1-3014FB15E05D}" type="presParOf" srcId="{68E7C39D-A202-4B57-8B05-BCF4EC2DC577}" destId="{4201F90E-EAF4-4038-B043-FA2AD4AB715D}" srcOrd="1" destOrd="0" presId="urn:microsoft.com/office/officeart/2005/8/layout/list1"/>
    <dgm:cxn modelId="{319B8D2A-24F5-42CA-B51D-5A4ADF673153}" type="presParOf" srcId="{C2F34ACE-6CD0-44E0-A3D1-F071AFD9F0D1}" destId="{D7677964-94FE-4515-8E2A-EAAD902D88BA}" srcOrd="1" destOrd="0" presId="urn:microsoft.com/office/officeart/2005/8/layout/list1"/>
    <dgm:cxn modelId="{435BE4F1-1BC6-4E97-8D3D-EF13417B08A3}" type="presParOf" srcId="{C2F34ACE-6CD0-44E0-A3D1-F071AFD9F0D1}" destId="{D9380099-9ABB-4B99-9866-EAB1E4BF80A0}" srcOrd="2" destOrd="0" presId="urn:microsoft.com/office/officeart/2005/8/layout/list1"/>
    <dgm:cxn modelId="{14375095-0450-477B-B201-EDE2E3F1853E}" type="presParOf" srcId="{C2F34ACE-6CD0-44E0-A3D1-F071AFD9F0D1}" destId="{B6F8154C-9336-4770-9596-12531D9AE7F0}" srcOrd="3" destOrd="0" presId="urn:microsoft.com/office/officeart/2005/8/layout/list1"/>
    <dgm:cxn modelId="{E50F64DD-345A-45BD-844F-C749DD90B673}" type="presParOf" srcId="{C2F34ACE-6CD0-44E0-A3D1-F071AFD9F0D1}" destId="{0E1ADF31-5F45-48D1-9705-B86108C0C186}" srcOrd="4" destOrd="0" presId="urn:microsoft.com/office/officeart/2005/8/layout/list1"/>
    <dgm:cxn modelId="{A03BE928-B119-447E-8999-13A57F31F259}" type="presParOf" srcId="{0E1ADF31-5F45-48D1-9705-B86108C0C186}" destId="{B4FE283F-97E0-42A1-9E34-0A2852000FF0}" srcOrd="0" destOrd="0" presId="urn:microsoft.com/office/officeart/2005/8/layout/list1"/>
    <dgm:cxn modelId="{AF55F47C-B6D1-48CD-AA4E-6914ADC5085A}" type="presParOf" srcId="{0E1ADF31-5F45-48D1-9705-B86108C0C186}" destId="{F02F5E29-80AC-4661-9FAA-8A771D392B9B}" srcOrd="1" destOrd="0" presId="urn:microsoft.com/office/officeart/2005/8/layout/list1"/>
    <dgm:cxn modelId="{B50245C1-6209-46F7-BC9B-6D9999B8E1DC}" type="presParOf" srcId="{C2F34ACE-6CD0-44E0-A3D1-F071AFD9F0D1}" destId="{B8A5AB22-BCA7-4CB4-90F6-BD60D70583DC}" srcOrd="5" destOrd="0" presId="urn:microsoft.com/office/officeart/2005/8/layout/list1"/>
    <dgm:cxn modelId="{78073CD3-3A82-4A42-85AA-7C59C7A38D83}" type="presParOf" srcId="{C2F34ACE-6CD0-44E0-A3D1-F071AFD9F0D1}" destId="{34953393-79BE-473C-8CE6-C24F4C43880D}" srcOrd="6" destOrd="0" presId="urn:microsoft.com/office/officeart/2005/8/layout/list1"/>
    <dgm:cxn modelId="{7FB1A1F8-8FFF-4DC7-9EE3-D366400482F0}" type="presParOf" srcId="{C2F34ACE-6CD0-44E0-A3D1-F071AFD9F0D1}" destId="{C591F2A8-336A-49EB-9B28-BF7CA31107B4}" srcOrd="7" destOrd="0" presId="urn:microsoft.com/office/officeart/2005/8/layout/list1"/>
    <dgm:cxn modelId="{EA015227-834B-4946-8BA0-92E7B0AA5542}" type="presParOf" srcId="{C2F34ACE-6CD0-44E0-A3D1-F071AFD9F0D1}" destId="{C2A2B963-0449-47B0-9AE6-C2601AFF627C}" srcOrd="8" destOrd="0" presId="urn:microsoft.com/office/officeart/2005/8/layout/list1"/>
    <dgm:cxn modelId="{4E634C55-18D5-4B5D-A894-4A05A2E09B4E}" type="presParOf" srcId="{C2A2B963-0449-47B0-9AE6-C2601AFF627C}" destId="{06BB104F-5EB6-429C-A6BF-53BC7E59CBC8}" srcOrd="0" destOrd="0" presId="urn:microsoft.com/office/officeart/2005/8/layout/list1"/>
    <dgm:cxn modelId="{99688CF6-7D40-46D7-A5EE-CE7F999084DB}" type="presParOf" srcId="{C2A2B963-0449-47B0-9AE6-C2601AFF627C}" destId="{7CA73EA2-4339-44C0-AF75-BB916E17B150}" srcOrd="1" destOrd="0" presId="urn:microsoft.com/office/officeart/2005/8/layout/list1"/>
    <dgm:cxn modelId="{6996FE2B-627E-48B5-956B-F70922128109}" type="presParOf" srcId="{C2F34ACE-6CD0-44E0-A3D1-F071AFD9F0D1}" destId="{EB4E1A86-BD2C-43A2-8975-66280B497D33}" srcOrd="9" destOrd="0" presId="urn:microsoft.com/office/officeart/2005/8/layout/list1"/>
    <dgm:cxn modelId="{C404CF07-A181-45EE-9B9F-DA8D042B4D8B}" type="presParOf" srcId="{C2F34ACE-6CD0-44E0-A3D1-F071AFD9F0D1}" destId="{ABCD4D61-38D0-4F16-ACEF-B2D99079D221}" srcOrd="10" destOrd="0" presId="urn:microsoft.com/office/officeart/2005/8/layout/list1"/>
    <dgm:cxn modelId="{2BD3FEB1-3E89-420E-8249-893CD93298A2}" type="presParOf" srcId="{C2F34ACE-6CD0-44E0-A3D1-F071AFD9F0D1}" destId="{F0CDD675-5CE7-403A-B70F-C4074251057D}" srcOrd="11" destOrd="0" presId="urn:microsoft.com/office/officeart/2005/8/layout/list1"/>
    <dgm:cxn modelId="{518A7A27-3C4E-4E58-9E83-FF5E156FA853}" type="presParOf" srcId="{C2F34ACE-6CD0-44E0-A3D1-F071AFD9F0D1}" destId="{17A88FA0-DEE0-4D06-9544-5EC587717BD7}" srcOrd="12" destOrd="0" presId="urn:microsoft.com/office/officeart/2005/8/layout/list1"/>
    <dgm:cxn modelId="{795785FF-254A-4601-A608-2406051A0481}" type="presParOf" srcId="{17A88FA0-DEE0-4D06-9544-5EC587717BD7}" destId="{00AA66AB-943F-4E19-A3A2-F91C94D34078}" srcOrd="0" destOrd="0" presId="urn:microsoft.com/office/officeart/2005/8/layout/list1"/>
    <dgm:cxn modelId="{E307FE9B-7C3A-429F-A9ED-A7F93D977FB4}" type="presParOf" srcId="{17A88FA0-DEE0-4D06-9544-5EC587717BD7}" destId="{28B7BEBE-5788-41D1-BAF7-BCC08B2DAD8F}" srcOrd="1" destOrd="0" presId="urn:microsoft.com/office/officeart/2005/8/layout/list1"/>
    <dgm:cxn modelId="{9FE13CAB-A57E-4E6F-9799-8078F6EC93B3}" type="presParOf" srcId="{C2F34ACE-6CD0-44E0-A3D1-F071AFD9F0D1}" destId="{EADCD31A-CF75-4C99-A2CB-7D615989CC85}" srcOrd="13" destOrd="0" presId="urn:microsoft.com/office/officeart/2005/8/layout/list1"/>
    <dgm:cxn modelId="{5EF86E12-F043-40F3-9917-C4C63E5469DE}" type="presParOf" srcId="{C2F34ACE-6CD0-44E0-A3D1-F071AFD9F0D1}" destId="{9FF9B712-2FA1-4A1A-BE47-73B45C81E831}" srcOrd="14" destOrd="0" presId="urn:microsoft.com/office/officeart/2005/8/layout/list1"/>
    <dgm:cxn modelId="{71A6D3B2-7312-43D3-A63B-18C45623AD0A}" type="presParOf" srcId="{C2F34ACE-6CD0-44E0-A3D1-F071AFD9F0D1}" destId="{7DC75B11-CD67-44D2-87C6-6175E5A2663E}" srcOrd="15" destOrd="0" presId="urn:microsoft.com/office/officeart/2005/8/layout/list1"/>
    <dgm:cxn modelId="{6DFC2884-AC89-4748-A649-AF44BB7271E6}" type="presParOf" srcId="{C2F34ACE-6CD0-44E0-A3D1-F071AFD9F0D1}" destId="{91E48634-9A34-434B-8002-6896D876FF29}" srcOrd="16" destOrd="0" presId="urn:microsoft.com/office/officeart/2005/8/layout/list1"/>
    <dgm:cxn modelId="{380255FA-838E-4E53-B1E2-CE3B62ACB86B}" type="presParOf" srcId="{91E48634-9A34-434B-8002-6896D876FF29}" destId="{450A02DA-21B4-4ECE-8238-D8D148F1C477}" srcOrd="0" destOrd="0" presId="urn:microsoft.com/office/officeart/2005/8/layout/list1"/>
    <dgm:cxn modelId="{3D98E502-3DAC-41C0-B798-D397245B6F25}" type="presParOf" srcId="{91E48634-9A34-434B-8002-6896D876FF29}" destId="{9D7ED41D-A189-447C-92A8-9E606CBDB1FD}" srcOrd="1" destOrd="0" presId="urn:microsoft.com/office/officeart/2005/8/layout/list1"/>
    <dgm:cxn modelId="{D194122E-C451-48BA-9ACC-3F5555984912}" type="presParOf" srcId="{C2F34ACE-6CD0-44E0-A3D1-F071AFD9F0D1}" destId="{A1D04EFE-738D-4D23-8496-2A737931E03D}" srcOrd="17" destOrd="0" presId="urn:microsoft.com/office/officeart/2005/8/layout/list1"/>
    <dgm:cxn modelId="{B5D0844E-CA54-46B4-AE84-2829C3303DAB}" type="presParOf" srcId="{C2F34ACE-6CD0-44E0-A3D1-F071AFD9F0D1}" destId="{28103346-30F4-4B0E-9B50-3C731944717A}" srcOrd="18" destOrd="0" presId="urn:microsoft.com/office/officeart/2005/8/layout/list1"/>
    <dgm:cxn modelId="{4668711F-9EF6-4731-B7A2-ACB75FD6EE5A}" type="presParOf" srcId="{C2F34ACE-6CD0-44E0-A3D1-F071AFD9F0D1}" destId="{34550625-3EBE-48BA-90A7-8913F147FCB3}" srcOrd="19" destOrd="0" presId="urn:microsoft.com/office/officeart/2005/8/layout/list1"/>
    <dgm:cxn modelId="{6D9C8CAD-CC00-4E5D-B0F6-AC8230C7A3AC}" type="presParOf" srcId="{C2F34ACE-6CD0-44E0-A3D1-F071AFD9F0D1}" destId="{EF9CF919-1287-466B-A1B1-F1CCF9AB1FE0}" srcOrd="20" destOrd="0" presId="urn:microsoft.com/office/officeart/2005/8/layout/list1"/>
    <dgm:cxn modelId="{53173EB5-918E-441A-9E8E-9EA1DE49A643}" type="presParOf" srcId="{EF9CF919-1287-466B-A1B1-F1CCF9AB1FE0}" destId="{7D2EB9E0-370E-480B-98DD-13BB79BA6F25}" srcOrd="0" destOrd="0" presId="urn:microsoft.com/office/officeart/2005/8/layout/list1"/>
    <dgm:cxn modelId="{06BDB44F-1AD0-4934-AF68-3B9E75B9AC9B}" type="presParOf" srcId="{EF9CF919-1287-466B-A1B1-F1CCF9AB1FE0}" destId="{B2A9154C-F853-461F-85A5-DFF943BE4670}" srcOrd="1" destOrd="0" presId="urn:microsoft.com/office/officeart/2005/8/layout/list1"/>
    <dgm:cxn modelId="{BD5118C0-365B-42F2-AD08-5C241CC2F27D}" type="presParOf" srcId="{C2F34ACE-6CD0-44E0-A3D1-F071AFD9F0D1}" destId="{C22A586B-E3B6-4AA6-AAEC-F3C807684274}" srcOrd="21" destOrd="0" presId="urn:microsoft.com/office/officeart/2005/8/layout/list1"/>
    <dgm:cxn modelId="{C32269D5-DC2C-4789-A1DD-F0A46F4D7F1F}" type="presParOf" srcId="{C2F34ACE-6CD0-44E0-A3D1-F071AFD9F0D1}" destId="{B4C7B8D9-7CE7-40ED-A9E8-4969860CF1D6}" srcOrd="22" destOrd="0" presId="urn:microsoft.com/office/officeart/2005/8/layout/list1"/>
    <dgm:cxn modelId="{AE50DE3D-5949-4E49-8F48-2BBB8FF42499}" type="presParOf" srcId="{C2F34ACE-6CD0-44E0-A3D1-F071AFD9F0D1}" destId="{D5C488B5-DB08-465D-9745-95F5685993FC}" srcOrd="23" destOrd="0" presId="urn:microsoft.com/office/officeart/2005/8/layout/list1"/>
    <dgm:cxn modelId="{7005A106-3A36-4C54-9EED-B05A3DEAFC44}" type="presParOf" srcId="{C2F34ACE-6CD0-44E0-A3D1-F071AFD9F0D1}" destId="{78BC97D7-1CFD-4E48-BD9B-EB84C3A0A284}" srcOrd="24" destOrd="0" presId="urn:microsoft.com/office/officeart/2005/8/layout/list1"/>
    <dgm:cxn modelId="{3393213A-AB5B-4773-97E1-FDF94D4676E0}" type="presParOf" srcId="{78BC97D7-1CFD-4E48-BD9B-EB84C3A0A284}" destId="{100F4DB7-CAD3-4EC2-B85D-EBE3FEF36FB9}" srcOrd="0" destOrd="0" presId="urn:microsoft.com/office/officeart/2005/8/layout/list1"/>
    <dgm:cxn modelId="{CAD73ACE-6E34-4080-92E9-01E50E73A5C8}" type="presParOf" srcId="{78BC97D7-1CFD-4E48-BD9B-EB84C3A0A284}" destId="{6414C621-7326-4CE3-90ED-11FBF6DC76C7}" srcOrd="1" destOrd="0" presId="urn:microsoft.com/office/officeart/2005/8/layout/list1"/>
    <dgm:cxn modelId="{4F4A1A4C-EC6A-4E36-9876-33E46C2A6327}" type="presParOf" srcId="{C2F34ACE-6CD0-44E0-A3D1-F071AFD9F0D1}" destId="{63487132-B7D3-468A-9714-03F505BE0B05}" srcOrd="25" destOrd="0" presId="urn:microsoft.com/office/officeart/2005/8/layout/list1"/>
    <dgm:cxn modelId="{48495C97-8266-42AD-A254-1902E8E981C1}" type="presParOf" srcId="{C2F34ACE-6CD0-44E0-A3D1-F071AFD9F0D1}" destId="{3E3403A3-715C-4BB4-A360-D7FF731D5CDB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80099-9ABB-4B99-9866-EAB1E4BF80A0}">
      <dsp:nvSpPr>
        <dsp:cNvPr id="0" name=""/>
        <dsp:cNvSpPr/>
      </dsp:nvSpPr>
      <dsp:spPr>
        <a:xfrm>
          <a:off x="0" y="159262"/>
          <a:ext cx="3384376" cy="226800"/>
        </a:xfrm>
        <a:prstGeom prst="rect">
          <a:avLst/>
        </a:prstGeom>
        <a:noFill/>
        <a:ln w="9525" cap="flat" cmpd="sng" algn="ctr">
          <a:solidFill>
            <a:srgbClr val="5ECCF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1F90E-EAF4-4038-B043-FA2AD4AB715D}">
      <dsp:nvSpPr>
        <dsp:cNvPr id="0" name=""/>
        <dsp:cNvSpPr/>
      </dsp:nvSpPr>
      <dsp:spPr>
        <a:xfrm>
          <a:off x="169218" y="26422"/>
          <a:ext cx="2369063" cy="265680"/>
        </a:xfrm>
        <a:prstGeom prst="roundRect">
          <a:avLst/>
        </a:prstGeom>
        <a:gradFill rotWithShape="0">
          <a:gsLst>
            <a:gs pos="28000">
              <a:srgbClr val="5ECCF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rgbClr>
            </a:gs>
            <a:gs pos="100000">
              <a:srgbClr val="5ECCF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rgb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9545" tIns="0" rIns="89545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>
              <a:solidFill>
                <a:sysClr val="windowText" lastClr="000000"/>
              </a:solidFill>
              <a:latin typeface="Book Antiqua" pitchFamily="18" charset="0"/>
              <a:ea typeface="+mn-ea"/>
              <a:cs typeface="+mn-cs"/>
            </a:rPr>
            <a:t>UZALEŻNIENIA </a:t>
          </a:r>
        </a:p>
      </dsp:txBody>
      <dsp:txXfrm>
        <a:off x="182187" y="39391"/>
        <a:ext cx="2343125" cy="239742"/>
      </dsp:txXfrm>
    </dsp:sp>
    <dsp:sp modelId="{34953393-79BE-473C-8CE6-C24F4C43880D}">
      <dsp:nvSpPr>
        <dsp:cNvPr id="0" name=""/>
        <dsp:cNvSpPr/>
      </dsp:nvSpPr>
      <dsp:spPr>
        <a:xfrm>
          <a:off x="0" y="567502"/>
          <a:ext cx="3384376" cy="226800"/>
        </a:xfrm>
        <a:prstGeom prst="rect">
          <a:avLst/>
        </a:prstGeom>
        <a:noFill/>
        <a:ln w="9525" cap="flat" cmpd="sng" algn="ctr">
          <a:solidFill>
            <a:srgbClr val="A7EA5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F5E29-80AC-4661-9FAA-8A771D392B9B}">
      <dsp:nvSpPr>
        <dsp:cNvPr id="0" name=""/>
        <dsp:cNvSpPr/>
      </dsp:nvSpPr>
      <dsp:spPr>
        <a:xfrm>
          <a:off x="169218" y="434662"/>
          <a:ext cx="2369063" cy="265680"/>
        </a:xfrm>
        <a:prstGeom prst="roundRect">
          <a:avLst/>
        </a:prstGeom>
        <a:gradFill rotWithShape="0">
          <a:gsLst>
            <a:gs pos="28000">
              <a:srgbClr val="A7EA5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rgbClr>
            </a:gs>
            <a:gs pos="100000">
              <a:srgbClr val="A7EA5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rgb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9545" tIns="0" rIns="89545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>
              <a:solidFill>
                <a:sysClr val="windowText" lastClr="000000"/>
              </a:solidFill>
              <a:latin typeface="Book Antiqua" pitchFamily="18" charset="0"/>
              <a:ea typeface="+mn-ea"/>
              <a:cs typeface="+mn-cs"/>
            </a:rPr>
            <a:t>KONFLIKTY RODZINNE</a:t>
          </a:r>
          <a:endParaRPr lang="pl-PL" sz="1000" kern="120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182187" y="447631"/>
        <a:ext cx="2343125" cy="239742"/>
      </dsp:txXfrm>
    </dsp:sp>
    <dsp:sp modelId="{ABCD4D61-38D0-4F16-ACEF-B2D99079D221}">
      <dsp:nvSpPr>
        <dsp:cNvPr id="0" name=""/>
        <dsp:cNvSpPr/>
      </dsp:nvSpPr>
      <dsp:spPr>
        <a:xfrm>
          <a:off x="0" y="975742"/>
          <a:ext cx="3384376" cy="226800"/>
        </a:xfrm>
        <a:prstGeom prst="rect">
          <a:avLst/>
        </a:prstGeom>
        <a:noFill/>
        <a:ln w="9525" cap="flat" cmpd="sng" algn="ctr">
          <a:solidFill>
            <a:srgbClr val="5DCEA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73EA2-4339-44C0-AF75-BB916E17B150}">
      <dsp:nvSpPr>
        <dsp:cNvPr id="0" name=""/>
        <dsp:cNvSpPr/>
      </dsp:nvSpPr>
      <dsp:spPr>
        <a:xfrm>
          <a:off x="169218" y="842902"/>
          <a:ext cx="2369063" cy="265680"/>
        </a:xfrm>
        <a:prstGeom prst="roundRect">
          <a:avLst/>
        </a:prstGeom>
        <a:gradFill rotWithShape="0">
          <a:gsLst>
            <a:gs pos="28000">
              <a:srgbClr val="5DCEAF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rgbClr>
            </a:gs>
            <a:gs pos="100000">
              <a:srgbClr val="5DCEAF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rgb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9545" tIns="0" rIns="89545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>
              <a:solidFill>
                <a:sysClr val="windowText" lastClr="000000"/>
              </a:solidFill>
              <a:latin typeface="Book Antiqua" pitchFamily="18" charset="0"/>
              <a:ea typeface="+mn-ea"/>
              <a:cs typeface="+mn-cs"/>
            </a:rPr>
            <a:t>EKSMISJA</a:t>
          </a:r>
          <a:endParaRPr lang="pl-PL" sz="1000" kern="120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182187" y="855871"/>
        <a:ext cx="2343125" cy="239742"/>
      </dsp:txXfrm>
    </dsp:sp>
    <dsp:sp modelId="{9FF9B712-2FA1-4A1A-BE47-73B45C81E831}">
      <dsp:nvSpPr>
        <dsp:cNvPr id="0" name=""/>
        <dsp:cNvSpPr/>
      </dsp:nvSpPr>
      <dsp:spPr>
        <a:xfrm>
          <a:off x="0" y="1383982"/>
          <a:ext cx="3384376" cy="226800"/>
        </a:xfrm>
        <a:prstGeom prst="rect">
          <a:avLst/>
        </a:prstGeom>
        <a:noFill/>
        <a:ln w="9525" cap="flat" cmpd="sng" algn="ctr">
          <a:solidFill>
            <a:srgbClr val="FF802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B7BEBE-5788-41D1-BAF7-BCC08B2DAD8F}">
      <dsp:nvSpPr>
        <dsp:cNvPr id="0" name=""/>
        <dsp:cNvSpPr/>
      </dsp:nvSpPr>
      <dsp:spPr>
        <a:xfrm>
          <a:off x="169218" y="1251142"/>
          <a:ext cx="2369063" cy="265680"/>
        </a:xfrm>
        <a:prstGeom prst="roundRect">
          <a:avLst/>
        </a:prstGeom>
        <a:gradFill rotWithShape="0">
          <a:gsLst>
            <a:gs pos="28000">
              <a:srgbClr val="FF802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rgbClr>
            </a:gs>
            <a:gs pos="100000">
              <a:srgbClr val="FF802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rgb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9545" tIns="0" rIns="89545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>
              <a:solidFill>
                <a:sysClr val="windowText" lastClr="000000"/>
              </a:solidFill>
              <a:latin typeface="Book Antiqua" pitchFamily="18" charset="0"/>
              <a:ea typeface="+mn-ea"/>
              <a:cs typeface="+mn-cs"/>
            </a:rPr>
            <a:t>UTRATA PRACY </a:t>
          </a:r>
        </a:p>
      </dsp:txBody>
      <dsp:txXfrm>
        <a:off x="182187" y="1264111"/>
        <a:ext cx="2343125" cy="239742"/>
      </dsp:txXfrm>
    </dsp:sp>
    <dsp:sp modelId="{28103346-30F4-4B0E-9B50-3C731944717A}">
      <dsp:nvSpPr>
        <dsp:cNvPr id="0" name=""/>
        <dsp:cNvSpPr/>
      </dsp:nvSpPr>
      <dsp:spPr>
        <a:xfrm>
          <a:off x="0" y="1792222"/>
          <a:ext cx="3384376" cy="226800"/>
        </a:xfrm>
        <a:prstGeom prst="rect">
          <a:avLst/>
        </a:prstGeom>
        <a:noFill/>
        <a:ln w="9525" cap="flat" cmpd="sng" algn="ctr">
          <a:solidFill>
            <a:srgbClr val="F14124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ED41D-A189-447C-92A8-9E606CBDB1FD}">
      <dsp:nvSpPr>
        <dsp:cNvPr id="0" name=""/>
        <dsp:cNvSpPr/>
      </dsp:nvSpPr>
      <dsp:spPr>
        <a:xfrm>
          <a:off x="169218" y="1659382"/>
          <a:ext cx="2369063" cy="265680"/>
        </a:xfrm>
        <a:prstGeom prst="roundRect">
          <a:avLst/>
        </a:prstGeom>
        <a:gradFill rotWithShape="0">
          <a:gsLst>
            <a:gs pos="28000">
              <a:srgbClr val="F1412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rgbClr>
            </a:gs>
            <a:gs pos="100000">
              <a:srgbClr val="F1412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rgb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9545" tIns="0" rIns="89545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>
              <a:solidFill>
                <a:sysClr val="windowText" lastClr="000000"/>
              </a:solidFill>
              <a:latin typeface="Book Antiqua" pitchFamily="18" charset="0"/>
              <a:ea typeface="+mn-ea"/>
              <a:cs typeface="+mn-cs"/>
            </a:rPr>
            <a:t>CHOROBA</a:t>
          </a:r>
        </a:p>
      </dsp:txBody>
      <dsp:txXfrm>
        <a:off x="182187" y="1672351"/>
        <a:ext cx="2343125" cy="239742"/>
      </dsp:txXfrm>
    </dsp:sp>
    <dsp:sp modelId="{B4C7B8D9-7CE7-40ED-A9E8-4969860CF1D6}">
      <dsp:nvSpPr>
        <dsp:cNvPr id="0" name=""/>
        <dsp:cNvSpPr/>
      </dsp:nvSpPr>
      <dsp:spPr>
        <a:xfrm>
          <a:off x="0" y="2418944"/>
          <a:ext cx="3384376" cy="226800"/>
        </a:xfrm>
        <a:prstGeom prst="rect">
          <a:avLst/>
        </a:prstGeom>
        <a:noFill/>
        <a:ln w="9525" cap="flat" cmpd="sng" algn="ctr">
          <a:solidFill>
            <a:srgbClr val="5ECCF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9154C-F853-461F-85A5-DFF943BE4670}">
      <dsp:nvSpPr>
        <dsp:cNvPr id="0" name=""/>
        <dsp:cNvSpPr/>
      </dsp:nvSpPr>
      <dsp:spPr>
        <a:xfrm>
          <a:off x="169053" y="2067622"/>
          <a:ext cx="2366749" cy="484161"/>
        </a:xfrm>
        <a:prstGeom prst="roundRect">
          <a:avLst/>
        </a:prstGeom>
        <a:gradFill rotWithShape="0">
          <a:gsLst>
            <a:gs pos="28000">
              <a:srgbClr val="5ECCF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rgbClr>
            </a:gs>
            <a:gs pos="100000">
              <a:srgbClr val="5ECCF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rgb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9545" tIns="0" rIns="89545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>
              <a:solidFill>
                <a:sysClr val="windowText" lastClr="000000"/>
              </a:solidFill>
              <a:latin typeface="Book Antiqua" pitchFamily="18" charset="0"/>
              <a:ea typeface="+mn-ea"/>
              <a:cs typeface="+mn-cs"/>
            </a:rPr>
            <a:t>OPUSZCZENIE ZAKŁADU KARNEGO</a:t>
          </a:r>
        </a:p>
      </dsp:txBody>
      <dsp:txXfrm>
        <a:off x="192688" y="2091257"/>
        <a:ext cx="2319479" cy="436891"/>
      </dsp:txXfrm>
    </dsp:sp>
    <dsp:sp modelId="{3E3403A3-715C-4BB4-A360-D7FF731D5CDB}">
      <dsp:nvSpPr>
        <dsp:cNvPr id="0" name=""/>
        <dsp:cNvSpPr/>
      </dsp:nvSpPr>
      <dsp:spPr>
        <a:xfrm>
          <a:off x="0" y="2987137"/>
          <a:ext cx="3384376" cy="226800"/>
        </a:xfrm>
        <a:prstGeom prst="rect">
          <a:avLst/>
        </a:prstGeom>
        <a:noFill/>
        <a:ln w="9525" cap="flat" cmpd="sng" algn="ctr">
          <a:solidFill>
            <a:srgbClr val="A7EA5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4C621-7326-4CE3-90ED-11FBF6DC76C7}">
      <dsp:nvSpPr>
        <dsp:cNvPr id="0" name=""/>
        <dsp:cNvSpPr/>
      </dsp:nvSpPr>
      <dsp:spPr>
        <a:xfrm>
          <a:off x="169218" y="2694344"/>
          <a:ext cx="2369063" cy="425632"/>
        </a:xfrm>
        <a:prstGeom prst="roundRect">
          <a:avLst/>
        </a:prstGeom>
        <a:gradFill rotWithShape="0">
          <a:gsLst>
            <a:gs pos="28000">
              <a:srgbClr val="A7EA5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rgbClr>
            </a:gs>
            <a:gs pos="100000">
              <a:srgbClr val="A7EA5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rgb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9545" tIns="0" rIns="89545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>
              <a:solidFill>
                <a:sysClr val="windowText" lastClr="000000"/>
              </a:solidFill>
              <a:latin typeface="Book Antiqua" pitchFamily="18" charset="0"/>
              <a:ea typeface="+mn-ea"/>
              <a:cs typeface="+mn-cs"/>
            </a:rPr>
            <a:t>OPUSZCZENIE PLACÓWKI CZY DOMU DZIECKA</a:t>
          </a:r>
        </a:p>
      </dsp:txBody>
      <dsp:txXfrm>
        <a:off x="189996" y="2715122"/>
        <a:ext cx="2327507" cy="384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Pionowa lista bloków"/>
  <dgm:desc val="Służy do przedstawiania pogrupowanych bloków informacji.  Nadaje się dobrze do dużych ilości tekstu poziomu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2A6D1-ABEC-43FD-90B1-0688E8C36B2E}" type="datetimeFigureOut">
              <a:rPr lang="pl-PL" smtClean="0"/>
              <a:t>2012-10-25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C4354-F4BB-4FA5-AA62-4001779947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7381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AF1C3-E5FB-4BC1-9878-951BD7C81D1C}" type="datetimeFigureOut">
              <a:rPr lang="pl-PL" smtClean="0"/>
              <a:pPr/>
              <a:t>2012-10-25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AEF78-C7C3-419E-8AB1-D5D4B28FED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43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EF78-C7C3-419E-8AB1-D5D4B28FED03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8046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ghggjggjg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EF78-C7C3-419E-8AB1-D5D4B28FED03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2035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EF78-C7C3-419E-8AB1-D5D4B28FED03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917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EF78-C7C3-419E-8AB1-D5D4B28FED03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6827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EF78-C7C3-419E-8AB1-D5D4B28FED03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1279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EF78-C7C3-419E-8AB1-D5D4B28FED03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3552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5A1D-A08B-4443-99D8-D36D76C479AF}" type="datetimeFigureOut">
              <a:rPr lang="pl-PL" smtClean="0"/>
              <a:pPr/>
              <a:t>2012-10-25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C7B6-751C-43C3-9373-9FE8AE2AEB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5A1D-A08B-4443-99D8-D36D76C479AF}" type="datetimeFigureOut">
              <a:rPr lang="pl-PL" smtClean="0"/>
              <a:pPr/>
              <a:t>2012-10-25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C7B6-751C-43C3-9373-9FE8AE2AEB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5A1D-A08B-4443-99D8-D36D76C479AF}" type="datetimeFigureOut">
              <a:rPr lang="pl-PL" smtClean="0"/>
              <a:pPr/>
              <a:t>2012-10-25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C7B6-751C-43C3-9373-9FE8AE2AEB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5A1D-A08B-4443-99D8-D36D76C479AF}" type="datetimeFigureOut">
              <a:rPr lang="pl-PL" smtClean="0"/>
              <a:pPr/>
              <a:t>2012-10-25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C7B6-751C-43C3-9373-9FE8AE2AEB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5A1D-A08B-4443-99D8-D36D76C479AF}" type="datetimeFigureOut">
              <a:rPr lang="pl-PL" smtClean="0"/>
              <a:pPr/>
              <a:t>2012-10-25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C7B6-751C-43C3-9373-9FE8AE2AEB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5A1D-A08B-4443-99D8-D36D76C479AF}" type="datetimeFigureOut">
              <a:rPr lang="pl-PL" smtClean="0"/>
              <a:pPr/>
              <a:t>2012-10-25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C7B6-751C-43C3-9373-9FE8AE2AEB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5A1D-A08B-4443-99D8-D36D76C479AF}" type="datetimeFigureOut">
              <a:rPr lang="pl-PL" smtClean="0"/>
              <a:pPr/>
              <a:t>2012-10-25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C7B6-751C-43C3-9373-9FE8AE2AEB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5A1D-A08B-4443-99D8-D36D76C479AF}" type="datetimeFigureOut">
              <a:rPr lang="pl-PL" smtClean="0"/>
              <a:pPr/>
              <a:t>2012-10-25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C7B6-751C-43C3-9373-9FE8AE2AEB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5A1D-A08B-4443-99D8-D36D76C479AF}" type="datetimeFigureOut">
              <a:rPr lang="pl-PL" smtClean="0"/>
              <a:pPr/>
              <a:t>2012-10-25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C7B6-751C-43C3-9373-9FE8AE2AEB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5A1D-A08B-4443-99D8-D36D76C479AF}" type="datetimeFigureOut">
              <a:rPr lang="pl-PL" smtClean="0"/>
              <a:pPr/>
              <a:t>2012-10-25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C7B6-751C-43C3-9373-9FE8AE2AEB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5A1D-A08B-4443-99D8-D36D76C479AF}" type="datetimeFigureOut">
              <a:rPr lang="pl-PL" smtClean="0"/>
              <a:pPr/>
              <a:t>2012-10-25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C7B6-751C-43C3-9373-9FE8AE2AEB69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5A1D-A08B-4443-99D8-D36D76C479AF}" type="datetimeFigureOut">
              <a:rPr lang="pl-PL" smtClean="0"/>
              <a:pPr/>
              <a:t>2012-10-25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4C7B6-751C-43C3-9373-9FE8AE2AEB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755576" y="162880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„</a:t>
            </a:r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Socjodemograficzny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Portret Zbiorowości Ludzi Bezdomnych </a:t>
            </a:r>
            <a:b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Województwa 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Podlaskiego”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7" name="Picture 3" descr="C:\Users\OIS\Desktop\socjodemograficzny..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" y="3645024"/>
            <a:ext cx="91440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3816424" cy="280831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pl-PL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l-PL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l-PL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l-PL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l-PL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l-PL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l-PL" sz="6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l-PL" sz="6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BEZDOMNY MĘŻCZYZNA: </a:t>
            </a:r>
          </a:p>
          <a:p>
            <a:pPr>
              <a:buFont typeface="Wingdings" pitchFamily="2" charset="2"/>
              <a:buChar char="q"/>
            </a:pPr>
            <a:r>
              <a:rPr lang="pl-PL" sz="5600" b="1" dirty="0" smtClean="0">
                <a:solidFill>
                  <a:schemeClr val="tx1"/>
                </a:solidFill>
              </a:rPr>
              <a:t>Wiek</a:t>
            </a:r>
            <a:r>
              <a:rPr lang="pl-PL" sz="5600" dirty="0">
                <a:solidFill>
                  <a:schemeClr val="tx1"/>
                </a:solidFill>
              </a:rPr>
              <a:t>:</a:t>
            </a:r>
            <a:r>
              <a:rPr lang="pl-PL" sz="5600" dirty="0" smtClean="0">
                <a:solidFill>
                  <a:schemeClr val="tx1"/>
                </a:solidFill>
              </a:rPr>
              <a:t> średni lub starszy</a:t>
            </a:r>
          </a:p>
          <a:p>
            <a:pPr>
              <a:buFont typeface="Wingdings" pitchFamily="2" charset="2"/>
              <a:buChar char="q"/>
            </a:pPr>
            <a:r>
              <a:rPr lang="pl-PL" sz="5600" b="1" dirty="0" smtClean="0">
                <a:solidFill>
                  <a:schemeClr val="tx1"/>
                </a:solidFill>
              </a:rPr>
              <a:t>Wykształcenie: </a:t>
            </a:r>
            <a:r>
              <a:rPr lang="pl-PL" sz="5600" dirty="0" smtClean="0">
                <a:solidFill>
                  <a:schemeClr val="tx1"/>
                </a:solidFill>
              </a:rPr>
              <a:t>podstawowe lub zawodowe</a:t>
            </a:r>
          </a:p>
          <a:p>
            <a:pPr>
              <a:buFont typeface="Wingdings" pitchFamily="2" charset="2"/>
              <a:buChar char="q"/>
            </a:pPr>
            <a:r>
              <a:rPr lang="pl-PL" sz="5600" b="1" dirty="0" smtClean="0">
                <a:solidFill>
                  <a:schemeClr val="tx1"/>
                </a:solidFill>
              </a:rPr>
              <a:t>Stan cywilny</a:t>
            </a:r>
            <a:r>
              <a:rPr lang="pl-PL" sz="5600" dirty="0" smtClean="0">
                <a:solidFill>
                  <a:schemeClr val="tx1"/>
                </a:solidFill>
              </a:rPr>
              <a:t>: kawaler lub rozwiedziony</a:t>
            </a:r>
          </a:p>
          <a:p>
            <a:pPr>
              <a:buFont typeface="Wingdings" pitchFamily="2" charset="2"/>
              <a:buChar char="q"/>
            </a:pPr>
            <a:r>
              <a:rPr lang="pl-PL" sz="5600" b="1" dirty="0" smtClean="0">
                <a:solidFill>
                  <a:schemeClr val="tx1"/>
                </a:solidFill>
              </a:rPr>
              <a:t>Rodzaj bezdomności</a:t>
            </a:r>
            <a:r>
              <a:rPr lang="pl-PL" sz="5600" dirty="0" smtClean="0">
                <a:solidFill>
                  <a:schemeClr val="tx1"/>
                </a:solidFill>
              </a:rPr>
              <a:t>: instytucjonalna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4008" y="1196751"/>
            <a:ext cx="3816424" cy="2808313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BEZDOMNA </a:t>
            </a:r>
            <a:r>
              <a:rPr lang="pl-P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KOBIETA: </a:t>
            </a:r>
          </a:p>
          <a:p>
            <a:pPr>
              <a:buFont typeface="Wingdings" pitchFamily="2" charset="2"/>
              <a:buChar char="q"/>
            </a:pPr>
            <a:r>
              <a:rPr lang="pl-PL" sz="1400" b="1" dirty="0">
                <a:solidFill>
                  <a:schemeClr val="tx1"/>
                </a:solidFill>
              </a:rPr>
              <a:t>1/6 zbiorowości bezdomnych</a:t>
            </a:r>
          </a:p>
          <a:p>
            <a:pPr>
              <a:buFont typeface="Wingdings" pitchFamily="2" charset="2"/>
              <a:buChar char="q"/>
            </a:pPr>
            <a:r>
              <a:rPr lang="pl-PL" sz="1400" b="1" dirty="0">
                <a:solidFill>
                  <a:schemeClr val="tx1"/>
                </a:solidFill>
              </a:rPr>
              <a:t>Wiek</a:t>
            </a:r>
            <a:r>
              <a:rPr lang="pl-PL" sz="1400" dirty="0">
                <a:solidFill>
                  <a:schemeClr val="tx1"/>
                </a:solidFill>
              </a:rPr>
              <a:t>: w średnim wieku lub młodsza</a:t>
            </a:r>
          </a:p>
          <a:p>
            <a:pPr>
              <a:buFont typeface="Wingdings" pitchFamily="2" charset="2"/>
              <a:buChar char="q"/>
            </a:pPr>
            <a:r>
              <a:rPr lang="pl-PL" sz="1400" b="1" dirty="0">
                <a:solidFill>
                  <a:schemeClr val="tx1"/>
                </a:solidFill>
              </a:rPr>
              <a:t>Wykształcenie: </a:t>
            </a:r>
            <a:r>
              <a:rPr lang="pl-PL" sz="1400" dirty="0">
                <a:solidFill>
                  <a:schemeClr val="tx1"/>
                </a:solidFill>
              </a:rPr>
              <a:t>podstawowe lub zawodowe</a:t>
            </a:r>
          </a:p>
          <a:p>
            <a:pPr>
              <a:buFont typeface="Wingdings" pitchFamily="2" charset="2"/>
              <a:buChar char="q"/>
            </a:pPr>
            <a:r>
              <a:rPr lang="pl-PL" sz="1400" b="1" dirty="0">
                <a:solidFill>
                  <a:schemeClr val="tx1"/>
                </a:solidFill>
              </a:rPr>
              <a:t>Stan cywilny</a:t>
            </a:r>
            <a:r>
              <a:rPr lang="pl-PL" sz="1400" dirty="0">
                <a:solidFill>
                  <a:schemeClr val="tx1"/>
                </a:solidFill>
              </a:rPr>
              <a:t>: panna lub rozwiedziona</a:t>
            </a:r>
          </a:p>
          <a:p>
            <a:pPr>
              <a:buFont typeface="Wingdings" pitchFamily="2" charset="2"/>
              <a:buChar char="q"/>
            </a:pPr>
            <a:r>
              <a:rPr lang="pl-PL" sz="1400" b="1" dirty="0">
                <a:solidFill>
                  <a:schemeClr val="tx1"/>
                </a:solidFill>
              </a:rPr>
              <a:t>Staż bezdomności: </a:t>
            </a:r>
            <a:r>
              <a:rPr lang="pl-PL" sz="1400" dirty="0">
                <a:solidFill>
                  <a:schemeClr val="tx1"/>
                </a:solidFill>
              </a:rPr>
              <a:t>ok 5 </a:t>
            </a:r>
            <a:r>
              <a:rPr lang="pl-PL" sz="1400" dirty="0" smtClean="0">
                <a:solidFill>
                  <a:schemeClr val="tx1"/>
                </a:solidFill>
              </a:rPr>
              <a:t>lat</a:t>
            </a: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0920" y="3356992"/>
            <a:ext cx="913308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800" b="1" dirty="0" smtClean="0">
              <a:solidFill>
                <a:srgbClr val="FFFF00"/>
              </a:solidFill>
            </a:endParaRPr>
          </a:p>
          <a:p>
            <a:pPr marL="542925" indent="-361950">
              <a:buFont typeface="Wingdings" pitchFamily="2" charset="2"/>
              <a:buChar char="q"/>
            </a:pPr>
            <a:endParaRPr lang="pl-PL" sz="1400" dirty="0" smtClean="0"/>
          </a:p>
          <a:p>
            <a:pPr algn="ctr"/>
            <a:endParaRPr lang="pl-PL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endParaRPr lang="pl-PL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endParaRPr lang="pl-PL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endParaRPr lang="pl-PL" b="1" dirty="0" smtClean="0">
              <a:solidFill>
                <a:srgbClr val="FFFF00"/>
              </a:solidFill>
            </a:endParaRPr>
          </a:p>
          <a:p>
            <a:pPr algn="ctr"/>
            <a:endParaRPr lang="pl-PL" b="1" dirty="0">
              <a:solidFill>
                <a:srgbClr val="FFFF00"/>
              </a:solidFill>
            </a:endParaRPr>
          </a:p>
          <a:p>
            <a:pPr algn="ctr"/>
            <a:endParaRPr lang="pl-PL" b="1" dirty="0" smtClean="0">
              <a:solidFill>
                <a:srgbClr val="FFFF00"/>
              </a:solidFill>
            </a:endParaRPr>
          </a:p>
          <a:p>
            <a:pPr algn="ctr"/>
            <a:endParaRPr lang="pl-PL" b="1" dirty="0">
              <a:solidFill>
                <a:srgbClr val="FFFF00"/>
              </a:solidFill>
            </a:endParaRPr>
          </a:p>
          <a:p>
            <a:pPr algn="ctr"/>
            <a:endParaRPr lang="pl-PL" b="1" dirty="0" smtClean="0">
              <a:solidFill>
                <a:srgbClr val="FFFF00"/>
              </a:solidFill>
            </a:endParaRPr>
          </a:p>
          <a:p>
            <a:pPr algn="ctr"/>
            <a:endParaRPr lang="pl-PL" b="1" dirty="0">
              <a:solidFill>
                <a:srgbClr val="FFFF00"/>
              </a:solidFill>
            </a:endParaRPr>
          </a:p>
          <a:p>
            <a:pPr algn="ctr"/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3729683" y="1332325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8238904" y="1323882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378822" y="1323882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21" name="Elipsa 20"/>
          <p:cNvSpPr/>
          <p:nvPr/>
        </p:nvSpPr>
        <p:spPr>
          <a:xfrm>
            <a:off x="4788024" y="1323882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20" l="9717" r="89879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54728"/>
            <a:ext cx="2730844" cy="225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000" b="97667" l="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8" y="378904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8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431540" y="1268760"/>
            <a:ext cx="828092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SYTUACJA ZDROWOTNA OSÓB BEZDOMNYCH</a:t>
            </a:r>
          </a:p>
          <a:p>
            <a:pPr algn="ctr"/>
            <a:endParaRPr lang="pl-PL" sz="1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542925" indent="-361950">
              <a:buFont typeface="Wingdings" pitchFamily="2" charset="2"/>
              <a:buChar char="q"/>
            </a:pPr>
            <a:r>
              <a:rPr lang="pl-PL" sz="1600" dirty="0"/>
              <a:t>W przypadku subiektywnej oceny stanu zdrowia połowa badanych stwierdza, że aktualnie nie czuje się osobą zdrową</a:t>
            </a:r>
          </a:p>
          <a:p>
            <a:pPr marL="542925" indent="-361950">
              <a:buFont typeface="Wingdings" pitchFamily="2" charset="2"/>
              <a:buChar char="q"/>
            </a:pPr>
            <a:endParaRPr lang="pl-PL" sz="1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542925" indent="-361950">
              <a:buFont typeface="Wingdings" pitchFamily="2" charset="2"/>
              <a:buChar char="q"/>
            </a:pPr>
            <a:r>
              <a:rPr lang="pl-PL" sz="1600" dirty="0"/>
              <a:t>Ponad połowa bezdomnych (55%) stale choruje na jakąś chorobę </a:t>
            </a:r>
          </a:p>
          <a:p>
            <a:pPr marL="542925" indent="-361950">
              <a:buFont typeface="Wingdings" pitchFamily="2" charset="2"/>
              <a:buChar char="q"/>
            </a:pPr>
            <a:endParaRPr lang="pl-PL" sz="1600" dirty="0"/>
          </a:p>
          <a:p>
            <a:pPr marL="542925" indent="-361950">
              <a:buFont typeface="Wingdings" pitchFamily="2" charset="2"/>
              <a:buChar char="q"/>
            </a:pPr>
            <a:r>
              <a:rPr lang="pl-PL" sz="1600" dirty="0"/>
              <a:t>Ponad połowa badanych (53%) deklaruje, że nie jest pod kontrolą i nie leczy się u żadnego lekarza </a:t>
            </a:r>
          </a:p>
          <a:p>
            <a:pPr marL="542925" indent="-361950">
              <a:buFont typeface="Wingdings" pitchFamily="2" charset="2"/>
              <a:buChar char="q"/>
            </a:pPr>
            <a:endParaRPr lang="pl-PL" sz="1600" dirty="0"/>
          </a:p>
          <a:p>
            <a:pPr marL="542925" indent="-361950">
              <a:buFont typeface="Wingdings" pitchFamily="2" charset="2"/>
              <a:buChar char="q"/>
            </a:pPr>
            <a:r>
              <a:rPr lang="pl-PL" sz="1600" dirty="0"/>
              <a:t>Pobyt w szpitalu w ciągu ostatniego roku deklarowało 42%</a:t>
            </a:r>
          </a:p>
          <a:p>
            <a:pPr marL="180975"/>
            <a:endParaRPr lang="pl-PL" sz="1600" dirty="0"/>
          </a:p>
          <a:p>
            <a:pPr marL="542925" indent="-361950">
              <a:buFont typeface="Wingdings" pitchFamily="2" charset="2"/>
              <a:buChar char="q"/>
            </a:pPr>
            <a:r>
              <a:rPr lang="pl-PL" sz="1600" dirty="0" smtClean="0"/>
              <a:t>Co piąty badany nie </a:t>
            </a:r>
            <a:r>
              <a:rPr lang="pl-PL" sz="1600" dirty="0"/>
              <a:t>posiadała  ubezpieczenia zdrowotnego</a:t>
            </a:r>
            <a:endParaRPr lang="pl-PL" sz="1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180975"/>
            <a:endParaRPr lang="pl-PL" sz="1600" dirty="0"/>
          </a:p>
          <a:p>
            <a:pPr marL="542925" indent="-361950">
              <a:buFont typeface="Wingdings" pitchFamily="2" charset="2"/>
              <a:buChar char="q"/>
            </a:pPr>
            <a:r>
              <a:rPr lang="pl-PL" sz="1600" dirty="0"/>
              <a:t>45% badanych posiada orzeczony stopień o </a:t>
            </a:r>
            <a:r>
              <a:rPr lang="pl-PL" sz="1600" dirty="0" smtClean="0"/>
              <a:t>niepełnosprawności. </a:t>
            </a:r>
            <a:r>
              <a:rPr lang="pl-PL" sz="1600" dirty="0"/>
              <a:t>Wśród nich największy odsetek (47%) stanowią osoby </a:t>
            </a:r>
          </a:p>
          <a:p>
            <a:pPr marL="542925"/>
            <a:r>
              <a:rPr lang="pl-PL" sz="1600" dirty="0"/>
              <a:t>z umiarkowanym stopniem niepełnosprawności, a blisko 1/3 badanych posiada lekki stopień niepełnosprawności</a:t>
            </a:r>
            <a:endParaRPr lang="pl-PL" sz="1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180975"/>
            <a:endParaRPr lang="pl-PL" sz="1600" dirty="0"/>
          </a:p>
          <a:p>
            <a:pPr marL="542925" indent="-361950">
              <a:buFont typeface="Wingdings" pitchFamily="2" charset="2"/>
              <a:buChar char="q"/>
            </a:pPr>
            <a:r>
              <a:rPr lang="pl-PL" sz="1600" dirty="0" smtClean="0"/>
              <a:t>68% </a:t>
            </a:r>
            <a:r>
              <a:rPr lang="pl-PL" sz="1600" dirty="0"/>
              <a:t>nie ma jakichkolwiek trudności w wykonywaniu codziennych czynności </a:t>
            </a:r>
          </a:p>
        </p:txBody>
      </p:sp>
    </p:spTree>
    <p:extLst>
      <p:ext uri="{BB962C8B-B14F-4D97-AF65-F5344CB8AC3E}">
        <p14:creationId xmlns:p14="http://schemas.microsoft.com/office/powerpoint/2010/main" val="12537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ostokąt 7"/>
          <p:cNvSpPr/>
          <p:nvPr/>
        </p:nvSpPr>
        <p:spPr>
          <a:xfrm>
            <a:off x="179512" y="1268760"/>
            <a:ext cx="896448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pl-PL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SYTUACJA ZAWODOWA </a:t>
            </a:r>
            <a:r>
              <a:rPr lang="pl-PL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OSÓB </a:t>
            </a:r>
            <a:r>
              <a:rPr lang="pl-PL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BEZDOMNYCH</a:t>
            </a:r>
          </a:p>
          <a:p>
            <a:pPr algn="ctr"/>
            <a:endParaRPr lang="pl-PL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2870200" indent="-265113">
              <a:buFont typeface="Wingdings" pitchFamily="2" charset="2"/>
              <a:buChar char="q"/>
            </a:pPr>
            <a:endParaRPr lang="pl-PL" sz="1600" dirty="0" smtClean="0"/>
          </a:p>
          <a:p>
            <a:pPr marL="2870200" indent="-265113">
              <a:buFont typeface="Wingdings" pitchFamily="2" charset="2"/>
              <a:buChar char="q"/>
            </a:pPr>
            <a:endParaRPr lang="pl-PL" sz="1600" dirty="0"/>
          </a:p>
          <a:p>
            <a:pPr marL="2870200" indent="-265113">
              <a:buFont typeface="Wingdings" pitchFamily="2" charset="2"/>
              <a:buChar char="q"/>
            </a:pPr>
            <a:r>
              <a:rPr lang="pl-PL" sz="1600" dirty="0" smtClean="0"/>
              <a:t>Jedynie 10% badanych bezdomnych deklaruje, że aktualnie pracuje zarobkowo </a:t>
            </a:r>
          </a:p>
          <a:p>
            <a:pPr marL="2605087"/>
            <a:r>
              <a:rPr lang="pl-PL" sz="1600" dirty="0"/>
              <a:t> </a:t>
            </a:r>
            <a:r>
              <a:rPr lang="pl-PL" sz="1600" dirty="0" smtClean="0"/>
              <a:t>    (mimo, że 79% respondentów posiada fach lub zawód) </a:t>
            </a:r>
          </a:p>
          <a:p>
            <a:pPr marL="2870200" indent="-265113"/>
            <a:endParaRPr lang="pl-PL" sz="1600" dirty="0" smtClean="0"/>
          </a:p>
          <a:p>
            <a:pPr marL="2870200" indent="-265113">
              <a:buFont typeface="Wingdings" pitchFamily="2" charset="2"/>
              <a:buChar char="q"/>
            </a:pPr>
            <a:r>
              <a:rPr lang="pl-PL" sz="1600" dirty="0" smtClean="0"/>
              <a:t>51% badanych bezdomnych deklaruje, że jest gotowych do podjęcia pracy w najbliższych dniach </a:t>
            </a:r>
          </a:p>
          <a:p>
            <a:pPr marL="2870200" indent="-265113">
              <a:buFont typeface="Wingdings" pitchFamily="2" charset="2"/>
              <a:buChar char="q"/>
            </a:pPr>
            <a:endParaRPr lang="pl-PL" sz="1600" dirty="0" smtClean="0"/>
          </a:p>
          <a:p>
            <a:pPr marL="2870200" indent="-265113">
              <a:buFont typeface="Wingdings" pitchFamily="2" charset="2"/>
              <a:buChar char="q"/>
            </a:pPr>
            <a:r>
              <a:rPr lang="pl-PL" sz="1600" dirty="0" smtClean="0"/>
              <a:t>Tylko 11% badanych w ciągu ostatniego roku uczestniczyła w jakiejkolwiek aktywności związanej z podnoszeniem swoich kwalifikacji zawodowych czy innych umiejętności </a:t>
            </a:r>
          </a:p>
          <a:p>
            <a:pPr marL="2870200" indent="-265113">
              <a:buFont typeface="Wingdings" pitchFamily="2" charset="2"/>
              <a:buChar char="q"/>
            </a:pPr>
            <a:endParaRPr lang="pl-PL" sz="1600" dirty="0" smtClean="0"/>
          </a:p>
          <a:p>
            <a:pPr marL="2870200" indent="-265113">
              <a:buFont typeface="Wingdings" pitchFamily="2" charset="2"/>
              <a:buChar char="q"/>
            </a:pPr>
            <a:r>
              <a:rPr lang="pl-PL" sz="1600" dirty="0" smtClean="0"/>
              <a:t>Co trzeci badany szukał w ciągu ostatniego miesiąca pracy</a:t>
            </a:r>
          </a:p>
          <a:p>
            <a:pPr marL="2870200" indent="-265113"/>
            <a:endParaRPr lang="pl-PL" sz="16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2605087"/>
            <a:endParaRPr lang="pl-PL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91" y="2204864"/>
            <a:ext cx="2375908" cy="3562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17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95536" y="1268760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SYTUACJA </a:t>
            </a:r>
            <a:r>
              <a:rPr lang="pl-PL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MIESZKANIOWA </a:t>
            </a:r>
            <a:r>
              <a:rPr lang="pl-PL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OSÓB </a:t>
            </a:r>
            <a:r>
              <a:rPr lang="pl-PL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BEZDOMNYCH</a:t>
            </a:r>
          </a:p>
          <a:p>
            <a:pPr algn="ctr"/>
            <a:endParaRPr lang="pl-PL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pl-PL" dirty="0"/>
              <a:t>21% bezdomnych znajduje się na aktualnej liście osób oczekujących na mieszkanie socjalne lub </a:t>
            </a:r>
            <a:r>
              <a:rPr lang="pl-PL" dirty="0" smtClean="0"/>
              <a:t>komunalne</a:t>
            </a:r>
          </a:p>
          <a:p>
            <a:pPr marL="285750" indent="-285750">
              <a:buFont typeface="Wingdings" pitchFamily="2" charset="2"/>
              <a:buChar char="q"/>
            </a:pPr>
            <a:endParaRPr lang="pl-PL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pl-PL" dirty="0" smtClean="0"/>
              <a:t>¼ </a:t>
            </a:r>
            <a:r>
              <a:rPr lang="pl-PL" dirty="0"/>
              <a:t>badanych bezdomnych posiada stały </a:t>
            </a:r>
            <a:r>
              <a:rPr lang="pl-PL" dirty="0" smtClean="0"/>
              <a:t>meldunek</a:t>
            </a:r>
          </a:p>
          <a:p>
            <a:pPr marL="285750" indent="-285750">
              <a:buFont typeface="Wingdings" pitchFamily="2" charset="2"/>
              <a:buChar char="q"/>
            </a:pPr>
            <a:endParaRPr lang="pl-PL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pl-PL" dirty="0"/>
              <a:t>Prawo własności do lokalu mieszkalnego posiada 9% </a:t>
            </a:r>
            <a:r>
              <a:rPr lang="pl-PL" dirty="0" smtClean="0"/>
              <a:t>badanych</a:t>
            </a:r>
            <a:endParaRPr lang="pl-PL" dirty="0"/>
          </a:p>
          <a:p>
            <a:pPr marL="285750" indent="-285750">
              <a:buFont typeface="Wingdings" pitchFamily="2" charset="2"/>
              <a:buChar char="q"/>
            </a:pPr>
            <a:endParaRPr lang="pl-PL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endParaRPr lang="pl-PL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39"/>
            <a:ext cx="3842016" cy="288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48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51520" y="1268760"/>
            <a:ext cx="8712968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SYTUACJA RODZINNA OSÓB BEZDOMNYCH</a:t>
            </a:r>
          </a:p>
          <a:p>
            <a:endParaRPr lang="pl-PL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pl-PL" sz="1600" dirty="0" smtClean="0"/>
              <a:t>Blisko 1/3 badanych może liczyć na wsparcie ze strony członka swojej najbliższej rodziny, podobny odsetek badanych ma osobę bliską spoza rodziny, na której wsparcie może liczyć, a także podobna część badanych może liczyć na jakiekolwiek wsparcie kolegów lub znajomych</a:t>
            </a:r>
          </a:p>
          <a:p>
            <a:pPr marL="285750" indent="-285750">
              <a:buFont typeface="Wingdings" pitchFamily="2" charset="2"/>
              <a:buChar char="q"/>
            </a:pPr>
            <a:endParaRPr lang="pl-PL" sz="16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pl-PL" sz="1600" dirty="0" smtClean="0"/>
              <a:t>Z pomocy instytucjonalnej w ciągu ostatniego roku </a:t>
            </a:r>
          </a:p>
          <a:p>
            <a:pPr marL="265113" indent="-265113"/>
            <a:r>
              <a:rPr lang="pl-PL" sz="1600" dirty="0" smtClean="0"/>
              <a:t>	skorzystała ponad połowa badanych – 58% a 44% </a:t>
            </a:r>
          </a:p>
          <a:p>
            <a:pPr marL="265113" indent="-265113"/>
            <a:r>
              <a:rPr lang="pl-PL" sz="1600" dirty="0"/>
              <a:t> </a:t>
            </a:r>
            <a:r>
              <a:rPr lang="pl-PL" sz="1600" dirty="0" smtClean="0"/>
              <a:t>    korzystała z pomocy instytucji charytatywnych lub</a:t>
            </a:r>
          </a:p>
          <a:p>
            <a:pPr marL="265113" indent="-265113"/>
            <a:r>
              <a:rPr lang="pl-PL" sz="1600" dirty="0"/>
              <a:t> </a:t>
            </a:r>
            <a:r>
              <a:rPr lang="pl-PL" sz="1600" dirty="0" smtClean="0"/>
              <a:t>    kościelnych</a:t>
            </a:r>
          </a:p>
          <a:p>
            <a:pPr marL="285750" indent="-285750">
              <a:buFont typeface="Wingdings" pitchFamily="2" charset="2"/>
              <a:buChar char="q"/>
            </a:pPr>
            <a:endParaRPr lang="pl-PL" sz="16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pl-PL" sz="1600" dirty="0" smtClean="0"/>
              <a:t>Zdecydowana większość badanych (90%) czuje się </a:t>
            </a:r>
          </a:p>
          <a:p>
            <a:pPr marL="265113" indent="-265113"/>
            <a:r>
              <a:rPr lang="pl-PL" sz="1600" dirty="0" smtClean="0"/>
              <a:t>	bezpiecznie w miejscu, w którym aktualnie przebywa</a:t>
            </a:r>
          </a:p>
          <a:p>
            <a:pPr marL="285750" indent="-285750">
              <a:buFont typeface="Wingdings" pitchFamily="2" charset="2"/>
              <a:buChar char="q"/>
            </a:pPr>
            <a:endParaRPr lang="pl-PL" sz="16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pl-PL" sz="1600" dirty="0" smtClean="0"/>
              <a:t>80% badanych czuje się osobą bezdomną, natomiast 64% osobą samotną</a:t>
            </a:r>
          </a:p>
          <a:p>
            <a:endParaRPr lang="pl-PL" sz="16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pl-PL" sz="1600" dirty="0" smtClean="0"/>
              <a:t>68% uważa, że ma wpływ na własne życie i 60% widzi szansę na poprawę swojej sytuacji życiowej w ciągu najbliższych 12 miesięcy</a:t>
            </a:r>
          </a:p>
          <a:p>
            <a:endParaRPr lang="pl-PL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pl-PL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pl-PL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pl-PL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pl-PL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pl-PL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pl-PL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pl-PL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pl-PL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pl-PL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pl-PL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52935"/>
            <a:ext cx="2619375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88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51520" y="1196752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pPr marL="285750" indent="-285750">
              <a:buFont typeface="Wingdings" pitchFamily="2" charset="2"/>
              <a:buChar char="q"/>
            </a:pPr>
            <a:r>
              <a:rPr lang="pl-PL" dirty="0" smtClean="0"/>
              <a:t>56</a:t>
            </a:r>
            <a:r>
              <a:rPr lang="pl-PL" dirty="0"/>
              <a:t>% przyznaje, że przebywała w zakładzie karnym, areszcie śledczym lub zakładzie </a:t>
            </a:r>
            <a:r>
              <a:rPr lang="pl-PL" dirty="0" smtClean="0"/>
              <a:t>poprawczym</a:t>
            </a:r>
            <a:endParaRPr lang="pl-PL" dirty="0" smtClean="0"/>
          </a:p>
          <a:p>
            <a:pPr marL="285750" indent="-285750">
              <a:buFont typeface="Wingdings" pitchFamily="2" charset="2"/>
              <a:buChar char="q"/>
            </a:pPr>
            <a:endParaRPr lang="pl-PL" dirty="0"/>
          </a:p>
          <a:p>
            <a:pPr marL="285750" indent="-285750">
              <a:buFont typeface="Wingdings" pitchFamily="2" charset="2"/>
              <a:buChar char="q"/>
            </a:pPr>
            <a:r>
              <a:rPr lang="pl-PL" dirty="0"/>
              <a:t>22% </a:t>
            </a:r>
            <a:r>
              <a:rPr lang="pl-PL" dirty="0" smtClean="0"/>
              <a:t>badanych w </a:t>
            </a:r>
            <a:r>
              <a:rPr lang="pl-PL" dirty="0"/>
              <a:t>ciągu ostatniego roku miało lub </a:t>
            </a:r>
            <a:r>
              <a:rPr lang="pl-PL" dirty="0" smtClean="0"/>
              <a:t>ma konflikty </a:t>
            </a:r>
            <a:r>
              <a:rPr lang="pl-PL" dirty="0"/>
              <a:t>ze służbami porządkowymi tj. </a:t>
            </a:r>
            <a:r>
              <a:rPr lang="pl-PL" dirty="0" smtClean="0"/>
              <a:t>policją </a:t>
            </a:r>
            <a:r>
              <a:rPr lang="pl-PL" dirty="0"/>
              <a:t>czy </a:t>
            </a:r>
            <a:r>
              <a:rPr lang="pl-PL" dirty="0" smtClean="0"/>
              <a:t>strażą miejską</a:t>
            </a:r>
          </a:p>
          <a:p>
            <a:endParaRPr lang="pl-PL" dirty="0" smtClean="0"/>
          </a:p>
          <a:p>
            <a:endParaRPr lang="pl-PL" dirty="0" smtClean="0"/>
          </a:p>
          <a:p>
            <a:pPr marL="2605088" indent="-276225">
              <a:buFont typeface="Wingdings" pitchFamily="2" charset="2"/>
              <a:buChar char="q"/>
            </a:pPr>
            <a:r>
              <a:rPr lang="pl-PL" dirty="0" smtClean="0"/>
              <a:t>9</a:t>
            </a:r>
            <a:r>
              <a:rPr lang="pl-PL" dirty="0"/>
              <a:t>% badanych wskazuje, że </a:t>
            </a:r>
            <a:endParaRPr lang="pl-PL" dirty="0" smtClean="0"/>
          </a:p>
          <a:p>
            <a:pPr marL="2605088"/>
            <a:r>
              <a:rPr lang="pl-PL" dirty="0" smtClean="0"/>
              <a:t>w </a:t>
            </a:r>
            <a:r>
              <a:rPr lang="pl-PL" dirty="0"/>
              <a:t>ich otoczeniu zdarzają się sytuacje stosowania przemocy</a:t>
            </a:r>
          </a:p>
          <a:p>
            <a:pPr marL="285750" indent="-285750">
              <a:buFont typeface="Wingdings" pitchFamily="2" charset="2"/>
              <a:buChar char="q"/>
            </a:pPr>
            <a:endParaRPr lang="pl-PL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pl-PL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pl-PL" dirty="0"/>
              <a:t>Ponad połowa badanych (52%) deklaruje, że </a:t>
            </a:r>
          </a:p>
          <a:p>
            <a:r>
              <a:rPr lang="pl-PL" dirty="0" smtClean="0"/>
              <a:t>     zdarzyło się </a:t>
            </a:r>
            <a:r>
              <a:rPr lang="pl-PL" dirty="0"/>
              <a:t>im upić w ciągu ostatniego </a:t>
            </a:r>
            <a:r>
              <a:rPr lang="pl-PL" dirty="0" smtClean="0"/>
              <a:t>roku, </a:t>
            </a:r>
          </a:p>
          <a:p>
            <a:r>
              <a:rPr lang="pl-PL" dirty="0" smtClean="0"/>
              <a:t>     natomiast  osobiste </a:t>
            </a:r>
            <a:r>
              <a:rPr lang="pl-PL" dirty="0"/>
              <a:t>doświadczenia z </a:t>
            </a: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narkotykami </a:t>
            </a:r>
            <a:r>
              <a:rPr lang="pl-PL" dirty="0"/>
              <a:t>miało 5% </a:t>
            </a:r>
            <a:r>
              <a:rPr lang="pl-PL" dirty="0" smtClean="0"/>
              <a:t>badanych</a:t>
            </a:r>
            <a:endParaRPr lang="pl-PL" dirty="0"/>
          </a:p>
          <a:p>
            <a:pPr marL="285750" indent="-285750">
              <a:buFont typeface="Wingdings" pitchFamily="2" charset="2"/>
              <a:buChar char="q"/>
            </a:pPr>
            <a:endParaRPr lang="pl-PL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37" b="5443"/>
          <a:stretch/>
        </p:blipFill>
        <p:spPr bwMode="auto">
          <a:xfrm>
            <a:off x="6228184" y="4149080"/>
            <a:ext cx="2088232" cy="139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79824"/>
            <a:ext cx="1728192" cy="157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6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51520" y="1261542"/>
            <a:ext cx="9577064" cy="737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b="1" dirty="0" smtClean="0"/>
          </a:p>
          <a:p>
            <a:pPr algn="ctr"/>
            <a:r>
              <a:rPr lang="pl-PL" b="1" dirty="0" smtClean="0"/>
              <a:t>SYTUACJA BEZDOMNYCH POSIADAJĄCYCH DZIECI</a:t>
            </a:r>
          </a:p>
          <a:p>
            <a:pPr algn="ctr"/>
            <a:endParaRPr lang="pl-PL" b="1" dirty="0" smtClean="0"/>
          </a:p>
          <a:p>
            <a:pPr algn="ctr"/>
            <a:endParaRPr lang="pl-PL" b="1" dirty="0"/>
          </a:p>
          <a:p>
            <a:pPr marL="285750" indent="-285750">
              <a:buFont typeface="Wingdings" pitchFamily="2" charset="2"/>
              <a:buChar char="q"/>
            </a:pPr>
            <a:r>
              <a:rPr lang="pl-PL" sz="1600" dirty="0" smtClean="0"/>
              <a:t>Badaniu poddano 18 osób bezdomnych posiadających dzieci </a:t>
            </a:r>
          </a:p>
          <a:p>
            <a:r>
              <a:rPr lang="pl-PL" sz="1600" dirty="0"/>
              <a:t> </a:t>
            </a:r>
            <a:r>
              <a:rPr lang="pl-PL" sz="1600" dirty="0" smtClean="0"/>
              <a:t>    W większości były to kobiety (16 z 18 badanych) posiadające od 1 do 6 dzieci </a:t>
            </a:r>
          </a:p>
          <a:p>
            <a:endParaRPr lang="pl-PL" sz="1600" dirty="0"/>
          </a:p>
          <a:p>
            <a:pPr marL="285750" indent="-285750">
              <a:buFont typeface="Wingdings" pitchFamily="2" charset="2"/>
              <a:buChar char="q"/>
            </a:pPr>
            <a:r>
              <a:rPr lang="pl-PL" sz="1600" dirty="0" smtClean="0"/>
              <a:t>50% badanych ma wykształcenie podstawowe, zaś 28% zasadnicze zawodowe</a:t>
            </a:r>
          </a:p>
          <a:p>
            <a:r>
              <a:rPr lang="pl-PL" sz="1600" dirty="0" smtClean="0"/>
              <a:t>     a także zróżnicowany staż bezdomności – od 0,5 do 36 lat</a:t>
            </a:r>
          </a:p>
          <a:p>
            <a:endParaRPr lang="pl-PL" sz="16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pl-PL" sz="1600" dirty="0" smtClean="0"/>
              <a:t>Dzieci badanych bezdomnych to </a:t>
            </a:r>
          </a:p>
          <a:p>
            <a:pPr marL="361950" indent="-361950"/>
            <a:r>
              <a:rPr lang="pl-PL" sz="1600" dirty="0"/>
              <a:t> </a:t>
            </a:r>
            <a:r>
              <a:rPr lang="pl-PL" sz="1600" dirty="0" smtClean="0"/>
              <a:t>     w większości dziewczynki (56%)</a:t>
            </a:r>
          </a:p>
          <a:p>
            <a:pPr marL="285750" indent="-285750">
              <a:buFont typeface="Wingdings" pitchFamily="2" charset="2"/>
              <a:buChar char="q"/>
            </a:pPr>
            <a:endParaRPr lang="pl-PL" sz="1600" dirty="0"/>
          </a:p>
          <a:p>
            <a:pPr marL="285750" indent="-285750">
              <a:buFont typeface="Wingdings" pitchFamily="2" charset="2"/>
              <a:buChar char="q"/>
            </a:pPr>
            <a:r>
              <a:rPr lang="pl-PL" sz="1600" dirty="0" smtClean="0"/>
              <a:t>Średnia wieku dzieci wyniosła 7 lat, </a:t>
            </a:r>
          </a:p>
          <a:p>
            <a:pPr marL="285750" indent="-285750"/>
            <a:r>
              <a:rPr lang="pl-PL" sz="1600" dirty="0"/>
              <a:t>	</a:t>
            </a:r>
            <a:r>
              <a:rPr lang="pl-PL" sz="1600" dirty="0" smtClean="0"/>
              <a:t>połowa dzieci miała nie więcej niż 5 lat</a:t>
            </a:r>
          </a:p>
          <a:p>
            <a:endParaRPr lang="pl-PL" sz="1500" dirty="0" smtClean="0"/>
          </a:p>
          <a:p>
            <a:pPr marL="4124325" indent="-285750">
              <a:buFont typeface="Wingdings" pitchFamily="2" charset="2"/>
              <a:buChar char="q"/>
            </a:pPr>
            <a:endParaRPr lang="pl-PL" sz="1500" dirty="0" smtClean="0"/>
          </a:p>
          <a:p>
            <a:pPr marL="4124325" indent="-285750" algn="ctr"/>
            <a:endParaRPr lang="pl-PL" sz="1500" b="1" dirty="0" smtClean="0"/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 smtClean="0"/>
          </a:p>
          <a:p>
            <a:pPr algn="ctr"/>
            <a:endParaRPr lang="pl-PL" b="1" dirty="0"/>
          </a:p>
          <a:p>
            <a:pPr algn="ctr"/>
            <a:endParaRPr lang="pl-PL" b="1" dirty="0" smtClean="0"/>
          </a:p>
          <a:p>
            <a:pPr algn="ctr"/>
            <a:endParaRPr lang="pl-PL" b="1" dirty="0"/>
          </a:p>
          <a:p>
            <a:pPr algn="ctr"/>
            <a:endParaRPr lang="pl-PL" b="1" dirty="0" smtClean="0"/>
          </a:p>
          <a:p>
            <a:pPr algn="ctr"/>
            <a:endParaRPr lang="pl-PL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3353725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0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07504" y="1196752"/>
            <a:ext cx="87849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SKALA ŚWIADCZONEJ POMOCY</a:t>
            </a:r>
          </a:p>
          <a:p>
            <a:endParaRPr lang="pl-PL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pl-PL" dirty="0" smtClean="0"/>
              <a:t>Dzieci </a:t>
            </a:r>
            <a:r>
              <a:rPr lang="pl-PL" dirty="0"/>
              <a:t>wszystkich badanych korzystały z </a:t>
            </a:r>
            <a:r>
              <a:rPr lang="pl-PL" dirty="0" smtClean="0"/>
              <a:t>następujących form wsparcia - noclegu</a:t>
            </a:r>
            <a:r>
              <a:rPr lang="pl-PL" dirty="0"/>
              <a:t>, wyżywienia i odzieży, zaś 61% </a:t>
            </a:r>
            <a:r>
              <a:rPr lang="pl-PL" dirty="0" smtClean="0"/>
              <a:t>korzystało z pomocy finansowej</a:t>
            </a:r>
          </a:p>
          <a:p>
            <a:pPr marL="285750" indent="-285750">
              <a:buFont typeface="Wingdings" pitchFamily="2" charset="2"/>
              <a:buChar char="q"/>
            </a:pPr>
            <a:endParaRPr lang="pl-PL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pl-PL" dirty="0" smtClean="0"/>
              <a:t>50% badanych zadeklarowała, że często ich dziecko korzystało w ciągu ostatniego roku z porad psychologa lub pedagoga, druga połowa nie korzystała z takich porad wcale</a:t>
            </a:r>
          </a:p>
          <a:p>
            <a:pPr marL="285750" indent="-285750">
              <a:buFont typeface="Wingdings" pitchFamily="2" charset="2"/>
              <a:buChar char="q"/>
            </a:pPr>
            <a:endParaRPr lang="pl-PL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pl-PL" dirty="0" smtClean="0"/>
              <a:t>50</a:t>
            </a:r>
            <a:r>
              <a:rPr lang="pl-PL" dirty="0"/>
              <a:t>% </a:t>
            </a:r>
            <a:r>
              <a:rPr lang="pl-PL" dirty="0" smtClean="0"/>
              <a:t>korzystało sporadycznie z porad lekarza pierwszego kontaktu, często z takich porad korzystało 17% </a:t>
            </a:r>
            <a:r>
              <a:rPr lang="pl-PL" dirty="0" smtClean="0"/>
              <a:t>badanych</a:t>
            </a:r>
            <a:endParaRPr lang="pl-PL" dirty="0" smtClean="0"/>
          </a:p>
          <a:p>
            <a:pPr marL="285750" indent="-285750">
              <a:buFont typeface="Wingdings" pitchFamily="2" charset="2"/>
              <a:buChar char="q"/>
            </a:pPr>
            <a:endParaRPr lang="pl-PL" dirty="0"/>
          </a:p>
          <a:p>
            <a:pPr marL="285750" indent="-285750">
              <a:buFont typeface="Wingdings" pitchFamily="2" charset="2"/>
              <a:buChar char="q"/>
            </a:pPr>
            <a:r>
              <a:rPr lang="pl-PL" dirty="0" smtClean="0"/>
              <a:t>Z </a:t>
            </a:r>
            <a:r>
              <a:rPr lang="pl-PL" dirty="0"/>
              <a:t>porad lekarza dentysty nie korzystało aż 72% dzieci </a:t>
            </a:r>
            <a:r>
              <a:rPr lang="pl-PL" dirty="0" smtClean="0"/>
              <a:t>badanych</a:t>
            </a:r>
          </a:p>
          <a:p>
            <a:pPr marL="285750" indent="-285750">
              <a:buFont typeface="Wingdings" pitchFamily="2" charset="2"/>
              <a:buChar char="q"/>
            </a:pPr>
            <a:endParaRPr lang="pl-PL" dirty="0"/>
          </a:p>
          <a:p>
            <a:pPr marL="285750" indent="-285750">
              <a:buFont typeface="Wingdings" pitchFamily="2" charset="2"/>
              <a:buChar char="q"/>
            </a:pPr>
            <a:r>
              <a:rPr lang="pl-PL" dirty="0" smtClean="0"/>
              <a:t>Porady pracownika socjalnego są wśród badanych rzadkością, 89% wcale nie korzysta z takiej pomocy, zaś 11% korzysta z niej sporadycznie</a:t>
            </a:r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6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919336" y="4653136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pl-PL" dirty="0"/>
              <a:t>Ponad połowa (56%) uważa, że największą odpowiedzialność za bezdomność ich dziecka ponoszą oni sami, 22% badanych wskazało własną rodzinę oraz 22% - państwo</a:t>
            </a:r>
            <a:endParaRPr lang="pl-PL" b="1" dirty="0"/>
          </a:p>
        </p:txBody>
      </p:sp>
      <p:sp>
        <p:nvSpPr>
          <p:cNvPr id="5" name="Prostokąt 4"/>
          <p:cNvSpPr/>
          <p:nvPr/>
        </p:nvSpPr>
        <p:spPr>
          <a:xfrm>
            <a:off x="4572000" y="3789040"/>
            <a:ext cx="36150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/>
              <a:t>	Źródło</a:t>
            </a:r>
            <a:r>
              <a:rPr lang="pl-PL" sz="1400" dirty="0"/>
              <a:t>: opracowanie własne</a:t>
            </a:r>
          </a:p>
        </p:txBody>
      </p:sp>
      <p:graphicFrame>
        <p:nvGraphicFramePr>
          <p:cNvPr id="7" name="Wykres 6" descr="b vcb"/>
          <p:cNvGraphicFramePr/>
          <p:nvPr>
            <p:extLst>
              <p:ext uri="{D42A27DB-BD31-4B8C-83A1-F6EECF244321}">
                <p14:modId xmlns:p14="http://schemas.microsoft.com/office/powerpoint/2010/main" val="1620891315"/>
              </p:ext>
            </p:extLst>
          </p:nvPr>
        </p:nvGraphicFramePr>
        <p:xfrm>
          <a:off x="1667053" y="1196752"/>
          <a:ext cx="496855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783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79512" y="1079500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pl-PL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KTO MOŻE POMÓC W WYJŚCIU Z BEZDOMNOŚCI?</a:t>
            </a:r>
          </a:p>
          <a:p>
            <a:endParaRPr lang="pl-PL" b="1" i="1" dirty="0" smtClean="0"/>
          </a:p>
          <a:p>
            <a:endParaRPr lang="pl-PL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pl-PL" dirty="0" smtClean="0"/>
              <a:t>Większość </a:t>
            </a:r>
            <a:r>
              <a:rPr lang="pl-PL" dirty="0"/>
              <a:t>rodziców uważa, że ich dziecko ma małe albo bardzo małe szanse na wyjście z bezdomności </a:t>
            </a:r>
            <a:endParaRPr lang="pl-PL" dirty="0" smtClean="0"/>
          </a:p>
          <a:p>
            <a:pPr marL="285750" indent="-285750">
              <a:buFont typeface="Wingdings" pitchFamily="2" charset="2"/>
              <a:buChar char="q"/>
            </a:pPr>
            <a:endParaRPr lang="pl-PL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pl-PL" dirty="0"/>
              <a:t>72% badanych stwierdza, że wsparcie, które otrzymuje ich dziecko raczej nie pomaga w wyjściu z </a:t>
            </a:r>
            <a:r>
              <a:rPr lang="pl-PL" dirty="0" smtClean="0"/>
              <a:t>bezdomności, tylko </a:t>
            </a:r>
            <a:r>
              <a:rPr lang="pl-PL" dirty="0"/>
              <a:t>28% </a:t>
            </a:r>
            <a:r>
              <a:rPr lang="pl-PL" dirty="0" smtClean="0"/>
              <a:t>uważa</a:t>
            </a:r>
            <a:r>
              <a:rPr lang="pl-PL" dirty="0"/>
              <a:t>, że system pomocy pomaga ich dziecku wyjść z </a:t>
            </a:r>
            <a:r>
              <a:rPr lang="pl-PL" dirty="0" smtClean="0"/>
              <a:t>bezdomności</a:t>
            </a:r>
          </a:p>
          <a:p>
            <a:pPr marL="285750" indent="-285750">
              <a:buFont typeface="Wingdings" pitchFamily="2" charset="2"/>
              <a:buChar char="q"/>
            </a:pPr>
            <a:endParaRPr lang="pl-PL" dirty="0"/>
          </a:p>
          <a:p>
            <a:pPr marL="285750" indent="-285750">
              <a:buFont typeface="Wingdings" pitchFamily="2" charset="2"/>
              <a:buChar char="q"/>
            </a:pPr>
            <a:r>
              <a:rPr lang="pl-PL" dirty="0" smtClean="0"/>
              <a:t>50</a:t>
            </a:r>
            <a:r>
              <a:rPr lang="pl-PL" dirty="0"/>
              <a:t>% stwierdza, że system pomocy uzależnia dziecko od </a:t>
            </a:r>
            <a:r>
              <a:rPr lang="pl-PL" dirty="0" smtClean="0"/>
              <a:t>pomocy</a:t>
            </a:r>
          </a:p>
          <a:p>
            <a:pPr marL="285750" indent="-285750">
              <a:buFont typeface="Wingdings" pitchFamily="2" charset="2"/>
              <a:buChar char="q"/>
            </a:pPr>
            <a:endParaRPr lang="pl-PL" dirty="0"/>
          </a:p>
          <a:p>
            <a:pPr marL="285750" indent="-285750">
              <a:buFont typeface="Wingdings" pitchFamily="2" charset="2"/>
              <a:buChar char="q"/>
            </a:pPr>
            <a:r>
              <a:rPr lang="pl-PL" dirty="0" smtClean="0"/>
              <a:t>Zdaniem </a:t>
            </a:r>
            <a:r>
              <a:rPr lang="pl-PL" dirty="0"/>
              <a:t>większości badanych (83</a:t>
            </a:r>
            <a:r>
              <a:rPr lang="pl-PL" dirty="0" smtClean="0"/>
              <a:t>%) w </a:t>
            </a:r>
            <a:r>
              <a:rPr lang="pl-PL" dirty="0"/>
              <a:t>wyjściu z bezdomności pomogłoby ich dziecku własne </a:t>
            </a:r>
            <a:r>
              <a:rPr lang="pl-PL" dirty="0" smtClean="0"/>
              <a:t>mieszkanie,  ok. 62</a:t>
            </a:r>
            <a:r>
              <a:rPr lang="pl-PL" dirty="0"/>
              <a:t>% uważa, że w </a:t>
            </a:r>
            <a:r>
              <a:rPr lang="pl-PL" dirty="0" smtClean="0"/>
              <a:t>wyjściu z</a:t>
            </a:r>
            <a:r>
              <a:rPr lang="pl-PL" dirty="0"/>
              <a:t> bezdomności może pomóc </a:t>
            </a:r>
            <a:r>
              <a:rPr lang="pl-PL" dirty="0" smtClean="0"/>
              <a:t>państwo</a:t>
            </a:r>
          </a:p>
          <a:p>
            <a:endParaRPr lang="pl-PL" dirty="0" smtClean="0"/>
          </a:p>
          <a:p>
            <a:pPr marL="285750" indent="-285750">
              <a:buFont typeface="Wingdings" pitchFamily="2" charset="2"/>
              <a:buChar char="q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792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68760"/>
            <a:ext cx="2160240" cy="201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59906" y="1079500"/>
            <a:ext cx="872346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ZJAWISKO BEZDOMNOŚCI W POLSCE</a:t>
            </a:r>
          </a:p>
          <a:p>
            <a:endParaRPr lang="pl-PL" dirty="0" smtClean="0"/>
          </a:p>
          <a:p>
            <a:pPr indent="450850">
              <a:buFont typeface="Wingdings" pitchFamily="2" charset="2"/>
              <a:buChar char="q"/>
            </a:pPr>
            <a:r>
              <a:rPr lang="pl-PL" sz="1600" dirty="0"/>
              <a:t>D</a:t>
            </a:r>
            <a:r>
              <a:rPr lang="pl-PL" sz="1600" dirty="0" smtClean="0"/>
              <a:t>eficyt </a:t>
            </a:r>
            <a:r>
              <a:rPr lang="pl-PL" sz="1600" dirty="0"/>
              <a:t>danych określających skalę </a:t>
            </a:r>
            <a:r>
              <a:rPr lang="pl-PL" sz="1600" dirty="0" smtClean="0"/>
              <a:t>zjawiska</a:t>
            </a:r>
          </a:p>
          <a:p>
            <a:pPr indent="450850"/>
            <a:r>
              <a:rPr lang="pl-PL" sz="1600" dirty="0" smtClean="0"/>
              <a:t>bezdomności w Polsce. Brak </a:t>
            </a:r>
            <a:r>
              <a:rPr lang="pl-PL" sz="1600" dirty="0"/>
              <a:t>rzetelnej diagnozy oraz </a:t>
            </a:r>
            <a:endParaRPr lang="pl-PL" sz="1600" dirty="0" smtClean="0"/>
          </a:p>
          <a:p>
            <a:pPr marL="450850"/>
            <a:r>
              <a:rPr lang="pl-PL" sz="1600" dirty="0" smtClean="0"/>
              <a:t>monitoringu </a:t>
            </a:r>
            <a:r>
              <a:rPr lang="pl-PL" sz="1600" dirty="0"/>
              <a:t>zjawiska uniemożliwia oszacowanie </a:t>
            </a:r>
            <a:r>
              <a:rPr lang="pl-PL" sz="1600" dirty="0" smtClean="0"/>
              <a:t>skali </a:t>
            </a:r>
          </a:p>
          <a:p>
            <a:pPr marL="450850"/>
            <a:r>
              <a:rPr lang="pl-PL" sz="1600" dirty="0" smtClean="0"/>
              <a:t>bezdomności </a:t>
            </a:r>
            <a:r>
              <a:rPr lang="pl-PL" sz="1600" dirty="0"/>
              <a:t>na terenie naszego </a:t>
            </a:r>
            <a:r>
              <a:rPr lang="pl-PL" sz="1600" dirty="0" smtClean="0"/>
              <a:t>kraju</a:t>
            </a:r>
          </a:p>
          <a:p>
            <a:pPr marL="450850"/>
            <a:endParaRPr lang="pl-PL" sz="1600" dirty="0"/>
          </a:p>
          <a:p>
            <a:pPr marL="450850" indent="-450850">
              <a:buFont typeface="Wingdings" pitchFamily="2" charset="2"/>
              <a:buChar char="q"/>
            </a:pPr>
            <a:r>
              <a:rPr lang="pl-PL" sz="1600" dirty="0" smtClean="0"/>
              <a:t>Nie przeprowadzono </a:t>
            </a:r>
            <a:r>
              <a:rPr lang="pl-PL" sz="1600" dirty="0"/>
              <a:t>dotychczas żadnych </a:t>
            </a:r>
            <a:endParaRPr lang="pl-PL" sz="1600" dirty="0" smtClean="0"/>
          </a:p>
          <a:p>
            <a:pPr marL="450850"/>
            <a:r>
              <a:rPr lang="pl-PL" sz="1600" dirty="0" smtClean="0"/>
              <a:t>ogólnopolskich </a:t>
            </a:r>
            <a:r>
              <a:rPr lang="pl-PL" sz="1600" dirty="0"/>
              <a:t>badań, dlatego też wszelkie informacje na temat </a:t>
            </a:r>
            <a:endParaRPr lang="pl-PL" sz="1600" dirty="0" smtClean="0"/>
          </a:p>
          <a:p>
            <a:pPr marL="450850"/>
            <a:r>
              <a:rPr lang="pl-PL" sz="1600" dirty="0" smtClean="0"/>
              <a:t>rozpiętości </a:t>
            </a:r>
            <a:r>
              <a:rPr lang="pl-PL" sz="1600" dirty="0"/>
              <a:t>liczby osób bezdomnych pochodzą z dokonywanych </a:t>
            </a:r>
            <a:r>
              <a:rPr lang="pl-PL" sz="1600" dirty="0" smtClean="0"/>
              <a:t>szacunków</a:t>
            </a:r>
            <a:endParaRPr lang="pl-PL" sz="1600" dirty="0"/>
          </a:p>
          <a:p>
            <a:pPr marL="450850" indent="-450850">
              <a:buFont typeface="Wingdings" pitchFamily="2" charset="2"/>
              <a:buChar char="q"/>
            </a:pPr>
            <a:endParaRPr lang="pl-PL" sz="1600" dirty="0" smtClean="0"/>
          </a:p>
          <a:p>
            <a:pPr marL="450850" indent="-450850">
              <a:buFont typeface="Wingdings" pitchFamily="2" charset="2"/>
              <a:buChar char="q"/>
            </a:pPr>
            <a:r>
              <a:rPr lang="pl-PL" sz="1600" dirty="0"/>
              <a:t>Informacje te nie są jednak w pełni miarodajne, gdyż różnice w liczbach wahają się od 30 do 300 tysięcy. Szacowanie skali bezdomności może różnić się w znaczący sposób ze względu na przyjętą </a:t>
            </a:r>
            <a:r>
              <a:rPr lang="pl-PL" sz="1600" dirty="0" smtClean="0"/>
              <a:t>definicję oraz metodologię badania</a:t>
            </a:r>
          </a:p>
          <a:p>
            <a:endParaRPr lang="pl-PL" sz="1600" dirty="0"/>
          </a:p>
          <a:p>
            <a:pPr marL="450850" indent="-450850">
              <a:buFont typeface="Wingdings" pitchFamily="2" charset="2"/>
              <a:buChar char="q"/>
            </a:pPr>
            <a:r>
              <a:rPr lang="pl-PL" sz="1600" dirty="0" smtClean="0"/>
              <a:t>Systematyczny </a:t>
            </a:r>
            <a:r>
              <a:rPr lang="pl-PL" sz="1600" dirty="0"/>
              <a:t>monitoring zjawiska bezdomności prowadzony jest w dwóch województwach: pomorskim (Pomorskie Forum na Recz Wychodzenia z Bezdomności) i podkarpackim (Podkarpacki Urząd Wojewódzki w Rzeszowie</a:t>
            </a:r>
            <a:r>
              <a:rPr lang="pl-PL" sz="1600" dirty="0" smtClean="0"/>
              <a:t>)</a:t>
            </a:r>
          </a:p>
          <a:p>
            <a:pPr marL="450850" indent="-450850">
              <a:buFont typeface="Wingdings" pitchFamily="2" charset="2"/>
              <a:buChar char="q"/>
            </a:pPr>
            <a:endParaRPr lang="pl-PL" sz="1600" dirty="0"/>
          </a:p>
          <a:p>
            <a:pPr marL="450850" indent="-450850">
              <a:buFont typeface="Wingdings" pitchFamily="2" charset="2"/>
              <a:buChar char="q"/>
            </a:pPr>
            <a:r>
              <a:rPr lang="pl-PL" sz="1600" dirty="0" smtClean="0"/>
              <a:t>Dostosowanie </a:t>
            </a:r>
            <a:r>
              <a:rPr lang="pl-PL" sz="1600" dirty="0"/>
              <a:t>świadczonej pomocy do potrzeb osób bezdomnych wymaga </a:t>
            </a:r>
            <a:r>
              <a:rPr lang="pl-PL" sz="1600" dirty="0" smtClean="0"/>
              <a:t>prowadzenia </a:t>
            </a:r>
            <a:r>
              <a:rPr lang="pl-PL" sz="1600" dirty="0"/>
              <a:t>monitoringu zjawiska na </a:t>
            </a:r>
            <a:r>
              <a:rPr lang="pl-PL" sz="1600" dirty="0" smtClean="0"/>
              <a:t>poziomie ogólnokrajowym</a:t>
            </a:r>
          </a:p>
          <a:p>
            <a:pPr marL="450850" indent="-450850">
              <a:buFont typeface="Wingdings" pitchFamily="2" charset="2"/>
              <a:buChar char="q"/>
            </a:pPr>
            <a:endParaRPr lang="pl-PL" sz="1600" dirty="0" smtClean="0"/>
          </a:p>
          <a:p>
            <a:pPr indent="450850"/>
            <a:endParaRPr lang="pl-PL" dirty="0"/>
          </a:p>
          <a:p>
            <a:pPr indent="450850"/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79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zaokrąglony 2"/>
          <p:cNvSpPr/>
          <p:nvPr/>
        </p:nvSpPr>
        <p:spPr>
          <a:xfrm>
            <a:off x="4716016" y="4635094"/>
            <a:ext cx="4032448" cy="18008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Relacja rodzic – dziecko</a:t>
            </a:r>
          </a:p>
          <a:p>
            <a:pPr algn="ctr"/>
            <a:endParaRPr lang="pl-PL" sz="800" b="1" dirty="0" smtClean="0">
              <a:solidFill>
                <a:schemeClr val="bg1"/>
              </a:solidFill>
            </a:endParaRPr>
          </a:p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Większość </a:t>
            </a:r>
            <a:r>
              <a:rPr lang="pl-PL" sz="1400" dirty="0">
                <a:solidFill>
                  <a:schemeClr val="bg1"/>
                </a:solidFill>
              </a:rPr>
              <a:t>badanych uważa, że kontakt </a:t>
            </a:r>
            <a:endParaRPr lang="pl-PL" sz="1400" dirty="0" smtClean="0">
              <a:solidFill>
                <a:schemeClr val="bg1"/>
              </a:solidFill>
            </a:endParaRPr>
          </a:p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z </a:t>
            </a:r>
            <a:r>
              <a:rPr lang="pl-PL" sz="1400" dirty="0">
                <a:solidFill>
                  <a:schemeClr val="bg1"/>
                </a:solidFill>
              </a:rPr>
              <a:t>dzieckiem ma bardzo dobry lub dobry, tylko 6% badanych </a:t>
            </a:r>
            <a:r>
              <a:rPr lang="pl-PL" sz="1400" dirty="0" smtClean="0">
                <a:solidFill>
                  <a:schemeClr val="bg1"/>
                </a:solidFill>
              </a:rPr>
              <a:t>ocenia kontakt </a:t>
            </a:r>
            <a:r>
              <a:rPr lang="pl-PL" sz="1400" dirty="0">
                <a:solidFill>
                  <a:schemeClr val="bg1"/>
                </a:solidFill>
              </a:rPr>
              <a:t>jako dostateczny</a:t>
            </a:r>
          </a:p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 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179512" y="1484088"/>
            <a:ext cx="4320480" cy="49699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b="1" dirty="0" smtClean="0"/>
          </a:p>
          <a:p>
            <a:pPr algn="ctr"/>
            <a:endParaRPr lang="pl-PL" b="1" dirty="0"/>
          </a:p>
          <a:p>
            <a:pPr algn="ctr"/>
            <a:endParaRPr lang="pl-PL" b="1" dirty="0" smtClean="0"/>
          </a:p>
          <a:p>
            <a:pPr algn="ctr"/>
            <a:endParaRPr lang="pl-PL" b="1" dirty="0" smtClean="0">
              <a:solidFill>
                <a:srgbClr val="D63E69"/>
              </a:solidFill>
            </a:endParaRPr>
          </a:p>
          <a:p>
            <a:pPr algn="ctr"/>
            <a:r>
              <a:rPr lang="pl-PL" b="1" dirty="0" smtClean="0">
                <a:solidFill>
                  <a:srgbClr val="D63E69"/>
                </a:solidFill>
              </a:rPr>
              <a:t>Przemoc</a:t>
            </a:r>
          </a:p>
          <a:p>
            <a:pPr algn="ctr"/>
            <a:endParaRPr lang="pl-PL" sz="800" b="1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pl-PL" sz="1400" dirty="0"/>
              <a:t>Wszyscy badani deklarują, że ich dziecko nie było bite przez żadnego </a:t>
            </a:r>
            <a:endParaRPr lang="pl-PL" sz="1400" dirty="0" smtClean="0"/>
          </a:p>
          <a:p>
            <a:r>
              <a:rPr lang="pl-PL" sz="1400" dirty="0"/>
              <a:t> </a:t>
            </a:r>
            <a:r>
              <a:rPr lang="pl-PL" sz="1400" dirty="0" smtClean="0"/>
              <a:t>     z rodziców</a:t>
            </a:r>
            <a:endParaRPr lang="pl-PL" sz="1400" dirty="0"/>
          </a:p>
          <a:p>
            <a:endParaRPr lang="pl-PL" sz="1400" dirty="0"/>
          </a:p>
          <a:p>
            <a:pPr marL="285750" indent="-285750">
              <a:buFont typeface="Wingdings" pitchFamily="2" charset="2"/>
              <a:buChar char="q"/>
            </a:pPr>
            <a:r>
              <a:rPr lang="pl-PL" sz="1400" dirty="0" smtClean="0"/>
              <a:t>Co piaty badany </a:t>
            </a:r>
            <a:r>
              <a:rPr lang="pl-PL" sz="1400" dirty="0"/>
              <a:t>uważa, że klaps to dobry i skuteczny </a:t>
            </a:r>
            <a:r>
              <a:rPr lang="pl-PL" sz="1400" dirty="0" smtClean="0"/>
              <a:t>środek wychowawczy</a:t>
            </a:r>
          </a:p>
          <a:p>
            <a:pPr marL="285750" indent="-285750">
              <a:buFont typeface="Wingdings" pitchFamily="2" charset="2"/>
              <a:buChar char="q"/>
            </a:pPr>
            <a:endParaRPr lang="pl-PL" sz="1400" dirty="0"/>
          </a:p>
          <a:p>
            <a:pPr marL="285750" indent="-285750">
              <a:buFont typeface="Wingdings" pitchFamily="2" charset="2"/>
              <a:buChar char="q"/>
            </a:pPr>
            <a:r>
              <a:rPr lang="pl-PL" sz="1400" dirty="0" smtClean="0"/>
              <a:t>33</a:t>
            </a:r>
            <a:r>
              <a:rPr lang="pl-PL" sz="1400" dirty="0"/>
              <a:t>% badanych </a:t>
            </a:r>
            <a:r>
              <a:rPr lang="pl-PL" sz="1400" dirty="0" smtClean="0"/>
              <a:t>uważa</a:t>
            </a:r>
            <a:r>
              <a:rPr lang="pl-PL" sz="1400" dirty="0"/>
              <a:t>, że klaps to coś złego, </a:t>
            </a:r>
            <a:r>
              <a:rPr lang="pl-PL" sz="1400" dirty="0" smtClean="0"/>
              <a:t> jednak mimo to </a:t>
            </a:r>
            <a:r>
              <a:rPr lang="pl-PL" sz="1400" dirty="0"/>
              <a:t>dopuszcza </a:t>
            </a:r>
            <a:r>
              <a:rPr lang="pl-PL" sz="1400" dirty="0" smtClean="0"/>
              <a:t>jego stosowanie</a:t>
            </a:r>
          </a:p>
          <a:p>
            <a:pPr marL="285750" indent="-285750">
              <a:buFont typeface="Wingdings" pitchFamily="2" charset="2"/>
              <a:buChar char="q"/>
            </a:pPr>
            <a:endParaRPr lang="pl-PL" sz="1400" dirty="0"/>
          </a:p>
          <a:p>
            <a:pPr marL="285750" indent="-285750">
              <a:buFont typeface="Wingdings" pitchFamily="2" charset="2"/>
              <a:buChar char="q"/>
            </a:pPr>
            <a:r>
              <a:rPr lang="pl-PL" sz="1400" dirty="0" smtClean="0"/>
              <a:t>Pozostali </a:t>
            </a:r>
            <a:r>
              <a:rPr lang="pl-PL" sz="1400" dirty="0"/>
              <a:t>badani są zdecydowanymi przeciwnikami dawania dzieciom </a:t>
            </a:r>
            <a:r>
              <a:rPr lang="pl-PL" sz="1400" dirty="0" smtClean="0"/>
              <a:t>klapsów</a:t>
            </a:r>
          </a:p>
          <a:p>
            <a:pPr marL="285750" indent="-285750">
              <a:buFont typeface="Wingdings" pitchFamily="2" charset="2"/>
              <a:buChar char="q"/>
            </a:pPr>
            <a:endParaRPr lang="pl-PL" sz="1400" dirty="0"/>
          </a:p>
          <a:p>
            <a:pPr marL="285750" indent="-285750">
              <a:buFont typeface="Wingdings" pitchFamily="2" charset="2"/>
              <a:buChar char="q"/>
            </a:pPr>
            <a:r>
              <a:rPr lang="pl-PL" sz="1400" dirty="0" smtClean="0"/>
              <a:t>89</a:t>
            </a:r>
            <a:r>
              <a:rPr lang="pl-PL" sz="1400" dirty="0"/>
              <a:t>% badanych uważa, że stosowanie kar fizycznych bądź psychicznych przez rodziców powinno być prawnie zakazane</a:t>
            </a:r>
          </a:p>
          <a:p>
            <a:pPr marL="285750" indent="-285750">
              <a:buFont typeface="Wingdings" pitchFamily="2" charset="2"/>
              <a:buChar char="q"/>
            </a:pPr>
            <a:endParaRPr lang="pl-PL" dirty="0"/>
          </a:p>
          <a:p>
            <a:pPr algn="ctr"/>
            <a:endParaRPr lang="pl-PL" b="1" dirty="0" smtClean="0"/>
          </a:p>
          <a:p>
            <a:pPr algn="ctr"/>
            <a:endParaRPr lang="pl-PL" b="1" dirty="0"/>
          </a:p>
          <a:p>
            <a:pPr algn="ctr"/>
            <a:r>
              <a:rPr lang="pl-PL" b="1" dirty="0" smtClean="0"/>
              <a:t> </a:t>
            </a:r>
            <a:endParaRPr lang="pl-PL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4644008" y="1484088"/>
            <a:ext cx="4176464" cy="28810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r>
              <a:rPr lang="pl-PL" b="1" dirty="0" smtClean="0">
                <a:solidFill>
                  <a:srgbClr val="00B0F0"/>
                </a:solidFill>
              </a:rPr>
              <a:t>Edukacja</a:t>
            </a:r>
          </a:p>
          <a:p>
            <a:pPr algn="ctr"/>
            <a:endParaRPr lang="pl-PL" sz="900" dirty="0"/>
          </a:p>
          <a:p>
            <a:pPr marL="285750" indent="-285750">
              <a:buFont typeface="Wingdings" pitchFamily="2" charset="2"/>
              <a:buChar char="q"/>
            </a:pPr>
            <a:r>
              <a:rPr lang="pl-PL" sz="1400" dirty="0" smtClean="0"/>
              <a:t>Prawie wszyscy badani uważają</a:t>
            </a:r>
            <a:r>
              <a:rPr lang="pl-PL" sz="1400" dirty="0"/>
              <a:t>, że ich dzieci mają takie same szanse na odpowiednie kształcenie jak inne </a:t>
            </a:r>
            <a:r>
              <a:rPr lang="pl-PL" sz="1400" dirty="0" smtClean="0"/>
              <a:t>dzieci</a:t>
            </a:r>
          </a:p>
          <a:p>
            <a:endParaRPr lang="pl-PL" sz="1400" dirty="0"/>
          </a:p>
          <a:p>
            <a:pPr marL="285750" indent="-285750">
              <a:buFont typeface="Wingdings" pitchFamily="2" charset="2"/>
              <a:buChar char="q"/>
            </a:pPr>
            <a:r>
              <a:rPr lang="pl-PL" sz="1400" dirty="0"/>
              <a:t>Rodzice nie uważają, żeby ich dziecko było w jakiś sposób lub przez kogokolwiek </a:t>
            </a:r>
            <a:r>
              <a:rPr lang="pl-PL" sz="1400" dirty="0" smtClean="0"/>
              <a:t>dyskryminowane</a:t>
            </a:r>
          </a:p>
          <a:p>
            <a:pPr marL="285750" indent="-285750">
              <a:buFont typeface="Wingdings" pitchFamily="2" charset="2"/>
              <a:buChar char="q"/>
            </a:pPr>
            <a:endParaRPr lang="pl-PL" sz="1400" dirty="0"/>
          </a:p>
          <a:p>
            <a:pPr marL="285750" indent="-285750">
              <a:buFont typeface="Wingdings" pitchFamily="2" charset="2"/>
              <a:buChar char="q"/>
            </a:pPr>
            <a:r>
              <a:rPr lang="pl-PL" sz="1400" dirty="0" smtClean="0"/>
              <a:t>Tylko </a:t>
            </a:r>
            <a:r>
              <a:rPr lang="pl-PL" sz="1400" dirty="0"/>
              <a:t>jedna badana osoba twierdzi, że jej dziecko ma mniejszą szansę niż inne dzieci na odpowiednie </a:t>
            </a:r>
            <a:r>
              <a:rPr lang="pl-PL" sz="1400" dirty="0" smtClean="0"/>
              <a:t>kształcenie</a:t>
            </a:r>
            <a:endParaRPr lang="pl-PL" sz="800" dirty="0"/>
          </a:p>
          <a:p>
            <a:pPr algn="ctr"/>
            <a:r>
              <a:rPr lang="pl-PL" dirty="0" smtClean="0"/>
              <a:t> 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2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672" y="2166004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/>
              <a:t>ANALIZA WYNIKÓW BADANIA JAKOŚCIOWEGO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221" l="667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501008"/>
            <a:ext cx="2734476" cy="247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07503" y="1494076"/>
            <a:ext cx="8928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ZASIĘG ORAZ DYNAMIKA BEZDOMNOŚCI W WOJEWÓDZTWIE PODLASKIM</a:t>
            </a:r>
            <a:endParaRPr lang="pl-P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51521" y="2060848"/>
            <a:ext cx="864096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pl-PL" dirty="0"/>
              <a:t>B</a:t>
            </a:r>
            <a:r>
              <a:rPr lang="pl-PL" dirty="0" smtClean="0"/>
              <a:t>rak </a:t>
            </a:r>
            <a:r>
              <a:rPr lang="pl-PL" dirty="0"/>
              <a:t>jest dokładnych informacji o skali </a:t>
            </a:r>
            <a:endParaRPr lang="pl-PL" dirty="0" smtClean="0"/>
          </a:p>
          <a:p>
            <a:pPr marL="361950" indent="-361950"/>
            <a:r>
              <a:rPr lang="pl-PL" dirty="0" smtClean="0"/>
              <a:t>     zjawiska bezdomności w</a:t>
            </a:r>
            <a:r>
              <a:rPr lang="pl-PL" dirty="0"/>
              <a:t> województwie </a:t>
            </a:r>
            <a:endParaRPr lang="pl-PL" dirty="0" smtClean="0"/>
          </a:p>
          <a:p>
            <a:pPr marL="361950" indent="-361950"/>
            <a:r>
              <a:rPr lang="pl-PL" dirty="0" smtClean="0"/>
              <a:t>     podlaskim</a:t>
            </a:r>
          </a:p>
          <a:p>
            <a:pPr marL="285750" indent="-285750">
              <a:buFont typeface="Wingdings" pitchFamily="2" charset="2"/>
              <a:buChar char="q"/>
            </a:pPr>
            <a:endParaRPr lang="pl-PL" dirty="0" smtClean="0"/>
          </a:p>
          <a:p>
            <a:endParaRPr lang="pl-PL" sz="1400" i="1" dirty="0" smtClean="0">
              <a:solidFill>
                <a:schemeClr val="accent6"/>
              </a:solidFill>
            </a:endParaRPr>
          </a:p>
          <a:p>
            <a:r>
              <a:rPr lang="pl-PL" sz="1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„Osoby bezdomne często się przemieszczają, </a:t>
            </a:r>
          </a:p>
          <a:p>
            <a:r>
              <a:rPr lang="pl-PL" sz="1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dzisiaj są u nas jutro są w innej placówce, </a:t>
            </a:r>
          </a:p>
          <a:p>
            <a:r>
              <a:rPr lang="pl-PL" sz="1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następnego dnia jeszcze w jakiejś  innej organizacji a nawet w innym mieście.”</a:t>
            </a:r>
            <a:endParaRPr lang="pl-PL" sz="16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07505" y="3786754"/>
            <a:ext cx="892899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600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pl-PL" sz="1600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pl-PL" sz="1600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180975" indent="-180975"/>
            <a:r>
              <a:rPr lang="pl-PL" sz="1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„W </a:t>
            </a:r>
            <a:r>
              <a:rPr lang="pl-PL" sz="16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tej chwili jest tendencja wzrostowa i w tym roku, w tym okresie </a:t>
            </a:r>
            <a:r>
              <a:rPr lang="pl-PL" sz="1600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jesienno</a:t>
            </a:r>
            <a:r>
              <a:rPr lang="pl-PL" sz="16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- zimowym </a:t>
            </a:r>
            <a:r>
              <a:rPr lang="pl-PL" sz="1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odnotowaliśmy </a:t>
            </a:r>
            <a:r>
              <a:rPr lang="pl-PL" sz="16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1500 osób, w poprzednich latach było dużo, dużo mniej.”</a:t>
            </a:r>
            <a:r>
              <a:rPr lang="pl-PL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endParaRPr lang="pl-PL" sz="16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pl-PL" sz="1400" dirty="0" smtClean="0">
              <a:solidFill>
                <a:schemeClr val="accent6"/>
              </a:solidFill>
            </a:endParaRPr>
          </a:p>
          <a:p>
            <a:endParaRPr lang="pl-PL" sz="1400" dirty="0">
              <a:solidFill>
                <a:schemeClr val="accent6"/>
              </a:solidFill>
            </a:endParaRPr>
          </a:p>
          <a:p>
            <a:endParaRPr lang="pl-PL" sz="1400" dirty="0">
              <a:solidFill>
                <a:schemeClr val="accent6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51521" y="4345207"/>
            <a:ext cx="8640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600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pl-PL" sz="1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endParaRPr lang="pl-PL" sz="1600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pl-PL" sz="1600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pl-PL" sz="1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„</a:t>
            </a:r>
            <a:r>
              <a:rPr lang="pl-PL" sz="16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To zależy od definicji bezdomności, tu też ta skala się zwiększa lub zmniejsza, zależy </a:t>
            </a:r>
            <a:r>
              <a:rPr lang="pl-PL" sz="1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jakie </a:t>
            </a:r>
            <a:r>
              <a:rPr lang="pl-PL" sz="16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przyjmiemy kryteria osoby bezdomnej.”</a:t>
            </a:r>
            <a:endParaRPr lang="pl-PL" sz="1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2809667" cy="1854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79512" y="1340768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CECHY SPOŁECZNO – DEMOGRAFICZNE OSÓB BEZDOMNYCH W REGIONIE</a:t>
            </a:r>
            <a:endParaRPr lang="pl-PL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Obraz 3" descr="C:\Users\OIS\Desktop\sign-25269_640.png"/>
          <p:cNvPicPr/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5" r="22051"/>
          <a:stretch/>
        </p:blipFill>
        <p:spPr bwMode="auto">
          <a:xfrm>
            <a:off x="521800" y="2027080"/>
            <a:ext cx="1080120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rostokąt 5"/>
          <p:cNvSpPr/>
          <p:nvPr/>
        </p:nvSpPr>
        <p:spPr>
          <a:xfrm>
            <a:off x="2286000" y="235613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dirty="0"/>
              <a:t>Płeć: </a:t>
            </a:r>
            <a:r>
              <a:rPr lang="pl-PL" sz="1600" b="1" dirty="0"/>
              <a:t>mężczyzna</a:t>
            </a:r>
            <a:endParaRPr lang="pl-PL" sz="1600" dirty="0"/>
          </a:p>
          <a:p>
            <a:r>
              <a:rPr lang="pl-PL" sz="1600" dirty="0"/>
              <a:t>Obszar pobytu: </a:t>
            </a:r>
            <a:r>
              <a:rPr lang="pl-PL" sz="1600" b="1" dirty="0"/>
              <a:t>teren miejski</a:t>
            </a:r>
            <a:endParaRPr lang="pl-PL" sz="1600" dirty="0"/>
          </a:p>
          <a:p>
            <a:r>
              <a:rPr lang="pl-PL" sz="1600" dirty="0"/>
              <a:t>Wiek: </a:t>
            </a:r>
            <a:r>
              <a:rPr lang="pl-PL" sz="1600" b="1" dirty="0"/>
              <a:t>40-50 lat</a:t>
            </a:r>
            <a:r>
              <a:rPr lang="pl-PL" sz="1600" dirty="0"/>
              <a:t> </a:t>
            </a:r>
          </a:p>
          <a:p>
            <a:r>
              <a:rPr lang="pl-PL" sz="1600" dirty="0"/>
              <a:t>Wykształcenie:  </a:t>
            </a:r>
            <a:r>
              <a:rPr lang="pl-PL" sz="1600" b="1" dirty="0"/>
              <a:t>podstawowe, zawodowe</a:t>
            </a:r>
            <a:r>
              <a:rPr lang="pl-PL" sz="1600" dirty="0"/>
              <a:t> </a:t>
            </a:r>
          </a:p>
          <a:p>
            <a:r>
              <a:rPr lang="pl-PL" sz="1600" dirty="0"/>
              <a:t>Stan cywilny: </a:t>
            </a:r>
            <a:r>
              <a:rPr lang="pl-PL" sz="1600" b="1" dirty="0"/>
              <a:t>rozwiedziony</a:t>
            </a:r>
            <a:endParaRPr lang="pl-PL" sz="1600" dirty="0"/>
          </a:p>
          <a:p>
            <a:r>
              <a:rPr lang="pl-PL" sz="1600" b="1" dirty="0"/>
              <a:t>Uzależniony</a:t>
            </a:r>
            <a:endParaRPr lang="pl-PL" sz="1600" dirty="0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1591361" y="2538584"/>
            <a:ext cx="6768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1584168" y="2777153"/>
            <a:ext cx="684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>
            <a:stCxn id="4" idx="3"/>
          </p:cNvCxnSpPr>
          <p:nvPr/>
        </p:nvCxnSpPr>
        <p:spPr>
          <a:xfrm>
            <a:off x="1601920" y="3035192"/>
            <a:ext cx="6663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1594821" y="3284984"/>
            <a:ext cx="69117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>
            <a:off x="1601920" y="3501008"/>
            <a:ext cx="6663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>
            <a:off x="1594821" y="3717032"/>
            <a:ext cx="67342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75" name="Prostokąt 7174"/>
          <p:cNvSpPr/>
          <p:nvPr/>
        </p:nvSpPr>
        <p:spPr>
          <a:xfrm>
            <a:off x="142918" y="4167664"/>
            <a:ext cx="88215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400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pl-PL" sz="1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pl-PL" sz="1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„</a:t>
            </a:r>
            <a:r>
              <a:rPr lang="pl-PL" sz="1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Bardzo dużo jest osób, które prowadziły firmy, u nas też były takie osoby (…). Mają wykształcenie wyższe, prawnicze, mają po dwa trzy domy i mimo wszystko są u nas w ośrodku</a:t>
            </a:r>
            <a:r>
              <a:rPr lang="pl-PL" sz="1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”</a:t>
            </a:r>
          </a:p>
          <a:p>
            <a:endParaRPr lang="pl-PL" sz="1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pl-PL" sz="1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„Są takie dosyć ciekawe sytuacje, że większość panów starszych zostawia mieszkanie dla dzieci. Robią się bezdomnymi, żeby zapewnić dzieciom mieszkanie</a:t>
            </a:r>
            <a:r>
              <a:rPr lang="pl-PL" sz="1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”</a:t>
            </a:r>
          </a:p>
          <a:p>
            <a:endParaRPr lang="pl-PL" sz="1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pl-PL" sz="1400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pl-PL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067944" y="3833162"/>
            <a:ext cx="41857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		Źródło</a:t>
            </a:r>
            <a:r>
              <a:rPr lang="pl-PL" sz="1200" dirty="0"/>
              <a:t>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136321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17112843"/>
              </p:ext>
            </p:extLst>
          </p:nvPr>
        </p:nvGraphicFramePr>
        <p:xfrm>
          <a:off x="539552" y="2204864"/>
          <a:ext cx="338437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Prostokąt 6"/>
          <p:cNvSpPr/>
          <p:nvPr/>
        </p:nvSpPr>
        <p:spPr>
          <a:xfrm>
            <a:off x="126349" y="13985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PRZYCZYNY BEZDOMNOŚCI NA TERENIE WOJEWÓDZTWA PODLASKIEGO</a:t>
            </a:r>
            <a:endParaRPr lang="pl-PL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572000" y="2276872"/>
            <a:ext cx="4427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„Bo </a:t>
            </a:r>
            <a:r>
              <a:rPr lang="pl-PL" sz="14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wiadomo jak jest uzależnienie, to jest cały łańcuch. Najpierw utrata pracy, kłopoty… Wśród ludzi młodych to trochę inaczej wygląda, te nieszczęsne placówki, jak wychodzą z placówek, z rodzin zastępczych, z domów dziecka wracają do rodzin, a wiadomo w tych rodzinach nie mają oparcia, później robią się bezdomni, po prostu (…)”. </a:t>
            </a:r>
          </a:p>
        </p:txBody>
      </p:sp>
      <p:sp>
        <p:nvSpPr>
          <p:cNvPr id="9" name="Prostokąt 8"/>
          <p:cNvSpPr/>
          <p:nvPr/>
        </p:nvSpPr>
        <p:spPr>
          <a:xfrm>
            <a:off x="4540102" y="429309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i="1" dirty="0"/>
              <a:t>„Ja znam bezdomnych, którzy przypadkiem stawali się bezdomnymi, na przykład ktoś był młodym chłopcem i uczestniczył w bójce na zabawie, zabito człowieka przy tym, on dostał wyrok, trafił do zakładu karnego, tam zamiast go zresocjalizować wprowadzono go w stan bezdomności. Jest dużo takich osób, że to nie jest ich wina”. </a:t>
            </a:r>
          </a:p>
        </p:txBody>
      </p:sp>
      <p:sp>
        <p:nvSpPr>
          <p:cNvPr id="3" name="Prostokąt 2"/>
          <p:cNvSpPr/>
          <p:nvPr/>
        </p:nvSpPr>
        <p:spPr>
          <a:xfrm>
            <a:off x="1067463" y="5589240"/>
            <a:ext cx="3262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	Źródło</a:t>
            </a:r>
            <a:r>
              <a:rPr lang="pl-PL" sz="1200" dirty="0"/>
              <a:t>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334436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11178" y="1340768"/>
            <a:ext cx="892899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600" dirty="0"/>
          </a:p>
          <a:p>
            <a:pPr algn="ctr"/>
            <a:r>
              <a:rPr lang="pl-PL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WYBRANE WNIOSKI</a:t>
            </a:r>
          </a:p>
          <a:p>
            <a:endParaRPr lang="pl-PL" sz="1600" dirty="0" smtClean="0"/>
          </a:p>
          <a:p>
            <a:pPr marL="627063" indent="-361950">
              <a:buFont typeface="Wingdings" pitchFamily="2" charset="2"/>
              <a:buChar char="q"/>
            </a:pPr>
            <a:r>
              <a:rPr lang="pl-PL" dirty="0" smtClean="0"/>
              <a:t>Na </a:t>
            </a:r>
            <a:r>
              <a:rPr lang="pl-PL" dirty="0"/>
              <a:t>terenie województwa podlaskiego standard placówek udzielających </a:t>
            </a:r>
            <a:r>
              <a:rPr lang="pl-PL" dirty="0" smtClean="0"/>
              <a:t>pomocy </a:t>
            </a:r>
            <a:r>
              <a:rPr lang="pl-PL" dirty="0"/>
              <a:t>osobom bezdomnym jest na wysokim </a:t>
            </a:r>
            <a:r>
              <a:rPr lang="pl-PL" dirty="0" smtClean="0"/>
              <a:t>poziomie</a:t>
            </a:r>
          </a:p>
          <a:p>
            <a:pPr marL="627063" indent="-361950"/>
            <a:endParaRPr lang="pl-PL" dirty="0"/>
          </a:p>
          <a:p>
            <a:pPr marL="627063" indent="-361950">
              <a:buFont typeface="Wingdings" pitchFamily="2" charset="2"/>
              <a:buChar char="q"/>
            </a:pPr>
            <a:r>
              <a:rPr lang="pl-PL" dirty="0"/>
              <a:t>Duże zaangażowanie wolontariuszy w prace placówek podejmujących działania na rzecz </a:t>
            </a:r>
            <a:r>
              <a:rPr lang="pl-PL" dirty="0" smtClean="0"/>
              <a:t>bezdomności</a:t>
            </a:r>
            <a:endParaRPr lang="pl-PL" dirty="0"/>
          </a:p>
          <a:p>
            <a:pPr marL="627063" indent="-361950"/>
            <a:endParaRPr lang="pl-PL" dirty="0"/>
          </a:p>
          <a:p>
            <a:pPr marL="627063" indent="-361950">
              <a:buFont typeface="Wingdings" pitchFamily="2" charset="2"/>
              <a:buChar char="q"/>
            </a:pPr>
            <a:r>
              <a:rPr lang="pl-PL" dirty="0" err="1" smtClean="0"/>
              <a:t>Streetworking</a:t>
            </a:r>
            <a:r>
              <a:rPr lang="pl-PL" dirty="0" smtClean="0"/>
              <a:t> jest efektywną metodą </a:t>
            </a:r>
          </a:p>
          <a:p>
            <a:pPr marL="627063" indent="-361950"/>
            <a:r>
              <a:rPr lang="pl-PL" dirty="0" smtClean="0"/>
              <a:t>	niesienia </a:t>
            </a:r>
            <a:r>
              <a:rPr lang="pl-PL" dirty="0"/>
              <a:t>pomocy ludziom wykluczonym </a:t>
            </a:r>
            <a:endParaRPr lang="pl-PL" dirty="0" smtClean="0"/>
          </a:p>
          <a:p>
            <a:pPr marL="627063" indent="-361950"/>
            <a:r>
              <a:rPr lang="pl-PL" dirty="0" smtClean="0"/>
              <a:t>	społecznie </a:t>
            </a:r>
            <a:r>
              <a:rPr lang="pl-PL" dirty="0"/>
              <a:t>na terenie </a:t>
            </a:r>
            <a:r>
              <a:rPr lang="pl-PL" dirty="0" smtClean="0"/>
              <a:t>województwa</a:t>
            </a:r>
          </a:p>
          <a:p>
            <a:pPr marL="627063" indent="-361950"/>
            <a:r>
              <a:rPr lang="pl-PL" dirty="0"/>
              <a:t>	</a:t>
            </a:r>
            <a:r>
              <a:rPr lang="pl-PL" dirty="0" smtClean="0"/>
              <a:t>podlaskiego</a:t>
            </a:r>
          </a:p>
          <a:p>
            <a:pPr marL="627063" indent="-361950"/>
            <a:endParaRPr lang="pl-PL" dirty="0"/>
          </a:p>
          <a:p>
            <a:pPr marL="627063" indent="-361950">
              <a:buFont typeface="Wingdings" pitchFamily="2" charset="2"/>
              <a:buChar char="q"/>
            </a:pPr>
            <a:r>
              <a:rPr lang="pl-PL" dirty="0" smtClean="0"/>
              <a:t>Istnieje potrzeba </a:t>
            </a:r>
            <a:r>
              <a:rPr lang="pl-PL" dirty="0"/>
              <a:t>tworzenia </a:t>
            </a:r>
            <a:r>
              <a:rPr lang="pl-PL" dirty="0" smtClean="0"/>
              <a:t>Centrów</a:t>
            </a:r>
          </a:p>
          <a:p>
            <a:pPr marL="265113"/>
            <a:r>
              <a:rPr lang="pl-PL" dirty="0"/>
              <a:t> </a:t>
            </a:r>
            <a:r>
              <a:rPr lang="pl-PL" dirty="0" smtClean="0"/>
              <a:t>     Integracji  Społecznej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3240360" cy="2045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3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287524" y="1079500"/>
            <a:ext cx="8568952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600" dirty="0" smtClean="0"/>
          </a:p>
          <a:p>
            <a:pPr marL="285750" indent="-285750">
              <a:buFont typeface="Wingdings" pitchFamily="2" charset="2"/>
              <a:buChar char="q"/>
            </a:pPr>
            <a:endParaRPr lang="pl-PL" sz="1600" dirty="0" smtClean="0"/>
          </a:p>
          <a:p>
            <a:pPr marL="285750" indent="-285750">
              <a:buFont typeface="Wingdings" pitchFamily="2" charset="2"/>
              <a:buChar char="q"/>
            </a:pPr>
            <a:endParaRPr lang="pl-PL" sz="16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pl-PL" dirty="0" smtClean="0"/>
              <a:t>Brak </a:t>
            </a:r>
            <a:r>
              <a:rPr lang="pl-PL" dirty="0"/>
              <a:t>rzetelnej i kompleksowej bazy danych dotyczących placówek zajmujących się </a:t>
            </a:r>
            <a:r>
              <a:rPr lang="pl-PL" dirty="0" smtClean="0"/>
              <a:t>bezdomnością</a:t>
            </a:r>
          </a:p>
          <a:p>
            <a:endParaRPr lang="pl-PL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pl-PL" dirty="0" smtClean="0"/>
              <a:t>Brak spójnego</a:t>
            </a:r>
            <a:r>
              <a:rPr lang="pl-PL" dirty="0"/>
              <a:t>, zintegrowanego systemu informującego o ludziach bezdomnych na terenie województwa podlaskiego, co niejednokrotnie wpływa na nadużywanie przez osoby bezdomne systemu pomocy </a:t>
            </a:r>
            <a:r>
              <a:rPr lang="pl-PL" dirty="0" smtClean="0"/>
              <a:t>doraźnej</a:t>
            </a:r>
          </a:p>
          <a:p>
            <a:endParaRPr lang="pl-PL" dirty="0"/>
          </a:p>
          <a:p>
            <a:pPr marL="285750" indent="-285750">
              <a:buFont typeface="Wingdings" pitchFamily="2" charset="2"/>
              <a:buChar char="q"/>
            </a:pPr>
            <a:r>
              <a:rPr lang="pl-PL" dirty="0"/>
              <a:t>Brak proporcji w skali udzielania pomocy doraźnej (posiłki, odzież) i długofalowej (np. terapia)</a:t>
            </a:r>
          </a:p>
          <a:p>
            <a:pPr marL="285750" indent="-285750">
              <a:buFont typeface="Wingdings" pitchFamily="2" charset="2"/>
              <a:buChar char="q"/>
            </a:pPr>
            <a:endParaRPr lang="pl-PL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pl-PL" dirty="0"/>
              <a:t>Brak systemowego podejścia do zamówień publicznych z klauzulami społecznymi, co znacznie ułatwiłoby aktywizację ludzi </a:t>
            </a:r>
            <a:r>
              <a:rPr lang="pl-PL" dirty="0" smtClean="0"/>
              <a:t>bezdomnych</a:t>
            </a:r>
            <a:endParaRPr lang="pl-PL" dirty="0"/>
          </a:p>
          <a:p>
            <a:endParaRPr lang="pl-PL" dirty="0"/>
          </a:p>
          <a:p>
            <a:pPr marL="285750" indent="-285750">
              <a:buFont typeface="Wingdings" pitchFamily="2" charset="2"/>
              <a:buChar char="q"/>
            </a:pPr>
            <a:r>
              <a:rPr lang="pl-PL" dirty="0"/>
              <a:t>Brak stabilnego źródła finansowania inicjatyw na rzecz osób </a:t>
            </a:r>
            <a:r>
              <a:rPr lang="pl-PL" dirty="0" smtClean="0"/>
              <a:t>bezdomnych</a:t>
            </a:r>
          </a:p>
          <a:p>
            <a:pPr marL="285750" indent="-285750">
              <a:buFont typeface="Wingdings" pitchFamily="2" charset="2"/>
              <a:buChar char="q"/>
            </a:pPr>
            <a:endParaRPr lang="pl-PL" dirty="0"/>
          </a:p>
          <a:p>
            <a:endParaRPr lang="pl-PL" sz="1600" dirty="0"/>
          </a:p>
          <a:p>
            <a:pPr marL="285750" indent="-285750">
              <a:buFont typeface="Wingdings" pitchFamily="2" charset="2"/>
              <a:buChar char="q"/>
            </a:pPr>
            <a:endParaRPr lang="pl-PL" sz="1600" dirty="0" smtClean="0"/>
          </a:p>
          <a:p>
            <a:pPr marL="285750" indent="-285750">
              <a:buFont typeface="Wingdings" pitchFamily="2" charset="2"/>
              <a:buChar char="q"/>
            </a:pPr>
            <a:endParaRPr lang="pl-PL" dirty="0"/>
          </a:p>
          <a:p>
            <a:pPr marL="285750" indent="-285750">
              <a:buFont typeface="Wingdings" pitchFamily="2" charset="2"/>
              <a:buChar char="q"/>
            </a:pPr>
            <a:endParaRPr lang="pl-PL" dirty="0" smtClean="0"/>
          </a:p>
          <a:p>
            <a:pPr marL="285750" indent="-285750">
              <a:buFont typeface="Wingdings" pitchFamily="2" charset="2"/>
              <a:buChar char="q"/>
            </a:pPr>
            <a:endParaRPr lang="pl-PL" dirty="0"/>
          </a:p>
          <a:p>
            <a:pPr marL="285750" indent="-285750">
              <a:buFont typeface="Wingdings" pitchFamily="2" charset="2"/>
              <a:buChar char="q"/>
            </a:pPr>
            <a:endParaRPr lang="pl-PL" dirty="0" smtClean="0"/>
          </a:p>
          <a:p>
            <a:pPr marL="285750" indent="-285750">
              <a:buFont typeface="Wingdings" pitchFamily="2" charset="2"/>
              <a:buChar char="q"/>
            </a:pPr>
            <a:endParaRPr lang="pl-PL" dirty="0"/>
          </a:p>
          <a:p>
            <a:pPr marL="285750" indent="-285750">
              <a:buFont typeface="Wingdings" pitchFamily="2" charset="2"/>
              <a:buChar char="q"/>
            </a:pPr>
            <a:endParaRPr lang="pl-PL" dirty="0" smtClean="0"/>
          </a:p>
          <a:p>
            <a:pPr marL="285750" indent="-285750">
              <a:buFont typeface="Wingdings" pitchFamily="2" charset="2"/>
              <a:buChar char="q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19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35358" y="260648"/>
            <a:ext cx="835292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endParaRPr lang="pl-PL" sz="1600" dirty="0" smtClean="0"/>
          </a:p>
          <a:p>
            <a:pPr marL="285750" indent="-285750">
              <a:buFont typeface="Wingdings" pitchFamily="2" charset="2"/>
              <a:buChar char="q"/>
            </a:pPr>
            <a:endParaRPr lang="pl-PL" sz="1600" dirty="0" smtClean="0"/>
          </a:p>
          <a:p>
            <a:pPr marL="285750" indent="-285750">
              <a:buFont typeface="Wingdings" pitchFamily="2" charset="2"/>
              <a:buChar char="q"/>
            </a:pPr>
            <a:endParaRPr lang="pl-PL" sz="1600" dirty="0"/>
          </a:p>
          <a:p>
            <a:pPr marL="285750" indent="-285750">
              <a:buFont typeface="Wingdings" pitchFamily="2" charset="2"/>
              <a:buChar char="q"/>
            </a:pPr>
            <a:endParaRPr lang="pl-PL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pl-PL" dirty="0" smtClean="0"/>
              <a:t>Niewystarczająca </a:t>
            </a:r>
            <a:r>
              <a:rPr lang="pl-PL" dirty="0"/>
              <a:t>liczba zakładów opiekuńczo – leczniczych </a:t>
            </a:r>
            <a:r>
              <a:rPr lang="pl-PL" dirty="0" smtClean="0"/>
              <a:t>                 w </a:t>
            </a:r>
            <a:r>
              <a:rPr lang="pl-PL" dirty="0"/>
              <a:t>województwie oraz trudności placówek realizujących zadania </a:t>
            </a:r>
            <a:r>
              <a:rPr lang="pl-PL" dirty="0" smtClean="0"/>
              <a:t>                w </a:t>
            </a:r>
            <a:r>
              <a:rPr lang="pl-PL" dirty="0"/>
              <a:t>zakresie bezdomności we współpracy ze szpitalami</a:t>
            </a:r>
          </a:p>
          <a:p>
            <a:endParaRPr lang="pl-PL" dirty="0"/>
          </a:p>
          <a:p>
            <a:pPr marL="285750" indent="-285750">
              <a:buFont typeface="Wingdings" pitchFamily="2" charset="2"/>
              <a:buChar char="q"/>
            </a:pPr>
            <a:r>
              <a:rPr lang="pl-PL" dirty="0"/>
              <a:t>Niewystarczająca liczba mieszkań komunalnych oraz socjalnych</a:t>
            </a:r>
          </a:p>
          <a:p>
            <a:endParaRPr lang="pl-PL" dirty="0"/>
          </a:p>
          <a:p>
            <a:pPr marL="285750" indent="-285750">
              <a:buFont typeface="Wingdings" pitchFamily="2" charset="2"/>
              <a:buChar char="q"/>
            </a:pPr>
            <a:r>
              <a:rPr lang="pl-PL" dirty="0"/>
              <a:t>Dostrzega się proces starzenia się społeczeństwa, a </a:t>
            </a:r>
            <a:r>
              <a:rPr lang="pl-PL" dirty="0" smtClean="0"/>
              <a:t>tym samym również </a:t>
            </a:r>
            <a:r>
              <a:rPr lang="pl-PL" dirty="0"/>
              <a:t>zjawisko starzenia się </a:t>
            </a:r>
            <a:r>
              <a:rPr lang="pl-PL" dirty="0" smtClean="0"/>
              <a:t>bezdomnych - brak placówek dla starzejących się osób bezdomnych</a:t>
            </a:r>
          </a:p>
          <a:p>
            <a:pPr marL="285750" indent="-285750">
              <a:buFont typeface="Wingdings" pitchFamily="2" charset="2"/>
              <a:buChar char="q"/>
            </a:pPr>
            <a:endParaRPr lang="pl-PL" dirty="0"/>
          </a:p>
          <a:p>
            <a:pPr marL="285750" indent="-285750">
              <a:buFont typeface="Wingdings" pitchFamily="2" charset="2"/>
              <a:buChar char="q"/>
            </a:pPr>
            <a:r>
              <a:rPr lang="pl-PL" dirty="0"/>
              <a:t>Ludzie bezdomni niechętnie podejmują współpracę z pracownikami socjalnych w ramach programów wychodzenia z </a:t>
            </a:r>
            <a:r>
              <a:rPr lang="pl-PL" dirty="0" smtClean="0"/>
              <a:t>bezdomności - mała </a:t>
            </a:r>
            <a:r>
              <a:rPr lang="pl-PL" dirty="0"/>
              <a:t>liczba programów realizowanych w gminach</a:t>
            </a:r>
          </a:p>
          <a:p>
            <a:endParaRPr lang="pl-PL" dirty="0"/>
          </a:p>
          <a:p>
            <a:pPr marL="285750" indent="-285750">
              <a:buFont typeface="Wingdings" pitchFamily="2" charset="2"/>
              <a:buChar char="q"/>
            </a:pPr>
            <a:endParaRPr lang="pl-PL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121564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79512" y="1268760"/>
            <a:ext cx="88569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800" dirty="0" smtClean="0"/>
          </a:p>
          <a:p>
            <a:pPr algn="ctr"/>
            <a:r>
              <a:rPr lang="pl-PL" sz="2800" b="1" dirty="0" smtClean="0"/>
              <a:t>Dziękuję za uwagę</a:t>
            </a:r>
          </a:p>
          <a:p>
            <a:pPr algn="ctr"/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Obserwatorium Integracji Społecznej</a:t>
            </a:r>
            <a:br>
              <a:rPr lang="pl-PL" sz="2000" dirty="0" smtClean="0"/>
            </a:br>
            <a:r>
              <a:rPr lang="pl-PL" sz="2000" dirty="0" smtClean="0"/>
              <a:t>Regionalnego Ośrodka Polityki Społecznej </a:t>
            </a:r>
            <a:br>
              <a:rPr lang="pl-PL" sz="2000" dirty="0" smtClean="0"/>
            </a:br>
            <a:r>
              <a:rPr lang="pl-PL" sz="2000" dirty="0" smtClean="0"/>
              <a:t>w Białymstoku</a:t>
            </a:r>
          </a:p>
          <a:p>
            <a:pPr algn="ctr"/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ul. Kombatantów 7</a:t>
            </a:r>
            <a:br>
              <a:rPr lang="pl-PL" sz="2000" dirty="0" smtClean="0"/>
            </a:br>
            <a:r>
              <a:rPr lang="pl-PL" sz="2000" dirty="0" smtClean="0"/>
              <a:t>15-110 Białystok</a:t>
            </a:r>
            <a:br>
              <a:rPr lang="pl-PL" sz="2000" dirty="0" smtClean="0"/>
            </a:br>
            <a:r>
              <a:rPr lang="pl-PL" sz="2000" dirty="0" smtClean="0"/>
              <a:t>tel. 85 744 - 72 -72</a:t>
            </a:r>
          </a:p>
          <a:p>
            <a:pPr algn="ctr"/>
            <a:r>
              <a:rPr lang="pl-PL" sz="2000" dirty="0" smtClean="0"/>
              <a:t>www.rops-bialystok.pl</a:t>
            </a:r>
            <a:r>
              <a:rPr lang="pl-PL" sz="2000" dirty="0" smtClean="0">
                <a:solidFill>
                  <a:schemeClr val="bg1"/>
                </a:solidFill>
              </a:rPr>
              <a:t/>
            </a:r>
            <a:br>
              <a:rPr lang="pl-PL" sz="2000" dirty="0" smtClean="0">
                <a:solidFill>
                  <a:schemeClr val="bg1"/>
                </a:solidFill>
              </a:rPr>
            </a:b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5111"/>
            <a:ext cx="1656184" cy="2529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81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65051" y="1196752"/>
            <a:ext cx="2871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 BADAŃ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13431" r="3860" b="11616"/>
          <a:stretch/>
        </p:blipFill>
        <p:spPr bwMode="auto">
          <a:xfrm>
            <a:off x="3315981" y="1196752"/>
            <a:ext cx="2487470" cy="1199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9" y="1761653"/>
            <a:ext cx="3050932" cy="44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655" y="1768003"/>
            <a:ext cx="31099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16070883"/>
              </p:ext>
            </p:extLst>
          </p:nvPr>
        </p:nvGraphicFramePr>
        <p:xfrm>
          <a:off x="1524000" y="2014858"/>
          <a:ext cx="2831976" cy="344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Prostokąt 9"/>
          <p:cNvSpPr/>
          <p:nvPr/>
        </p:nvSpPr>
        <p:spPr>
          <a:xfrm>
            <a:off x="40209" y="2396160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>
              <a:buFont typeface="Wingdings" pitchFamily="2" charset="2"/>
              <a:buChar char="q"/>
            </a:pPr>
            <a:r>
              <a:rPr lang="pl-PL" sz="1200" b="1" dirty="0" smtClean="0"/>
              <a:t>Przeprowadzenie badania </a:t>
            </a:r>
            <a:r>
              <a:rPr lang="pl-PL" sz="1200" dirty="0" smtClean="0"/>
              <a:t>- Podlaskie </a:t>
            </a:r>
            <a:r>
              <a:rPr lang="pl-PL" sz="1200" dirty="0"/>
              <a:t>Forum na Rzecz Wychodzenia z Bezdomności </a:t>
            </a:r>
            <a:r>
              <a:rPr lang="pl-PL" sz="1200" dirty="0" smtClean="0"/>
              <a:t>we </a:t>
            </a:r>
            <a:r>
              <a:rPr lang="pl-PL" sz="1200" dirty="0"/>
              <a:t>współpracy </a:t>
            </a:r>
            <a:r>
              <a:rPr lang="pl-PL" sz="1200" dirty="0" smtClean="0"/>
              <a:t>z </a:t>
            </a:r>
            <a:r>
              <a:rPr lang="pl-PL" sz="1200" dirty="0"/>
              <a:t>Pomorskim Forum na </a:t>
            </a:r>
            <a:r>
              <a:rPr lang="pl-PL" sz="1200" dirty="0" smtClean="0"/>
              <a:t>Rzecz Wychodzenia </a:t>
            </a:r>
            <a:r>
              <a:rPr lang="pl-PL" sz="1200" dirty="0"/>
              <a:t>z Bezdomności w </a:t>
            </a:r>
            <a:r>
              <a:rPr lang="pl-PL" sz="1200" dirty="0" smtClean="0"/>
              <a:t>Gdańsku</a:t>
            </a:r>
            <a:endParaRPr lang="pl-PL" sz="1200" dirty="0"/>
          </a:p>
          <a:p>
            <a:pPr marL="273050" indent="-273050">
              <a:buFont typeface="Wingdings" pitchFamily="2" charset="2"/>
              <a:buChar char="q"/>
            </a:pPr>
            <a:endParaRPr lang="pl-PL" sz="1200" dirty="0" smtClean="0"/>
          </a:p>
          <a:p>
            <a:pPr marL="273050" indent="-273050">
              <a:buFont typeface="Wingdings" pitchFamily="2" charset="2"/>
              <a:buChar char="q"/>
            </a:pPr>
            <a:r>
              <a:rPr lang="pl-PL" sz="1200" b="1" dirty="0"/>
              <a:t>Termin badania </a:t>
            </a:r>
            <a:r>
              <a:rPr lang="pl-PL" sz="1200" dirty="0"/>
              <a:t>- 12 grudnia 2011 </a:t>
            </a:r>
            <a:r>
              <a:rPr lang="pl-PL" sz="1200" dirty="0" smtClean="0"/>
              <a:t>roku</a:t>
            </a:r>
          </a:p>
          <a:p>
            <a:endParaRPr lang="pl-PL" sz="1200" dirty="0" smtClean="0"/>
          </a:p>
          <a:p>
            <a:pPr marL="273050" indent="-273050">
              <a:buFont typeface="Wingdings" pitchFamily="2" charset="2"/>
              <a:buChar char="q"/>
            </a:pPr>
            <a:r>
              <a:rPr lang="pl-PL" sz="1200" b="1" dirty="0" smtClean="0"/>
              <a:t>Grupa docelowa badania </a:t>
            </a:r>
            <a:r>
              <a:rPr lang="pl-PL" sz="1200" dirty="0" smtClean="0"/>
              <a:t>- osoby </a:t>
            </a:r>
            <a:r>
              <a:rPr lang="pl-PL" sz="1200" dirty="0"/>
              <a:t>bezdomne przebywające w określonych miejscach danego dnia na terenie miasta Białystok, </a:t>
            </a:r>
            <a:r>
              <a:rPr lang="pl-PL" sz="1200" dirty="0" smtClean="0"/>
              <a:t>Suwałki </a:t>
            </a:r>
            <a:r>
              <a:rPr lang="pl-PL" sz="1200" dirty="0"/>
              <a:t>i w miejscowości Garbas </a:t>
            </a:r>
            <a:r>
              <a:rPr lang="pl-PL" sz="1200" dirty="0" smtClean="0"/>
              <a:t>Drugi (w badaniu udział wzięły </a:t>
            </a:r>
            <a:r>
              <a:rPr lang="pl-PL" sz="1200" b="1" dirty="0" smtClean="0"/>
              <a:t>202 </a:t>
            </a:r>
            <a:r>
              <a:rPr lang="pl-PL" sz="1200" dirty="0" smtClean="0"/>
              <a:t>osoby)</a:t>
            </a:r>
            <a:endParaRPr lang="pl-PL" sz="1200" dirty="0"/>
          </a:p>
          <a:p>
            <a:endParaRPr lang="pl-PL" sz="1200" dirty="0" smtClean="0"/>
          </a:p>
          <a:p>
            <a:pPr marL="273050" indent="-273050">
              <a:buFont typeface="Wingdings" pitchFamily="2" charset="2"/>
              <a:buChar char="q"/>
            </a:pPr>
            <a:r>
              <a:rPr lang="pl-PL" sz="1200" b="1" dirty="0" smtClean="0"/>
              <a:t>Technika badania</a:t>
            </a:r>
            <a:r>
              <a:rPr lang="pl-PL" sz="1200" dirty="0"/>
              <a:t> </a:t>
            </a:r>
            <a:r>
              <a:rPr lang="pl-PL" sz="1200" dirty="0" smtClean="0"/>
              <a:t>-  indywidualny </a:t>
            </a:r>
            <a:r>
              <a:rPr lang="pl-PL" sz="1200" dirty="0"/>
              <a:t>wywiad </a:t>
            </a:r>
            <a:r>
              <a:rPr lang="pl-PL" sz="1200" dirty="0" smtClean="0"/>
              <a:t>kwestionariuszowy</a:t>
            </a:r>
          </a:p>
          <a:p>
            <a:pPr marL="265113" indent="-265113"/>
            <a:endParaRPr lang="pl-PL" sz="1200" dirty="0" smtClean="0"/>
          </a:p>
          <a:p>
            <a:pPr marL="265113" indent="-265113">
              <a:buFont typeface="Wingdings" pitchFamily="2" charset="2"/>
              <a:buChar char="q"/>
            </a:pPr>
            <a:r>
              <a:rPr lang="pl-PL" sz="1200" b="1" dirty="0"/>
              <a:t>Analiza wyników </a:t>
            </a:r>
            <a:r>
              <a:rPr lang="pl-PL" sz="1200" dirty="0"/>
              <a:t>- Obserwatorium </a:t>
            </a:r>
            <a:endParaRPr lang="pl-PL" sz="1200" dirty="0" smtClean="0"/>
          </a:p>
          <a:p>
            <a:pPr marL="265113" indent="-265113"/>
            <a:r>
              <a:rPr lang="pl-PL" sz="1200" dirty="0" smtClean="0"/>
              <a:t>      Integracji </a:t>
            </a:r>
            <a:r>
              <a:rPr lang="pl-PL" sz="1200" dirty="0"/>
              <a:t>Społecznej Regionalnego </a:t>
            </a:r>
            <a:endParaRPr lang="pl-PL" sz="1200" dirty="0" smtClean="0"/>
          </a:p>
          <a:p>
            <a:pPr marL="265113" indent="-265113"/>
            <a:r>
              <a:rPr lang="pl-PL" sz="1200" dirty="0" smtClean="0"/>
              <a:t>      Ośrodka </a:t>
            </a:r>
            <a:r>
              <a:rPr lang="pl-PL" sz="1200" dirty="0"/>
              <a:t>Polityki Społecznej </a:t>
            </a:r>
            <a:endParaRPr lang="pl-PL" sz="1200" dirty="0" smtClean="0"/>
          </a:p>
          <a:p>
            <a:pPr marL="265113" indent="-265113"/>
            <a:r>
              <a:rPr lang="pl-PL" sz="1200" dirty="0" smtClean="0"/>
              <a:t>      w</a:t>
            </a:r>
            <a:r>
              <a:rPr lang="pl-PL" sz="1200" dirty="0"/>
              <a:t> Białymstoku</a:t>
            </a:r>
          </a:p>
          <a:p>
            <a:pPr marL="273050" indent="-273050">
              <a:buFont typeface="Wingdings" pitchFamily="2" charset="2"/>
              <a:buChar char="q"/>
            </a:pPr>
            <a:endParaRPr lang="pl-PL" sz="1200" dirty="0"/>
          </a:p>
          <a:p>
            <a:pPr marL="273050" indent="-273050">
              <a:buFont typeface="Wingdings" pitchFamily="2" charset="2"/>
              <a:buChar char="q"/>
            </a:pPr>
            <a:endParaRPr lang="pl-PL" sz="1200" dirty="0" smtClean="0"/>
          </a:p>
          <a:p>
            <a:pPr marL="273050" indent="-273050">
              <a:buFont typeface="Wingdings" pitchFamily="2" charset="2"/>
              <a:buChar char="q"/>
            </a:pPr>
            <a:endParaRPr lang="pl-PL" sz="1200" dirty="0"/>
          </a:p>
          <a:p>
            <a:pPr marL="273050" indent="-273050">
              <a:buFont typeface="Wingdings" pitchFamily="2" charset="2"/>
              <a:buChar char="q"/>
            </a:pPr>
            <a:endParaRPr lang="pl-PL" sz="1200" dirty="0" smtClean="0"/>
          </a:p>
          <a:p>
            <a:pPr marL="273050" indent="-273050">
              <a:buFont typeface="Wingdings" pitchFamily="2" charset="2"/>
              <a:buChar char="q"/>
            </a:pPr>
            <a:endParaRPr lang="pl-PL" sz="1200" dirty="0" smtClean="0"/>
          </a:p>
          <a:p>
            <a:pPr marL="273050" indent="-273050">
              <a:buFont typeface="Wingdings" pitchFamily="2" charset="2"/>
              <a:buChar char="q"/>
            </a:pPr>
            <a:endParaRPr lang="pl-PL" sz="1200" dirty="0"/>
          </a:p>
          <a:p>
            <a:pPr marL="273050" indent="-273050">
              <a:buFont typeface="Wingdings" pitchFamily="2" charset="2"/>
              <a:buChar char="q"/>
            </a:pPr>
            <a:endParaRPr lang="pl-PL" sz="1200" dirty="0"/>
          </a:p>
          <a:p>
            <a:r>
              <a:rPr lang="pl-PL" dirty="0"/>
              <a:t>	</a:t>
            </a:r>
            <a:endParaRPr lang="pl-PL" dirty="0" smtClean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	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4559716" y="2492896"/>
            <a:ext cx="0" cy="436510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Prostokąt 14"/>
          <p:cNvSpPr/>
          <p:nvPr/>
        </p:nvSpPr>
        <p:spPr>
          <a:xfrm>
            <a:off x="4716016" y="2396160"/>
            <a:ext cx="4248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Wingdings" pitchFamily="2" charset="2"/>
              <a:buChar char="q"/>
            </a:pPr>
            <a:endParaRPr lang="pl-PL" sz="1200" b="1" dirty="0" smtClean="0"/>
          </a:p>
          <a:p>
            <a:pPr marL="273050" indent="-273050">
              <a:buFont typeface="Wingdings" pitchFamily="2" charset="2"/>
              <a:buChar char="q"/>
            </a:pPr>
            <a:endParaRPr lang="pl-PL" sz="1200" b="1" dirty="0"/>
          </a:p>
          <a:p>
            <a:pPr marL="273050" indent="-273050">
              <a:buFont typeface="Wingdings" pitchFamily="2" charset="2"/>
              <a:buChar char="q"/>
            </a:pPr>
            <a:r>
              <a:rPr lang="pl-PL" sz="1200" b="1" dirty="0" smtClean="0"/>
              <a:t>Metoda badawcza </a:t>
            </a:r>
            <a:r>
              <a:rPr lang="pl-PL" sz="1200" dirty="0" smtClean="0"/>
              <a:t>- zogniskowany wywiad grupowy (FGI) - kwiecień 2012 </a:t>
            </a:r>
            <a:r>
              <a:rPr lang="pl-PL" sz="1200" dirty="0"/>
              <a:t>r. </a:t>
            </a:r>
            <a:endParaRPr lang="pl-PL" sz="1200" dirty="0" smtClean="0"/>
          </a:p>
          <a:p>
            <a:pPr marL="273050" indent="-273050">
              <a:buFont typeface="Wingdings" pitchFamily="2" charset="2"/>
              <a:buChar char="q"/>
            </a:pPr>
            <a:endParaRPr lang="pl-PL" sz="1200" dirty="0"/>
          </a:p>
          <a:p>
            <a:pPr marL="273050" indent="-273050">
              <a:buFont typeface="Wingdings" pitchFamily="2" charset="2"/>
              <a:buChar char="q"/>
            </a:pPr>
            <a:r>
              <a:rPr lang="pl-PL" sz="1200" b="1" dirty="0" smtClean="0"/>
              <a:t>Dobór próby </a:t>
            </a:r>
            <a:r>
              <a:rPr lang="pl-PL" sz="1200" dirty="0" smtClean="0"/>
              <a:t>- celowy</a:t>
            </a:r>
          </a:p>
          <a:p>
            <a:pPr marL="273050" indent="-273050">
              <a:buFont typeface="Wingdings" pitchFamily="2" charset="2"/>
              <a:buChar char="q"/>
            </a:pPr>
            <a:endParaRPr lang="pl-PL" sz="1200" dirty="0"/>
          </a:p>
          <a:p>
            <a:pPr marL="273050" indent="-273050">
              <a:buFont typeface="Wingdings" pitchFamily="2" charset="2"/>
              <a:buChar char="q"/>
            </a:pPr>
            <a:r>
              <a:rPr lang="pl-PL" sz="1200" b="1" dirty="0" smtClean="0"/>
              <a:t>Uczestnicy FOCUSA </a:t>
            </a:r>
            <a:r>
              <a:rPr lang="pl-PL" sz="1200" dirty="0" smtClean="0"/>
              <a:t>- przedstawiciele </a:t>
            </a:r>
            <a:r>
              <a:rPr lang="pl-PL" sz="1200" dirty="0"/>
              <a:t>9 instytucji zajmujących się bezdomnością na Podlasiu </a:t>
            </a:r>
            <a:r>
              <a:rPr lang="pl-PL" sz="1200" dirty="0" smtClean="0"/>
              <a:t>tj. pracownicy </a:t>
            </a:r>
            <a:r>
              <a:rPr lang="pl-PL" sz="1200" dirty="0"/>
              <a:t>Caritasu Archidiecezji Białostockiej (Noclegownia, Ogrzewalnia, Dom dla Bezdomnych), ELEOSU Prawosławnego Ośrodka Miłosierdzia Diecezji Białostocko – Gdańskiej, Stowarzyszenia Ku Dobrej Nadziei, </a:t>
            </a:r>
            <a:r>
              <a:rPr lang="pl-PL" sz="1200" dirty="0" err="1"/>
              <a:t>Markot</a:t>
            </a:r>
            <a:r>
              <a:rPr lang="pl-PL" sz="1200" dirty="0"/>
              <a:t> Garbas Drugi, </a:t>
            </a:r>
            <a:r>
              <a:rPr lang="pl-PL" sz="1200" dirty="0" err="1"/>
              <a:t>streetworker</a:t>
            </a:r>
            <a:r>
              <a:rPr lang="pl-PL" sz="1200" dirty="0"/>
              <a:t>, pracownik socjalny miejskiego ośrodka pomocy społecznej oraz Stowarzyszenia </a:t>
            </a:r>
            <a:r>
              <a:rPr lang="pl-PL" sz="1200" dirty="0" smtClean="0"/>
              <a:t>MONAR</a:t>
            </a:r>
          </a:p>
          <a:p>
            <a:endParaRPr lang="pl-PL" sz="1200" dirty="0"/>
          </a:p>
          <a:p>
            <a:pPr marL="273050" indent="-273050">
              <a:buFont typeface="Wingdings" pitchFamily="2" charset="2"/>
              <a:buChar char="q"/>
            </a:pPr>
            <a:endParaRPr lang="pl-PL" sz="1200" dirty="0"/>
          </a:p>
          <a:p>
            <a:endParaRPr lang="pl-PL" sz="1200" dirty="0" smtClean="0"/>
          </a:p>
          <a:p>
            <a:pPr marL="273050" indent="-273050">
              <a:buFont typeface="Wingdings" pitchFamily="2" charset="2"/>
              <a:buChar char="q"/>
            </a:pPr>
            <a:endParaRPr lang="pl-PL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81" y="5443148"/>
            <a:ext cx="1323182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68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477756" y="1772816"/>
            <a:ext cx="5814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 WYNIKÓW BADANIA ILOŚCIOWEGO</a:t>
            </a:r>
          </a:p>
          <a:p>
            <a:endParaRPr lang="pl-PL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37656" l="3571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934"/>
          <a:stretch/>
        </p:blipFill>
        <p:spPr bwMode="auto">
          <a:xfrm>
            <a:off x="1930172" y="3429000"/>
            <a:ext cx="484077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W</a:t>
            </a:r>
            <a:r>
              <a:rPr kumimoji="0" lang="en-US" sz="12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YKRES </a:t>
            </a:r>
            <a:r>
              <a:rPr kumimoji="0" lang="en-US" sz="1200" b="0" i="0" u="none" strike="noStrike" cap="none" normalizeH="0" baseline="0" smtClean="0" bmk="_Toc337455637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en-US" sz="1200" b="1" i="0" u="none" strike="noStrike" cap="none" normalizeH="0" baseline="0" smtClean="0" bmk="_Toc337455637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WYKSZTAŁCENIE BADANYCH BEZDOMNYCH</a:t>
            </a:r>
            <a:endParaRPr kumimoji="0" 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07504" y="1443841"/>
            <a:ext cx="889677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CECHY SPOŁECZNO – DEMOGRAFICZNE BADANYCH BEZDOMNYCH</a:t>
            </a:r>
          </a:p>
          <a:p>
            <a:pPr marL="285750" indent="-285750">
              <a:buFont typeface="Wingdings" pitchFamily="2" charset="2"/>
              <a:buChar char="q"/>
            </a:pPr>
            <a:endParaRPr lang="pl-PL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pl-PL" sz="1600" b="1" dirty="0" smtClean="0"/>
              <a:t>Płeć: </a:t>
            </a:r>
            <a:r>
              <a:rPr lang="pl-PL" sz="1600" dirty="0" smtClean="0"/>
              <a:t>Wśród </a:t>
            </a:r>
            <a:r>
              <a:rPr lang="pl-PL" sz="1600" dirty="0"/>
              <a:t>badanych bezdomnych przeważają </a:t>
            </a:r>
            <a:r>
              <a:rPr lang="pl-PL" sz="1600" dirty="0" smtClean="0"/>
              <a:t>mężczyźni (84,2%)</a:t>
            </a:r>
          </a:p>
          <a:p>
            <a:pPr marL="285750" indent="-285750">
              <a:buFont typeface="Wingdings" pitchFamily="2" charset="2"/>
              <a:buChar char="q"/>
            </a:pPr>
            <a:endParaRPr lang="pl-PL" sz="1600" b="1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pl-PL" sz="1600" b="1" dirty="0" smtClean="0"/>
              <a:t>Wiek: </a:t>
            </a:r>
            <a:r>
              <a:rPr lang="pl-PL" sz="1600" dirty="0" smtClean="0"/>
              <a:t>Średni wiek </a:t>
            </a:r>
            <a:r>
              <a:rPr lang="pl-PL" sz="1600" dirty="0"/>
              <a:t>bezdomnych kobiet jest niższy (</a:t>
            </a:r>
            <a:r>
              <a:rPr lang="pl-PL" sz="1600" dirty="0" smtClean="0"/>
              <a:t>51 lat</a:t>
            </a:r>
            <a:r>
              <a:rPr lang="pl-PL" sz="1600" dirty="0"/>
              <a:t>) niż średni wiek </a:t>
            </a:r>
            <a:r>
              <a:rPr lang="pl-PL" sz="1600" dirty="0" smtClean="0"/>
              <a:t>bezdomnych </a:t>
            </a:r>
            <a:r>
              <a:rPr lang="pl-PL" sz="1600" dirty="0"/>
              <a:t>mężczyzn (</a:t>
            </a:r>
            <a:r>
              <a:rPr lang="pl-PL" sz="1600" dirty="0" smtClean="0"/>
              <a:t>55 </a:t>
            </a:r>
            <a:r>
              <a:rPr lang="pl-PL" sz="1600" dirty="0"/>
              <a:t>lat)</a:t>
            </a:r>
          </a:p>
          <a:p>
            <a:pPr marL="285750" indent="-285750">
              <a:buFont typeface="Wingdings" pitchFamily="2" charset="2"/>
              <a:buChar char="q"/>
            </a:pPr>
            <a:endParaRPr lang="pl-PL" sz="1600" b="1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pl-PL" sz="1600" b="1" dirty="0" smtClean="0"/>
              <a:t>Wykształcenie: </a:t>
            </a:r>
            <a:r>
              <a:rPr lang="pl-PL" sz="1600" dirty="0" smtClean="0"/>
              <a:t>najczęściej są to </a:t>
            </a:r>
            <a:r>
              <a:rPr lang="pl-PL" sz="1600" dirty="0"/>
              <a:t>osoby nisko </a:t>
            </a:r>
            <a:r>
              <a:rPr lang="pl-PL" sz="1600" dirty="0" smtClean="0"/>
              <a:t>wykształcone</a:t>
            </a:r>
          </a:p>
          <a:p>
            <a:pPr marL="285750" indent="-285750">
              <a:buFont typeface="Wingdings" pitchFamily="2" charset="2"/>
              <a:buChar char="q"/>
            </a:pPr>
            <a:endParaRPr lang="pl-PL" dirty="0"/>
          </a:p>
          <a:p>
            <a:endParaRPr lang="pl-PL" b="1" dirty="0" smtClean="0"/>
          </a:p>
          <a:p>
            <a:pPr marL="285750" indent="-285750">
              <a:buFont typeface="Wingdings" pitchFamily="2" charset="2"/>
              <a:buChar char="q"/>
            </a:pPr>
            <a:endParaRPr lang="pl-PL" dirty="0"/>
          </a:p>
        </p:txBody>
      </p:sp>
      <p:graphicFrame>
        <p:nvGraphicFramePr>
          <p:cNvPr id="12" name="Wykres 11"/>
          <p:cNvGraphicFramePr/>
          <p:nvPr>
            <p:extLst>
              <p:ext uri="{D42A27DB-BD31-4B8C-83A1-F6EECF244321}">
                <p14:modId xmlns:p14="http://schemas.microsoft.com/office/powerpoint/2010/main" val="3534775903"/>
              </p:ext>
            </p:extLst>
          </p:nvPr>
        </p:nvGraphicFramePr>
        <p:xfrm>
          <a:off x="1799692" y="3645024"/>
          <a:ext cx="5544616" cy="293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rostokąt 2"/>
          <p:cNvSpPr/>
          <p:nvPr/>
        </p:nvSpPr>
        <p:spPr>
          <a:xfrm>
            <a:off x="6645731" y="6468457"/>
            <a:ext cx="2356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36586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79512" y="1268760"/>
            <a:ext cx="8784975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pl-PL" b="1" dirty="0"/>
              <a:t>Staż </a:t>
            </a:r>
            <a:r>
              <a:rPr lang="pl-PL" b="1" dirty="0" smtClean="0"/>
              <a:t>bezdomności:</a:t>
            </a:r>
          </a:p>
          <a:p>
            <a:pPr marL="285750" indent="-285750">
              <a:buFontTx/>
              <a:buChar char="-"/>
            </a:pPr>
            <a:r>
              <a:rPr lang="pl-PL" sz="1600" dirty="0" smtClean="0"/>
              <a:t>średni </a:t>
            </a:r>
            <a:r>
              <a:rPr lang="pl-PL" sz="1600" dirty="0"/>
              <a:t>staż bezdomności wynosi </a:t>
            </a:r>
            <a:r>
              <a:rPr lang="pl-PL" sz="1600" dirty="0" smtClean="0"/>
              <a:t>przeciętnie 7,3 </a:t>
            </a:r>
            <a:r>
              <a:rPr lang="pl-PL" sz="1600" dirty="0"/>
              <a:t>roku </a:t>
            </a:r>
          </a:p>
          <a:p>
            <a:r>
              <a:rPr lang="pl-PL" dirty="0" smtClean="0">
                <a:solidFill>
                  <a:srgbClr val="FFFF00"/>
                </a:solidFill>
              </a:rPr>
              <a:t>    </a:t>
            </a:r>
            <a:r>
              <a:rPr lang="pl-PL" i="1" dirty="0" smtClean="0">
                <a:solidFill>
                  <a:srgbClr val="FFFF00"/>
                </a:solidFill>
              </a:rPr>
              <a:t>(</a:t>
            </a:r>
            <a:r>
              <a:rPr lang="pl-PL" sz="1200" i="1" dirty="0">
                <a:solidFill>
                  <a:srgbClr val="FFFF00"/>
                </a:solidFill>
              </a:rPr>
              <a:t>7,7 w przypadku mężczyzn, 4,7 w przypadku kobiet</a:t>
            </a:r>
            <a:r>
              <a:rPr lang="pl-PL" sz="1200" i="1" dirty="0" smtClean="0">
                <a:solidFill>
                  <a:srgbClr val="FFFF00"/>
                </a:solidFill>
              </a:rPr>
              <a:t>)</a:t>
            </a:r>
          </a:p>
          <a:p>
            <a:r>
              <a:rPr lang="pl-PL" sz="1600" dirty="0" smtClean="0"/>
              <a:t>-   liczne </a:t>
            </a:r>
            <a:r>
              <a:rPr lang="pl-PL" sz="1600" dirty="0"/>
              <a:t>przypadki skrajne, szczególnie wśród bezdomnych mężczyzn </a:t>
            </a:r>
            <a:endParaRPr lang="pl-PL" sz="1600" dirty="0" smtClean="0"/>
          </a:p>
          <a:p>
            <a:r>
              <a:rPr lang="pl-PL" i="1" dirty="0" smtClean="0">
                <a:solidFill>
                  <a:srgbClr val="FFFF00"/>
                </a:solidFill>
              </a:rPr>
              <a:t>    </a:t>
            </a:r>
            <a:r>
              <a:rPr lang="pl-PL" sz="1200" i="1" dirty="0" smtClean="0">
                <a:solidFill>
                  <a:srgbClr val="FFFF00"/>
                </a:solidFill>
              </a:rPr>
              <a:t>(</a:t>
            </a:r>
            <a:r>
              <a:rPr lang="pl-PL" sz="1200" i="1" dirty="0">
                <a:solidFill>
                  <a:srgbClr val="FFFF00"/>
                </a:solidFill>
              </a:rPr>
              <a:t>7 przypadków bezdomności dłuższej niż 21 </a:t>
            </a:r>
            <a:r>
              <a:rPr lang="pl-PL" sz="1200" i="1" dirty="0" smtClean="0">
                <a:solidFill>
                  <a:srgbClr val="FFFF00"/>
                </a:solidFill>
              </a:rPr>
              <a:t>lat)</a:t>
            </a:r>
          </a:p>
          <a:p>
            <a:pPr marL="285750" indent="-285750">
              <a:buFontTx/>
              <a:buChar char="-"/>
            </a:pPr>
            <a:r>
              <a:rPr lang="pl-PL" sz="1600" dirty="0" smtClean="0"/>
              <a:t>większość </a:t>
            </a:r>
            <a:r>
              <a:rPr lang="pl-PL" sz="1600" dirty="0"/>
              <a:t>badanych charakteryzuje się stażem bezdomności mniejszym niż </a:t>
            </a:r>
            <a:r>
              <a:rPr lang="pl-PL" sz="1600" dirty="0" smtClean="0"/>
              <a:t>             średnia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 typeface="Wingdings" pitchFamily="2" charset="2"/>
              <a:buChar char="q"/>
            </a:pPr>
            <a:r>
              <a:rPr lang="pl-PL" b="1" dirty="0" smtClean="0"/>
              <a:t>Fazy bezdomności:</a:t>
            </a:r>
          </a:p>
          <a:p>
            <a:pPr marL="273050"/>
            <a:r>
              <a:rPr lang="pl-PL" sz="1600" dirty="0" smtClean="0"/>
              <a:t>w </a:t>
            </a:r>
            <a:r>
              <a:rPr lang="pl-PL" sz="1600" dirty="0"/>
              <a:t>fazie wstępnej </a:t>
            </a:r>
            <a:endParaRPr lang="pl-PL" sz="1600" dirty="0" smtClean="0"/>
          </a:p>
          <a:p>
            <a:pPr marL="273050"/>
            <a:r>
              <a:rPr lang="pl-PL" sz="1600" dirty="0" smtClean="0"/>
              <a:t>znajduje </a:t>
            </a:r>
            <a:r>
              <a:rPr lang="pl-PL" sz="1600" dirty="0"/>
              <a:t>się najwięcej</a:t>
            </a:r>
            <a:r>
              <a:rPr lang="pl-PL" sz="1600" dirty="0" smtClean="0"/>
              <a:t>,</a:t>
            </a:r>
          </a:p>
          <a:p>
            <a:pPr marL="273050"/>
            <a:r>
              <a:rPr lang="pl-PL" sz="1600" dirty="0" smtClean="0"/>
              <a:t>blisko 1/3 </a:t>
            </a:r>
            <a:r>
              <a:rPr lang="pl-PL" sz="1600" dirty="0"/>
              <a:t>badanych. </a:t>
            </a:r>
            <a:endParaRPr lang="pl-PL" sz="1600" dirty="0" smtClean="0"/>
          </a:p>
          <a:p>
            <a:pPr marL="273050"/>
            <a:r>
              <a:rPr lang="pl-PL" sz="1600" dirty="0" smtClean="0"/>
              <a:t>Co </a:t>
            </a:r>
            <a:r>
              <a:rPr lang="pl-PL" sz="1600" dirty="0"/>
              <a:t>czwarty badany </a:t>
            </a:r>
            <a:r>
              <a:rPr lang="pl-PL" sz="1600" dirty="0" smtClean="0"/>
              <a:t>jest</a:t>
            </a:r>
          </a:p>
          <a:p>
            <a:pPr marL="273050"/>
            <a:r>
              <a:rPr lang="pl-PL" sz="1600" dirty="0" smtClean="0"/>
              <a:t>w fazie bezdomności trwałej </a:t>
            </a:r>
            <a:endParaRPr lang="pl-PL" sz="1600" b="1" dirty="0" smtClean="0"/>
          </a:p>
          <a:p>
            <a:endParaRPr lang="pl-PL" b="1" dirty="0"/>
          </a:p>
          <a:p>
            <a:pPr marL="285750" indent="-285750">
              <a:buFont typeface="Wingdings" pitchFamily="2" charset="2"/>
              <a:buChar char="q"/>
            </a:pPr>
            <a:endParaRPr lang="pl-PL" b="1" dirty="0" smtClean="0"/>
          </a:p>
          <a:p>
            <a:r>
              <a:rPr lang="pl-PL" sz="1200" dirty="0" smtClean="0"/>
              <a:t>							</a:t>
            </a:r>
          </a:p>
          <a:p>
            <a:r>
              <a:rPr lang="pl-PL" sz="1200" dirty="0"/>
              <a:t>	</a:t>
            </a:r>
            <a:r>
              <a:rPr lang="pl-PL" sz="1200" dirty="0" smtClean="0"/>
              <a:t>						</a:t>
            </a:r>
          </a:p>
          <a:p>
            <a:r>
              <a:rPr lang="pl-PL" sz="1200" dirty="0"/>
              <a:t>	</a:t>
            </a:r>
            <a:r>
              <a:rPr lang="pl-PL" sz="1200" dirty="0" smtClean="0"/>
              <a:t>						</a:t>
            </a:r>
          </a:p>
          <a:p>
            <a:endParaRPr lang="pl-PL" sz="1200" dirty="0"/>
          </a:p>
          <a:p>
            <a:r>
              <a:rPr lang="pl-PL" sz="1200" dirty="0" smtClean="0"/>
              <a:t>							</a:t>
            </a:r>
          </a:p>
          <a:p>
            <a:r>
              <a:rPr lang="pl-PL" sz="1200" dirty="0" smtClean="0"/>
              <a:t>							Źródło</a:t>
            </a:r>
            <a:r>
              <a:rPr lang="pl-PL" sz="1200" dirty="0"/>
              <a:t>: opracowanie </a:t>
            </a:r>
            <a:r>
              <a:rPr lang="pl-PL" sz="1200" dirty="0" smtClean="0"/>
              <a:t>własne</a:t>
            </a:r>
            <a:endParaRPr lang="pl-PL" b="1" dirty="0" smtClean="0"/>
          </a:p>
          <a:p>
            <a:pPr marL="285750" indent="-285750">
              <a:buFont typeface="Wingdings" pitchFamily="2" charset="2"/>
              <a:buChar char="q"/>
            </a:pPr>
            <a:endParaRPr lang="pl-PL" b="1" dirty="0"/>
          </a:p>
          <a:p>
            <a:pPr marL="285750" indent="-285750">
              <a:buFont typeface="Wingdings" pitchFamily="2" charset="2"/>
              <a:buChar char="q"/>
            </a:pPr>
            <a:endParaRPr lang="pl-PL" b="1" dirty="0" smtClean="0"/>
          </a:p>
          <a:p>
            <a:pPr marL="285750" indent="-285750">
              <a:buFont typeface="Wingdings" pitchFamily="2" charset="2"/>
              <a:buChar char="q"/>
            </a:pPr>
            <a:endParaRPr lang="pl-PL" b="1" dirty="0"/>
          </a:p>
          <a:p>
            <a:pPr marL="285750" indent="-285750">
              <a:buFontTx/>
              <a:buChar char="-"/>
            </a:pPr>
            <a:endParaRPr lang="pl-PL" dirty="0"/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1555351674"/>
              </p:ext>
            </p:extLst>
          </p:nvPr>
        </p:nvGraphicFramePr>
        <p:xfrm>
          <a:off x="3491880" y="3068960"/>
          <a:ext cx="5400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133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51520" y="1268760"/>
            <a:ext cx="84969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pl-PL" b="1" dirty="0" smtClean="0"/>
              <a:t>Stan cywilny: </a:t>
            </a:r>
            <a:r>
              <a:rPr lang="pl-PL" sz="1600" dirty="0" smtClean="0"/>
              <a:t>bezdomni są </a:t>
            </a:r>
            <a:r>
              <a:rPr lang="pl-PL" sz="1600" dirty="0"/>
              <a:t>najczęściej osobami rozwiedzionymi (44</a:t>
            </a:r>
            <a:r>
              <a:rPr lang="pl-PL" sz="1600" dirty="0" smtClean="0"/>
              <a:t>%), prawie </a:t>
            </a:r>
            <a:r>
              <a:rPr lang="pl-PL" sz="1600" dirty="0"/>
              <a:t>1/3 badanych stanowią osoby stanu wolnego. Rzadziej osoby bezdomne pozostają w związkach małżeńskich (15%) albo są owdowiałe (10</a:t>
            </a:r>
            <a:r>
              <a:rPr lang="pl-PL" sz="1600" dirty="0" smtClean="0"/>
              <a:t>%)</a:t>
            </a:r>
            <a:endParaRPr lang="pl-PL" sz="1600" dirty="0"/>
          </a:p>
        </p:txBody>
      </p:sp>
      <p:sp>
        <p:nvSpPr>
          <p:cNvPr id="6" name="Prostokąt 5"/>
          <p:cNvSpPr/>
          <p:nvPr/>
        </p:nvSpPr>
        <p:spPr>
          <a:xfrm>
            <a:off x="281577" y="248249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MIEJSCE POBYTU BEZDOMNYCH W CIĄGU OSTATNICH 12 MIESIĘCY</a:t>
            </a:r>
            <a:endParaRPr lang="pl-PL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44973049"/>
              </p:ext>
            </p:extLst>
          </p:nvPr>
        </p:nvGraphicFramePr>
        <p:xfrm>
          <a:off x="1475656" y="2890400"/>
          <a:ext cx="5711304" cy="362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rostokąt 1"/>
          <p:cNvSpPr/>
          <p:nvPr/>
        </p:nvSpPr>
        <p:spPr>
          <a:xfrm>
            <a:off x="179512" y="6509284"/>
            <a:ext cx="787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						Źródło</a:t>
            </a:r>
            <a:r>
              <a:rPr lang="pl-PL" sz="1200" dirty="0"/>
              <a:t>: </a:t>
            </a:r>
            <a:r>
              <a:rPr lang="pl-PL" sz="1200" dirty="0" smtClean="0"/>
              <a:t>opracowanie </a:t>
            </a:r>
            <a:r>
              <a:rPr lang="pl-PL" sz="1200" dirty="0"/>
              <a:t>własne</a:t>
            </a:r>
          </a:p>
        </p:txBody>
      </p:sp>
    </p:spTree>
    <p:extLst>
      <p:ext uri="{BB962C8B-B14F-4D97-AF65-F5344CB8AC3E}">
        <p14:creationId xmlns:p14="http://schemas.microsoft.com/office/powerpoint/2010/main" val="289148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3888432" cy="259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187624" y="4870215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Oprócz zaznaczonych na wykresie wariantów odpowiedzi prawie połowa badanych (48%) wskazała dom dla bezdomnych, jako miejsce pobytu w ciągu ostatniego </a:t>
            </a:r>
            <a:r>
              <a:rPr lang="pl-PL" dirty="0" smtClean="0"/>
              <a:t>roku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55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3987322961"/>
              </p:ext>
            </p:extLst>
          </p:nvPr>
        </p:nvGraphicFramePr>
        <p:xfrm>
          <a:off x="1331640" y="1577219"/>
          <a:ext cx="6480720" cy="3140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rostokąt 3"/>
          <p:cNvSpPr/>
          <p:nvPr/>
        </p:nvSpPr>
        <p:spPr>
          <a:xfrm>
            <a:off x="251520" y="1268760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AKTUALNE MIEJSCE POBYTU BEZDOMNYCH</a:t>
            </a:r>
            <a:endParaRPr lang="pl-PL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95536" y="4797152"/>
            <a:ext cx="8640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	RODZAJE BEZDOMNOŚCI</a:t>
            </a:r>
          </a:p>
          <a:p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2843808" y="5460631"/>
            <a:ext cx="2592288" cy="5760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1400" b="1" dirty="0">
                <a:ln w="50800"/>
                <a:solidFill>
                  <a:schemeClr val="bg1">
                    <a:shade val="50000"/>
                  </a:schemeClr>
                </a:solidFill>
              </a:rPr>
              <a:t>pozainstytucjonalne – 7</a:t>
            </a:r>
            <a:r>
              <a:rPr lang="pl-PL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%</a:t>
            </a:r>
            <a:endParaRPr lang="pl-PL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223070" y="5460631"/>
            <a:ext cx="2304256" cy="5760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1400" b="1" dirty="0">
                <a:ln w="50800"/>
                <a:solidFill>
                  <a:schemeClr val="bg1">
                    <a:shade val="50000"/>
                  </a:schemeClr>
                </a:solidFill>
              </a:rPr>
              <a:t>instytucjonalna – 93</a:t>
            </a:r>
            <a:r>
              <a:rPr lang="pl-PL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%</a:t>
            </a:r>
            <a:endParaRPr lang="pl-PL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cxnSp>
        <p:nvCxnSpPr>
          <p:cNvPr id="9" name="Łącznik prosty ze strzałką 8"/>
          <p:cNvCxnSpPr/>
          <p:nvPr/>
        </p:nvCxnSpPr>
        <p:spPr>
          <a:xfrm flipH="1">
            <a:off x="1375198" y="5157192"/>
            <a:ext cx="662297" cy="1724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3510286" y="5157192"/>
            <a:ext cx="576064" cy="1724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6683550" y="4768434"/>
            <a:ext cx="23877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285080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TC101972873[[fn=Lato]]</Template>
  <TotalTime>2872</TotalTime>
  <Words>1189</Words>
  <Application>Microsoft Office PowerPoint</Application>
  <PresentationFormat>Pokaz na ekranie (4:3)</PresentationFormat>
  <Paragraphs>394</Paragraphs>
  <Slides>28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Summer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p.januszkiewicz</dc:creator>
  <cp:lastModifiedBy>OIS</cp:lastModifiedBy>
  <cp:revision>399</cp:revision>
  <cp:lastPrinted>2012-10-24T09:38:39Z</cp:lastPrinted>
  <dcterms:created xsi:type="dcterms:W3CDTF">2011-10-27T12:13:25Z</dcterms:created>
  <dcterms:modified xsi:type="dcterms:W3CDTF">2012-10-25T06:06:35Z</dcterms:modified>
</cp:coreProperties>
</file>