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4" r:id="rId3"/>
    <p:sldId id="285" r:id="rId4"/>
    <p:sldId id="286" r:id="rId5"/>
    <p:sldId id="287" r:id="rId6"/>
    <p:sldId id="289" r:id="rId7"/>
    <p:sldId id="290" r:id="rId8"/>
    <p:sldId id="266" r:id="rId9"/>
    <p:sldId id="267" r:id="rId10"/>
    <p:sldId id="269" r:id="rId11"/>
    <p:sldId id="268"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8" r:id="rId25"/>
    <p:sldId id="309" r:id="rId26"/>
    <p:sldId id="310" r:id="rId27"/>
    <p:sldId id="311" r:id="rId28"/>
    <p:sldId id="312" r:id="rId29"/>
    <p:sldId id="313" r:id="rId30"/>
    <p:sldId id="314" r:id="rId31"/>
    <p:sldId id="315" r:id="rId32"/>
    <p:sldId id="316" r:id="rId33"/>
    <p:sldId id="264" r:id="rId3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01%20JAREK\PRACA\04%20REALIZOWANE\2012.03%20WUP%20Bia&#322;ystok\Zeszyt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Jarek%20Sawicki\Desktop\&#346;l&#261;skie_dor&#243;bka.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Zeszyt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Ma&#322;gosia\Pulpit\Wroc&#322;aw\research%20desk\podlasi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zialBadanIPC\Desktop\Bia&#322;ystok\Bia&#322;ystok%20CATIog&#243;l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gnieszka\Pulpit\podlaskie\podlasi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DzialBadanIPC\Desktop\Bia&#322;ystok\Bia&#322;ystok%20CATIsukces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hart>
    <c:autoTitleDeleted val="1"/>
    <c:plotArea>
      <c:layout/>
      <c:lineChart>
        <c:grouping val="standard"/>
        <c:ser>
          <c:idx val="0"/>
          <c:order val="0"/>
          <c:tx>
            <c:strRef>
              <c:f>Arkusz1!$A$6</c:f>
              <c:strCache>
                <c:ptCount val="1"/>
                <c:pt idx="0">
                  <c:v>Powroty (mężczyźni)</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Arkusz1!$B$6:$H$6</c:f>
              <c:numCache>
                <c:formatCode>General</c:formatCode>
                <c:ptCount val="7"/>
                <c:pt idx="0">
                  <c:v>205</c:v>
                </c:pt>
                <c:pt idx="1">
                  <c:v>194</c:v>
                </c:pt>
                <c:pt idx="2">
                  <c:v>210</c:v>
                </c:pt>
                <c:pt idx="3">
                  <c:v>243</c:v>
                </c:pt>
                <c:pt idx="4">
                  <c:v>232</c:v>
                </c:pt>
                <c:pt idx="5">
                  <c:v>266</c:v>
                </c:pt>
                <c:pt idx="6">
                  <c:v>298</c:v>
                </c:pt>
              </c:numCache>
            </c:numRef>
          </c:val>
        </c:ser>
        <c:ser>
          <c:idx val="1"/>
          <c:order val="1"/>
          <c:tx>
            <c:strRef>
              <c:f>Arkusz1!$A$7</c:f>
              <c:strCache>
                <c:ptCount val="1"/>
                <c:pt idx="0">
                  <c:v>Powroty (kobiety)</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Arkusz1!$B$7:$H$7</c:f>
              <c:numCache>
                <c:formatCode>General</c:formatCode>
                <c:ptCount val="7"/>
                <c:pt idx="0">
                  <c:v>257</c:v>
                </c:pt>
                <c:pt idx="1">
                  <c:v>200</c:v>
                </c:pt>
                <c:pt idx="2">
                  <c:v>205</c:v>
                </c:pt>
                <c:pt idx="3">
                  <c:v>167</c:v>
                </c:pt>
                <c:pt idx="4">
                  <c:v>168</c:v>
                </c:pt>
                <c:pt idx="5">
                  <c:v>255</c:v>
                </c:pt>
                <c:pt idx="6">
                  <c:v>213</c:v>
                </c:pt>
              </c:numCache>
            </c:numRef>
          </c:val>
        </c:ser>
        <c:ser>
          <c:idx val="2"/>
          <c:order val="2"/>
          <c:tx>
            <c:strRef>
              <c:f>Arkusz1!$A$8</c:f>
              <c:strCache>
                <c:ptCount val="1"/>
                <c:pt idx="0">
                  <c:v>Wyjazdy (mężczyźni)</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Arkusz1!$B$8:$H$8</c:f>
              <c:numCache>
                <c:formatCode>General</c:formatCode>
                <c:ptCount val="7"/>
                <c:pt idx="0">
                  <c:v>270</c:v>
                </c:pt>
                <c:pt idx="1">
                  <c:v>697</c:v>
                </c:pt>
                <c:pt idx="2">
                  <c:v>457</c:v>
                </c:pt>
                <c:pt idx="3">
                  <c:v>359</c:v>
                </c:pt>
                <c:pt idx="4">
                  <c:v>198</c:v>
                </c:pt>
                <c:pt idx="5">
                  <c:v>189</c:v>
                </c:pt>
                <c:pt idx="6">
                  <c:v>262</c:v>
                </c:pt>
              </c:numCache>
            </c:numRef>
          </c:val>
        </c:ser>
        <c:ser>
          <c:idx val="3"/>
          <c:order val="3"/>
          <c:tx>
            <c:strRef>
              <c:f>Arkusz1!$A$9</c:f>
              <c:strCache>
                <c:ptCount val="1"/>
                <c:pt idx="0">
                  <c:v>Wyjazdy (kobiety)</c:v>
                </c:pt>
              </c:strCache>
            </c:strRef>
          </c:tx>
          <c:marker>
            <c:symbol val="none"/>
          </c:marker>
          <c:cat>
            <c:numRef>
              <c:f>Arkusz1!$B$5:$H$5</c:f>
              <c:numCache>
                <c:formatCode>General</c:formatCode>
                <c:ptCount val="7"/>
                <c:pt idx="0">
                  <c:v>2005</c:v>
                </c:pt>
                <c:pt idx="1">
                  <c:v>2006</c:v>
                </c:pt>
                <c:pt idx="2">
                  <c:v>2007</c:v>
                </c:pt>
                <c:pt idx="3">
                  <c:v>2008</c:v>
                </c:pt>
                <c:pt idx="4">
                  <c:v>2009</c:v>
                </c:pt>
                <c:pt idx="5">
                  <c:v>2010</c:v>
                </c:pt>
                <c:pt idx="6">
                  <c:v>2011</c:v>
                </c:pt>
              </c:numCache>
            </c:numRef>
          </c:cat>
          <c:val>
            <c:numRef>
              <c:f>Arkusz1!$B$9:$H$9</c:f>
              <c:numCache>
                <c:formatCode>General</c:formatCode>
                <c:ptCount val="7"/>
                <c:pt idx="0">
                  <c:v>295</c:v>
                </c:pt>
                <c:pt idx="1">
                  <c:v>541</c:v>
                </c:pt>
                <c:pt idx="2">
                  <c:v>304</c:v>
                </c:pt>
                <c:pt idx="3">
                  <c:v>309</c:v>
                </c:pt>
                <c:pt idx="4">
                  <c:v>271</c:v>
                </c:pt>
                <c:pt idx="5">
                  <c:v>232</c:v>
                </c:pt>
                <c:pt idx="6">
                  <c:v>325</c:v>
                </c:pt>
              </c:numCache>
            </c:numRef>
          </c:val>
        </c:ser>
        <c:marker val="1"/>
        <c:axId val="89983616"/>
        <c:axId val="91779456"/>
      </c:lineChart>
      <c:catAx>
        <c:axId val="89983616"/>
        <c:scaling>
          <c:orientation val="minMax"/>
        </c:scaling>
        <c:axPos val="b"/>
        <c:numFmt formatCode="General" sourceLinked="1"/>
        <c:majorTickMark val="none"/>
        <c:tickLblPos val="nextTo"/>
        <c:crossAx val="91779456"/>
        <c:crosses val="autoZero"/>
        <c:auto val="1"/>
        <c:lblAlgn val="ctr"/>
        <c:lblOffset val="100"/>
      </c:catAx>
      <c:valAx>
        <c:axId val="91779456"/>
        <c:scaling>
          <c:orientation val="minMax"/>
          <c:max val="750"/>
          <c:min val="100"/>
        </c:scaling>
        <c:axPos val="l"/>
        <c:majorGridlines/>
        <c:numFmt formatCode="General" sourceLinked="1"/>
        <c:majorTickMark val="none"/>
        <c:tickLblPos val="nextTo"/>
        <c:crossAx val="89983616"/>
        <c:crosses val="autoZero"/>
        <c:crossBetween val="between"/>
      </c:valAx>
      <c:dTable>
        <c:showHorzBorder val="1"/>
        <c:showVertBorder val="1"/>
        <c:showOutline val="1"/>
        <c:showKeys val="1"/>
        <c:txPr>
          <a:bodyPr/>
          <a:lstStyle/>
          <a:p>
            <a:pPr rtl="0">
              <a:defRPr sz="1100"/>
            </a:pPr>
            <a:endParaRPr lang="pl-PL"/>
          </a:p>
        </c:txPr>
      </c:dTable>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0.2184060730457574"/>
          <c:y val="4.5710367277206079E-2"/>
          <c:w val="0.35630731323419573"/>
          <c:h val="0.91056330486837966"/>
        </c:manualLayout>
      </c:layout>
      <c:pieChart>
        <c:varyColors val="1"/>
        <c:ser>
          <c:idx val="0"/>
          <c:order val="0"/>
          <c:dPt>
            <c:idx val="1"/>
            <c:spPr>
              <a:solidFill>
                <a:srgbClr val="006600"/>
              </a:solidFill>
            </c:spPr>
          </c:dPt>
          <c:dLbls>
            <c:dLbl>
              <c:idx val="1"/>
              <c:numFmt formatCode="0.0%" sourceLinked="0"/>
              <c:spPr/>
              <c:txPr>
                <a:bodyPr/>
                <a:lstStyle/>
                <a:p>
                  <a:pPr>
                    <a:defRPr sz="1100">
                      <a:solidFill>
                        <a:sysClr val="windowText" lastClr="000000"/>
                      </a:solidFill>
                    </a:defRPr>
                  </a:pPr>
                  <a:endParaRPr lang="pl-PL"/>
                </a:p>
              </c:txPr>
            </c:dLbl>
            <c:dLbl>
              <c:idx val="4"/>
              <c:layout>
                <c:manualLayout>
                  <c:x val="5.8114117256771923E-2"/>
                  <c:y val="7.0359675420981413E-2"/>
                </c:manualLayout>
              </c:layout>
              <c:showPercent val="1"/>
            </c:dLbl>
            <c:dLbl>
              <c:idx val="5"/>
              <c:layout>
                <c:manualLayout>
                  <c:x val="2.6837508178560409E-2"/>
                  <c:y val="2.4910252530234905E-2"/>
                </c:manualLayout>
              </c:layout>
              <c:numFmt formatCode="0.0%" sourceLinked="0"/>
              <c:spPr/>
              <c:txPr>
                <a:bodyPr/>
                <a:lstStyle/>
                <a:p>
                  <a:pPr>
                    <a:defRPr sz="1100">
                      <a:solidFill>
                        <a:sysClr val="windowText" lastClr="000000"/>
                      </a:solidFill>
                    </a:defRPr>
                  </a:pPr>
                  <a:endParaRPr lang="pl-PL"/>
                </a:p>
              </c:txPr>
              <c:showPercent val="1"/>
            </c:dLbl>
            <c:dLbl>
              <c:idx val="6"/>
              <c:layout>
                <c:manualLayout>
                  <c:x val="2.2745708474719711E-2"/>
                  <c:y val="6.5879240954608814E-2"/>
                </c:manualLayout>
              </c:layout>
              <c:showPercent val="1"/>
            </c:dLbl>
            <c:numFmt formatCode="0.0%" sourceLinked="0"/>
            <c:txPr>
              <a:bodyPr/>
              <a:lstStyle/>
              <a:p>
                <a:pPr>
                  <a:defRPr sz="1100">
                    <a:solidFill>
                      <a:schemeClr val="bg1"/>
                    </a:solidFill>
                  </a:defRPr>
                </a:pPr>
                <a:endParaRPr lang="pl-PL"/>
              </a:p>
            </c:txPr>
            <c:showPercent val="1"/>
            <c:showLeaderLines val="1"/>
          </c:dLbls>
          <c:cat>
            <c:strRef>
              <c:f>zmienne!$I$314:$I$320</c:f>
              <c:strCache>
                <c:ptCount val="7"/>
                <c:pt idx="0">
                  <c:v>Wyższe zarobki</c:v>
                </c:pt>
                <c:pt idx="1">
                  <c:v>Wyższy poziom życia</c:v>
                </c:pt>
                <c:pt idx="2">
                  <c:v>Większe możliwości rozwoju</c:v>
                </c:pt>
                <c:pt idx="3">
                  <c:v>Lepsze możliwości nauki</c:v>
                </c:pt>
                <c:pt idx="4">
                  <c:v>Inne</c:v>
                </c:pt>
                <c:pt idx="5">
                  <c:v>Możliwość zatrudnienia</c:v>
                </c:pt>
                <c:pt idx="6">
                  <c:v>Ciekawość świata</c:v>
                </c:pt>
              </c:strCache>
            </c:strRef>
          </c:cat>
          <c:val>
            <c:numRef>
              <c:f>zmienne!$J$314:$J$320</c:f>
              <c:numCache>
                <c:formatCode>0.0%</c:formatCode>
                <c:ptCount val="7"/>
                <c:pt idx="0">
                  <c:v>0.59731543624161099</c:v>
                </c:pt>
                <c:pt idx="1">
                  <c:v>5.3691275167785157E-2</c:v>
                </c:pt>
                <c:pt idx="2">
                  <c:v>8.7248322147651228E-2</c:v>
                </c:pt>
                <c:pt idx="3">
                  <c:v>0.13538255033556987</c:v>
                </c:pt>
                <c:pt idx="4">
                  <c:v>4.9362416107384906E-2</c:v>
                </c:pt>
                <c:pt idx="5">
                  <c:v>4.9000000000000113E-2</c:v>
                </c:pt>
                <c:pt idx="6">
                  <c:v>2.8000000000000001E-2</c:v>
                </c:pt>
              </c:numCache>
            </c:numRef>
          </c:val>
        </c:ser>
        <c:dLbls>
          <c:showPercent val="1"/>
        </c:dLbls>
        <c:firstSliceAng val="0"/>
      </c:pieChart>
    </c:plotArea>
    <c:legend>
      <c:legendPos val="r"/>
      <c:layout>
        <c:manualLayout>
          <c:xMode val="edge"/>
          <c:yMode val="edge"/>
          <c:x val="0.70335973579743949"/>
          <c:y val="0.20188503804671021"/>
          <c:w val="0.23529441599416703"/>
          <c:h val="0.59622961529879936"/>
        </c:manualLayout>
      </c:layout>
      <c:txPr>
        <a:bodyPr/>
        <a:lstStyle/>
        <a:p>
          <a:pPr>
            <a:defRPr sz="1200" b="1"/>
          </a:pPr>
          <a:endParaRPr lang="pl-PL"/>
        </a:p>
      </c:txPr>
    </c:legend>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numFmt formatCode="0.0%" sourceLinked="0"/>
            <c:showVal val="1"/>
          </c:dLbls>
          <c:cat>
            <c:strRef>
              <c:f>zmienne!$B$783:$B$793</c:f>
              <c:strCache>
                <c:ptCount val="11"/>
                <c:pt idx="0">
                  <c:v>Skończyłem studia - poszukuję pracy</c:v>
                </c:pt>
                <c:pt idx="1">
                  <c:v>Pracuję w niepełnym wymiarze godzin</c:v>
                </c:pt>
                <c:pt idx="2">
                  <c:v>Jestem rolnikiem</c:v>
                </c:pt>
                <c:pt idx="3">
                  <c:v>Nie pracuję zawodowo i nie szukam pracy </c:v>
                </c:pt>
                <c:pt idx="4">
                  <c:v>Pracuję dorywczo</c:v>
                </c:pt>
                <c:pt idx="5">
                  <c:v>Inna</c:v>
                </c:pt>
                <c:pt idx="6">
                  <c:v>Prowadzę własną działalność gospodarczą</c:v>
                </c:pt>
                <c:pt idx="7">
                  <c:v>Jestem rencistą/emerytem</c:v>
                </c:pt>
                <c:pt idx="8">
                  <c:v>Uczę się / studiuję</c:v>
                </c:pt>
                <c:pt idx="9">
                  <c:v>Jestem bezrobotny</c:v>
                </c:pt>
                <c:pt idx="10">
                  <c:v>Pracuję w pełnym wymiarze godzin</c:v>
                </c:pt>
              </c:strCache>
            </c:strRef>
          </c:cat>
          <c:val>
            <c:numRef>
              <c:f>zmienne!$E$783:$E$793</c:f>
              <c:numCache>
                <c:formatCode>0%</c:formatCode>
                <c:ptCount val="11"/>
                <c:pt idx="0">
                  <c:v>2.0134228187919812E-2</c:v>
                </c:pt>
                <c:pt idx="1">
                  <c:v>3.35570469798658E-2</c:v>
                </c:pt>
                <c:pt idx="2">
                  <c:v>3.35570469798658E-2</c:v>
                </c:pt>
                <c:pt idx="3">
                  <c:v>3.35570469798658E-2</c:v>
                </c:pt>
                <c:pt idx="4">
                  <c:v>4.0268456375838896E-2</c:v>
                </c:pt>
                <c:pt idx="5">
                  <c:v>4.0268456375838896E-2</c:v>
                </c:pt>
                <c:pt idx="6">
                  <c:v>5.3691275167785157E-2</c:v>
                </c:pt>
                <c:pt idx="7">
                  <c:v>6.0402684563758524E-2</c:v>
                </c:pt>
                <c:pt idx="8">
                  <c:v>8.7248322147651228E-2</c:v>
                </c:pt>
                <c:pt idx="9">
                  <c:v>0.16778523489933475</c:v>
                </c:pt>
                <c:pt idx="10">
                  <c:v>0.42953020134229025</c:v>
                </c:pt>
              </c:numCache>
            </c:numRef>
          </c:val>
        </c:ser>
        <c:dLbls>
          <c:showVal val="1"/>
        </c:dLbls>
        <c:overlap val="-25"/>
        <c:axId val="94200192"/>
        <c:axId val="94201728"/>
      </c:barChart>
      <c:catAx>
        <c:axId val="94200192"/>
        <c:scaling>
          <c:orientation val="minMax"/>
        </c:scaling>
        <c:axPos val="l"/>
        <c:majorTickMark val="none"/>
        <c:tickLblPos val="nextTo"/>
        <c:txPr>
          <a:bodyPr/>
          <a:lstStyle/>
          <a:p>
            <a:pPr>
              <a:defRPr sz="1100" b="0"/>
            </a:pPr>
            <a:endParaRPr lang="pl-PL"/>
          </a:p>
        </c:txPr>
        <c:crossAx val="94201728"/>
        <c:crosses val="autoZero"/>
        <c:auto val="1"/>
        <c:lblAlgn val="ctr"/>
        <c:lblOffset val="100"/>
      </c:catAx>
      <c:valAx>
        <c:axId val="94201728"/>
        <c:scaling>
          <c:orientation val="minMax"/>
        </c:scaling>
        <c:axPos val="b"/>
        <c:numFmt formatCode="0%" sourceLinked="1"/>
        <c:tickLblPos val="nextTo"/>
        <c:crossAx val="94200192"/>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clustered"/>
        <c:ser>
          <c:idx val="0"/>
          <c:order val="0"/>
          <c:dLbls>
            <c:txPr>
              <a:bodyPr/>
              <a:lstStyle/>
              <a:p>
                <a:pPr>
                  <a:defRPr sz="1200"/>
                </a:pPr>
                <a:endParaRPr lang="pl-PL"/>
              </a:p>
            </c:txPr>
            <c:showVal val="1"/>
          </c:dLbls>
          <c:cat>
            <c:strRef>
              <c:f>Arkusz2!$C$4:$C$8</c:f>
              <c:strCache>
                <c:ptCount val="5"/>
                <c:pt idx="0">
                  <c:v>Słabe wsparcie psychologiczne</c:v>
                </c:pt>
                <c:pt idx="1">
                  <c:v>Brak/słaby dostęp do rzetelnych informacji dotyczących np. formalności, jakie trzeba załatwić po powrocie</c:v>
                </c:pt>
                <c:pt idx="2">
                  <c:v>Inne problemy, trudności </c:v>
                </c:pt>
                <c:pt idx="3">
                  <c:v>Brak/słabe wsparcie w zakresie odnalezienia się na rynku pracy</c:v>
                </c:pt>
                <c:pt idx="4">
                  <c:v>Nie miałem/am żadnych trudności po powrocie</c:v>
                </c:pt>
              </c:strCache>
            </c:strRef>
          </c:cat>
          <c:val>
            <c:numRef>
              <c:f>Arkusz2!$D$4:$D$8</c:f>
              <c:numCache>
                <c:formatCode>0.0%</c:formatCode>
                <c:ptCount val="5"/>
                <c:pt idx="0">
                  <c:v>7.0000000000000114E-3</c:v>
                </c:pt>
                <c:pt idx="1">
                  <c:v>7.3999999999999996E-2</c:v>
                </c:pt>
                <c:pt idx="2">
                  <c:v>8.7000000000000022E-2</c:v>
                </c:pt>
                <c:pt idx="3">
                  <c:v>0.22800000000000001</c:v>
                </c:pt>
                <c:pt idx="4">
                  <c:v>0.60400000000000065</c:v>
                </c:pt>
              </c:numCache>
            </c:numRef>
          </c:val>
        </c:ser>
        <c:dLbls>
          <c:showVal val="1"/>
        </c:dLbls>
        <c:axId val="94238208"/>
        <c:axId val="94239744"/>
      </c:barChart>
      <c:catAx>
        <c:axId val="94238208"/>
        <c:scaling>
          <c:orientation val="minMax"/>
        </c:scaling>
        <c:axPos val="l"/>
        <c:tickLblPos val="nextTo"/>
        <c:txPr>
          <a:bodyPr/>
          <a:lstStyle/>
          <a:p>
            <a:pPr>
              <a:defRPr sz="1200" b="1"/>
            </a:pPr>
            <a:endParaRPr lang="pl-PL"/>
          </a:p>
        </c:txPr>
        <c:crossAx val="94239744"/>
        <c:crosses val="autoZero"/>
        <c:auto val="1"/>
        <c:lblAlgn val="ctr"/>
        <c:lblOffset val="100"/>
      </c:catAx>
      <c:valAx>
        <c:axId val="94239744"/>
        <c:scaling>
          <c:orientation val="minMax"/>
        </c:scaling>
        <c:delete val="1"/>
        <c:axPos val="b"/>
        <c:numFmt formatCode="0.0%" sourceLinked="1"/>
        <c:tickLblPos val="none"/>
        <c:crossAx val="94238208"/>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0.27593392434337316"/>
          <c:y val="6.0794532758877112E-2"/>
          <c:w val="0.6976197345961197"/>
          <c:h val="0.86876521566881493"/>
        </c:manualLayout>
      </c:layout>
      <c:barChart>
        <c:barDir val="bar"/>
        <c:grouping val="clustered"/>
        <c:ser>
          <c:idx val="0"/>
          <c:order val="0"/>
          <c:tx>
            <c:strRef>
              <c:f>zmienne!$AC$1787</c:f>
              <c:strCache>
                <c:ptCount val="1"/>
                <c:pt idx="0">
                  <c:v>Oferowana pomoc</c:v>
                </c:pt>
              </c:strCache>
            </c:strRef>
          </c:tx>
          <c:dLbls>
            <c:txPr>
              <a:bodyPr/>
              <a:lstStyle/>
              <a:p>
                <a:pPr>
                  <a:defRPr sz="1200"/>
                </a:pPr>
                <a:endParaRPr lang="pl-PL"/>
              </a:p>
            </c:txPr>
            <c:showVal val="1"/>
          </c:dLbls>
          <c:cat>
            <c:strRef>
              <c:f>zmienne!$AB$1788:$AB$1794</c:f>
              <c:strCache>
                <c:ptCount val="7"/>
                <c:pt idx="0">
                  <c:v>Finansowej</c:v>
                </c:pt>
                <c:pt idx="1">
                  <c:v>Edukacyjnej/szkoleniowej</c:v>
                </c:pt>
                <c:pt idx="2">
                  <c:v>Prawnej</c:v>
                </c:pt>
                <c:pt idx="3">
                  <c:v>Psychologicznej</c:v>
                </c:pt>
                <c:pt idx="4">
                  <c:v>Informacyjnej</c:v>
                </c:pt>
                <c:pt idx="5">
                  <c:v>Innej</c:v>
                </c:pt>
                <c:pt idx="6">
                  <c:v>ŻADNEJ</c:v>
                </c:pt>
              </c:strCache>
            </c:strRef>
          </c:cat>
          <c:val>
            <c:numRef>
              <c:f>zmienne!$AC$1788:$AC$1794</c:f>
              <c:numCache>
                <c:formatCode>####.0%</c:formatCode>
                <c:ptCount val="7"/>
                <c:pt idx="0">
                  <c:v>6.711409395973443E-3</c:v>
                </c:pt>
                <c:pt idx="1">
                  <c:v>1.3422818791946341E-2</c:v>
                </c:pt>
                <c:pt idx="2">
                  <c:v>0</c:v>
                </c:pt>
                <c:pt idx="3">
                  <c:v>0</c:v>
                </c:pt>
                <c:pt idx="4">
                  <c:v>1.3422818791946341E-2</c:v>
                </c:pt>
                <c:pt idx="5">
                  <c:v>0</c:v>
                </c:pt>
                <c:pt idx="6">
                  <c:v>0.96644295302013461</c:v>
                </c:pt>
              </c:numCache>
            </c:numRef>
          </c:val>
        </c:ser>
        <c:ser>
          <c:idx val="1"/>
          <c:order val="1"/>
          <c:tx>
            <c:strRef>
              <c:f>zmienne!$AD$1787</c:f>
              <c:strCache>
                <c:ptCount val="1"/>
                <c:pt idx="0">
                  <c:v>Oczekiwana pomoc</c:v>
                </c:pt>
              </c:strCache>
            </c:strRef>
          </c:tx>
          <c:dLbls>
            <c:txPr>
              <a:bodyPr/>
              <a:lstStyle/>
              <a:p>
                <a:pPr>
                  <a:defRPr sz="1200"/>
                </a:pPr>
                <a:endParaRPr lang="pl-PL"/>
              </a:p>
            </c:txPr>
            <c:showVal val="1"/>
          </c:dLbls>
          <c:cat>
            <c:strRef>
              <c:f>zmienne!$AB$1788:$AB$1794</c:f>
              <c:strCache>
                <c:ptCount val="7"/>
                <c:pt idx="0">
                  <c:v>Finansowej</c:v>
                </c:pt>
                <c:pt idx="1">
                  <c:v>Edukacyjnej/szkoleniowej</c:v>
                </c:pt>
                <c:pt idx="2">
                  <c:v>Prawnej</c:v>
                </c:pt>
                <c:pt idx="3">
                  <c:v>Psychologicznej</c:v>
                </c:pt>
                <c:pt idx="4">
                  <c:v>Informacyjnej</c:v>
                </c:pt>
                <c:pt idx="5">
                  <c:v>Innej</c:v>
                </c:pt>
                <c:pt idx="6">
                  <c:v>ŻADNEJ</c:v>
                </c:pt>
              </c:strCache>
            </c:strRef>
          </c:cat>
          <c:val>
            <c:numRef>
              <c:f>zmienne!$AD$1788:$AD$1794</c:f>
              <c:numCache>
                <c:formatCode>####.0%</c:formatCode>
                <c:ptCount val="7"/>
                <c:pt idx="0">
                  <c:v>0.14525139664804471</c:v>
                </c:pt>
                <c:pt idx="1">
                  <c:v>0.2569832402234638</c:v>
                </c:pt>
                <c:pt idx="2">
                  <c:v>7.8212290502793533E-2</c:v>
                </c:pt>
                <c:pt idx="3">
                  <c:v>1.11731843575419E-2</c:v>
                </c:pt>
                <c:pt idx="4">
                  <c:v>0.1787709497206704</c:v>
                </c:pt>
                <c:pt idx="5">
                  <c:v>8.9385474860335185E-2</c:v>
                </c:pt>
                <c:pt idx="6">
                  <c:v>0.24022346368715194</c:v>
                </c:pt>
              </c:numCache>
            </c:numRef>
          </c:val>
        </c:ser>
        <c:dLbls>
          <c:showVal val="1"/>
        </c:dLbls>
        <c:axId val="94276992"/>
        <c:axId val="94282880"/>
      </c:barChart>
      <c:catAx>
        <c:axId val="94276992"/>
        <c:scaling>
          <c:orientation val="minMax"/>
        </c:scaling>
        <c:axPos val="l"/>
        <c:majorTickMark val="none"/>
        <c:tickLblPos val="nextTo"/>
        <c:txPr>
          <a:bodyPr/>
          <a:lstStyle/>
          <a:p>
            <a:pPr>
              <a:defRPr sz="1200"/>
            </a:pPr>
            <a:endParaRPr lang="pl-PL"/>
          </a:p>
        </c:txPr>
        <c:crossAx val="94282880"/>
        <c:crosses val="autoZero"/>
        <c:auto val="1"/>
        <c:lblAlgn val="ctr"/>
        <c:lblOffset val="100"/>
      </c:catAx>
      <c:valAx>
        <c:axId val="94282880"/>
        <c:scaling>
          <c:orientation val="minMax"/>
        </c:scaling>
        <c:delete val="1"/>
        <c:axPos val="b"/>
        <c:numFmt formatCode="####.0%" sourceLinked="1"/>
        <c:majorTickMark val="none"/>
        <c:tickLblPos val="none"/>
        <c:crossAx val="94276992"/>
        <c:crosses val="autoZero"/>
        <c:crossBetween val="between"/>
      </c:valAx>
    </c:plotArea>
    <c:legend>
      <c:legendPos val="t"/>
      <c:layout>
        <c:manualLayout>
          <c:xMode val="edge"/>
          <c:yMode val="edge"/>
          <c:x val="0.26657313290384188"/>
          <c:y val="0.90566037735850113"/>
          <c:w val="0.46685356066028938"/>
          <c:h val="9.0983212004159819E-2"/>
        </c:manualLayout>
      </c:layout>
      <c:txPr>
        <a:bodyPr/>
        <a:lstStyle/>
        <a:p>
          <a:pPr>
            <a:defRPr sz="1200" b="1"/>
          </a:pPr>
          <a:endParaRPr lang="pl-PL"/>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manualLayout>
          <c:layoutTarget val="inner"/>
          <c:xMode val="edge"/>
          <c:yMode val="edge"/>
          <c:x val="5.9048450170730724E-2"/>
          <c:y val="2.916970117823733E-2"/>
          <c:w val="0.90996091244857324"/>
          <c:h val="0.7916738648103927"/>
        </c:manualLayout>
      </c:layout>
      <c:barChart>
        <c:barDir val="col"/>
        <c:grouping val="clustered"/>
        <c:ser>
          <c:idx val="0"/>
          <c:order val="0"/>
          <c:dLbls>
            <c:txPr>
              <a:bodyPr/>
              <a:lstStyle/>
              <a:p>
                <a:pPr>
                  <a:defRPr sz="1100"/>
                </a:pPr>
                <a:endParaRPr lang="pl-PL"/>
              </a:p>
            </c:txPr>
            <c:showVal val="1"/>
          </c:dLbls>
          <c:cat>
            <c:strRef>
              <c:f>Arkusz1!$A$2:$A$11</c:f>
              <c:strCache>
                <c:ptCount val="10"/>
                <c:pt idx="0">
                  <c:v>20-25</c:v>
                </c:pt>
                <c:pt idx="1">
                  <c:v>26-30</c:v>
                </c:pt>
                <c:pt idx="2">
                  <c:v>31-35</c:v>
                </c:pt>
                <c:pt idx="3">
                  <c:v>36-40</c:v>
                </c:pt>
                <c:pt idx="4">
                  <c:v>41-45</c:v>
                </c:pt>
                <c:pt idx="5">
                  <c:v>46-50</c:v>
                </c:pt>
                <c:pt idx="6">
                  <c:v>51-55</c:v>
                </c:pt>
                <c:pt idx="7">
                  <c:v>56-60</c:v>
                </c:pt>
                <c:pt idx="8">
                  <c:v>61-65</c:v>
                </c:pt>
                <c:pt idx="9">
                  <c:v>66-70</c:v>
                </c:pt>
              </c:strCache>
            </c:strRef>
          </c:cat>
          <c:val>
            <c:numRef>
              <c:f>Arkusz1!$B$2:$B$11</c:f>
              <c:numCache>
                <c:formatCode>General</c:formatCode>
                <c:ptCount val="10"/>
                <c:pt idx="0">
                  <c:v>308</c:v>
                </c:pt>
                <c:pt idx="1">
                  <c:v>338</c:v>
                </c:pt>
                <c:pt idx="2">
                  <c:v>259</c:v>
                </c:pt>
                <c:pt idx="3">
                  <c:v>208</c:v>
                </c:pt>
                <c:pt idx="4">
                  <c:v>170</c:v>
                </c:pt>
                <c:pt idx="5">
                  <c:v>197</c:v>
                </c:pt>
                <c:pt idx="6">
                  <c:v>179</c:v>
                </c:pt>
                <c:pt idx="7">
                  <c:v>155</c:v>
                </c:pt>
                <c:pt idx="8">
                  <c:v>110</c:v>
                </c:pt>
                <c:pt idx="9">
                  <c:v>48</c:v>
                </c:pt>
              </c:numCache>
            </c:numRef>
          </c:val>
        </c:ser>
        <c:dLbls>
          <c:showVal val="1"/>
        </c:dLbls>
        <c:axId val="91792896"/>
        <c:axId val="91794432"/>
      </c:barChart>
      <c:catAx>
        <c:axId val="91792896"/>
        <c:scaling>
          <c:orientation val="minMax"/>
        </c:scaling>
        <c:axPos val="b"/>
        <c:tickLblPos val="nextTo"/>
        <c:txPr>
          <a:bodyPr/>
          <a:lstStyle/>
          <a:p>
            <a:pPr>
              <a:defRPr sz="1100" b="1"/>
            </a:pPr>
            <a:endParaRPr lang="pl-PL"/>
          </a:p>
        </c:txPr>
        <c:crossAx val="91794432"/>
        <c:crosses val="autoZero"/>
        <c:auto val="1"/>
        <c:lblAlgn val="ctr"/>
        <c:lblOffset val="100"/>
      </c:catAx>
      <c:valAx>
        <c:axId val="91794432"/>
        <c:scaling>
          <c:orientation val="minMax"/>
        </c:scaling>
        <c:axPos val="l"/>
        <c:majorGridlines/>
        <c:numFmt formatCode="General" sourceLinked="1"/>
        <c:tickLblPos val="nextTo"/>
        <c:crossAx val="91792896"/>
        <c:crosses val="autoZero"/>
        <c:crossBetween val="between"/>
        <c:majorUnit val="100"/>
      </c:valAx>
    </c:plotArea>
    <c:plotVisOnly val="1"/>
    <c:dispBlanksAs val="gap"/>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l-PL"/>
  <c:chart>
    <c:view3D>
      <c:rAngAx val="1"/>
    </c:view3D>
    <c:plotArea>
      <c:layout>
        <c:manualLayout>
          <c:layoutTarget val="inner"/>
          <c:xMode val="edge"/>
          <c:yMode val="edge"/>
          <c:x val="0.12972711814561511"/>
          <c:y val="8.3634799887302907E-2"/>
          <c:w val="0.83938268247218883"/>
          <c:h val="0.57423560548655272"/>
        </c:manualLayout>
      </c:layout>
      <c:bar3DChart>
        <c:barDir val="col"/>
        <c:grouping val="stacked"/>
        <c:ser>
          <c:idx val="0"/>
          <c:order val="0"/>
          <c:tx>
            <c:v>Zarejestrowani bezrobotni Podlasianie</c:v>
          </c:tx>
          <c:dLbls>
            <c:txPr>
              <a:bodyPr/>
              <a:lstStyle/>
              <a:p>
                <a:pPr>
                  <a:defRPr sz="1200"/>
                </a:pPr>
                <a:endParaRPr lang="pl-PL"/>
              </a:p>
            </c:txPr>
            <c:showVal val="1"/>
          </c:dLbls>
          <c:cat>
            <c:strRef>
              <c:f>Arkusz7!$B$1:$G$1</c:f>
              <c:strCache>
                <c:ptCount val="6"/>
                <c:pt idx="0">
                  <c:v>2007</c:v>
                </c:pt>
                <c:pt idx="1">
                  <c:v>2008</c:v>
                </c:pt>
                <c:pt idx="2">
                  <c:v>2009</c:v>
                </c:pt>
                <c:pt idx="3">
                  <c:v>2010</c:v>
                </c:pt>
                <c:pt idx="4">
                  <c:v>2011</c:v>
                </c:pt>
                <c:pt idx="5">
                  <c:v>I-VI 2012</c:v>
                </c:pt>
              </c:strCache>
            </c:strRef>
          </c:cat>
          <c:val>
            <c:numRef>
              <c:f>Arkusz7!$B$2:$G$2</c:f>
              <c:numCache>
                <c:formatCode>General</c:formatCode>
                <c:ptCount val="6"/>
                <c:pt idx="0">
                  <c:v>72439</c:v>
                </c:pt>
                <c:pt idx="1">
                  <c:v>75550</c:v>
                </c:pt>
                <c:pt idx="2">
                  <c:v>90955</c:v>
                </c:pt>
                <c:pt idx="3">
                  <c:v>88386</c:v>
                </c:pt>
                <c:pt idx="4">
                  <c:v>75457</c:v>
                </c:pt>
                <c:pt idx="5">
                  <c:v>34609</c:v>
                </c:pt>
              </c:numCache>
            </c:numRef>
          </c:val>
        </c:ser>
        <c:ser>
          <c:idx val="1"/>
          <c:order val="1"/>
          <c:tx>
            <c:strRef>
              <c:f>Arkusz7!$A$3</c:f>
              <c:strCache>
                <c:ptCount val="1"/>
                <c:pt idx="0">
                  <c:v>Zarejestrowani bezrobotni migranci powracający do woj.podlaskiego</c:v>
                </c:pt>
              </c:strCache>
            </c:strRef>
          </c:tx>
          <c:dLbls>
            <c:dLbl>
              <c:idx val="0"/>
              <c:layout>
                <c:manualLayout>
                  <c:x val="2.8081999438360188E-3"/>
                  <c:y val="-6.694560669456065E-2"/>
                </c:manualLayout>
              </c:layout>
              <c:showVal val="1"/>
            </c:dLbl>
            <c:dLbl>
              <c:idx val="1"/>
              <c:layout>
                <c:manualLayout>
                  <c:x val="2.8081999438360188E-3"/>
                  <c:y val="-6.1366806136680822E-2"/>
                </c:manualLayout>
              </c:layout>
              <c:showVal val="1"/>
            </c:dLbl>
            <c:dLbl>
              <c:idx val="2"/>
              <c:layout>
                <c:manualLayout>
                  <c:x val="-5.1483070900166531E-17"/>
                  <c:y val="-7.2524407252441192E-2"/>
                </c:manualLayout>
              </c:layout>
              <c:showVal val="1"/>
            </c:dLbl>
            <c:dLbl>
              <c:idx val="3"/>
              <c:layout>
                <c:manualLayout>
                  <c:x val="5.6163998876720134E-3"/>
                  <c:y val="-7.810320781032129E-2"/>
                </c:manualLayout>
              </c:layout>
              <c:showVal val="1"/>
            </c:dLbl>
            <c:dLbl>
              <c:idx val="4"/>
              <c:layout>
                <c:manualLayout>
                  <c:x val="0"/>
                  <c:y val="-6.694560669456065E-2"/>
                </c:manualLayout>
              </c:layout>
              <c:showVal val="1"/>
            </c:dLbl>
            <c:dLbl>
              <c:idx val="5"/>
              <c:layout>
                <c:manualLayout>
                  <c:x val="5.6163998876719023E-3"/>
                  <c:y val="-6.1366806136680822E-2"/>
                </c:manualLayout>
              </c:layout>
              <c:showVal val="1"/>
            </c:dLbl>
            <c:txPr>
              <a:bodyPr/>
              <a:lstStyle/>
              <a:p>
                <a:pPr>
                  <a:defRPr sz="1200"/>
                </a:pPr>
                <a:endParaRPr lang="pl-PL"/>
              </a:p>
            </c:txPr>
            <c:showVal val="1"/>
          </c:dLbls>
          <c:cat>
            <c:strRef>
              <c:f>Arkusz7!$B$1:$G$1</c:f>
              <c:strCache>
                <c:ptCount val="6"/>
                <c:pt idx="0">
                  <c:v>2007</c:v>
                </c:pt>
                <c:pt idx="1">
                  <c:v>2008</c:v>
                </c:pt>
                <c:pt idx="2">
                  <c:v>2009</c:v>
                </c:pt>
                <c:pt idx="3">
                  <c:v>2010</c:v>
                </c:pt>
                <c:pt idx="4">
                  <c:v>2011</c:v>
                </c:pt>
                <c:pt idx="5">
                  <c:v>I-VI 2012</c:v>
                </c:pt>
              </c:strCache>
            </c:strRef>
          </c:cat>
          <c:val>
            <c:numRef>
              <c:f>Arkusz7!$B$3:$G$3</c:f>
              <c:numCache>
                <c:formatCode>General</c:formatCode>
                <c:ptCount val="6"/>
                <c:pt idx="0">
                  <c:v>108</c:v>
                </c:pt>
                <c:pt idx="1">
                  <c:v>201</c:v>
                </c:pt>
                <c:pt idx="2">
                  <c:v>498</c:v>
                </c:pt>
                <c:pt idx="3">
                  <c:v>442</c:v>
                </c:pt>
                <c:pt idx="4">
                  <c:v>404</c:v>
                </c:pt>
                <c:pt idx="5">
                  <c:v>214</c:v>
                </c:pt>
              </c:numCache>
            </c:numRef>
          </c:val>
        </c:ser>
        <c:dLbls>
          <c:showVal val="1"/>
        </c:dLbls>
        <c:shape val="box"/>
        <c:axId val="93282688"/>
        <c:axId val="93284224"/>
        <c:axId val="0"/>
      </c:bar3DChart>
      <c:catAx>
        <c:axId val="93282688"/>
        <c:scaling>
          <c:orientation val="minMax"/>
        </c:scaling>
        <c:axPos val="b"/>
        <c:numFmt formatCode="General" sourceLinked="1"/>
        <c:tickLblPos val="nextTo"/>
        <c:crossAx val="93284224"/>
        <c:crosses val="autoZero"/>
        <c:auto val="1"/>
        <c:lblAlgn val="ctr"/>
        <c:lblOffset val="100"/>
      </c:catAx>
      <c:valAx>
        <c:axId val="93284224"/>
        <c:scaling>
          <c:orientation val="minMax"/>
        </c:scaling>
        <c:axPos val="l"/>
        <c:majorGridlines/>
        <c:numFmt formatCode="General" sourceLinked="1"/>
        <c:tickLblPos val="nextTo"/>
        <c:crossAx val="93282688"/>
        <c:crosses val="autoZero"/>
        <c:crossBetween val="between"/>
      </c:valAx>
    </c:plotArea>
    <c:legend>
      <c:legendPos val="b"/>
      <c:layout>
        <c:manualLayout>
          <c:xMode val="edge"/>
          <c:yMode val="edge"/>
          <c:x val="1.1542365123483425E-2"/>
          <c:y val="0.79269748185242528"/>
          <c:w val="0.98533986958454123"/>
          <c:h val="0.16210456956478717"/>
        </c:manualLayout>
      </c:layout>
      <c:txPr>
        <a:bodyPr/>
        <a:lstStyle/>
        <a:p>
          <a:pPr>
            <a:defRPr sz="1200"/>
          </a:pPr>
          <a:endParaRPr lang="pl-PL"/>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2.4241490360580448E-2"/>
          <c:y val="6.7378944586244091E-2"/>
          <c:w val="0.95151701927883914"/>
          <c:h val="0.68439708791691456"/>
        </c:manualLayout>
      </c:layout>
      <c:barChart>
        <c:barDir val="col"/>
        <c:grouping val="clustered"/>
        <c:ser>
          <c:idx val="0"/>
          <c:order val="0"/>
          <c:dLbls>
            <c:numFmt formatCode="0.0%" sourceLinked="0"/>
            <c:txPr>
              <a:bodyPr/>
              <a:lstStyle/>
              <a:p>
                <a:pPr>
                  <a:defRPr sz="1100"/>
                </a:pPr>
                <a:endParaRPr lang="pl-PL"/>
              </a:p>
            </c:txPr>
            <c:showVal val="1"/>
          </c:dLbls>
          <c:cat>
            <c:strRef>
              <c:f>'stan migracji'!$J$3:$J$5</c:f>
              <c:strCache>
                <c:ptCount val="3"/>
                <c:pt idx="0">
                  <c:v>Tak, jest taka osoba/y w tym gospodarstwie </c:v>
                </c:pt>
                <c:pt idx="1">
                  <c:v>Tak, jest nadal za granicą</c:v>
                </c:pt>
                <c:pt idx="2">
                  <c:v>Nie, nie ma takiej osoby w tym gospodarstwie</c:v>
                </c:pt>
              </c:strCache>
            </c:strRef>
          </c:cat>
          <c:val>
            <c:numRef>
              <c:f>'stan migracji'!$K$3:$K$5</c:f>
              <c:numCache>
                <c:formatCode>0%</c:formatCode>
                <c:ptCount val="3"/>
                <c:pt idx="0">
                  <c:v>2.2824754901960797E-2</c:v>
                </c:pt>
                <c:pt idx="1">
                  <c:v>7.2763480392157034E-2</c:v>
                </c:pt>
                <c:pt idx="2">
                  <c:v>0.90441176470588158</c:v>
                </c:pt>
              </c:numCache>
            </c:numRef>
          </c:val>
        </c:ser>
        <c:axId val="92085248"/>
        <c:axId val="92087040"/>
      </c:barChart>
      <c:catAx>
        <c:axId val="92085248"/>
        <c:scaling>
          <c:orientation val="minMax"/>
        </c:scaling>
        <c:axPos val="b"/>
        <c:majorTickMark val="none"/>
        <c:tickLblPos val="nextTo"/>
        <c:txPr>
          <a:bodyPr/>
          <a:lstStyle/>
          <a:p>
            <a:pPr>
              <a:defRPr sz="1100"/>
            </a:pPr>
            <a:endParaRPr lang="pl-PL"/>
          </a:p>
        </c:txPr>
        <c:crossAx val="92087040"/>
        <c:crosses val="autoZero"/>
        <c:auto val="1"/>
        <c:lblAlgn val="ctr"/>
        <c:lblOffset val="100"/>
      </c:catAx>
      <c:valAx>
        <c:axId val="92087040"/>
        <c:scaling>
          <c:orientation val="minMax"/>
        </c:scaling>
        <c:axPos val="l"/>
        <c:numFmt formatCode="0%" sourceLinked="0"/>
        <c:tickLblPos val="nextTo"/>
        <c:txPr>
          <a:bodyPr/>
          <a:lstStyle/>
          <a:p>
            <a:pPr>
              <a:defRPr sz="1100"/>
            </a:pPr>
            <a:endParaRPr lang="pl-PL"/>
          </a:p>
        </c:txPr>
        <c:crossAx val="92085248"/>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l-PL"/>
  <c:style val="10"/>
  <c:chart>
    <c:plotArea>
      <c:layout/>
      <c:barChart>
        <c:barDir val="bar"/>
        <c:grouping val="stacked"/>
        <c:ser>
          <c:idx val="0"/>
          <c:order val="0"/>
          <c:tx>
            <c:strRef>
              <c:f>Arkusz3!$D$131</c:f>
              <c:strCache>
                <c:ptCount val="1"/>
                <c:pt idx="0">
                  <c:v>Migranci powrotni</c:v>
                </c:pt>
              </c:strCache>
            </c:strRef>
          </c:tx>
          <c:spPr>
            <a:solidFill>
              <a:srgbClr val="184683"/>
            </a:solidFill>
          </c:spPr>
          <c:dLbls>
            <c:dLbl>
              <c:idx val="1"/>
              <c:layout>
                <c:manualLayout>
                  <c:x val="6.920415224913495E-3"/>
                  <c:y val="0"/>
                </c:manualLayout>
              </c:layout>
              <c:dLblPos val="ctr"/>
              <c:showVal val="1"/>
            </c:dLbl>
            <c:txPr>
              <a:bodyPr/>
              <a:lstStyle/>
              <a:p>
                <a:pPr>
                  <a:defRPr sz="1100">
                    <a:solidFill>
                      <a:schemeClr val="bg1"/>
                    </a:solidFill>
                  </a:defRPr>
                </a:pPr>
                <a:endParaRPr lang="pl-PL"/>
              </a:p>
            </c:txPr>
            <c:dLblPos val="ctr"/>
            <c:showVal val="1"/>
          </c:dLbls>
          <c:cat>
            <c:strRef>
              <c:f>Arkusz3!$C$132:$C$148</c:f>
              <c:strCache>
                <c:ptCount val="17"/>
                <c:pt idx="0">
                  <c:v>Powiat augustowski</c:v>
                </c:pt>
                <c:pt idx="1">
                  <c:v>Powiat białostocki</c:v>
                </c:pt>
                <c:pt idx="2">
                  <c:v>Powiat m. Białystok</c:v>
                </c:pt>
                <c:pt idx="3">
                  <c:v>Powiat bielski</c:v>
                </c:pt>
                <c:pt idx="4">
                  <c:v>Powiat grajewski</c:v>
                </c:pt>
                <c:pt idx="5">
                  <c:v>Powiat hajnowski</c:v>
                </c:pt>
                <c:pt idx="6">
                  <c:v>Powiat kolneński</c:v>
                </c:pt>
                <c:pt idx="7">
                  <c:v>Powiat m. Łomża</c:v>
                </c:pt>
                <c:pt idx="8">
                  <c:v>Powiat łomżyński</c:v>
                </c:pt>
                <c:pt idx="9">
                  <c:v>Powiat moniecki</c:v>
                </c:pt>
                <c:pt idx="10">
                  <c:v>Powiat sejneński</c:v>
                </c:pt>
                <c:pt idx="11">
                  <c:v>Powiat siemiatycki</c:v>
                </c:pt>
                <c:pt idx="12">
                  <c:v>Powiat sokólski</c:v>
                </c:pt>
                <c:pt idx="13">
                  <c:v>Powiat suwalski</c:v>
                </c:pt>
                <c:pt idx="14">
                  <c:v>Powiat m. Suwałki</c:v>
                </c:pt>
                <c:pt idx="15">
                  <c:v>Powiat wysokomazowiecki</c:v>
                </c:pt>
                <c:pt idx="16">
                  <c:v>Powiat zambrowski</c:v>
                </c:pt>
              </c:strCache>
            </c:strRef>
          </c:cat>
          <c:val>
            <c:numRef>
              <c:f>Arkusz3!$D$132:$D$148</c:f>
              <c:numCache>
                <c:formatCode>0.0%</c:formatCode>
                <c:ptCount val="17"/>
                <c:pt idx="0">
                  <c:v>3.9000000000000014E-2</c:v>
                </c:pt>
                <c:pt idx="1">
                  <c:v>8.0000000000000227E-3</c:v>
                </c:pt>
                <c:pt idx="2">
                  <c:v>1.6000000000000021E-2</c:v>
                </c:pt>
                <c:pt idx="3">
                  <c:v>1.7999999999999999E-2</c:v>
                </c:pt>
                <c:pt idx="4" formatCode="0%">
                  <c:v>1.0000000000000005E-2</c:v>
                </c:pt>
                <c:pt idx="5">
                  <c:v>2.1000000000000012E-2</c:v>
                </c:pt>
                <c:pt idx="6">
                  <c:v>1.6000000000000021E-2</c:v>
                </c:pt>
                <c:pt idx="7">
                  <c:v>2.3E-2</c:v>
                </c:pt>
                <c:pt idx="8">
                  <c:v>2.1000000000000012E-2</c:v>
                </c:pt>
                <c:pt idx="9">
                  <c:v>2.9000000000000001E-2</c:v>
                </c:pt>
                <c:pt idx="10">
                  <c:v>4.2000000000000023E-2</c:v>
                </c:pt>
                <c:pt idx="11">
                  <c:v>1.6000000000000021E-2</c:v>
                </c:pt>
                <c:pt idx="12">
                  <c:v>2.5999999999999999E-2</c:v>
                </c:pt>
                <c:pt idx="13">
                  <c:v>2.1000000000000012E-2</c:v>
                </c:pt>
                <c:pt idx="14">
                  <c:v>2.9000000000000001E-2</c:v>
                </c:pt>
                <c:pt idx="15">
                  <c:v>2.9000000000000001E-2</c:v>
                </c:pt>
                <c:pt idx="16">
                  <c:v>2.5999999999999999E-2</c:v>
                </c:pt>
              </c:numCache>
            </c:numRef>
          </c:val>
        </c:ser>
        <c:ser>
          <c:idx val="1"/>
          <c:order val="1"/>
          <c:tx>
            <c:strRef>
              <c:f>Arkusz3!$E$131</c:f>
              <c:strCache>
                <c:ptCount val="1"/>
                <c:pt idx="0">
                  <c:v>Emigranci</c:v>
                </c:pt>
              </c:strCache>
            </c:strRef>
          </c:tx>
          <c:spPr>
            <a:solidFill>
              <a:srgbClr val="3C9424"/>
            </a:solidFill>
          </c:spPr>
          <c:dLbls>
            <c:txPr>
              <a:bodyPr/>
              <a:lstStyle/>
              <a:p>
                <a:pPr>
                  <a:defRPr sz="1100">
                    <a:solidFill>
                      <a:schemeClr val="bg1"/>
                    </a:solidFill>
                  </a:defRPr>
                </a:pPr>
                <a:endParaRPr lang="pl-PL"/>
              </a:p>
            </c:txPr>
            <c:dLblPos val="ctr"/>
            <c:showVal val="1"/>
          </c:dLbls>
          <c:cat>
            <c:strRef>
              <c:f>Arkusz3!$C$132:$C$148</c:f>
              <c:strCache>
                <c:ptCount val="17"/>
                <c:pt idx="0">
                  <c:v>Powiat augustowski</c:v>
                </c:pt>
                <c:pt idx="1">
                  <c:v>Powiat białostocki</c:v>
                </c:pt>
                <c:pt idx="2">
                  <c:v>Powiat m. Białystok</c:v>
                </c:pt>
                <c:pt idx="3">
                  <c:v>Powiat bielski</c:v>
                </c:pt>
                <c:pt idx="4">
                  <c:v>Powiat grajewski</c:v>
                </c:pt>
                <c:pt idx="5">
                  <c:v>Powiat hajnowski</c:v>
                </c:pt>
                <c:pt idx="6">
                  <c:v>Powiat kolneński</c:v>
                </c:pt>
                <c:pt idx="7">
                  <c:v>Powiat m. Łomża</c:v>
                </c:pt>
                <c:pt idx="8">
                  <c:v>Powiat łomżyński</c:v>
                </c:pt>
                <c:pt idx="9">
                  <c:v>Powiat moniecki</c:v>
                </c:pt>
                <c:pt idx="10">
                  <c:v>Powiat sejneński</c:v>
                </c:pt>
                <c:pt idx="11">
                  <c:v>Powiat siemiatycki</c:v>
                </c:pt>
                <c:pt idx="12">
                  <c:v>Powiat sokólski</c:v>
                </c:pt>
                <c:pt idx="13">
                  <c:v>Powiat suwalski</c:v>
                </c:pt>
                <c:pt idx="14">
                  <c:v>Powiat m. Suwałki</c:v>
                </c:pt>
                <c:pt idx="15">
                  <c:v>Powiat wysokomazowiecki</c:v>
                </c:pt>
                <c:pt idx="16">
                  <c:v>Powiat zambrowski</c:v>
                </c:pt>
              </c:strCache>
            </c:strRef>
          </c:cat>
          <c:val>
            <c:numRef>
              <c:f>Arkusz3!$E$132:$E$148</c:f>
              <c:numCache>
                <c:formatCode>0.0%</c:formatCode>
                <c:ptCount val="17"/>
                <c:pt idx="0">
                  <c:v>7.8100000000000003E-2</c:v>
                </c:pt>
                <c:pt idx="1">
                  <c:v>4.9500000000000023E-2</c:v>
                </c:pt>
                <c:pt idx="2">
                  <c:v>3.1300000000000001E-2</c:v>
                </c:pt>
                <c:pt idx="3">
                  <c:v>5.7300000000000434E-2</c:v>
                </c:pt>
                <c:pt idx="4">
                  <c:v>8.0700000000000063E-2</c:v>
                </c:pt>
                <c:pt idx="5">
                  <c:v>5.7300000000000434E-2</c:v>
                </c:pt>
                <c:pt idx="6">
                  <c:v>9.11E-2</c:v>
                </c:pt>
                <c:pt idx="7">
                  <c:v>6.25E-2</c:v>
                </c:pt>
                <c:pt idx="8">
                  <c:v>6.25E-2</c:v>
                </c:pt>
                <c:pt idx="9">
                  <c:v>0.10940000000000009</c:v>
                </c:pt>
                <c:pt idx="10">
                  <c:v>9.9000000000000046E-2</c:v>
                </c:pt>
                <c:pt idx="11">
                  <c:v>8.3300000000000041E-2</c:v>
                </c:pt>
                <c:pt idx="12">
                  <c:v>7.8100000000000003E-2</c:v>
                </c:pt>
                <c:pt idx="13">
                  <c:v>8.3300000000000041E-2</c:v>
                </c:pt>
                <c:pt idx="14">
                  <c:v>7.8100000000000003E-2</c:v>
                </c:pt>
                <c:pt idx="15">
                  <c:v>5.7300000000000434E-2</c:v>
                </c:pt>
                <c:pt idx="16">
                  <c:v>7.8100000000000003E-2</c:v>
                </c:pt>
              </c:numCache>
            </c:numRef>
          </c:val>
        </c:ser>
        <c:dLbls>
          <c:showVal val="1"/>
        </c:dLbls>
        <c:overlap val="100"/>
        <c:axId val="92124672"/>
        <c:axId val="92126208"/>
      </c:barChart>
      <c:catAx>
        <c:axId val="92124672"/>
        <c:scaling>
          <c:orientation val="minMax"/>
        </c:scaling>
        <c:axPos val="l"/>
        <c:tickLblPos val="nextTo"/>
        <c:txPr>
          <a:bodyPr/>
          <a:lstStyle/>
          <a:p>
            <a:pPr>
              <a:defRPr sz="1100"/>
            </a:pPr>
            <a:endParaRPr lang="pl-PL"/>
          </a:p>
        </c:txPr>
        <c:crossAx val="92126208"/>
        <c:crosses val="autoZero"/>
        <c:auto val="1"/>
        <c:lblAlgn val="ctr"/>
        <c:lblOffset val="100"/>
      </c:catAx>
      <c:valAx>
        <c:axId val="92126208"/>
        <c:scaling>
          <c:orientation val="minMax"/>
          <c:max val="0.15000000000000024"/>
        </c:scaling>
        <c:axPos val="b"/>
        <c:majorGridlines>
          <c:spPr>
            <a:ln>
              <a:noFill/>
            </a:ln>
          </c:spPr>
        </c:majorGridlines>
        <c:numFmt formatCode="0%" sourceLinked="0"/>
        <c:tickLblPos val="nextTo"/>
        <c:crossAx val="92124672"/>
        <c:crosses val="autoZero"/>
        <c:crossBetween val="between"/>
        <c:majorUnit val="3.0000000000000016E-2"/>
      </c:valAx>
    </c:plotArea>
    <c:legend>
      <c:legendPos val="b"/>
      <c:layout/>
      <c:txPr>
        <a:bodyPr/>
        <a:lstStyle/>
        <a:p>
          <a:pPr>
            <a:defRPr sz="900" b="1"/>
          </a:pPr>
          <a:endParaRPr lang="pl-PL"/>
        </a:p>
      </c:txP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txPr>
              <a:bodyPr/>
              <a:lstStyle/>
              <a:p>
                <a:pPr>
                  <a:defRPr sz="1100"/>
                </a:pPr>
                <a:endParaRPr lang="pl-PL"/>
              </a:p>
            </c:txPr>
            <c:showVal val="1"/>
          </c:dLbls>
          <c:cat>
            <c:strRef>
              <c:f>zmienne!$B$1949:$B$1954</c:f>
              <c:strCache>
                <c:ptCount val="6"/>
                <c:pt idx="0">
                  <c:v>18-24</c:v>
                </c:pt>
                <c:pt idx="1">
                  <c:v>25-34</c:v>
                </c:pt>
                <c:pt idx="2">
                  <c:v>35-44</c:v>
                </c:pt>
                <c:pt idx="3">
                  <c:v>45-54</c:v>
                </c:pt>
                <c:pt idx="4">
                  <c:v>55-64</c:v>
                </c:pt>
                <c:pt idx="5">
                  <c:v>65 i więcej</c:v>
                </c:pt>
              </c:strCache>
            </c:strRef>
          </c:cat>
          <c:val>
            <c:numRef>
              <c:f>zmienne!$E$1949:$E$1954</c:f>
              <c:numCache>
                <c:formatCode>0%</c:formatCode>
                <c:ptCount val="6"/>
                <c:pt idx="0">
                  <c:v>0.16778523489933475</c:v>
                </c:pt>
                <c:pt idx="1">
                  <c:v>0.40939597315437187</c:v>
                </c:pt>
                <c:pt idx="2">
                  <c:v>0.221476510067114</c:v>
                </c:pt>
                <c:pt idx="3">
                  <c:v>0.12080536912751701</c:v>
                </c:pt>
                <c:pt idx="4">
                  <c:v>5.3691275167785157E-2</c:v>
                </c:pt>
                <c:pt idx="5">
                  <c:v>2.6845637583893755E-2</c:v>
                </c:pt>
              </c:numCache>
            </c:numRef>
          </c:val>
        </c:ser>
        <c:dLbls>
          <c:showVal val="1"/>
        </c:dLbls>
        <c:overlap val="-25"/>
        <c:axId val="93351936"/>
        <c:axId val="93353472"/>
      </c:barChart>
      <c:catAx>
        <c:axId val="93351936"/>
        <c:scaling>
          <c:orientation val="minMax"/>
        </c:scaling>
        <c:axPos val="l"/>
        <c:majorTickMark val="none"/>
        <c:tickLblPos val="nextTo"/>
        <c:txPr>
          <a:bodyPr/>
          <a:lstStyle/>
          <a:p>
            <a:pPr>
              <a:defRPr sz="1100"/>
            </a:pPr>
            <a:endParaRPr lang="pl-PL"/>
          </a:p>
        </c:txPr>
        <c:crossAx val="93353472"/>
        <c:crosses val="autoZero"/>
        <c:auto val="1"/>
        <c:lblAlgn val="ctr"/>
        <c:lblOffset val="100"/>
      </c:catAx>
      <c:valAx>
        <c:axId val="93353472"/>
        <c:scaling>
          <c:orientation val="minMax"/>
        </c:scaling>
        <c:axPos val="b"/>
        <c:numFmt formatCode="0%" sourceLinked="1"/>
        <c:tickLblPos val="nextTo"/>
        <c:txPr>
          <a:bodyPr/>
          <a:lstStyle/>
          <a:p>
            <a:pPr>
              <a:defRPr sz="1100"/>
            </a:pPr>
            <a:endParaRPr lang="pl-PL"/>
          </a:p>
        </c:txPr>
        <c:crossAx val="93351936"/>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txPr>
              <a:bodyPr/>
              <a:lstStyle/>
              <a:p>
                <a:pPr>
                  <a:defRPr sz="1100"/>
                </a:pPr>
                <a:endParaRPr lang="pl-PL"/>
              </a:p>
            </c:txPr>
            <c:showVal val="1"/>
          </c:dLbls>
          <c:cat>
            <c:strRef>
              <c:f>zmienne!$B$1959:$B$1964</c:f>
              <c:strCache>
                <c:ptCount val="6"/>
                <c:pt idx="0">
                  <c:v>Podstawowe</c:v>
                </c:pt>
                <c:pt idx="1">
                  <c:v>Gimnazjalne</c:v>
                </c:pt>
                <c:pt idx="2">
                  <c:v>Zasadnicze zawodowe</c:v>
                </c:pt>
                <c:pt idx="3">
                  <c:v>Średnie ogólne</c:v>
                </c:pt>
                <c:pt idx="4">
                  <c:v>Średnie zawodowe (techniczne)</c:v>
                </c:pt>
                <c:pt idx="5">
                  <c:v>Wyższe</c:v>
                </c:pt>
              </c:strCache>
            </c:strRef>
          </c:cat>
          <c:val>
            <c:numRef>
              <c:f>zmienne!$E$1959:$E$1964</c:f>
              <c:numCache>
                <c:formatCode>0%</c:formatCode>
                <c:ptCount val="6"/>
                <c:pt idx="0">
                  <c:v>2.6845637583893755E-2</c:v>
                </c:pt>
                <c:pt idx="1">
                  <c:v>1.3422818791946301E-2</c:v>
                </c:pt>
                <c:pt idx="2">
                  <c:v>0.134228187919466</c:v>
                </c:pt>
                <c:pt idx="3">
                  <c:v>0.16778523489933475</c:v>
                </c:pt>
                <c:pt idx="4">
                  <c:v>0.23489932885906331</c:v>
                </c:pt>
                <c:pt idx="5">
                  <c:v>0.42281879194631977</c:v>
                </c:pt>
              </c:numCache>
            </c:numRef>
          </c:val>
        </c:ser>
        <c:dLbls>
          <c:showVal val="1"/>
        </c:dLbls>
        <c:overlap val="-25"/>
        <c:axId val="93381376"/>
        <c:axId val="93382912"/>
      </c:barChart>
      <c:catAx>
        <c:axId val="93381376"/>
        <c:scaling>
          <c:orientation val="minMax"/>
        </c:scaling>
        <c:axPos val="l"/>
        <c:majorTickMark val="none"/>
        <c:tickLblPos val="nextTo"/>
        <c:txPr>
          <a:bodyPr/>
          <a:lstStyle/>
          <a:p>
            <a:pPr>
              <a:defRPr sz="1100" b="1"/>
            </a:pPr>
            <a:endParaRPr lang="pl-PL"/>
          </a:p>
        </c:txPr>
        <c:crossAx val="93382912"/>
        <c:crosses val="autoZero"/>
        <c:auto val="1"/>
        <c:lblAlgn val="ctr"/>
        <c:lblOffset val="100"/>
      </c:catAx>
      <c:valAx>
        <c:axId val="93382912"/>
        <c:scaling>
          <c:orientation val="minMax"/>
        </c:scaling>
        <c:axPos val="b"/>
        <c:numFmt formatCode="0%" sourceLinked="1"/>
        <c:tickLblPos val="nextTo"/>
        <c:txPr>
          <a:bodyPr/>
          <a:lstStyle/>
          <a:p>
            <a:pPr>
              <a:defRPr sz="1100"/>
            </a:pPr>
            <a:endParaRPr lang="pl-PL"/>
          </a:p>
        </c:txPr>
        <c:crossAx val="93381376"/>
        <c:crosses val="autoZero"/>
        <c:crossBetween val="between"/>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manualLayout>
          <c:layoutTarget val="inner"/>
          <c:xMode val="edge"/>
          <c:yMode val="edge"/>
          <c:x val="0.19987404956023044"/>
          <c:y val="5.0925925925925923E-2"/>
          <c:w val="0.7163900406169037"/>
          <c:h val="0.89814814814814814"/>
        </c:manualLayout>
      </c:layout>
      <c:barChart>
        <c:barDir val="bar"/>
        <c:grouping val="clustered"/>
        <c:ser>
          <c:idx val="0"/>
          <c:order val="0"/>
          <c:dLbls>
            <c:txPr>
              <a:bodyPr/>
              <a:lstStyle/>
              <a:p>
                <a:pPr>
                  <a:defRPr sz="1200"/>
                </a:pPr>
                <a:endParaRPr lang="pl-PL"/>
              </a:p>
            </c:txPr>
            <c:showVal val="1"/>
          </c:dLbls>
          <c:cat>
            <c:strRef>
              <c:f>zmienne!$O$203:$O$212</c:f>
              <c:strCache>
                <c:ptCount val="10"/>
                <c:pt idx="0">
                  <c:v>Trudno powiedzieć</c:v>
                </c:pt>
                <c:pt idx="1">
                  <c:v>Do 3 miesięcy</c:v>
                </c:pt>
                <c:pt idx="2">
                  <c:v>Do pół roku</c:v>
                </c:pt>
                <c:pt idx="3">
                  <c:v>Do roku</c:v>
                </c:pt>
                <c:pt idx="4">
                  <c:v>Do 2 lat</c:v>
                </c:pt>
                <c:pt idx="5">
                  <c:v>Do 3 lat</c:v>
                </c:pt>
                <c:pt idx="6">
                  <c:v>Do 4 lat</c:v>
                </c:pt>
                <c:pt idx="7">
                  <c:v>5 lat</c:v>
                </c:pt>
                <c:pt idx="8">
                  <c:v>6-7 lat</c:v>
                </c:pt>
                <c:pt idx="9">
                  <c:v>8 lat i więcej</c:v>
                </c:pt>
              </c:strCache>
            </c:strRef>
          </c:cat>
          <c:val>
            <c:numRef>
              <c:f>zmienne!$P$203:$P$212</c:f>
              <c:numCache>
                <c:formatCode>0.0%</c:formatCode>
                <c:ptCount val="10"/>
                <c:pt idx="0">
                  <c:v>5.4800000000000133E-2</c:v>
                </c:pt>
                <c:pt idx="1">
                  <c:v>0.18093959731544051</c:v>
                </c:pt>
                <c:pt idx="2">
                  <c:v>0.32872483221477655</c:v>
                </c:pt>
                <c:pt idx="3">
                  <c:v>0.22182550335570467</c:v>
                </c:pt>
                <c:pt idx="4">
                  <c:v>8.7000000000000022E-2</c:v>
                </c:pt>
                <c:pt idx="5">
                  <c:v>2.0000000000000011E-2</c:v>
                </c:pt>
                <c:pt idx="6">
                  <c:v>2.0000000000000011E-2</c:v>
                </c:pt>
                <c:pt idx="7" formatCode="0.00%">
                  <c:v>3.4000000000000002E-2</c:v>
                </c:pt>
                <c:pt idx="8" formatCode="0.00%">
                  <c:v>2.5999999999999995E-2</c:v>
                </c:pt>
                <c:pt idx="9">
                  <c:v>2.7000000000000256E-2</c:v>
                </c:pt>
              </c:numCache>
            </c:numRef>
          </c:val>
        </c:ser>
        <c:dLbls>
          <c:showVal val="1"/>
        </c:dLbls>
        <c:overlap val="-25"/>
        <c:axId val="92694784"/>
        <c:axId val="92696576"/>
      </c:barChart>
      <c:catAx>
        <c:axId val="92694784"/>
        <c:scaling>
          <c:orientation val="minMax"/>
        </c:scaling>
        <c:axPos val="l"/>
        <c:majorTickMark val="none"/>
        <c:tickLblPos val="nextTo"/>
        <c:txPr>
          <a:bodyPr/>
          <a:lstStyle/>
          <a:p>
            <a:pPr>
              <a:defRPr sz="1200" b="1"/>
            </a:pPr>
            <a:endParaRPr lang="pl-PL"/>
          </a:p>
        </c:txPr>
        <c:crossAx val="92696576"/>
        <c:crosses val="autoZero"/>
        <c:auto val="1"/>
        <c:lblAlgn val="ctr"/>
        <c:lblOffset val="100"/>
      </c:catAx>
      <c:valAx>
        <c:axId val="92696576"/>
        <c:scaling>
          <c:orientation val="minMax"/>
        </c:scaling>
        <c:axPos val="b"/>
        <c:numFmt formatCode="0%" sourceLinked="0"/>
        <c:tickLblPos val="nextTo"/>
        <c:crossAx val="92694784"/>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pl-PL"/>
  <c:style val="10"/>
  <c:chart>
    <c:autoTitleDeleted val="1"/>
    <c:plotArea>
      <c:layout/>
      <c:barChart>
        <c:barDir val="bar"/>
        <c:grouping val="clustered"/>
        <c:ser>
          <c:idx val="0"/>
          <c:order val="0"/>
          <c:dLbls>
            <c:txPr>
              <a:bodyPr/>
              <a:lstStyle/>
              <a:p>
                <a:pPr>
                  <a:defRPr sz="1200"/>
                </a:pPr>
                <a:endParaRPr lang="pl-PL"/>
              </a:p>
            </c:txPr>
            <c:showVal val="1"/>
          </c:dLbls>
          <c:cat>
            <c:strRef>
              <c:f>zmienne!$I$284:$I$288</c:f>
              <c:strCache>
                <c:ptCount val="5"/>
                <c:pt idx="0">
                  <c:v>Wyjazd  biznesowy</c:v>
                </c:pt>
                <c:pt idx="1">
                  <c:v>Wakacje</c:v>
                </c:pt>
                <c:pt idx="2">
                  <c:v>Nielegalna praca zarobkowa</c:v>
                </c:pt>
                <c:pt idx="3">
                  <c:v>Nauka/edukacja</c:v>
                </c:pt>
                <c:pt idx="4">
                  <c:v>Legalna praca zarobkowa</c:v>
                </c:pt>
              </c:strCache>
            </c:strRef>
          </c:cat>
          <c:val>
            <c:numRef>
              <c:f>zmienne!$J$284:$J$288</c:f>
              <c:numCache>
                <c:formatCode>0.0%</c:formatCode>
                <c:ptCount val="5"/>
                <c:pt idx="0">
                  <c:v>7.0000000000000114E-3</c:v>
                </c:pt>
                <c:pt idx="1">
                  <c:v>2.1000000000000012E-2</c:v>
                </c:pt>
                <c:pt idx="2">
                  <c:v>0.14765100671140899</c:v>
                </c:pt>
                <c:pt idx="3">
                  <c:v>0.18700000000000044</c:v>
                </c:pt>
                <c:pt idx="4">
                  <c:v>0.63758389261745063</c:v>
                </c:pt>
              </c:numCache>
            </c:numRef>
          </c:val>
        </c:ser>
        <c:dLbls>
          <c:showVal val="1"/>
        </c:dLbls>
        <c:overlap val="-25"/>
        <c:axId val="93672576"/>
        <c:axId val="93670784"/>
      </c:barChart>
      <c:valAx>
        <c:axId val="93670784"/>
        <c:scaling>
          <c:orientation val="minMax"/>
        </c:scaling>
        <c:axPos val="b"/>
        <c:numFmt formatCode="0%" sourceLinked="0"/>
        <c:tickLblPos val="nextTo"/>
        <c:crossAx val="93672576"/>
        <c:crosses val="autoZero"/>
        <c:crossBetween val="between"/>
      </c:valAx>
      <c:catAx>
        <c:axId val="93672576"/>
        <c:scaling>
          <c:orientation val="minMax"/>
        </c:scaling>
        <c:axPos val="l"/>
        <c:majorTickMark val="none"/>
        <c:tickLblPos val="nextTo"/>
        <c:txPr>
          <a:bodyPr/>
          <a:lstStyle/>
          <a:p>
            <a:pPr>
              <a:defRPr sz="1200" b="1"/>
            </a:pPr>
            <a:endParaRPr lang="pl-PL"/>
          </a:p>
        </c:txPr>
        <c:crossAx val="93670784"/>
        <c:crosses val="autoZero"/>
        <c:auto val="1"/>
        <c:lblAlgn val="ctr"/>
        <c:lblOffset val="100"/>
      </c:catAx>
    </c:plotArea>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5DFEF-BC60-4172-9D24-A149CCDBAF95}" type="datetimeFigureOut">
              <a:rPr lang="pl-PL" smtClean="0"/>
              <a:pPr/>
              <a:t>2012-12-19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3A059C-B0A1-4722-B460-9C89146B6C30}"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BD3A059C-B0A1-4722-B460-9C89146B6C30}" type="slidenum">
              <a:rPr lang="pl-PL" smtClean="0"/>
              <a:pPr/>
              <a:t>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77DA2-3520-42D9-8246-BBC1E5D7E4EB}" type="datetimeFigureOut">
              <a:rPr lang="pl-PL" smtClean="0"/>
              <a:pPr/>
              <a:t>2012-12-19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74759C9-D76E-4284-9DCF-677BB26C3D89}"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77DA2-3520-42D9-8246-BBC1E5D7E4EB}" type="datetimeFigureOut">
              <a:rPr lang="pl-PL" smtClean="0"/>
              <a:pPr/>
              <a:t>2012-12-19</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759C9-D76E-4284-9DCF-677BB26C3D89}"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mailto:biuro@instytut-ipc.pl"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www.instytut-ipc.p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e tekstowe 7"/>
          <p:cNvSpPr txBox="1"/>
          <p:nvPr/>
        </p:nvSpPr>
        <p:spPr>
          <a:xfrm>
            <a:off x="179512" y="1484784"/>
            <a:ext cx="8784976" cy="3693319"/>
          </a:xfrm>
          <a:prstGeom prst="rect">
            <a:avLst/>
          </a:prstGeom>
          <a:noFill/>
        </p:spPr>
        <p:txBody>
          <a:bodyPr wrap="square" rtlCol="0">
            <a:spAutoFit/>
          </a:bodyPr>
          <a:lstStyle/>
          <a:p>
            <a:pPr lvl="0"/>
            <a:endParaRPr lang="pl-PL" dirty="0" smtClean="0"/>
          </a:p>
          <a:p>
            <a:pPr lvl="0" algn="ctr">
              <a:lnSpc>
                <a:spcPct val="150000"/>
              </a:lnSpc>
            </a:pPr>
            <a:r>
              <a:rPr lang="pl-PL" sz="3600" b="1" dirty="0" smtClean="0"/>
              <a:t>Prezentacja wyników badania                                  pn. „Powroty z zagranicy mieszkańców                 województwa podlaskiego”</a:t>
            </a:r>
          </a:p>
          <a:p>
            <a:pPr lvl="0" algn="ctr"/>
            <a:endParaRPr lang="pl-PL" dirty="0" smtClean="0"/>
          </a:p>
          <a:p>
            <a:pPr lvl="0" algn="ctr"/>
            <a:endParaRPr lang="pl-PL" dirty="0" smtClean="0"/>
          </a:p>
          <a:p>
            <a:pPr lvl="0" algn="ct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467544" y="1196752"/>
            <a:ext cx="8352928" cy="4339650"/>
          </a:xfrm>
          <a:prstGeom prst="rect">
            <a:avLst/>
          </a:prstGeom>
          <a:noFill/>
        </p:spPr>
        <p:txBody>
          <a:bodyPr wrap="square" rtlCol="0">
            <a:spAutoFit/>
          </a:bodyPr>
          <a:lstStyle/>
          <a:p>
            <a:pPr algn="ctr"/>
            <a:r>
              <a:rPr lang="pl-PL" sz="2400" b="1" dirty="0" smtClean="0"/>
              <a:t>Kto był badany?</a:t>
            </a:r>
          </a:p>
          <a:p>
            <a:endParaRPr lang="pl-PL" dirty="0" smtClean="0"/>
          </a:p>
          <a:p>
            <a:pPr algn="just">
              <a:buFont typeface="Wingdings" pitchFamily="2" charset="2"/>
              <a:buChar char="v"/>
            </a:pPr>
            <a:r>
              <a:rPr lang="pl-PL" dirty="0" smtClean="0"/>
              <a:t> Mieszkańcy województwa podlaskiego – łącznie ponad 6500 gospodarstw domowych w trakcie wywiadów telefonicznych CATI – pozwoliło to na oszacowanie skali zjawiska migracji powrotnej oraz oszacowanie potencjalnej przyszłej migracji.</a:t>
            </a:r>
          </a:p>
          <a:p>
            <a:pPr algn="just">
              <a:buFont typeface="Wingdings" pitchFamily="2" charset="2"/>
              <a:buChar char="v"/>
            </a:pPr>
            <a:endParaRPr lang="pl-PL" dirty="0" smtClean="0"/>
          </a:p>
          <a:p>
            <a:pPr algn="just">
              <a:buFont typeface="Wingdings" pitchFamily="2" charset="2"/>
              <a:buChar char="v"/>
            </a:pPr>
            <a:r>
              <a:rPr lang="pl-PL" dirty="0" smtClean="0"/>
              <a:t> Migranci powrotni z terenu województwa podlaskiego – ich liczba została oszacowana w trakcie wywiadów z przedstawicielami gospodarstw domowych, ponadto osoby mające doświadczenie migracyjne zostały przebadane za pomocą technik jakościowych (34 wywiady pogłębione, 3 zogniskowane wywiady grupowe).</a:t>
            </a:r>
          </a:p>
          <a:p>
            <a:pPr algn="just"/>
            <a:endParaRPr lang="pl-PL" dirty="0" smtClean="0"/>
          </a:p>
          <a:p>
            <a:pPr algn="just">
              <a:buFont typeface="Wingdings" pitchFamily="2" charset="2"/>
              <a:buChar char="v"/>
            </a:pPr>
            <a:r>
              <a:rPr lang="pl-PL" dirty="0" smtClean="0"/>
              <a:t> Obecni emigranci z województwa podlaskiego – minimum 200 osób przebywających w chwili obecnej na emigracji za pomocą techniki ankiet internetowych (CAWI)</a:t>
            </a:r>
            <a:r>
              <a:rPr lang="pl-PL" dirty="0" smtClean="0">
                <a:solidFill>
                  <a:srgbClr val="FF0000"/>
                </a:solidFill>
              </a:rPr>
              <a:t>.</a:t>
            </a:r>
          </a:p>
          <a:p>
            <a:pPr algn="just">
              <a:buFont typeface="Wingdings" pitchFamily="2" charset="2"/>
              <a:buChar char="v"/>
            </a:pPr>
            <a:endParaRPr lang="pl-PL" dirty="0" smtClean="0"/>
          </a:p>
          <a:p>
            <a:pPr algn="just">
              <a:buFont typeface="Wingdings" pitchFamily="2" charset="2"/>
              <a:buChar char="v"/>
            </a:pPr>
            <a:r>
              <a:rPr lang="pl-PL" dirty="0" smtClean="0"/>
              <a:t> Eksperci rynku pracy</a:t>
            </a:r>
            <a:r>
              <a:rPr lang="pl-PL" dirty="0" smtClean="0">
                <a:solidFill>
                  <a:srgbClr val="FF0000"/>
                </a:solidFil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7" name="Wykres 6"/>
          <p:cNvGraphicFramePr/>
          <p:nvPr/>
        </p:nvGraphicFramePr>
        <p:xfrm>
          <a:off x="323528" y="1700808"/>
          <a:ext cx="8208912" cy="3356678"/>
        </p:xfrm>
        <a:graphic>
          <a:graphicData uri="http://schemas.openxmlformats.org/drawingml/2006/chart">
            <c:chart xmlns:c="http://schemas.openxmlformats.org/drawingml/2006/chart" xmlns:r="http://schemas.openxmlformats.org/officeDocument/2006/relationships" r:id="rId2"/>
          </a:graphicData>
        </a:graphic>
      </p:graphicFrame>
      <p:sp>
        <p:nvSpPr>
          <p:cNvPr id="8" name="pole tekstowe 7"/>
          <p:cNvSpPr txBox="1"/>
          <p:nvPr/>
        </p:nvSpPr>
        <p:spPr>
          <a:xfrm>
            <a:off x="323528" y="1124744"/>
            <a:ext cx="8064896" cy="400110"/>
          </a:xfrm>
          <a:prstGeom prst="rect">
            <a:avLst/>
          </a:prstGeom>
          <a:noFill/>
        </p:spPr>
        <p:txBody>
          <a:bodyPr wrap="square" rtlCol="0">
            <a:spAutoFit/>
          </a:bodyPr>
          <a:lstStyle/>
          <a:p>
            <a:pPr algn="ctr"/>
            <a:r>
              <a:rPr lang="pl-PL" sz="2000" b="1" dirty="0" smtClean="0"/>
              <a:t>Migracje z i do województwa podlaskiego w latach 2005-2011 według płci</a:t>
            </a:r>
            <a:endParaRPr lang="pl-PL" sz="2000" b="1" dirty="0"/>
          </a:p>
        </p:txBody>
      </p:sp>
      <p:sp>
        <p:nvSpPr>
          <p:cNvPr id="9" name="pole tekstowe 8"/>
          <p:cNvSpPr txBox="1"/>
          <p:nvPr/>
        </p:nvSpPr>
        <p:spPr>
          <a:xfrm>
            <a:off x="395536" y="5373216"/>
            <a:ext cx="8352928" cy="646331"/>
          </a:xfrm>
          <a:prstGeom prst="rect">
            <a:avLst/>
          </a:prstGeom>
          <a:noFill/>
        </p:spPr>
        <p:txBody>
          <a:bodyPr wrap="square" rtlCol="0">
            <a:spAutoFit/>
          </a:bodyPr>
          <a:lstStyle/>
          <a:p>
            <a:pPr algn="just"/>
            <a:r>
              <a:rPr lang="pl-PL" dirty="0" smtClean="0"/>
              <a:t>Fala największych wyjazdów miała miejsce w 2006 roku.</a:t>
            </a:r>
          </a:p>
          <a:p>
            <a:pPr algn="just"/>
            <a:r>
              <a:rPr lang="pl-PL" dirty="0" smtClean="0"/>
              <a:t>Obecnie (tj. w 2011 r.) obserwujemy niewielki wzrost powrotów, ale także i wyjazdów</a:t>
            </a:r>
            <a:r>
              <a:rPr lang="pl-PL" dirty="0" smtClean="0">
                <a:solidFill>
                  <a:srgbClr val="FF0000"/>
                </a:solidFill>
              </a:rPr>
              <a:t>.</a:t>
            </a:r>
            <a:endParaRPr lang="pl-PL"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8" name="Wykres 7"/>
          <p:cNvGraphicFramePr/>
          <p:nvPr/>
        </p:nvGraphicFramePr>
        <p:xfrm>
          <a:off x="755576" y="1844824"/>
          <a:ext cx="7632848" cy="2448271"/>
        </p:xfrm>
        <a:graphic>
          <a:graphicData uri="http://schemas.openxmlformats.org/drawingml/2006/chart">
            <c:chart xmlns:c="http://schemas.openxmlformats.org/drawingml/2006/chart" xmlns:r="http://schemas.openxmlformats.org/officeDocument/2006/relationships" r:id="rId2"/>
          </a:graphicData>
        </a:graphic>
      </p:graphicFrame>
      <p:sp>
        <p:nvSpPr>
          <p:cNvPr id="9" name="pole tekstowe 8"/>
          <p:cNvSpPr txBox="1"/>
          <p:nvPr/>
        </p:nvSpPr>
        <p:spPr>
          <a:xfrm>
            <a:off x="323528" y="1052736"/>
            <a:ext cx="8352928" cy="707886"/>
          </a:xfrm>
          <a:prstGeom prst="rect">
            <a:avLst/>
          </a:prstGeom>
          <a:noFill/>
        </p:spPr>
        <p:txBody>
          <a:bodyPr wrap="square" rtlCol="0">
            <a:spAutoFit/>
          </a:bodyPr>
          <a:lstStyle/>
          <a:p>
            <a:pPr algn="ctr"/>
            <a:r>
              <a:rPr lang="pl-PL" sz="2000" b="1" dirty="0" smtClean="0"/>
              <a:t>Migranci powrotni do województwa podlaskiego w latach </a:t>
            </a:r>
            <a:br>
              <a:rPr lang="pl-PL" sz="2000" b="1" dirty="0" smtClean="0"/>
            </a:br>
            <a:r>
              <a:rPr lang="pl-PL" sz="2000" b="1" dirty="0" smtClean="0"/>
              <a:t>2005-2011 według wieku </a:t>
            </a:r>
            <a:endParaRPr lang="pl-PL" sz="2000" b="1" dirty="0"/>
          </a:p>
        </p:txBody>
      </p:sp>
      <p:sp>
        <p:nvSpPr>
          <p:cNvPr id="12" name="pole tekstowe 11"/>
          <p:cNvSpPr txBox="1"/>
          <p:nvPr/>
        </p:nvSpPr>
        <p:spPr>
          <a:xfrm>
            <a:off x="755576" y="4293096"/>
            <a:ext cx="7704856" cy="1754326"/>
          </a:xfrm>
          <a:prstGeom prst="rect">
            <a:avLst/>
          </a:prstGeom>
          <a:noFill/>
        </p:spPr>
        <p:txBody>
          <a:bodyPr wrap="square" rtlCol="0">
            <a:spAutoFit/>
          </a:bodyPr>
          <a:lstStyle/>
          <a:p>
            <a:pPr algn="just"/>
            <a:r>
              <a:rPr lang="pl-PL" dirty="0" smtClean="0"/>
              <a:t>Na Podlasie wracają głównie osoby w wieku od 20 do 30 lat. Należy sądzić, </a:t>
            </a:r>
            <a:br>
              <a:rPr lang="pl-PL" dirty="0" smtClean="0"/>
            </a:br>
            <a:r>
              <a:rPr lang="pl-PL" dirty="0" smtClean="0"/>
              <a:t>że osoby te wyjechały za granicę zaraz po ukończeniu nauki (studiów) lub jeszcze w trakcie jej trwania. Nieco starsze osoby w tej grupie, w wieku 26-30 lat, najczęściej za granicą znalazły się już jako bezrobotni absolwenci uczelni wyższych. Ich emigracja motywowana była zazwyczaj trudną sytuacją ekonomiczną w kraju. </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7" name="Wykres 6"/>
          <p:cNvGraphicFramePr/>
          <p:nvPr/>
        </p:nvGraphicFramePr>
        <p:xfrm>
          <a:off x="323528" y="1844824"/>
          <a:ext cx="7776864" cy="2880320"/>
        </p:xfrm>
        <a:graphic>
          <a:graphicData uri="http://schemas.openxmlformats.org/drawingml/2006/chart">
            <c:chart xmlns:c="http://schemas.openxmlformats.org/drawingml/2006/chart" xmlns:r="http://schemas.openxmlformats.org/officeDocument/2006/relationships" r:id="rId2"/>
          </a:graphicData>
        </a:graphic>
      </p:graphicFrame>
      <p:sp>
        <p:nvSpPr>
          <p:cNvPr id="8" name="pole tekstowe 7"/>
          <p:cNvSpPr txBox="1"/>
          <p:nvPr/>
        </p:nvSpPr>
        <p:spPr>
          <a:xfrm>
            <a:off x="179512" y="980728"/>
            <a:ext cx="8568952" cy="1015663"/>
          </a:xfrm>
          <a:prstGeom prst="rect">
            <a:avLst/>
          </a:prstGeom>
          <a:noFill/>
        </p:spPr>
        <p:txBody>
          <a:bodyPr wrap="square" rtlCol="0">
            <a:spAutoFit/>
          </a:bodyPr>
          <a:lstStyle/>
          <a:p>
            <a:pPr algn="ctr"/>
            <a:r>
              <a:rPr lang="pl-PL" sz="2000" b="1" dirty="0" smtClean="0"/>
              <a:t>Napływ bezrobotnych Podlasian i migranci powracający do województwa podlaskiego w latach 2007-2012, w liczbach bezwzględnych. Dane za rok 2012 dotyczą okresu I-VI</a:t>
            </a:r>
          </a:p>
        </p:txBody>
      </p:sp>
      <p:sp>
        <p:nvSpPr>
          <p:cNvPr id="9" name="pole tekstowe 8"/>
          <p:cNvSpPr txBox="1"/>
          <p:nvPr/>
        </p:nvSpPr>
        <p:spPr>
          <a:xfrm>
            <a:off x="179512" y="4797152"/>
            <a:ext cx="8712968" cy="1200329"/>
          </a:xfrm>
          <a:prstGeom prst="rect">
            <a:avLst/>
          </a:prstGeom>
          <a:noFill/>
        </p:spPr>
        <p:txBody>
          <a:bodyPr wrap="square" rtlCol="0">
            <a:spAutoFit/>
          </a:bodyPr>
          <a:lstStyle/>
          <a:p>
            <a:pPr algn="just"/>
            <a:r>
              <a:rPr lang="pl-PL" dirty="0" smtClean="0"/>
              <a:t>Mimo wciąż zmniejszającej się ich liczby, bezrobotni mieszkańcy Podlaskiego, </a:t>
            </a:r>
            <a:br>
              <a:rPr lang="pl-PL" dirty="0" smtClean="0"/>
            </a:br>
            <a:r>
              <a:rPr lang="pl-PL" dirty="0" smtClean="0"/>
              <a:t>którzy powrócili z zagranicy stanowią jedynie wierzchołek góry lodowej jeśli chodzi </a:t>
            </a:r>
            <a:br>
              <a:rPr lang="pl-PL" dirty="0" smtClean="0"/>
            </a:br>
            <a:r>
              <a:rPr lang="pl-PL" dirty="0" smtClean="0"/>
              <a:t>o bezrobocie w całym województwie. </a:t>
            </a:r>
            <a:r>
              <a:rPr lang="pl-PL" b="1" dirty="0" smtClean="0"/>
              <a:t>Nie należy jednak sądzić, że to powracający </a:t>
            </a:r>
            <a:br>
              <a:rPr lang="pl-PL" b="1" dirty="0" smtClean="0"/>
            </a:br>
            <a:r>
              <a:rPr lang="pl-PL" b="1" dirty="0" smtClean="0"/>
              <a:t>z zagranicy przyczyniają się do tak wysokiej stopy bezrobocia.</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539552" y="980728"/>
            <a:ext cx="7165304" cy="707886"/>
          </a:xfrm>
          <a:prstGeom prst="rect">
            <a:avLst/>
          </a:prstGeom>
          <a:noFill/>
        </p:spPr>
        <p:txBody>
          <a:bodyPr wrap="square" rtlCol="0">
            <a:spAutoFit/>
          </a:bodyPr>
          <a:lstStyle/>
          <a:p>
            <a:pPr algn="ctr"/>
            <a:r>
              <a:rPr lang="pl-PL" sz="2000" b="1" dirty="0" smtClean="0"/>
              <a:t>Udział procentowy migrantów powrotnych, </a:t>
            </a:r>
            <a:br>
              <a:rPr lang="pl-PL" sz="2000" b="1" dirty="0" smtClean="0"/>
            </a:br>
            <a:r>
              <a:rPr lang="pl-PL" sz="2000" b="1" dirty="0" smtClean="0"/>
              <a:t>emigrantów na tle populacji badanej</a:t>
            </a:r>
          </a:p>
        </p:txBody>
      </p:sp>
      <p:sp>
        <p:nvSpPr>
          <p:cNvPr id="9" name="pole tekstowe 8"/>
          <p:cNvSpPr txBox="1"/>
          <p:nvPr/>
        </p:nvSpPr>
        <p:spPr>
          <a:xfrm>
            <a:off x="395536" y="4221088"/>
            <a:ext cx="8424936" cy="1754326"/>
          </a:xfrm>
          <a:prstGeom prst="rect">
            <a:avLst/>
          </a:prstGeom>
          <a:noFill/>
        </p:spPr>
        <p:txBody>
          <a:bodyPr wrap="square" rtlCol="0">
            <a:spAutoFit/>
          </a:bodyPr>
          <a:lstStyle/>
          <a:p>
            <a:pPr algn="just">
              <a:lnSpc>
                <a:spcPct val="150000"/>
              </a:lnSpc>
            </a:pPr>
            <a:r>
              <a:rPr lang="pl-PL" dirty="0" smtClean="0"/>
              <a:t>Badanie ilościowe ujawniło, że w województwie podlaskim 10% rodzin dotkniętych </a:t>
            </a:r>
            <a:br>
              <a:rPr lang="pl-PL" dirty="0" smtClean="0"/>
            </a:br>
            <a:r>
              <a:rPr lang="pl-PL" dirty="0" smtClean="0"/>
              <a:t>jest zjawiskiem migracji. W aż 7,3% gospodarstwach domowych ktoś obecnie przebywa na emigracji. W okresie realizacji badania obecnych w rodzinnym gospodarstwie domowym było 2,3% migrantów powrotnych. </a:t>
            </a:r>
            <a:endParaRPr lang="pl-PL" dirty="0"/>
          </a:p>
        </p:txBody>
      </p:sp>
      <p:graphicFrame>
        <p:nvGraphicFramePr>
          <p:cNvPr id="12" name="Wykres 11"/>
          <p:cNvGraphicFramePr/>
          <p:nvPr/>
        </p:nvGraphicFramePr>
        <p:xfrm>
          <a:off x="323528" y="1628800"/>
          <a:ext cx="8352927" cy="266429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611560" y="260648"/>
            <a:ext cx="5436096" cy="707886"/>
          </a:xfrm>
          <a:prstGeom prst="rect">
            <a:avLst/>
          </a:prstGeom>
          <a:noFill/>
        </p:spPr>
        <p:txBody>
          <a:bodyPr wrap="square" rtlCol="0">
            <a:spAutoFit/>
          </a:bodyPr>
          <a:lstStyle/>
          <a:p>
            <a:pPr algn="ctr"/>
            <a:r>
              <a:rPr lang="pl-PL" sz="2000" b="1" dirty="0" smtClean="0"/>
              <a:t>Udział procentowy emigrantów oraz migrantów </a:t>
            </a:r>
            <a:br>
              <a:rPr lang="pl-PL" sz="2000" b="1" dirty="0" smtClean="0"/>
            </a:br>
            <a:r>
              <a:rPr lang="pl-PL" sz="2000" b="1" dirty="0" smtClean="0"/>
              <a:t>powrotnych w poszczególnych powiatach</a:t>
            </a:r>
          </a:p>
        </p:txBody>
      </p:sp>
      <p:graphicFrame>
        <p:nvGraphicFramePr>
          <p:cNvPr id="13" name="Wykres 12"/>
          <p:cNvGraphicFramePr/>
          <p:nvPr/>
        </p:nvGraphicFramePr>
        <p:xfrm>
          <a:off x="323528" y="908720"/>
          <a:ext cx="5760639" cy="5347260"/>
        </p:xfrm>
        <a:graphic>
          <a:graphicData uri="http://schemas.openxmlformats.org/drawingml/2006/chart">
            <c:chart xmlns:c="http://schemas.openxmlformats.org/drawingml/2006/chart" xmlns:r="http://schemas.openxmlformats.org/officeDocument/2006/relationships" r:id="rId2"/>
          </a:graphicData>
        </a:graphic>
      </p:graphicFrame>
      <p:sp>
        <p:nvSpPr>
          <p:cNvPr id="14" name="pole tekstowe 13"/>
          <p:cNvSpPr txBox="1"/>
          <p:nvPr/>
        </p:nvSpPr>
        <p:spPr>
          <a:xfrm>
            <a:off x="6372200" y="2204864"/>
            <a:ext cx="2448272" cy="2585323"/>
          </a:xfrm>
          <a:prstGeom prst="rect">
            <a:avLst/>
          </a:prstGeom>
          <a:noFill/>
        </p:spPr>
        <p:txBody>
          <a:bodyPr wrap="square" rtlCol="0">
            <a:spAutoFit/>
          </a:bodyPr>
          <a:lstStyle/>
          <a:p>
            <a:pPr algn="just"/>
            <a:r>
              <a:rPr lang="pl-PL" dirty="0" smtClean="0"/>
              <a:t>Liczba migrantów powrotnych oraz emigrantów jest różna w poszczególnych powiatach. Najwięcej migrantów powrotnych zastano w powiecie sejneńskim (4,2%) oraz augustowskim (3,9%).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323528" y="980728"/>
            <a:ext cx="3528392" cy="400110"/>
          </a:xfrm>
          <a:prstGeom prst="rect">
            <a:avLst/>
          </a:prstGeom>
          <a:noFill/>
        </p:spPr>
        <p:txBody>
          <a:bodyPr wrap="square" rtlCol="0">
            <a:spAutoFit/>
          </a:bodyPr>
          <a:lstStyle/>
          <a:p>
            <a:pPr algn="ctr"/>
            <a:r>
              <a:rPr lang="pl-PL" sz="2000" b="1" dirty="0" smtClean="0"/>
              <a:t>Wiek migranta powrotnego</a:t>
            </a:r>
          </a:p>
        </p:txBody>
      </p:sp>
      <p:sp>
        <p:nvSpPr>
          <p:cNvPr id="9" name="pole tekstowe 8"/>
          <p:cNvSpPr txBox="1"/>
          <p:nvPr/>
        </p:nvSpPr>
        <p:spPr>
          <a:xfrm>
            <a:off x="179512" y="4653136"/>
            <a:ext cx="4176464" cy="1477328"/>
          </a:xfrm>
          <a:prstGeom prst="rect">
            <a:avLst/>
          </a:prstGeom>
          <a:noFill/>
        </p:spPr>
        <p:txBody>
          <a:bodyPr wrap="square" rtlCol="0">
            <a:spAutoFit/>
          </a:bodyPr>
          <a:lstStyle/>
          <a:p>
            <a:pPr algn="just"/>
            <a:r>
              <a:rPr lang="pl-PL" dirty="0" smtClean="0"/>
              <a:t>Migrant powrotny to osoba w wieku produkcyjnym – dominującym przedziałem wiekowym jest 25-34 lata, przy czym osoby do 45 roku życia stanowią 80% migrantów powrotnych w ogóle. </a:t>
            </a:r>
            <a:endParaRPr lang="pl-PL" dirty="0"/>
          </a:p>
        </p:txBody>
      </p:sp>
      <p:graphicFrame>
        <p:nvGraphicFramePr>
          <p:cNvPr id="13" name="Wykres 12"/>
          <p:cNvGraphicFramePr/>
          <p:nvPr/>
        </p:nvGraphicFramePr>
        <p:xfrm>
          <a:off x="179512" y="1916832"/>
          <a:ext cx="4320480" cy="2664296"/>
        </p:xfrm>
        <a:graphic>
          <a:graphicData uri="http://schemas.openxmlformats.org/drawingml/2006/chart">
            <c:chart xmlns:c="http://schemas.openxmlformats.org/drawingml/2006/chart" xmlns:r="http://schemas.openxmlformats.org/officeDocument/2006/relationships" r:id="rId2"/>
          </a:graphicData>
        </a:graphic>
      </p:graphicFrame>
      <p:sp>
        <p:nvSpPr>
          <p:cNvPr id="14" name="Prostokąt 13"/>
          <p:cNvSpPr/>
          <p:nvPr/>
        </p:nvSpPr>
        <p:spPr>
          <a:xfrm>
            <a:off x="5296170" y="980728"/>
            <a:ext cx="2674001" cy="707886"/>
          </a:xfrm>
          <a:prstGeom prst="rect">
            <a:avLst/>
          </a:prstGeom>
        </p:spPr>
        <p:txBody>
          <a:bodyPr wrap="none">
            <a:spAutoFit/>
          </a:bodyPr>
          <a:lstStyle/>
          <a:p>
            <a:pPr algn="ctr"/>
            <a:r>
              <a:rPr lang="pl-PL" sz="2000" b="1" dirty="0" smtClean="0"/>
              <a:t>Poziom wykształcenia </a:t>
            </a:r>
            <a:br>
              <a:rPr lang="pl-PL" sz="2000" b="1" dirty="0" smtClean="0"/>
            </a:br>
            <a:r>
              <a:rPr lang="pl-PL" sz="2000" b="1" dirty="0" smtClean="0"/>
              <a:t>migrantów powrotnych</a:t>
            </a:r>
            <a:endParaRPr lang="pl-PL" sz="2000" b="1" dirty="0"/>
          </a:p>
        </p:txBody>
      </p:sp>
      <p:graphicFrame>
        <p:nvGraphicFramePr>
          <p:cNvPr id="15" name="Wykres 14"/>
          <p:cNvGraphicFramePr/>
          <p:nvPr/>
        </p:nvGraphicFramePr>
        <p:xfrm>
          <a:off x="4355976" y="1700808"/>
          <a:ext cx="4510420" cy="2752646"/>
        </p:xfrm>
        <a:graphic>
          <a:graphicData uri="http://schemas.openxmlformats.org/drawingml/2006/chart">
            <c:chart xmlns:c="http://schemas.openxmlformats.org/drawingml/2006/chart" xmlns:r="http://schemas.openxmlformats.org/officeDocument/2006/relationships" r:id="rId3"/>
          </a:graphicData>
        </a:graphic>
      </p:graphicFrame>
      <p:sp>
        <p:nvSpPr>
          <p:cNvPr id="16" name="Prostokąt 15"/>
          <p:cNvSpPr/>
          <p:nvPr/>
        </p:nvSpPr>
        <p:spPr>
          <a:xfrm>
            <a:off x="4860032" y="4437112"/>
            <a:ext cx="3960440" cy="1754326"/>
          </a:xfrm>
          <a:prstGeom prst="rect">
            <a:avLst/>
          </a:prstGeom>
        </p:spPr>
        <p:txBody>
          <a:bodyPr wrap="square">
            <a:spAutoFit/>
          </a:bodyPr>
          <a:lstStyle/>
          <a:p>
            <a:pPr algn="just"/>
            <a:r>
              <a:rPr lang="pl-PL" dirty="0" smtClean="0"/>
              <a:t>Migrant powrotny to osoba wykształcona. Aż 42% z nich ma wykształcenie wyższe. W sumie 40% ma wykształcenie średnie, a kolejne 20% stanowi grupa z wykształceniem zawodowym lub niższym. </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251520" y="1052736"/>
            <a:ext cx="8568952" cy="400110"/>
          </a:xfrm>
          <a:prstGeom prst="rect">
            <a:avLst/>
          </a:prstGeom>
          <a:noFill/>
        </p:spPr>
        <p:txBody>
          <a:bodyPr wrap="square" rtlCol="0">
            <a:spAutoFit/>
          </a:bodyPr>
          <a:lstStyle/>
          <a:p>
            <a:pPr algn="ctr"/>
            <a:r>
              <a:rPr lang="pl-PL" sz="2000" b="1" dirty="0" smtClean="0"/>
              <a:t>Średni czas trwania pobytów za granicą</a:t>
            </a:r>
          </a:p>
        </p:txBody>
      </p:sp>
      <p:sp>
        <p:nvSpPr>
          <p:cNvPr id="9" name="pole tekstowe 8"/>
          <p:cNvSpPr txBox="1"/>
          <p:nvPr/>
        </p:nvSpPr>
        <p:spPr>
          <a:xfrm>
            <a:off x="251520" y="4941168"/>
            <a:ext cx="8496944" cy="1200329"/>
          </a:xfrm>
          <a:prstGeom prst="rect">
            <a:avLst/>
          </a:prstGeom>
          <a:noFill/>
        </p:spPr>
        <p:txBody>
          <a:bodyPr wrap="square" rtlCol="0">
            <a:spAutoFit/>
          </a:bodyPr>
          <a:lstStyle/>
          <a:p>
            <a:pPr algn="just"/>
            <a:r>
              <a:rPr lang="pl-PL" dirty="0" smtClean="0"/>
              <a:t>Aż trzy czwarte (73,1%) badanych wskazało czas pobytu za granicą w przedziale </a:t>
            </a:r>
            <a:br>
              <a:rPr lang="pl-PL" dirty="0" smtClean="0"/>
            </a:br>
            <a:r>
              <a:rPr lang="pl-PL" dirty="0" smtClean="0"/>
              <a:t>od jednego miesiąca do roku. Widać jednak wyraźnie, że najwięcej badanych przebywa </a:t>
            </a:r>
            <a:br>
              <a:rPr lang="pl-PL" dirty="0" smtClean="0"/>
            </a:br>
            <a:r>
              <a:rPr lang="pl-PL" dirty="0" smtClean="0"/>
              <a:t>za granicą do pół roku. W przypadku 8,7% badanych wyjazdy zagraniczne trwały natomiast 5 lub więcej lat.</a:t>
            </a:r>
            <a:endParaRPr lang="pl-PL" dirty="0"/>
          </a:p>
        </p:txBody>
      </p:sp>
      <p:graphicFrame>
        <p:nvGraphicFramePr>
          <p:cNvPr id="13" name="Wykres 12"/>
          <p:cNvGraphicFramePr/>
          <p:nvPr/>
        </p:nvGraphicFramePr>
        <p:xfrm>
          <a:off x="323528" y="1772816"/>
          <a:ext cx="8352928" cy="29523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251520" y="1052736"/>
            <a:ext cx="8568952" cy="400110"/>
          </a:xfrm>
          <a:prstGeom prst="rect">
            <a:avLst/>
          </a:prstGeom>
          <a:noFill/>
        </p:spPr>
        <p:txBody>
          <a:bodyPr wrap="square" rtlCol="0">
            <a:spAutoFit/>
          </a:bodyPr>
          <a:lstStyle/>
          <a:p>
            <a:pPr algn="ctr"/>
            <a:r>
              <a:rPr lang="pl-PL" sz="2000" b="1" dirty="0" smtClean="0"/>
              <a:t>Cel ostatniego wyjazdu za granicę</a:t>
            </a:r>
          </a:p>
        </p:txBody>
      </p:sp>
      <p:sp>
        <p:nvSpPr>
          <p:cNvPr id="9" name="pole tekstowe 8"/>
          <p:cNvSpPr txBox="1"/>
          <p:nvPr/>
        </p:nvSpPr>
        <p:spPr>
          <a:xfrm>
            <a:off x="395536" y="4797152"/>
            <a:ext cx="8064896" cy="1200329"/>
          </a:xfrm>
          <a:prstGeom prst="rect">
            <a:avLst/>
          </a:prstGeom>
          <a:noFill/>
        </p:spPr>
        <p:txBody>
          <a:bodyPr wrap="square" rtlCol="0">
            <a:spAutoFit/>
          </a:bodyPr>
          <a:lstStyle/>
          <a:p>
            <a:pPr algn="just"/>
            <a:r>
              <a:rPr lang="pl-PL" dirty="0" smtClean="0"/>
              <a:t>Wśród motywów wyjazdu za granicę najważniejszym jest praca, głównie legalna </a:t>
            </a:r>
            <a:br>
              <a:rPr lang="pl-PL" dirty="0" smtClean="0"/>
            </a:br>
            <a:r>
              <a:rPr lang="pl-PL" dirty="0" smtClean="0"/>
              <a:t>(63,8% wskazań) jak i nielegalna (14,8%). Na drugim miejscu wśród wymienianych motywów jest nauka i edukacja. W próbie znalazły się również osoby, których celem ostatniego wyjazdu były wakacje – 2,1% lub wyjazd biznesowy 0,7%.</a:t>
            </a:r>
            <a:endParaRPr lang="pl-PL" dirty="0"/>
          </a:p>
        </p:txBody>
      </p:sp>
      <p:graphicFrame>
        <p:nvGraphicFramePr>
          <p:cNvPr id="12" name="Wykres 11"/>
          <p:cNvGraphicFramePr/>
          <p:nvPr/>
        </p:nvGraphicFramePr>
        <p:xfrm>
          <a:off x="467544" y="1700808"/>
          <a:ext cx="7632848" cy="28803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251520" y="980728"/>
            <a:ext cx="8568952" cy="400110"/>
          </a:xfrm>
          <a:prstGeom prst="rect">
            <a:avLst/>
          </a:prstGeom>
          <a:noFill/>
        </p:spPr>
        <p:txBody>
          <a:bodyPr wrap="square" rtlCol="0">
            <a:spAutoFit/>
          </a:bodyPr>
          <a:lstStyle/>
          <a:p>
            <a:pPr algn="ctr"/>
            <a:r>
              <a:rPr lang="pl-PL" sz="2000" b="1" dirty="0" smtClean="0"/>
              <a:t>Cel ostatniego wyjazdu za granicę</a:t>
            </a:r>
          </a:p>
        </p:txBody>
      </p:sp>
      <p:sp>
        <p:nvSpPr>
          <p:cNvPr id="9" name="pole tekstowe 8"/>
          <p:cNvSpPr txBox="1"/>
          <p:nvPr/>
        </p:nvSpPr>
        <p:spPr>
          <a:xfrm>
            <a:off x="395536" y="5085184"/>
            <a:ext cx="8496944" cy="923330"/>
          </a:xfrm>
          <a:prstGeom prst="rect">
            <a:avLst/>
          </a:prstGeom>
          <a:noFill/>
        </p:spPr>
        <p:txBody>
          <a:bodyPr wrap="square" rtlCol="0">
            <a:spAutoFit/>
          </a:bodyPr>
          <a:lstStyle/>
          <a:p>
            <a:pPr algn="just"/>
            <a:r>
              <a:rPr lang="pl-PL" dirty="0" smtClean="0"/>
              <a:t>Najważniejszym czynnikiem mającym wpływ na decyzję o wyjeździe były wyższe zarobki – przyczyna ta została wskazana przez 59,7% respondentów. W dalszej kolejności badani wskazywali na lepsze możliwości nauki oraz większe możliwości rozwoju. </a:t>
            </a:r>
            <a:endParaRPr lang="pl-PL" dirty="0"/>
          </a:p>
        </p:txBody>
      </p:sp>
      <p:graphicFrame>
        <p:nvGraphicFramePr>
          <p:cNvPr id="13" name="Wykres 12"/>
          <p:cNvGraphicFramePr/>
          <p:nvPr/>
        </p:nvGraphicFramePr>
        <p:xfrm>
          <a:off x="395536" y="1556792"/>
          <a:ext cx="8280919" cy="32403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395536" y="1340768"/>
            <a:ext cx="8280920" cy="3847207"/>
          </a:xfrm>
          <a:prstGeom prst="rect">
            <a:avLst/>
          </a:prstGeom>
          <a:noFill/>
        </p:spPr>
        <p:txBody>
          <a:bodyPr wrap="square" rtlCol="0">
            <a:spAutoFit/>
          </a:bodyPr>
          <a:lstStyle/>
          <a:p>
            <a:pPr algn="ctr"/>
            <a:r>
              <a:rPr lang="pl-PL" sz="2400" b="1" dirty="0" smtClean="0"/>
              <a:t>Czym są migracje? Skąd wynikają?</a:t>
            </a:r>
          </a:p>
          <a:p>
            <a:pPr algn="just"/>
            <a:endParaRPr lang="pl-PL" sz="2000" dirty="0" smtClean="0"/>
          </a:p>
          <a:p>
            <a:pPr algn="just">
              <a:spcAft>
                <a:spcPts val="1200"/>
              </a:spcAft>
            </a:pPr>
            <a:r>
              <a:rPr lang="pl-PL" sz="2000" dirty="0" smtClean="0"/>
              <a:t>Według teorii neoklasycznych głównymi przyczynami migracji są: </a:t>
            </a:r>
          </a:p>
          <a:p>
            <a:pPr marL="450850" algn="just">
              <a:spcBef>
                <a:spcPts val="600"/>
              </a:spcBef>
              <a:spcAft>
                <a:spcPts val="600"/>
              </a:spcAft>
              <a:buFont typeface="Wingdings" pitchFamily="2" charset="2"/>
              <a:buChar char="v"/>
              <a:tabLst>
                <a:tab pos="531813" algn="l"/>
              </a:tabLst>
            </a:pPr>
            <a:r>
              <a:rPr lang="pl-PL" sz="2000" dirty="0" smtClean="0"/>
              <a:t> różnice płac pomiędzy krajem wysyłającym a krajem przyjmującym,</a:t>
            </a:r>
          </a:p>
          <a:p>
            <a:pPr marL="450850" algn="just">
              <a:spcAft>
                <a:spcPts val="600"/>
              </a:spcAft>
              <a:buFont typeface="Wingdings" pitchFamily="2" charset="2"/>
              <a:buChar char="v"/>
              <a:tabLst>
                <a:tab pos="627063" algn="l"/>
              </a:tabLst>
            </a:pPr>
            <a:r>
              <a:rPr lang="pl-PL" sz="2000" dirty="0" smtClean="0"/>
              <a:t> oczekiwania migrantów na lepszą pracę w kraju, do którego się udają.</a:t>
            </a:r>
          </a:p>
          <a:p>
            <a:pPr marL="450850" algn="just">
              <a:spcAft>
                <a:spcPts val="600"/>
              </a:spcAft>
              <a:tabLst>
                <a:tab pos="627063" algn="l"/>
              </a:tabLst>
            </a:pPr>
            <a:endParaRPr lang="pl-PL" sz="2000" dirty="0" smtClean="0"/>
          </a:p>
          <a:p>
            <a:pPr algn="just">
              <a:lnSpc>
                <a:spcPct val="150000"/>
              </a:lnSpc>
            </a:pPr>
            <a:r>
              <a:rPr lang="pl-PL" sz="2000" dirty="0" smtClean="0"/>
              <a:t>Zgodnie z takim podejściem migracja powrotna, czyli reemigracja jest efektem porażki, bowiem migrantowi nie udało się spełnić oczekiwań związanych </a:t>
            </a:r>
            <a:br>
              <a:rPr lang="pl-PL" sz="2000" dirty="0" smtClean="0"/>
            </a:br>
            <a:r>
              <a:rPr lang="pl-PL" sz="2000" dirty="0" smtClean="0"/>
              <a:t>z wyjazdem, nie osiągnął zakładanych korzyści.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539552" y="332656"/>
            <a:ext cx="5184576" cy="707886"/>
          </a:xfrm>
          <a:prstGeom prst="rect">
            <a:avLst/>
          </a:prstGeom>
          <a:noFill/>
        </p:spPr>
        <p:txBody>
          <a:bodyPr wrap="square" rtlCol="0">
            <a:spAutoFit/>
          </a:bodyPr>
          <a:lstStyle/>
          <a:p>
            <a:pPr algn="ctr"/>
            <a:r>
              <a:rPr lang="pl-PL" sz="2000" b="1" dirty="0" smtClean="0"/>
              <a:t>Aktualna sytuacja zawodowa </a:t>
            </a:r>
            <a:br>
              <a:rPr lang="pl-PL" sz="2000" b="1" dirty="0" smtClean="0"/>
            </a:br>
            <a:r>
              <a:rPr lang="pl-PL" sz="2000" b="1" dirty="0" smtClean="0"/>
              <a:t>emigranta powrotnego</a:t>
            </a:r>
          </a:p>
        </p:txBody>
      </p:sp>
      <p:sp>
        <p:nvSpPr>
          <p:cNvPr id="9" name="pole tekstowe 8"/>
          <p:cNvSpPr txBox="1"/>
          <p:nvPr/>
        </p:nvSpPr>
        <p:spPr>
          <a:xfrm>
            <a:off x="4788024" y="2996952"/>
            <a:ext cx="3888432" cy="1200329"/>
          </a:xfrm>
          <a:prstGeom prst="rect">
            <a:avLst/>
          </a:prstGeom>
          <a:noFill/>
        </p:spPr>
        <p:txBody>
          <a:bodyPr wrap="square" rtlCol="0">
            <a:spAutoFit/>
          </a:bodyPr>
          <a:lstStyle/>
          <a:p>
            <a:pPr algn="just"/>
            <a:r>
              <a:rPr lang="pl-PL" dirty="0" smtClean="0"/>
              <a:t>43% migrantów powrotnych pracuje obecnie w pełnym wymiarze godzin. Blisko 17% jest bezrobotnych, a prawie 9% jeszcze się uczy.</a:t>
            </a:r>
            <a:endParaRPr lang="pl-PL" dirty="0"/>
          </a:p>
        </p:txBody>
      </p:sp>
      <p:graphicFrame>
        <p:nvGraphicFramePr>
          <p:cNvPr id="12" name="Wykres 11"/>
          <p:cNvGraphicFramePr/>
          <p:nvPr/>
        </p:nvGraphicFramePr>
        <p:xfrm>
          <a:off x="251520" y="1124744"/>
          <a:ext cx="4824535" cy="489654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323528" y="1052736"/>
            <a:ext cx="8568952" cy="400110"/>
          </a:xfrm>
          <a:prstGeom prst="rect">
            <a:avLst/>
          </a:prstGeom>
          <a:noFill/>
        </p:spPr>
        <p:txBody>
          <a:bodyPr wrap="square" rtlCol="0">
            <a:spAutoFit/>
          </a:bodyPr>
          <a:lstStyle/>
          <a:p>
            <a:pPr algn="ctr"/>
            <a:r>
              <a:rPr lang="pl-PL" sz="2000" b="1" dirty="0" smtClean="0"/>
              <a:t>Trudności i kłopoty migranta po powrocie do kraju</a:t>
            </a:r>
          </a:p>
        </p:txBody>
      </p:sp>
      <p:sp>
        <p:nvSpPr>
          <p:cNvPr id="9" name="pole tekstowe 8"/>
          <p:cNvSpPr txBox="1"/>
          <p:nvPr/>
        </p:nvSpPr>
        <p:spPr>
          <a:xfrm>
            <a:off x="179512" y="5157192"/>
            <a:ext cx="8496944" cy="923330"/>
          </a:xfrm>
          <a:prstGeom prst="rect">
            <a:avLst/>
          </a:prstGeom>
          <a:noFill/>
        </p:spPr>
        <p:txBody>
          <a:bodyPr wrap="square" rtlCol="0">
            <a:spAutoFit/>
          </a:bodyPr>
          <a:lstStyle/>
          <a:p>
            <a:pPr algn="just"/>
            <a:r>
              <a:rPr lang="pl-PL" dirty="0" smtClean="0"/>
              <a:t>60,4% respondentów nie doświadczyło żadnych trudności po powrocie do Polski, </a:t>
            </a:r>
            <a:br>
              <a:rPr lang="pl-PL" dirty="0" smtClean="0"/>
            </a:br>
            <a:r>
              <a:rPr lang="pl-PL" dirty="0" smtClean="0"/>
              <a:t>co prezentuje poniższy wykres. 22,8% badanych wskazało na brak lub słabe wsparcie </a:t>
            </a:r>
            <a:br>
              <a:rPr lang="pl-PL" dirty="0" smtClean="0"/>
            </a:br>
            <a:r>
              <a:rPr lang="pl-PL" dirty="0" smtClean="0"/>
              <a:t>w zakresie odnalezienia się na rynku pracy. </a:t>
            </a:r>
            <a:endParaRPr lang="pl-PL" dirty="0"/>
          </a:p>
        </p:txBody>
      </p:sp>
      <p:graphicFrame>
        <p:nvGraphicFramePr>
          <p:cNvPr id="12" name="Wykres 11"/>
          <p:cNvGraphicFramePr/>
          <p:nvPr/>
        </p:nvGraphicFramePr>
        <p:xfrm>
          <a:off x="467544" y="1772816"/>
          <a:ext cx="8136904" cy="30963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sp>
        <p:nvSpPr>
          <p:cNvPr id="8" name="pole tekstowe 7"/>
          <p:cNvSpPr txBox="1"/>
          <p:nvPr/>
        </p:nvSpPr>
        <p:spPr>
          <a:xfrm>
            <a:off x="539552" y="836712"/>
            <a:ext cx="5688632" cy="400110"/>
          </a:xfrm>
          <a:prstGeom prst="rect">
            <a:avLst/>
          </a:prstGeom>
          <a:noFill/>
        </p:spPr>
        <p:txBody>
          <a:bodyPr wrap="square" rtlCol="0">
            <a:spAutoFit/>
          </a:bodyPr>
          <a:lstStyle/>
          <a:p>
            <a:pPr algn="ctr"/>
            <a:r>
              <a:rPr lang="pl-PL" sz="2000" b="1" dirty="0" smtClean="0"/>
              <a:t>Formy pomocy zaoferowane i oczekiwane</a:t>
            </a:r>
          </a:p>
        </p:txBody>
      </p:sp>
      <p:sp>
        <p:nvSpPr>
          <p:cNvPr id="9" name="pole tekstowe 8"/>
          <p:cNvSpPr txBox="1"/>
          <p:nvPr/>
        </p:nvSpPr>
        <p:spPr>
          <a:xfrm>
            <a:off x="179512" y="4581128"/>
            <a:ext cx="8496944" cy="1477328"/>
          </a:xfrm>
          <a:prstGeom prst="rect">
            <a:avLst/>
          </a:prstGeom>
          <a:noFill/>
        </p:spPr>
        <p:txBody>
          <a:bodyPr wrap="square" rtlCol="0">
            <a:spAutoFit/>
          </a:bodyPr>
          <a:lstStyle/>
          <a:p>
            <a:pPr algn="just"/>
            <a:r>
              <a:rPr lang="pl-PL" dirty="0" smtClean="0"/>
              <a:t>Aż 96,6% badanych migrantów nie otrzymało żadnej pomocy po powrocie do kraju. Wsparcie otrzymało zaledwie 3,4% respondentów, którym została zaoferowana pomoc edukacyjno-szkoleniowa i informacyjna (po 1,3% wskazań), a także finansowa (0,7%). Jednocześnie te trzy formy pomocy uzyskały stosunkowo najwyższe odsetki wskazań na pomoc oczekiwaną. </a:t>
            </a:r>
            <a:endParaRPr lang="pl-PL" dirty="0"/>
          </a:p>
        </p:txBody>
      </p:sp>
      <p:graphicFrame>
        <p:nvGraphicFramePr>
          <p:cNvPr id="6" name="Wykres 5"/>
          <p:cNvGraphicFramePr/>
          <p:nvPr/>
        </p:nvGraphicFramePr>
        <p:xfrm>
          <a:off x="323528" y="1268760"/>
          <a:ext cx="8280920" cy="31683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23528" y="1124744"/>
          <a:ext cx="8280920" cy="4936604"/>
        </p:xfrm>
        <a:graphic>
          <a:graphicData uri="http://schemas.openxmlformats.org/drawingml/2006/table">
            <a:tbl>
              <a:tblPr/>
              <a:tblGrid>
                <a:gridCol w="8280920"/>
              </a:tblGrid>
              <a:tr h="936104">
                <a:tc>
                  <a:txBody>
                    <a:bodyPr/>
                    <a:lstStyle/>
                    <a:p>
                      <a:pPr algn="ctr">
                        <a:lnSpc>
                          <a:spcPct val="100000"/>
                        </a:lnSpc>
                        <a:spcAft>
                          <a:spcPts val="0"/>
                        </a:spcAft>
                      </a:pPr>
                      <a:r>
                        <a:rPr lang="pl-PL" sz="2000" spc="20" baseline="0" dirty="0" smtClean="0">
                          <a:solidFill>
                            <a:schemeClr val="bg1"/>
                          </a:solidFill>
                          <a:latin typeface="Calibri"/>
                          <a:ea typeface="Calibri"/>
                          <a:cs typeface="Calibri"/>
                        </a:rPr>
                        <a:t>Uzyskanie </a:t>
                      </a:r>
                      <a:r>
                        <a:rPr lang="pl-PL" sz="2000" spc="20" baseline="0" dirty="0">
                          <a:solidFill>
                            <a:schemeClr val="bg1"/>
                          </a:solidFill>
                          <a:latin typeface="Calibri"/>
                          <a:ea typeface="Calibri"/>
                          <a:cs typeface="Calibri"/>
                        </a:rPr>
                        <a:t>charakterystyki zjawiska powrotów z zagranicy mieszkańców </a:t>
                      </a:r>
                      <a:r>
                        <a:rPr lang="pl-PL" sz="2000" spc="20" baseline="0" dirty="0" smtClean="0">
                          <a:solidFill>
                            <a:schemeClr val="bg1"/>
                          </a:solidFill>
                          <a:latin typeface="Calibri"/>
                          <a:ea typeface="Calibri"/>
                          <a:cs typeface="Calibri"/>
                        </a:rPr>
                        <a:t/>
                      </a:r>
                      <a:br>
                        <a:rPr lang="pl-PL" sz="2000" spc="20" baseline="0" dirty="0" smtClean="0">
                          <a:solidFill>
                            <a:schemeClr val="bg1"/>
                          </a:solidFill>
                          <a:latin typeface="Calibri"/>
                          <a:ea typeface="Calibri"/>
                          <a:cs typeface="Calibri"/>
                        </a:rPr>
                      </a:br>
                      <a:r>
                        <a:rPr lang="pl-PL" sz="2000" spc="20" baseline="0" dirty="0" smtClean="0">
                          <a:solidFill>
                            <a:schemeClr val="bg1"/>
                          </a:solidFill>
                          <a:latin typeface="Calibri"/>
                          <a:ea typeface="Calibri"/>
                          <a:cs typeface="Calibri"/>
                        </a:rPr>
                        <a:t>woj</a:t>
                      </a:r>
                      <a:r>
                        <a:rPr lang="pl-PL" sz="2000" spc="20" baseline="0" dirty="0">
                          <a:solidFill>
                            <a:schemeClr val="bg1"/>
                          </a:solidFill>
                          <a:latin typeface="Calibri"/>
                          <a:ea typeface="Calibri"/>
                          <a:cs typeface="Calibri"/>
                        </a:rPr>
                        <a:t>. podlaskiego, jego skali, dynamiki, konsekwencji dla regionalnego </a:t>
                      </a:r>
                      <a:r>
                        <a:rPr lang="pl-PL" sz="2000" spc="20" baseline="0" dirty="0" smtClean="0">
                          <a:solidFill>
                            <a:schemeClr val="bg1"/>
                          </a:solidFill>
                          <a:latin typeface="Calibri"/>
                          <a:ea typeface="Calibri"/>
                          <a:cs typeface="Calibri"/>
                        </a:rPr>
                        <a:t/>
                      </a:r>
                      <a:br>
                        <a:rPr lang="pl-PL" sz="2000" spc="20" baseline="0" dirty="0" smtClean="0">
                          <a:solidFill>
                            <a:schemeClr val="bg1"/>
                          </a:solidFill>
                          <a:latin typeface="Calibri"/>
                          <a:ea typeface="Calibri"/>
                          <a:cs typeface="Calibri"/>
                        </a:rPr>
                      </a:br>
                      <a:r>
                        <a:rPr lang="pl-PL" sz="2000" spc="20" baseline="0" dirty="0" smtClean="0">
                          <a:solidFill>
                            <a:schemeClr val="bg1"/>
                          </a:solidFill>
                          <a:latin typeface="Calibri"/>
                          <a:ea typeface="Calibri"/>
                          <a:cs typeface="Calibri"/>
                        </a:rPr>
                        <a:t>oraz </a:t>
                      </a:r>
                      <a:r>
                        <a:rPr lang="pl-PL" sz="2000" spc="20" baseline="0" dirty="0">
                          <a:solidFill>
                            <a:schemeClr val="bg1"/>
                          </a:solidFill>
                          <a:latin typeface="Calibri"/>
                          <a:ea typeface="Calibri"/>
                          <a:cs typeface="Calibri"/>
                        </a:rPr>
                        <a:t>lokalnych rynków pracy</a:t>
                      </a:r>
                      <a:r>
                        <a:rPr lang="pl-PL" sz="2000" dirty="0">
                          <a:solidFill>
                            <a:schemeClr val="bg1"/>
                          </a:solidFill>
                          <a:latin typeface="Calibri"/>
                          <a:ea typeface="Calibri"/>
                          <a:cs typeface="Calibri"/>
                        </a:rPr>
                        <a:t>.</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pl-PL" sz="2000" dirty="0" smtClean="0">
                        <a:latin typeface="Calibri"/>
                        <a:ea typeface="Calibri"/>
                        <a:cs typeface="Calibri"/>
                      </a:endParaRPr>
                    </a:p>
                    <a:p>
                      <a:pPr algn="just">
                        <a:lnSpc>
                          <a:spcPts val="3000"/>
                        </a:lnSpc>
                        <a:spcAft>
                          <a:spcPts val="0"/>
                        </a:spcAft>
                      </a:pPr>
                      <a:r>
                        <a:rPr lang="pl-PL" sz="2000" dirty="0" smtClean="0">
                          <a:latin typeface="Calibri"/>
                          <a:ea typeface="Calibri"/>
                          <a:cs typeface="Calibri"/>
                        </a:rPr>
                        <a:t>Według </a:t>
                      </a:r>
                      <a:r>
                        <a:rPr lang="pl-PL" sz="2000" dirty="0">
                          <a:latin typeface="Calibri"/>
                          <a:ea typeface="Calibri"/>
                          <a:cs typeface="Calibri"/>
                        </a:rPr>
                        <a:t>wyników badań pierwotnych </a:t>
                      </a:r>
                      <a:r>
                        <a:rPr lang="pl-PL" sz="2000" dirty="0" smtClean="0">
                          <a:latin typeface="Calibri"/>
                          <a:ea typeface="Calibri"/>
                          <a:cs typeface="Calibri"/>
                        </a:rPr>
                        <a:t>zjawisko </a:t>
                      </a:r>
                      <a:r>
                        <a:rPr lang="pl-PL" sz="2000" dirty="0">
                          <a:latin typeface="Calibri"/>
                          <a:ea typeface="Calibri"/>
                          <a:cs typeface="Calibri"/>
                        </a:rPr>
                        <a:t>migracji powrotnej można oszacować na poziomie około 2% w całej populacji, nie jest ono zatem zbyt mocno widoczne. Dotyczy stosunkowo małej grupy osób, choć należy pamiętać, że zjawiskiem tym dotknięte są także rodziny migrantów. Powroty do województwa podlaskiego są zdecydowanie mniej liczne niż wyjazdy; nasilenie powrotów przypada na lata 2010 i 2011; najliczniej powracają osoby w wieku 20-35 lat, powraca też bardzo dużo dzieci </a:t>
                      </a:r>
                      <a:r>
                        <a:rPr lang="pl-PL" sz="2000" dirty="0" smtClean="0">
                          <a:solidFill>
                            <a:schemeClr val="tx1"/>
                          </a:solidFill>
                          <a:latin typeface="Calibri"/>
                          <a:ea typeface="Calibri"/>
                          <a:cs typeface="Calibri"/>
                        </a:rPr>
                        <a:t>w</a:t>
                      </a:r>
                      <a:r>
                        <a:rPr lang="pl-PL" sz="2000" dirty="0" smtClean="0">
                          <a:solidFill>
                            <a:srgbClr val="FF0000"/>
                          </a:solidFill>
                          <a:latin typeface="Calibri"/>
                          <a:ea typeface="Calibri"/>
                          <a:cs typeface="Calibri"/>
                        </a:rPr>
                        <a:t> </a:t>
                      </a:r>
                      <a:r>
                        <a:rPr lang="pl-PL" sz="2000" dirty="0" smtClean="0">
                          <a:latin typeface="Calibri"/>
                          <a:ea typeface="Calibri"/>
                          <a:cs typeface="Calibri"/>
                        </a:rPr>
                        <a:t>wieku </a:t>
                      </a:r>
                      <a:r>
                        <a:rPr lang="pl-PL" sz="2000" dirty="0">
                          <a:latin typeface="Calibri"/>
                          <a:ea typeface="Calibri"/>
                          <a:cs typeface="Calibri"/>
                        </a:rPr>
                        <a:t>do 2 lat. </a:t>
                      </a:r>
                    </a:p>
                    <a:p>
                      <a:pPr algn="just">
                        <a:lnSpc>
                          <a:spcPts val="3000"/>
                        </a:lnSpc>
                        <a:spcAft>
                          <a:spcPts val="0"/>
                        </a:spcAft>
                      </a:pPr>
                      <a:r>
                        <a:rPr lang="pl-PL" sz="2000" dirty="0">
                          <a:latin typeface="Calibri"/>
                          <a:ea typeface="Calibri"/>
                          <a:cs typeface="Calibri"/>
                        </a:rPr>
                        <a:t>Osoby, które wróciły z migracji, nie stanowią zbyt licznej grupy wśród osób bezrobotnych. Powroty w takim natężeniu, na jakie wskazują dostępne dane,</a:t>
                      </a:r>
                      <a:r>
                        <a:rPr lang="pl-PL" sz="2000" b="1" dirty="0">
                          <a:latin typeface="Calibri"/>
                          <a:ea typeface="Calibri"/>
                          <a:cs typeface="Calibri"/>
                        </a:rPr>
                        <a:t> nie oznaczają wielkich zmian na rynku pracy</a:t>
                      </a:r>
                      <a:r>
                        <a:rPr lang="pl-PL" sz="2000" dirty="0">
                          <a:latin typeface="Calibri"/>
                          <a:ea typeface="Calibri"/>
                          <a:cs typeface="Calibri"/>
                        </a:rPr>
                        <a:t> w regionie. </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1340768"/>
          <a:ext cx="8280920" cy="3999717"/>
        </p:xfrm>
        <a:graphic>
          <a:graphicData uri="http://schemas.openxmlformats.org/drawingml/2006/table">
            <a:tbl>
              <a:tblPr/>
              <a:tblGrid>
                <a:gridCol w="8280920"/>
              </a:tblGrid>
              <a:tr h="936104">
                <a:tc>
                  <a:txBody>
                    <a:bodyPr/>
                    <a:lstStyle/>
                    <a:p>
                      <a:pPr algn="ctr">
                        <a:lnSpc>
                          <a:spcPts val="1500"/>
                        </a:lnSpc>
                        <a:spcAft>
                          <a:spcPts val="0"/>
                        </a:spcAft>
                      </a:pPr>
                      <a:endParaRPr lang="pl-PL" sz="2000" dirty="0" smtClean="0">
                        <a:solidFill>
                          <a:schemeClr val="bg1"/>
                        </a:solidFill>
                        <a:latin typeface="Calibri"/>
                        <a:ea typeface="Calibri"/>
                        <a:cs typeface="Calibri"/>
                      </a:endParaRPr>
                    </a:p>
                    <a:p>
                      <a:pPr algn="ctr">
                        <a:lnSpc>
                          <a:spcPct val="100000"/>
                        </a:lnSpc>
                        <a:spcAft>
                          <a:spcPts val="0"/>
                        </a:spcAft>
                      </a:pPr>
                      <a:r>
                        <a:rPr lang="pl-PL" sz="2000" kern="1200" dirty="0" smtClean="0">
                          <a:solidFill>
                            <a:schemeClr val="bg1"/>
                          </a:solidFill>
                          <a:latin typeface="+mn-lt"/>
                          <a:ea typeface="+mn-ea"/>
                          <a:cs typeface="+mn-cs"/>
                        </a:rPr>
                        <a:t>Uzyskanie pogłębionej diagnozy sytuacji społeczno-zawodowej mieszkańców woj. podlaskiego powracających z zagranicy.</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pl-PL" sz="2000" dirty="0" smtClean="0">
                        <a:latin typeface="Calibri"/>
                        <a:ea typeface="Calibri"/>
                        <a:cs typeface="Calibri"/>
                      </a:endParaRPr>
                    </a:p>
                    <a:p>
                      <a:pPr algn="just">
                        <a:lnSpc>
                          <a:spcPts val="3000"/>
                        </a:lnSpc>
                        <a:spcAft>
                          <a:spcPts val="0"/>
                        </a:spcAft>
                      </a:pPr>
                      <a:r>
                        <a:rPr lang="pl-PL" sz="2000" b="1" kern="1200" dirty="0" smtClean="0">
                          <a:solidFill>
                            <a:schemeClr val="tx1"/>
                          </a:solidFill>
                          <a:latin typeface="+mn-lt"/>
                          <a:ea typeface="+mn-ea"/>
                          <a:cs typeface="+mn-cs"/>
                        </a:rPr>
                        <a:t>Migrant powrotny najbardziej potrzebuje stabilizacji. </a:t>
                      </a:r>
                      <a:r>
                        <a:rPr lang="pl-PL" sz="2000" kern="1200" dirty="0" smtClean="0">
                          <a:solidFill>
                            <a:schemeClr val="tx1"/>
                          </a:solidFill>
                          <a:latin typeface="+mn-lt"/>
                          <a:ea typeface="+mn-ea"/>
                          <a:cs typeface="+mn-cs"/>
                        </a:rPr>
                        <a:t>Polska nie jest w stanie zapewnić tej stabilizacji, ponieważ nie oferuje miejsc pracy ani ubezpieczenia, nie wspiera inicjatyw migrantów, którzy inwestują przywiezione z zagranicy pieniądze, lecz nakłada na nie podatek. Sytuacja zawodowa migrantów wygląda stosunkowo dobrze. Aż 71% pracuje w pełnym wymiarze godzin, 7,5% prowadzi własną działalność gospodarczą, a tylko 5,5% pracuje w niepełnym wymiarze godzin.</a:t>
                      </a:r>
                      <a:endParaRPr lang="pl-PL"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340768"/>
          <a:ext cx="8280920" cy="4411588"/>
        </p:xfrm>
        <a:graphic>
          <a:graphicData uri="http://schemas.openxmlformats.org/drawingml/2006/table">
            <a:tbl>
              <a:tblPr/>
              <a:tblGrid>
                <a:gridCol w="8280920"/>
              </a:tblGrid>
              <a:tr h="792088">
                <a:tc>
                  <a:txBody>
                    <a:bodyPr/>
                    <a:lstStyle/>
                    <a:p>
                      <a:pPr algn="ctr">
                        <a:lnSpc>
                          <a:spcPts val="600"/>
                        </a:lnSpc>
                        <a:spcAft>
                          <a:spcPts val="0"/>
                        </a:spcAft>
                      </a:pPr>
                      <a:endParaRPr lang="pl-PL" sz="2000" kern="1200" baseline="0" dirty="0" smtClean="0">
                        <a:solidFill>
                          <a:schemeClr val="bg1"/>
                        </a:solidFill>
                        <a:latin typeface="+mn-lt"/>
                        <a:ea typeface="+mn-ea"/>
                        <a:cs typeface="+mn-cs"/>
                      </a:endParaRPr>
                    </a:p>
                    <a:p>
                      <a:pPr algn="ctr">
                        <a:lnSpc>
                          <a:spcPct val="100000"/>
                        </a:lnSpc>
                        <a:spcAft>
                          <a:spcPts val="0"/>
                        </a:spcAft>
                      </a:pPr>
                      <a:r>
                        <a:rPr lang="pl-PL" sz="2000" kern="1200" baseline="0" dirty="0" smtClean="0">
                          <a:solidFill>
                            <a:schemeClr val="bg1"/>
                          </a:solidFill>
                          <a:latin typeface="+mn-lt"/>
                          <a:ea typeface="+mn-ea"/>
                          <a:cs typeface="+mn-cs"/>
                        </a:rPr>
                        <a:t>Identyfikacja czynników wpływających i zachęcających mieszkańców </a:t>
                      </a:r>
                      <a:br>
                        <a:rPr lang="pl-PL" sz="2000" kern="1200" baseline="0" dirty="0" smtClean="0">
                          <a:solidFill>
                            <a:schemeClr val="bg1"/>
                          </a:solidFill>
                          <a:latin typeface="+mn-lt"/>
                          <a:ea typeface="+mn-ea"/>
                          <a:cs typeface="+mn-cs"/>
                        </a:rPr>
                      </a:br>
                      <a:r>
                        <a:rPr lang="pl-PL" sz="2000" kern="1200" baseline="0" dirty="0" smtClean="0">
                          <a:solidFill>
                            <a:schemeClr val="bg1"/>
                          </a:solidFill>
                          <a:latin typeface="+mn-lt"/>
                          <a:ea typeface="+mn-ea"/>
                          <a:cs typeface="+mn-cs"/>
                        </a:rPr>
                        <a:t>woj. podlaskiego do powrotu z zagranicy.</a:t>
                      </a:r>
                      <a:endParaRPr lang="pl-PL" sz="2000" baseline="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500"/>
                        </a:lnSpc>
                        <a:spcAft>
                          <a:spcPts val="0"/>
                        </a:spcAft>
                      </a:pPr>
                      <a:endParaRPr lang="pl-PL" sz="2000" dirty="0" smtClean="0">
                        <a:latin typeface="+mn-lt"/>
                        <a:ea typeface="Calibri"/>
                        <a:cs typeface="Calibri"/>
                      </a:endParaRPr>
                    </a:p>
                    <a:p>
                      <a:pPr algn="just">
                        <a:lnSpc>
                          <a:spcPts val="3000"/>
                        </a:lnSpc>
                        <a:spcAft>
                          <a:spcPts val="0"/>
                        </a:spcAft>
                      </a:pPr>
                      <a:r>
                        <a:rPr lang="pl-PL" sz="2000" b="1" kern="1200" dirty="0" smtClean="0">
                          <a:solidFill>
                            <a:schemeClr val="tx1"/>
                          </a:solidFill>
                          <a:latin typeface="+mn-lt"/>
                          <a:ea typeface="+mn-ea"/>
                          <a:cs typeface="+mn-cs"/>
                        </a:rPr>
                        <a:t>Główną przyczyną powrotu jest</a:t>
                      </a:r>
                      <a:r>
                        <a:rPr lang="pl-PL" sz="2000" kern="1200" dirty="0" smtClean="0">
                          <a:solidFill>
                            <a:schemeClr val="tx1"/>
                          </a:solidFill>
                          <a:latin typeface="+mn-lt"/>
                          <a:ea typeface="+mn-ea"/>
                          <a:cs typeface="+mn-cs"/>
                        </a:rPr>
                        <a:t> </a:t>
                      </a:r>
                      <a:r>
                        <a:rPr lang="pl-PL" sz="2000" b="1" kern="1200" dirty="0" smtClean="0">
                          <a:solidFill>
                            <a:schemeClr val="tx1"/>
                          </a:solidFill>
                          <a:latin typeface="+mn-lt"/>
                          <a:ea typeface="+mn-ea"/>
                          <a:cs typeface="+mn-cs"/>
                        </a:rPr>
                        <a:t>zrealizowany plan migracyjny, a także rodzina i zobowiązania czekające w Polsce.</a:t>
                      </a:r>
                      <a:r>
                        <a:rPr lang="pl-PL" sz="2000" kern="1200" dirty="0" smtClean="0">
                          <a:solidFill>
                            <a:schemeClr val="tx1"/>
                          </a:solidFill>
                          <a:latin typeface="+mn-lt"/>
                          <a:ea typeface="+mn-ea"/>
                          <a:cs typeface="+mn-cs"/>
                        </a:rPr>
                        <a:t> Decyzja o powrocie często podjęta jest jeszcze przed wyjazdem, a datę determinuje realizacja obranego celu oraz sytuacja w Polsce (jeżeli zmienia się na korzyść) i/lub sytuacja w kraju migracji (jeżeli pojawia się czynnik wypychający). Decyzja o powrocie do kraju to w większości przypadków </a:t>
                      </a:r>
                      <a:r>
                        <a:rPr lang="pl-PL" sz="2000" b="1" kern="1200" dirty="0" smtClean="0">
                          <a:solidFill>
                            <a:schemeClr val="tx1"/>
                          </a:solidFill>
                          <a:latin typeface="+mn-lt"/>
                          <a:ea typeface="+mn-ea"/>
                          <a:cs typeface="+mn-cs"/>
                        </a:rPr>
                        <a:t>decyzja przemyślana</a:t>
                      </a:r>
                      <a:r>
                        <a:rPr lang="pl-PL" sz="2000" kern="1200" dirty="0" smtClean="0">
                          <a:solidFill>
                            <a:schemeClr val="tx1"/>
                          </a:solidFill>
                          <a:latin typeface="+mn-lt"/>
                          <a:ea typeface="+mn-ea"/>
                          <a:cs typeface="+mn-cs"/>
                        </a:rPr>
                        <a:t>, a czas powrotu był dokładnie zaplanowany. Większość migrantów swoją decyzję o przyjeździe do kraju zaplanowało i dokładnie wiedziało, kiedy chcą wrócić. Pozostali respondenci wskazywali na spontaniczność powrotu. </a:t>
                      </a:r>
                      <a:endParaRPr lang="pl-PL" sz="2000" dirty="0">
                        <a:latin typeface="+mn-lt"/>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124744"/>
          <a:ext cx="8280920" cy="4898504"/>
        </p:xfrm>
        <a:graphic>
          <a:graphicData uri="http://schemas.openxmlformats.org/drawingml/2006/table">
            <a:tbl>
              <a:tblPr/>
              <a:tblGrid>
                <a:gridCol w="8280920"/>
              </a:tblGrid>
              <a:tr h="936104">
                <a:tc>
                  <a:txBody>
                    <a:bodyPr/>
                    <a:lstStyle/>
                    <a:p>
                      <a:pPr algn="ctr">
                        <a:lnSpc>
                          <a:spcPts val="1500"/>
                        </a:lnSpc>
                        <a:spcAft>
                          <a:spcPts val="0"/>
                        </a:spcAft>
                      </a:pPr>
                      <a:endParaRPr lang="pl-PL" sz="2000" kern="1200" dirty="0" smtClean="0">
                        <a:solidFill>
                          <a:schemeClr val="bg1"/>
                        </a:solidFill>
                        <a:latin typeface="+mn-lt"/>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potencjału oraz doświadczenia zawodowego mieszkańców województwa podlaskiego zdobytego podczas pobytu za granicą.</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2400"/>
                        </a:lnSpc>
                        <a:spcAft>
                          <a:spcPts val="0"/>
                        </a:spcAft>
                      </a:pPr>
                      <a:r>
                        <a:rPr lang="pl-PL" sz="1800" b="0" i="0" kern="1200" spc="0" baseline="0" dirty="0" smtClean="0">
                          <a:solidFill>
                            <a:schemeClr val="tx1"/>
                          </a:solidFill>
                          <a:latin typeface="+mn-lt"/>
                          <a:ea typeface="+mn-ea"/>
                          <a:cs typeface="Times New Roman" pitchFamily="18" charset="0"/>
                        </a:rPr>
                        <a:t>Migranci powrotni zapytani o plany odnośnie pobytu w Polsce, najmniej chętnie odnoszą się do pomysłu otwarcia własnej firmy – tylko 7,6% zdecydowanie zgodziło się na taki pomysł. Łącznie (odpowiedzi zdecydowanie się zgadzam i raczej się zgadzam) 22,7% respondentów zgodziło się z twierdzeniem, że ich przyjazd do Polski jest tymczasowy i zamierzają ponownie wyjechać za granicę. Wyniki badań wskazują, że jedynie 32,4% ankietowanych zdecydowanie chce pracować w zawodzie, w którym pracowali przed wyjazdem, ale już 52,8% badanych (łączne odpowiedzi zdecydowanie się zgadzam i raczej się zgadzam) deklaruje chęć wykorzystania w Polsce umiejętności nabytych podczas pobytu za granicą. Jednocześnie jednak 38,2% ankietowanych stwierdza, że ich umiejętności zdobyte w trakcie wyjazdu nie zostaną odpowiednio wykorzystane w Polsce, przy czym co piąty respondent wyraża taką opinię w sposób zdecydowany. Okazuje się także, że obecnie wykonywany zawód jest niezgodny </a:t>
                      </a:r>
                      <a:br>
                        <a:rPr lang="pl-PL" sz="1800" b="0" i="0" kern="1200" spc="0" baseline="0" dirty="0" smtClean="0">
                          <a:solidFill>
                            <a:schemeClr val="tx1"/>
                          </a:solidFill>
                          <a:latin typeface="+mn-lt"/>
                          <a:ea typeface="+mn-ea"/>
                          <a:cs typeface="Times New Roman" pitchFamily="18" charset="0"/>
                        </a:rPr>
                      </a:br>
                      <a:r>
                        <a:rPr lang="pl-PL" sz="1800" b="0" i="0" kern="1200" spc="0" baseline="0" dirty="0" smtClean="0">
                          <a:solidFill>
                            <a:schemeClr val="tx1"/>
                          </a:solidFill>
                          <a:latin typeface="+mn-lt"/>
                          <a:ea typeface="+mn-ea"/>
                          <a:cs typeface="Times New Roman" pitchFamily="18" charset="0"/>
                        </a:rPr>
                        <a:t>z zawodem wykonywanym/wyuczonym za granicą aż dla 69,7% badanych. </a:t>
                      </a:r>
                      <a:endParaRPr lang="pl-PL" sz="1800" b="0" i="0" spc="0" baseline="0" dirty="0">
                        <a:latin typeface="+mn-lt"/>
                        <a:ea typeface="Calibri"/>
                        <a:cs typeface="Times New Roman" pitchFamily="18" charset="0"/>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980728"/>
          <a:ext cx="8280920" cy="5050904"/>
        </p:xfrm>
        <a:graphic>
          <a:graphicData uri="http://schemas.openxmlformats.org/drawingml/2006/table">
            <a:tbl>
              <a:tblPr/>
              <a:tblGrid>
                <a:gridCol w="8280920"/>
              </a:tblGrid>
              <a:tr h="936104">
                <a:tc>
                  <a:txBody>
                    <a:bodyPr/>
                    <a:lstStyle/>
                    <a:p>
                      <a:pPr algn="ctr">
                        <a:lnSpc>
                          <a:spcPts val="1500"/>
                        </a:lnSpc>
                        <a:spcAft>
                          <a:spcPts val="0"/>
                        </a:spcAft>
                      </a:pPr>
                      <a:endParaRPr lang="pl-PL" sz="2000" kern="1200" dirty="0" smtClean="0">
                        <a:solidFill>
                          <a:schemeClr val="bg1"/>
                        </a:solidFill>
                        <a:latin typeface="+mn-lt"/>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planów i strategii zawodowych mieszkańców woj. podlaskiego powracających z zagranicy.</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2700"/>
                        </a:lnSpc>
                      </a:pPr>
                      <a:r>
                        <a:rPr lang="pl-PL" sz="1800" kern="1200" baseline="0" dirty="0" smtClean="0">
                          <a:solidFill>
                            <a:schemeClr val="tx1"/>
                          </a:solidFill>
                          <a:latin typeface="Calibri" pitchFamily="34" charset="0"/>
                          <a:ea typeface="+mn-ea"/>
                          <a:cs typeface="+mn-cs"/>
                        </a:rPr>
                        <a:t>Migranci powrotni mają zróżnicowane plany zawodowe po powrocie do kraju. </a:t>
                      </a:r>
                      <a:br>
                        <a:rPr lang="pl-PL" sz="1800" kern="1200" baseline="0" dirty="0" smtClean="0">
                          <a:solidFill>
                            <a:schemeClr val="tx1"/>
                          </a:solidFill>
                          <a:latin typeface="Calibri" pitchFamily="34" charset="0"/>
                          <a:ea typeface="+mn-ea"/>
                          <a:cs typeface="+mn-cs"/>
                        </a:rPr>
                      </a:br>
                      <a:r>
                        <a:rPr lang="pl-PL" sz="1800" kern="1200" baseline="0" dirty="0" smtClean="0">
                          <a:solidFill>
                            <a:schemeClr val="tx1"/>
                          </a:solidFill>
                          <a:latin typeface="Calibri" pitchFamily="34" charset="0"/>
                          <a:ea typeface="+mn-ea"/>
                          <a:cs typeface="+mn-cs"/>
                        </a:rPr>
                        <a:t>34,9% respondentów planuje uzupełnić wykształcenie w zawodzie, którego nigdy nie wykonywało, a kolejne 22,1% chce wrócić do pracy w zawodzie wykonywanym przed wyjazdem. Co dziesiąty badany migrant chciałby założyć swoją firmę, a wśród branż, </a:t>
                      </a:r>
                      <a:br>
                        <a:rPr lang="pl-PL" sz="1800" kern="1200" baseline="0" dirty="0" smtClean="0">
                          <a:solidFill>
                            <a:schemeClr val="tx1"/>
                          </a:solidFill>
                          <a:latin typeface="Calibri" pitchFamily="34" charset="0"/>
                          <a:ea typeface="+mn-ea"/>
                          <a:cs typeface="+mn-cs"/>
                        </a:rPr>
                      </a:br>
                      <a:r>
                        <a:rPr lang="pl-PL" sz="1800" kern="1200" baseline="0" dirty="0" smtClean="0">
                          <a:solidFill>
                            <a:schemeClr val="tx1"/>
                          </a:solidFill>
                          <a:latin typeface="Calibri" pitchFamily="34" charset="0"/>
                          <a:ea typeface="+mn-ea"/>
                          <a:cs typeface="+mn-cs"/>
                        </a:rPr>
                        <a:t>w których chcieliby działać, pojawiały się następujące: </a:t>
                      </a:r>
                      <a:r>
                        <a:rPr lang="pl-PL" sz="1800" i="1" kern="1200" baseline="0" dirty="0" smtClean="0">
                          <a:solidFill>
                            <a:schemeClr val="tx1"/>
                          </a:solidFill>
                          <a:latin typeface="Calibri" pitchFamily="34" charset="0"/>
                          <a:ea typeface="+mn-ea"/>
                          <a:cs typeface="+mn-cs"/>
                        </a:rPr>
                        <a:t>doradztwo personalne, stolarka, fotograficzno-plastyczna, gastronomia, hotelarstwo i turystyka, informatyczna, jednoosobowa firma- taksówkarz, meblarska, projekty branż elektrycznych, transport, turystyczna, zarządzanie nieruchomością usługową</a:t>
                      </a:r>
                      <a:r>
                        <a:rPr lang="pl-PL" sz="1800" kern="1200" baseline="0" dirty="0" smtClean="0">
                          <a:solidFill>
                            <a:schemeClr val="tx1"/>
                          </a:solidFill>
                          <a:latin typeface="Calibri" pitchFamily="34" charset="0"/>
                          <a:ea typeface="+mn-ea"/>
                          <a:cs typeface="+mn-cs"/>
                        </a:rPr>
                        <a:t>. Znamienne jest jednak to, że tylko 6,7% badanych planuje wykonywać w Polsce tę samą pracę, co za granicą. Dość wysoki wynik braku chęci podjęcia pracy (18,1%) związany jest w dużej mierze z obecnością </a:t>
                      </a:r>
                      <a:br>
                        <a:rPr lang="pl-PL" sz="1800" kern="1200" baseline="0" dirty="0" smtClean="0">
                          <a:solidFill>
                            <a:schemeClr val="tx1"/>
                          </a:solidFill>
                          <a:latin typeface="Calibri" pitchFamily="34" charset="0"/>
                          <a:ea typeface="+mn-ea"/>
                          <a:cs typeface="+mn-cs"/>
                        </a:rPr>
                      </a:br>
                      <a:r>
                        <a:rPr lang="pl-PL" sz="1800" kern="1200" baseline="0" dirty="0" smtClean="0">
                          <a:solidFill>
                            <a:schemeClr val="tx1"/>
                          </a:solidFill>
                          <a:latin typeface="Calibri" pitchFamily="34" charset="0"/>
                          <a:ea typeface="+mn-ea"/>
                          <a:cs typeface="+mn-cs"/>
                        </a:rPr>
                        <a:t>w próbie studentów poświęcających się aktualnie nauce czy młodych matek zajmujących się dziećmi.</a:t>
                      </a:r>
                      <a:endParaRPr lang="pl-PL" sz="1800" kern="1200" baseline="0" dirty="0">
                        <a:solidFill>
                          <a:schemeClr val="tx1"/>
                        </a:solidFill>
                        <a:latin typeface="Calibri" pitchFamily="34" charset="0"/>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124744"/>
          <a:ext cx="8280920" cy="4780136"/>
        </p:xfrm>
        <a:graphic>
          <a:graphicData uri="http://schemas.openxmlformats.org/drawingml/2006/table">
            <a:tbl>
              <a:tblPr/>
              <a:tblGrid>
                <a:gridCol w="8280920"/>
              </a:tblGrid>
              <a:tr h="1224136">
                <a:tc>
                  <a:txBody>
                    <a:bodyPr/>
                    <a:lstStyle/>
                    <a:p>
                      <a:pPr algn="ctr">
                        <a:lnSpc>
                          <a:spcPts val="1500"/>
                        </a:lnSpc>
                        <a:spcBef>
                          <a:spcPts val="0"/>
                        </a:spcBef>
                        <a:spcAft>
                          <a:spcPts val="0"/>
                        </a:spcAft>
                      </a:pPr>
                      <a:endParaRPr lang="pl-PL" sz="2000" kern="1200" baseline="0" dirty="0" smtClean="0">
                        <a:solidFill>
                          <a:schemeClr val="bg1"/>
                        </a:solidFill>
                        <a:latin typeface="Calibri" pitchFamily="34" charset="0"/>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potrzeb edukacyjnych, szkoleniowych mieszkańców </a:t>
                      </a:r>
                      <a:br>
                        <a:rPr lang="pl-PL" sz="2000" kern="1200" dirty="0" smtClean="0">
                          <a:solidFill>
                            <a:schemeClr val="bg1"/>
                          </a:solidFill>
                          <a:latin typeface="+mn-lt"/>
                          <a:ea typeface="+mn-ea"/>
                          <a:cs typeface="+mn-cs"/>
                        </a:rPr>
                      </a:br>
                      <a:r>
                        <a:rPr lang="pl-PL" sz="2000" kern="1200" dirty="0" smtClean="0">
                          <a:solidFill>
                            <a:schemeClr val="bg1"/>
                          </a:solidFill>
                          <a:latin typeface="+mn-lt"/>
                          <a:ea typeface="+mn-ea"/>
                          <a:cs typeface="+mn-cs"/>
                        </a:rPr>
                        <a:t>woj. podlaskiego powracających z zagranicy oraz innych form pomocy adresowanej do tej grupy.</a:t>
                      </a: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ts val="1000"/>
                        </a:lnSpc>
                        <a:spcAft>
                          <a:spcPts val="0"/>
                        </a:spcAft>
                      </a:pPr>
                      <a:endParaRPr lang="pl-PL" sz="2000" dirty="0" smtClean="0">
                        <a:latin typeface="Calibri"/>
                        <a:ea typeface="Calibri"/>
                        <a:cs typeface="Calibri"/>
                      </a:endParaRPr>
                    </a:p>
                    <a:p>
                      <a:pPr algn="just">
                        <a:lnSpc>
                          <a:spcPts val="3000"/>
                        </a:lnSpc>
                        <a:spcAft>
                          <a:spcPts val="0"/>
                        </a:spcAft>
                      </a:pPr>
                      <a:r>
                        <a:rPr lang="pl-PL" sz="2000" kern="1200" dirty="0" smtClean="0">
                          <a:solidFill>
                            <a:schemeClr val="tx1"/>
                          </a:solidFill>
                          <a:latin typeface="+mn-lt"/>
                          <a:ea typeface="+mn-ea"/>
                          <a:cs typeface="+mn-cs"/>
                        </a:rPr>
                        <a:t>Okazuje się, że ponad połowa badanych migrantów (54,4%) nie jest zainteresowana dalszym kształceniem i nie planuje podejmować działań w tym zakresie. Co piąty badany chciałby się przekwalifikować i zdobyć wykształcenie w zawodzie, którego nigdy nie wykonywał, a 12,1% respondentów chciałoby uzupełnić swoje wykształcenie w zawodzie wykonywanym przed wyjazdem. Niski odsetek wskazań na chęć uzupełnienia wiedzy i umiejętności w zawodzie wykonywanym na emigracji (2%) po raz kolejny potwierdza istnienie rozbieżności w zawodach wykonywanych podczas pracy za granicą oraz w Polsce. </a:t>
                      </a:r>
                      <a:endParaRPr lang="pl-PL" sz="2000" dirty="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395536" y="1268760"/>
          <a:ext cx="8280920" cy="4473313"/>
        </p:xfrm>
        <a:graphic>
          <a:graphicData uri="http://schemas.openxmlformats.org/drawingml/2006/table">
            <a:tbl>
              <a:tblPr/>
              <a:tblGrid>
                <a:gridCol w="8280920"/>
              </a:tblGrid>
              <a:tr h="1368152">
                <a:tc>
                  <a:txBody>
                    <a:bodyPr/>
                    <a:lstStyle/>
                    <a:p>
                      <a:pPr algn="ctr">
                        <a:lnSpc>
                          <a:spcPts val="1500"/>
                        </a:lnSpc>
                        <a:spcAft>
                          <a:spcPts val="0"/>
                        </a:spcAft>
                      </a:pPr>
                      <a:endParaRPr lang="pl-PL" sz="2000" kern="1200" dirty="0" smtClean="0">
                        <a:solidFill>
                          <a:schemeClr val="bg1"/>
                        </a:solidFill>
                        <a:latin typeface="+mn-lt"/>
                        <a:ea typeface="+mn-ea"/>
                        <a:cs typeface="+mn-cs"/>
                      </a:endParaRPr>
                    </a:p>
                    <a:p>
                      <a:pPr algn="ctr">
                        <a:lnSpc>
                          <a:spcPct val="100000"/>
                        </a:lnSpc>
                        <a:spcAft>
                          <a:spcPts val="0"/>
                        </a:spcAft>
                      </a:pPr>
                      <a:r>
                        <a:rPr lang="pl-PL" sz="2000" kern="1200" dirty="0" smtClean="0">
                          <a:solidFill>
                            <a:schemeClr val="bg1"/>
                          </a:solidFill>
                          <a:latin typeface="+mn-lt"/>
                          <a:ea typeface="+mn-ea"/>
                          <a:cs typeface="+mn-cs"/>
                        </a:rPr>
                        <a:t>Określenie oraz analiza wsparcia kierowanego do osób powracających z zagranicy przez instytucje i organizacje (ze wskazaniem konkretnych działań), jego ocena pod kątem dostosowania do potrzeb i skuteczności oraz propozycje zmian.</a:t>
                      </a:r>
                      <a:endParaRPr lang="pl-PL" sz="2000" dirty="0">
                        <a:solidFill>
                          <a:schemeClr val="bg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3063613">
                <a:tc>
                  <a:txBody>
                    <a:bodyPr/>
                    <a:lstStyle/>
                    <a:p>
                      <a:pPr algn="just">
                        <a:lnSpc>
                          <a:spcPct val="100000"/>
                        </a:lnSpc>
                        <a:spcAft>
                          <a:spcPts val="0"/>
                        </a:spcAft>
                      </a:pPr>
                      <a:endParaRPr lang="pl-PL" sz="2000" dirty="0" smtClean="0">
                        <a:latin typeface="Calibri"/>
                        <a:ea typeface="Calibri"/>
                        <a:cs typeface="Calibri"/>
                      </a:endParaRPr>
                    </a:p>
                    <a:p>
                      <a:pPr algn="just">
                        <a:lnSpc>
                          <a:spcPts val="3000"/>
                        </a:lnSpc>
                        <a:spcAft>
                          <a:spcPts val="0"/>
                        </a:spcAft>
                      </a:pPr>
                      <a:r>
                        <a:rPr lang="pl-PL" sz="2000" kern="1200" dirty="0" smtClean="0">
                          <a:solidFill>
                            <a:schemeClr val="tx1"/>
                          </a:solidFill>
                          <a:latin typeface="+mn-lt"/>
                          <a:ea typeface="+mn-ea"/>
                          <a:cs typeface="+mn-cs"/>
                        </a:rPr>
                        <a:t>Respondenci zwykle nie znają zbyt dobrze działań skierowanych do osób powracających z zagranicy, co nie oznacza, że one nie istnieją. Pomoc została zaoferowana tylko dla 3,4% respondentów,</a:t>
                      </a:r>
                      <a:r>
                        <a:rPr lang="pl-PL" sz="2000" kern="1200" baseline="0" dirty="0" smtClean="0">
                          <a:solidFill>
                            <a:schemeClr val="tx1"/>
                          </a:solidFill>
                          <a:latin typeface="+mn-lt"/>
                          <a:ea typeface="+mn-ea"/>
                          <a:cs typeface="+mn-cs"/>
                        </a:rPr>
                        <a:t> w tym</a:t>
                      </a:r>
                      <a:r>
                        <a:rPr lang="pl-PL" sz="2000" kern="1200" dirty="0" smtClean="0">
                          <a:solidFill>
                            <a:schemeClr val="tx1"/>
                          </a:solidFill>
                          <a:latin typeface="+mn-lt"/>
                          <a:ea typeface="+mn-ea"/>
                          <a:cs typeface="+mn-cs"/>
                        </a:rPr>
                        <a:t> w zakresie informacyjnym i edukacyjno-szkoleniowym – po 1,3% wskazań. Większość badanych nie ubiegała się o pomoc – twierdziło tak 55,3% respondentów. Natomiast wśród instytucji, od których ankietowani oczekiwali wsparcia, najczęściej wskazywano Powiatowy Urząd Pracy, do którego zgłasza się 32,3% migrantów powrotnych.</a:t>
                      </a:r>
                      <a:endParaRPr lang="pl-PL" sz="2000" dirty="0">
                        <a:solidFill>
                          <a:schemeClr val="tx1"/>
                        </a:solidFill>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467544" y="1124745"/>
            <a:ext cx="8280920" cy="4693593"/>
          </a:xfrm>
          <a:prstGeom prst="rect">
            <a:avLst/>
          </a:prstGeom>
          <a:noFill/>
        </p:spPr>
        <p:txBody>
          <a:bodyPr wrap="square" rtlCol="0">
            <a:spAutoFit/>
          </a:bodyPr>
          <a:lstStyle/>
          <a:p>
            <a:pPr algn="ctr"/>
            <a:r>
              <a:rPr lang="pl-PL" sz="2400" b="1" dirty="0" smtClean="0"/>
              <a:t>Czym są migracje? Skąd wynikają?</a:t>
            </a:r>
          </a:p>
          <a:p>
            <a:pPr algn="ctr">
              <a:lnSpc>
                <a:spcPts val="3000"/>
              </a:lnSpc>
            </a:pPr>
            <a:endParaRPr lang="pl-PL" sz="2000" dirty="0" smtClean="0"/>
          </a:p>
          <a:p>
            <a:pPr algn="just">
              <a:lnSpc>
                <a:spcPts val="3000"/>
              </a:lnSpc>
            </a:pPr>
            <a:r>
              <a:rPr lang="pl-PL" sz="2000" dirty="0" smtClean="0"/>
              <a:t>Według Nowej Ekonomiki Migracji Pracowniczych migracja jest wynikiem racjonalnej decyzji, a jej głównym celem nie jest maksymalizacja zysku, </a:t>
            </a:r>
            <a:br>
              <a:rPr lang="pl-PL" sz="2000" dirty="0" smtClean="0"/>
            </a:br>
            <a:r>
              <a:rPr lang="pl-PL" sz="2000" dirty="0" smtClean="0"/>
              <a:t>lecz minimalizacja ryzyka.</a:t>
            </a:r>
          </a:p>
          <a:p>
            <a:pPr algn="just">
              <a:lnSpc>
                <a:spcPts val="3000"/>
              </a:lnSpc>
            </a:pPr>
            <a:endParaRPr lang="pl-PL" sz="2000" dirty="0" smtClean="0"/>
          </a:p>
          <a:p>
            <a:pPr algn="just">
              <a:lnSpc>
                <a:spcPts val="3000"/>
              </a:lnSpc>
            </a:pPr>
            <a:r>
              <a:rPr lang="pl-PL" sz="2000" dirty="0" smtClean="0"/>
              <a:t>Migracje powrotne w ramach tego podejścia to wynik odniesionego </a:t>
            </a:r>
            <a:br>
              <a:rPr lang="pl-PL" sz="2000" dirty="0" smtClean="0"/>
            </a:br>
            <a:r>
              <a:rPr lang="pl-PL" sz="2000" dirty="0" smtClean="0"/>
              <a:t>za granicą sukcesu. Sukces ten to rezultat przemyślanej strategii gromadzenia oszczędności i równoczesnych transferów pieniędzy do własnego gospodarstwa domowego w kraju; określany jest on przez poziom bezpieczeństwa ekonomicznego, siłę nabywczą i oszczędności. W takim ujęciu migracja ma z założenia charakter czasowy.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1340768"/>
          <a:ext cx="8208912" cy="4122420"/>
        </p:xfrm>
        <a:graphic>
          <a:graphicData uri="http://schemas.openxmlformats.org/drawingml/2006/table">
            <a:tbl>
              <a:tblPr/>
              <a:tblGrid>
                <a:gridCol w="8208912"/>
              </a:tblGrid>
              <a:tr h="1269499">
                <a:tc>
                  <a:txBody>
                    <a:bodyPr/>
                    <a:lstStyle/>
                    <a:p>
                      <a:pPr algn="ctr">
                        <a:lnSpc>
                          <a:spcPts val="1500"/>
                        </a:lnSpc>
                      </a:pPr>
                      <a:endParaRPr lang="pl-PL" sz="2000" kern="1200" dirty="0" smtClean="0">
                        <a:solidFill>
                          <a:schemeClr val="bg1"/>
                        </a:solidFill>
                        <a:latin typeface="+mn-lt"/>
                        <a:ea typeface="+mn-ea"/>
                        <a:cs typeface="+mn-cs"/>
                      </a:endParaRPr>
                    </a:p>
                    <a:p>
                      <a:pPr algn="ctr">
                        <a:lnSpc>
                          <a:spcPct val="100000"/>
                        </a:lnSpc>
                      </a:pPr>
                      <a:r>
                        <a:rPr lang="pl-PL" sz="2000" kern="1200" dirty="0" smtClean="0">
                          <a:solidFill>
                            <a:schemeClr val="bg1"/>
                          </a:solidFill>
                          <a:latin typeface="+mn-lt"/>
                          <a:ea typeface="+mn-ea"/>
                          <a:cs typeface="+mn-cs"/>
                        </a:rPr>
                        <a:t>Określenie skali planowanych powrotów na teren województwa podlaskiego oraz określenie zmiennych mających wpływ na intensywność zjawiska powrotów wśród obecnych emigrantów.</a:t>
                      </a:r>
                    </a:p>
                    <a:p>
                      <a:pPr algn="ctr">
                        <a:lnSpc>
                          <a:spcPct val="100000"/>
                        </a:lnSpc>
                        <a:spcAft>
                          <a:spcPts val="600"/>
                        </a:spcAft>
                      </a:pPr>
                      <a:endParaRPr lang="pl-PL" sz="18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330900">
                <a:tc>
                  <a:txBody>
                    <a:bodyPr/>
                    <a:lstStyle/>
                    <a:p>
                      <a:pPr marL="0" marR="0" indent="0" algn="just" defTabSz="914400" rtl="0" eaLnBrk="1" fontAlgn="auto" latinLnBrk="0" hangingPunct="1">
                        <a:lnSpc>
                          <a:spcPts val="3000"/>
                        </a:lnSpc>
                        <a:spcBef>
                          <a:spcPts val="600"/>
                        </a:spcBef>
                        <a:spcAft>
                          <a:spcPts val="0"/>
                        </a:spcAft>
                        <a:buClrTx/>
                        <a:buSzTx/>
                        <a:buFontTx/>
                        <a:buNone/>
                        <a:tabLst/>
                        <a:defRPr/>
                      </a:pPr>
                      <a:endParaRPr lang="pl-PL" sz="20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600"/>
                        </a:spcBef>
                        <a:spcAft>
                          <a:spcPts val="0"/>
                        </a:spcAft>
                        <a:buClrTx/>
                        <a:buSzTx/>
                        <a:buFontTx/>
                        <a:buNone/>
                        <a:tabLst/>
                        <a:defRPr/>
                      </a:pPr>
                      <a:r>
                        <a:rPr lang="pl-PL" sz="2000" kern="1200" dirty="0" smtClean="0">
                          <a:solidFill>
                            <a:schemeClr val="tx1"/>
                          </a:solidFill>
                          <a:latin typeface="+mn-lt"/>
                          <a:ea typeface="+mn-ea"/>
                          <a:cs typeface="+mn-cs"/>
                        </a:rPr>
                        <a:t>Zgodnie z wynikami badania około 15% respondentów obecnie przebywającymi na wyjeździe migracyjnym</a:t>
                      </a:r>
                      <a:r>
                        <a:rPr lang="pl-PL" sz="2000" kern="1200" baseline="0" dirty="0" smtClean="0">
                          <a:solidFill>
                            <a:schemeClr val="tx1"/>
                          </a:solidFill>
                          <a:latin typeface="+mn-lt"/>
                          <a:ea typeface="+mn-ea"/>
                          <a:cs typeface="+mn-cs"/>
                        </a:rPr>
                        <a:t> </a:t>
                      </a:r>
                      <a:r>
                        <a:rPr lang="pl-PL" sz="2000" kern="1200" dirty="0" smtClean="0">
                          <a:solidFill>
                            <a:schemeClr val="tx1"/>
                          </a:solidFill>
                          <a:latin typeface="+mn-lt"/>
                          <a:ea typeface="+mn-ea"/>
                          <a:cs typeface="+mn-cs"/>
                        </a:rPr>
                        <a:t>ma zamiar powrócić do Polski. Należy jednak pamiętać, że badanie było obarczone błędem oraz nie może ono być reprezentatywne dla wszystkich emigrantów, bowiem nieznana jest dokładna populacja osób przebywających na migracji oraz jej struktura.</a:t>
                      </a:r>
                    </a:p>
                    <a:p>
                      <a:pPr algn="just">
                        <a:lnSpc>
                          <a:spcPct val="100000"/>
                        </a:lnSpc>
                        <a:spcBef>
                          <a:spcPts val="600"/>
                        </a:spcBef>
                        <a:spcAft>
                          <a:spcPts val="0"/>
                        </a:spcAft>
                      </a:pPr>
                      <a:endParaRPr lang="pl-PL"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539552" y="1700808"/>
          <a:ext cx="8280920" cy="3341002"/>
        </p:xfrm>
        <a:graphic>
          <a:graphicData uri="http://schemas.openxmlformats.org/drawingml/2006/table">
            <a:tbl>
              <a:tblPr/>
              <a:tblGrid>
                <a:gridCol w="8280920"/>
              </a:tblGrid>
              <a:tr h="1224135">
                <a:tc>
                  <a:txBody>
                    <a:bodyPr/>
                    <a:lstStyle/>
                    <a:p>
                      <a:pPr algn="ctr">
                        <a:lnSpc>
                          <a:spcPts val="1500"/>
                        </a:lnSpc>
                      </a:pPr>
                      <a:endParaRPr lang="pl-PL" sz="2000" kern="1200" dirty="0" smtClean="0">
                        <a:solidFill>
                          <a:schemeClr val="bg1"/>
                        </a:solidFill>
                        <a:latin typeface="+mn-lt"/>
                        <a:ea typeface="+mn-ea"/>
                        <a:cs typeface="+mn-cs"/>
                      </a:endParaRPr>
                    </a:p>
                    <a:p>
                      <a:pPr algn="ctr">
                        <a:lnSpc>
                          <a:spcPct val="100000"/>
                        </a:lnSpc>
                      </a:pPr>
                      <a:r>
                        <a:rPr lang="pl-PL" sz="2000" kern="1200" dirty="0" smtClean="0">
                          <a:solidFill>
                            <a:schemeClr val="bg1"/>
                          </a:solidFill>
                          <a:latin typeface="+mn-lt"/>
                          <a:ea typeface="+mn-ea"/>
                          <a:cs typeface="+mn-cs"/>
                        </a:rPr>
                        <a:t>Określenie oczekiwań i potrzeb pomocowych i szkoleniowych wśród obecnych emigrantów planujących powrót na teren województwa podlaskiego w różnych krajach Europy</a:t>
                      </a:r>
                      <a:r>
                        <a:rPr lang="pl-PL" sz="1800" kern="1200" dirty="0" smtClean="0">
                          <a:solidFill>
                            <a:schemeClr val="bg1"/>
                          </a:solidFill>
                          <a:latin typeface="+mn-lt"/>
                          <a:ea typeface="+mn-ea"/>
                          <a:cs typeface="+mn-cs"/>
                        </a:rPr>
                        <a:t>.</a:t>
                      </a:r>
                      <a:endParaRPr lang="pl-PL"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1168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l-PL"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pl-PL" sz="2000" kern="1200" dirty="0" smtClean="0">
                          <a:solidFill>
                            <a:schemeClr val="tx1"/>
                          </a:solidFill>
                          <a:latin typeface="+mn-lt"/>
                          <a:ea typeface="+mn-ea"/>
                          <a:cs typeface="+mn-cs"/>
                        </a:rPr>
                        <a:t>W przypadku oczekiwanej pomocy, najczęściej wskazywano na pomoc edukacyjno-szkoleniową (25,7%), informacyjną (17,9%) oraz finansową (14,5%). W przypadku innych form oczekiwanej pomocy głównie wymieniano ubezpieczenie zdrowotne. </a:t>
                      </a:r>
                      <a:endParaRPr lang="pl-PL"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a:p>
        </p:txBody>
      </p:sp>
      <p:graphicFrame>
        <p:nvGraphicFramePr>
          <p:cNvPr id="12" name="Tabela 11"/>
          <p:cNvGraphicFramePr>
            <a:graphicFrameLocks noGrp="1"/>
          </p:cNvGraphicFramePr>
          <p:nvPr/>
        </p:nvGraphicFramePr>
        <p:xfrm>
          <a:off x="467544" y="1412776"/>
          <a:ext cx="8280920" cy="4066534"/>
        </p:xfrm>
        <a:graphic>
          <a:graphicData uri="http://schemas.openxmlformats.org/drawingml/2006/table">
            <a:tbl>
              <a:tblPr/>
              <a:tblGrid>
                <a:gridCol w="8280920"/>
              </a:tblGrid>
              <a:tr h="1189306">
                <a:tc>
                  <a:txBody>
                    <a:bodyPr/>
                    <a:lstStyle/>
                    <a:p>
                      <a:pPr algn="ctr">
                        <a:lnSpc>
                          <a:spcPts val="1500"/>
                        </a:lnSpc>
                      </a:pPr>
                      <a:endParaRPr lang="pl-PL" sz="2000" kern="1200" dirty="0" smtClean="0">
                        <a:solidFill>
                          <a:schemeClr val="bg1"/>
                        </a:solidFill>
                        <a:latin typeface="+mn-lt"/>
                        <a:ea typeface="+mn-ea"/>
                        <a:cs typeface="+mn-cs"/>
                      </a:endParaRPr>
                    </a:p>
                    <a:p>
                      <a:pPr algn="ctr"/>
                      <a:r>
                        <a:rPr lang="pl-PL" sz="2000" kern="1200" dirty="0" smtClean="0">
                          <a:solidFill>
                            <a:schemeClr val="bg1"/>
                          </a:solidFill>
                          <a:latin typeface="+mn-lt"/>
                          <a:ea typeface="+mn-ea"/>
                          <a:cs typeface="+mn-cs"/>
                        </a:rPr>
                        <a:t>Określenie katalogu działań podejmowanych przez instytucje samorządowe i prywatne wybranych województw mających na celu zachęcenie emigrantów do powrotu na teren ich województwa.</a:t>
                      </a:r>
                    </a:p>
                    <a:p>
                      <a:pPr algn="ctr">
                        <a:lnSpc>
                          <a:spcPts val="1500"/>
                        </a:lnSpc>
                      </a:pPr>
                      <a:endParaRPr lang="pl-PL" sz="2000" kern="1200" dirty="0">
                        <a:solidFill>
                          <a:schemeClr val="bg1"/>
                        </a:solidFill>
                        <a:latin typeface="+mn-lt"/>
                        <a:ea typeface="+mn-ea"/>
                        <a:cs typeface="+mn-cs"/>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F243E"/>
                    </a:solidFill>
                  </a:tcPr>
                </a:tc>
              </a:tr>
              <a:tr h="277113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l-PL" sz="1800" kern="1200" dirty="0" smtClean="0">
                        <a:solidFill>
                          <a:schemeClr val="tx1"/>
                        </a:solidFill>
                        <a:latin typeface="+mn-lt"/>
                        <a:ea typeface="+mn-ea"/>
                        <a:cs typeface="+mn-cs"/>
                      </a:endParaRPr>
                    </a:p>
                    <a:p>
                      <a:pPr marL="0" marR="0" indent="0" algn="just" defTabSz="914400" rtl="0" eaLnBrk="1" fontAlgn="auto" latinLnBrk="0" hangingPunct="1">
                        <a:lnSpc>
                          <a:spcPts val="3000"/>
                        </a:lnSpc>
                        <a:spcBef>
                          <a:spcPts val="0"/>
                        </a:spcBef>
                        <a:spcAft>
                          <a:spcPts val="0"/>
                        </a:spcAft>
                        <a:buClrTx/>
                        <a:buSzTx/>
                        <a:buFontTx/>
                        <a:buNone/>
                        <a:tabLst/>
                        <a:defRPr/>
                      </a:pPr>
                      <a:r>
                        <a:rPr lang="pl-PL" sz="2000" kern="1200" dirty="0" smtClean="0">
                          <a:solidFill>
                            <a:schemeClr val="tx1"/>
                          </a:solidFill>
                          <a:latin typeface="+mn-lt"/>
                          <a:ea typeface="+mn-ea"/>
                          <a:cs typeface="+mn-cs"/>
                        </a:rPr>
                        <a:t>Znanych jest co najmniej kilka działań skierowanych do migrantów, które mają ich zachęcić do powrotu do Polski. Niemniej jednak ich znajomość przez osoby, które wróciły z wyjazdu migracyjnego, jest nikła i kształtuje się na poziomie około 3%. Według ekspertów, którzy uczestniczyli w badaniu </a:t>
                      </a:r>
                      <a:r>
                        <a:rPr lang="pl-PL" sz="2000" b="1" i="1" kern="1200" dirty="0" smtClean="0">
                          <a:solidFill>
                            <a:schemeClr val="tx1"/>
                          </a:solidFill>
                          <a:latin typeface="+mn-lt"/>
                          <a:ea typeface="+mn-ea"/>
                          <a:cs typeface="+mn-cs"/>
                        </a:rPr>
                        <a:t>nie ma takiej polityki, która by była skierowana na zachęcanie do powrotu do kraju czy też do regionu.</a:t>
                      </a:r>
                      <a:endParaRPr lang="pl-PL" sz="2000" dirty="0" smtClean="0">
                        <a:latin typeface="Calibri"/>
                        <a:ea typeface="Calibri"/>
                        <a:cs typeface="Calibri"/>
                      </a:endParaRPr>
                    </a:p>
                  </a:txBody>
                  <a:tcPr marL="68580" marR="68580" marT="0" marB="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755576" y="1340768"/>
            <a:ext cx="7344816" cy="369332"/>
          </a:xfrm>
          <a:prstGeom prst="rect">
            <a:avLst/>
          </a:prstGeom>
          <a:noFill/>
        </p:spPr>
        <p:txBody>
          <a:bodyPr wrap="square" rtlCol="0">
            <a:spAutoFit/>
          </a:bodyPr>
          <a:lstStyle/>
          <a:p>
            <a:pPr algn="ctr"/>
            <a:r>
              <a:rPr lang="pl-PL" b="1" dirty="0" smtClean="0"/>
              <a:t>Dziękujemy za uwagę!</a:t>
            </a:r>
            <a:endParaRPr lang="pl-PL" b="1" dirty="0"/>
          </a:p>
        </p:txBody>
      </p:sp>
      <p:pic>
        <p:nvPicPr>
          <p:cNvPr id="4" name="Obraz 3" descr="IPC_logo.jpg"/>
          <p:cNvPicPr>
            <a:picLocks noChangeAspect="1"/>
          </p:cNvPicPr>
          <p:nvPr/>
        </p:nvPicPr>
        <p:blipFill>
          <a:blip r:embed="rId2" cstate="print"/>
          <a:stretch>
            <a:fillRect/>
          </a:stretch>
        </p:blipFill>
        <p:spPr>
          <a:xfrm>
            <a:off x="1907704" y="1988840"/>
            <a:ext cx="2559708" cy="2290587"/>
          </a:xfrm>
          <a:prstGeom prst="rect">
            <a:avLst/>
          </a:prstGeom>
        </p:spPr>
      </p:pic>
      <p:sp>
        <p:nvSpPr>
          <p:cNvPr id="5" name="pole tekstowe 4"/>
          <p:cNvSpPr txBox="1"/>
          <p:nvPr/>
        </p:nvSpPr>
        <p:spPr>
          <a:xfrm>
            <a:off x="4716016" y="2060848"/>
            <a:ext cx="3024336" cy="2185214"/>
          </a:xfrm>
          <a:prstGeom prst="rect">
            <a:avLst/>
          </a:prstGeom>
          <a:noFill/>
        </p:spPr>
        <p:txBody>
          <a:bodyPr wrap="square" rtlCol="0" anchor="ctr">
            <a:spAutoFit/>
          </a:bodyPr>
          <a:lstStyle/>
          <a:p>
            <a:r>
              <a:rPr lang="pl-PL" sz="1700" b="1" dirty="0" smtClean="0">
                <a:latin typeface="Verdana" pitchFamily="34" charset="0"/>
                <a:ea typeface="Verdana" pitchFamily="34" charset="0"/>
                <a:cs typeface="Verdana" pitchFamily="34" charset="0"/>
              </a:rPr>
              <a:t>Instytut Badawczy IPC</a:t>
            </a:r>
          </a:p>
          <a:p>
            <a:r>
              <a:rPr lang="pl-PL" sz="1700" dirty="0" smtClean="0">
                <a:latin typeface="Verdana" pitchFamily="34" charset="0"/>
                <a:ea typeface="Verdana" pitchFamily="34" charset="0"/>
                <a:cs typeface="Verdana" pitchFamily="34" charset="0"/>
              </a:rPr>
              <a:t>ul. Ostrowskiego 30</a:t>
            </a:r>
          </a:p>
          <a:p>
            <a:r>
              <a:rPr lang="pl-PL" sz="1700" dirty="0" smtClean="0">
                <a:latin typeface="Verdana" pitchFamily="34" charset="0"/>
                <a:ea typeface="Verdana" pitchFamily="34" charset="0"/>
                <a:cs typeface="Verdana" pitchFamily="34" charset="0"/>
              </a:rPr>
              <a:t>53-238 Wrocław</a:t>
            </a:r>
          </a:p>
          <a:p>
            <a:endParaRPr lang="pl-PL" sz="1700" dirty="0" smtClean="0">
              <a:latin typeface="Verdana" pitchFamily="34" charset="0"/>
              <a:ea typeface="Verdana" pitchFamily="34" charset="0"/>
              <a:cs typeface="Verdana" pitchFamily="34" charset="0"/>
            </a:endParaRPr>
          </a:p>
          <a:p>
            <a:r>
              <a:rPr lang="pl-PL" sz="1700" dirty="0" smtClean="0">
                <a:latin typeface="Verdana" pitchFamily="34" charset="0"/>
                <a:ea typeface="Verdana" pitchFamily="34" charset="0"/>
                <a:cs typeface="Verdana" pitchFamily="34" charset="0"/>
              </a:rPr>
              <a:t>Tel. 71/7949249</a:t>
            </a:r>
          </a:p>
          <a:p>
            <a:r>
              <a:rPr lang="pl-PL" sz="1700" dirty="0" smtClean="0">
                <a:latin typeface="Verdana" pitchFamily="34" charset="0"/>
                <a:ea typeface="Verdana" pitchFamily="34" charset="0"/>
                <a:cs typeface="Verdana" pitchFamily="34" charset="0"/>
              </a:rPr>
              <a:t>Mail </a:t>
            </a:r>
            <a:r>
              <a:rPr lang="pl-PL" sz="1700" dirty="0" err="1" smtClean="0">
                <a:latin typeface="Verdana" pitchFamily="34" charset="0"/>
                <a:ea typeface="Verdana" pitchFamily="34" charset="0"/>
                <a:cs typeface="Verdana" pitchFamily="34" charset="0"/>
                <a:hlinkClick r:id="rId3"/>
              </a:rPr>
              <a:t>biuro@instytut-ipc.pl</a:t>
            </a:r>
            <a:r>
              <a:rPr lang="pl-PL" sz="1700" dirty="0" smtClean="0">
                <a:latin typeface="Verdana" pitchFamily="34" charset="0"/>
                <a:ea typeface="Verdana" pitchFamily="34" charset="0"/>
                <a:cs typeface="Verdana" pitchFamily="34" charset="0"/>
              </a:rPr>
              <a:t> </a:t>
            </a:r>
          </a:p>
          <a:p>
            <a:endParaRPr lang="pl-PL" sz="1700" dirty="0" smtClean="0">
              <a:latin typeface="Verdana" pitchFamily="34" charset="0"/>
              <a:ea typeface="Verdana" pitchFamily="34" charset="0"/>
              <a:cs typeface="Verdana" pitchFamily="34" charset="0"/>
            </a:endParaRPr>
          </a:p>
          <a:p>
            <a:r>
              <a:rPr lang="pl-PL" sz="1700" dirty="0" err="1" smtClean="0">
                <a:latin typeface="Verdana" pitchFamily="34" charset="0"/>
                <a:ea typeface="Verdana" pitchFamily="34" charset="0"/>
                <a:cs typeface="Verdana" pitchFamily="34" charset="0"/>
                <a:hlinkClick r:id="rId4"/>
              </a:rPr>
              <a:t>www.instytut-ipc.pl</a:t>
            </a:r>
            <a:r>
              <a:rPr lang="pl-PL" sz="17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539552" y="1700808"/>
            <a:ext cx="8208912" cy="3077766"/>
          </a:xfrm>
          <a:prstGeom prst="rect">
            <a:avLst/>
          </a:prstGeom>
          <a:noFill/>
        </p:spPr>
        <p:txBody>
          <a:bodyPr wrap="square" rtlCol="0">
            <a:spAutoFit/>
          </a:bodyPr>
          <a:lstStyle/>
          <a:p>
            <a:pPr algn="ctr"/>
            <a:r>
              <a:rPr lang="pl-PL" sz="2400" b="1" dirty="0" smtClean="0"/>
              <a:t>Czym są migracje? Skąd wynikają?</a:t>
            </a:r>
          </a:p>
          <a:p>
            <a:pPr algn="ctr"/>
            <a:endParaRPr lang="pl-PL" sz="2000" dirty="0" smtClean="0"/>
          </a:p>
          <a:p>
            <a:pPr algn="just">
              <a:lnSpc>
                <a:spcPct val="150000"/>
              </a:lnSpc>
            </a:pPr>
            <a:r>
              <a:rPr lang="pl-PL" sz="2000" dirty="0" smtClean="0"/>
              <a:t>Z kolei według podejścia strukturalnego uznaje się, że na migracje, </a:t>
            </a:r>
            <a:br>
              <a:rPr lang="pl-PL" sz="2000" dirty="0" smtClean="0"/>
            </a:br>
            <a:r>
              <a:rPr lang="pl-PL" sz="2000" dirty="0" smtClean="0"/>
              <a:t>oprócz czynników ekonomicznych, wpływ mają także czynniki społeczne </a:t>
            </a:r>
            <a:br>
              <a:rPr lang="pl-PL" sz="2000" dirty="0" smtClean="0"/>
            </a:br>
            <a:r>
              <a:rPr lang="pl-PL" sz="2000" dirty="0" smtClean="0"/>
              <a:t>i instytucjonalne w rodzimym kraju emigranta. W kwestii migracji powrotnych kluczowe znaczenie dla teorii strukturalnych mają zasoby, jakie migrant zgromadził za granicą i które przywozi ze sobą do ojczyzny.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graphicFrame>
        <p:nvGraphicFramePr>
          <p:cNvPr id="6" name="Tabela 5"/>
          <p:cNvGraphicFramePr>
            <a:graphicFrameLocks noGrp="1"/>
          </p:cNvGraphicFramePr>
          <p:nvPr/>
        </p:nvGraphicFramePr>
        <p:xfrm>
          <a:off x="359025" y="1196752"/>
          <a:ext cx="8605464" cy="4531360"/>
        </p:xfrm>
        <a:graphic>
          <a:graphicData uri="http://schemas.openxmlformats.org/drawingml/2006/table">
            <a:tbl>
              <a:tblPr firstRow="1" bandRow="1">
                <a:tableStyleId>{5C22544A-7EE6-4342-B048-85BDC9FD1C3A}</a:tableStyleId>
              </a:tblPr>
              <a:tblGrid>
                <a:gridCol w="2257171"/>
                <a:gridCol w="2821464"/>
                <a:gridCol w="3526829"/>
              </a:tblGrid>
              <a:tr h="370840">
                <a:tc>
                  <a:txBody>
                    <a:bodyPr/>
                    <a:lstStyle/>
                    <a:p>
                      <a:pPr algn="ctr"/>
                      <a:r>
                        <a:rPr lang="pl-PL" dirty="0" smtClean="0"/>
                        <a:t>Teoria</a:t>
                      </a:r>
                      <a:endParaRPr lang="pl-PL" dirty="0"/>
                    </a:p>
                  </a:txBody>
                  <a:tcPr>
                    <a:solidFill>
                      <a:schemeClr val="tx2">
                        <a:lumMod val="50000"/>
                      </a:schemeClr>
                    </a:solidFill>
                  </a:tcPr>
                </a:tc>
                <a:tc>
                  <a:txBody>
                    <a:bodyPr/>
                    <a:lstStyle/>
                    <a:p>
                      <a:pPr algn="ctr"/>
                      <a:r>
                        <a:rPr lang="pl-PL" dirty="0" smtClean="0"/>
                        <a:t>Perspektywa</a:t>
                      </a:r>
                      <a:endParaRPr lang="pl-PL" dirty="0"/>
                    </a:p>
                  </a:txBody>
                  <a:tcPr>
                    <a:solidFill>
                      <a:schemeClr val="tx2">
                        <a:lumMod val="50000"/>
                      </a:schemeClr>
                    </a:solidFill>
                  </a:tcPr>
                </a:tc>
                <a:tc>
                  <a:txBody>
                    <a:bodyPr/>
                    <a:lstStyle/>
                    <a:p>
                      <a:pPr algn="ctr"/>
                      <a:r>
                        <a:rPr lang="pl-PL" dirty="0" smtClean="0"/>
                        <a:t>Najważniejsze wnioski</a:t>
                      </a:r>
                      <a:endParaRPr lang="pl-PL" dirty="0"/>
                    </a:p>
                  </a:txBody>
                  <a:tcPr>
                    <a:solidFill>
                      <a:schemeClr val="tx2">
                        <a:lumMod val="50000"/>
                      </a:schemeClr>
                    </a:solidFill>
                  </a:tcPr>
                </a:tc>
              </a:tr>
              <a:tr h="370840">
                <a:tc>
                  <a:txBody>
                    <a:bodyPr/>
                    <a:lstStyle/>
                    <a:p>
                      <a:pPr algn="ctr"/>
                      <a:r>
                        <a:rPr lang="pl-PL" sz="1500" dirty="0" smtClean="0"/>
                        <a:t>Teorie neoklasyczne</a:t>
                      </a:r>
                      <a:endParaRPr lang="pl-PL" sz="1500" dirty="0"/>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1500" kern="1200" baseline="0" dirty="0" smtClean="0">
                          <a:solidFill>
                            <a:schemeClr val="dk1"/>
                          </a:solidFill>
                          <a:latin typeface="+mn-lt"/>
                          <a:ea typeface="+mn-ea"/>
                          <a:cs typeface="+mn-cs"/>
                        </a:rPr>
                        <a:t>indywidualny migrant </a:t>
                      </a:r>
                    </a:p>
                  </a:txBody>
                  <a:tcPr>
                    <a:solidFill>
                      <a:schemeClr val="bg1">
                        <a:lumMod val="75000"/>
                      </a:schemeClr>
                    </a:solidFill>
                  </a:tcPr>
                </a:tc>
                <a:tc>
                  <a:txBody>
                    <a:bodyPr/>
                    <a:lstStyle/>
                    <a:p>
                      <a:r>
                        <a:rPr lang="pl-PL" sz="1500" kern="1200" baseline="0" dirty="0" smtClean="0">
                          <a:solidFill>
                            <a:schemeClr val="dk1"/>
                          </a:solidFill>
                          <a:latin typeface="+mn-lt"/>
                          <a:ea typeface="+mn-ea"/>
                          <a:cs typeface="+mn-cs"/>
                        </a:rPr>
                        <a:t>- migracja jest wynikiem zróżnicowania stawek płac między krajami; </a:t>
                      </a:r>
                    </a:p>
                    <a:p>
                      <a:r>
                        <a:rPr lang="pl-PL" sz="1500" kern="1200" baseline="0" dirty="0" smtClean="0">
                          <a:solidFill>
                            <a:schemeClr val="dk1"/>
                          </a:solidFill>
                          <a:latin typeface="+mn-lt"/>
                          <a:ea typeface="+mn-ea"/>
                          <a:cs typeface="+mn-cs"/>
                        </a:rPr>
                        <a:t>- migracja powrotna jest efektem </a:t>
                      </a:r>
                      <a:r>
                        <a:rPr lang="pl-PL" sz="1500" b="1" kern="1200" baseline="0" dirty="0" smtClean="0">
                          <a:solidFill>
                            <a:schemeClr val="dk1"/>
                          </a:solidFill>
                          <a:latin typeface="+mn-lt"/>
                          <a:ea typeface="+mn-ea"/>
                          <a:cs typeface="+mn-cs"/>
                        </a:rPr>
                        <a:t>porażki - nie udało się zrealizować założonych celów. </a:t>
                      </a:r>
                    </a:p>
                  </a:txBody>
                  <a:tcPr>
                    <a:solidFill>
                      <a:schemeClr val="bg1">
                        <a:lumMod val="75000"/>
                      </a:schemeClr>
                    </a:solidFill>
                  </a:tcPr>
                </a:tc>
              </a:tr>
              <a:tr h="370840">
                <a:tc>
                  <a:txBody>
                    <a:bodyPr/>
                    <a:lstStyle/>
                    <a:p>
                      <a:pPr algn="ctr"/>
                      <a:r>
                        <a:rPr lang="pl-PL" sz="1500" dirty="0" smtClean="0"/>
                        <a:t>Nowa</a:t>
                      </a:r>
                      <a:r>
                        <a:rPr lang="pl-PL" sz="1500" baseline="0" dirty="0" smtClean="0"/>
                        <a:t> Ekonomika Migracji Pracowniczych</a:t>
                      </a:r>
                      <a:endParaRPr lang="pl-PL" sz="1500" dirty="0"/>
                    </a:p>
                  </a:txBody>
                  <a:tcPr>
                    <a:solidFill>
                      <a:schemeClr val="bg1">
                        <a:lumMod val="75000"/>
                      </a:schemeClr>
                    </a:solidFill>
                  </a:tcPr>
                </a:tc>
                <a:tc>
                  <a:txBody>
                    <a:bodyPr/>
                    <a:lstStyle/>
                    <a:p>
                      <a:pPr algn="ctr"/>
                      <a:r>
                        <a:rPr lang="pl-PL" sz="1500" dirty="0" smtClean="0"/>
                        <a:t>Gospodarstwo domowe emigranta</a:t>
                      </a:r>
                      <a:endParaRPr lang="pl-PL" sz="1500" dirty="0"/>
                    </a:p>
                  </a:txBody>
                  <a:tcPr>
                    <a:solidFill>
                      <a:schemeClr val="bg1">
                        <a:lumMod val="75000"/>
                      </a:schemeClr>
                    </a:solidFill>
                  </a:tcPr>
                </a:tc>
                <a:tc>
                  <a:txBody>
                    <a:bodyPr/>
                    <a:lstStyle/>
                    <a:p>
                      <a:r>
                        <a:rPr lang="pl-PL" sz="1500" kern="1200" baseline="0" dirty="0" smtClean="0">
                          <a:solidFill>
                            <a:schemeClr val="dk1"/>
                          </a:solidFill>
                          <a:latin typeface="+mn-lt"/>
                          <a:ea typeface="+mn-ea"/>
                          <a:cs typeface="+mn-cs"/>
                        </a:rPr>
                        <a:t>- migracja jest wynikiem strategii dążącej do dywersyfikacji ryzyka, nie musi wynikać ze zróżnicowania stawek płac; </a:t>
                      </a:r>
                    </a:p>
                    <a:p>
                      <a:pPr>
                        <a:buFontTx/>
                        <a:buChar char="-"/>
                      </a:pPr>
                      <a:r>
                        <a:rPr lang="pl-PL" sz="1500" kern="1200" baseline="0" dirty="0" smtClean="0">
                          <a:solidFill>
                            <a:schemeClr val="dk1"/>
                          </a:solidFill>
                          <a:latin typeface="+mn-lt"/>
                          <a:ea typeface="+mn-ea"/>
                          <a:cs typeface="+mn-cs"/>
                        </a:rPr>
                        <a:t> migracja powrotna jest efektem odniesionego za granicą sukcesu. </a:t>
                      </a:r>
                    </a:p>
                  </a:txBody>
                  <a:tcPr>
                    <a:solidFill>
                      <a:schemeClr val="bg1">
                        <a:lumMod val="75000"/>
                      </a:schemeClr>
                    </a:solidFill>
                  </a:tcPr>
                </a:tc>
              </a:tr>
              <a:tr h="370840">
                <a:tc>
                  <a:txBody>
                    <a:bodyPr/>
                    <a:lstStyle/>
                    <a:p>
                      <a:pPr algn="ctr"/>
                      <a:r>
                        <a:rPr lang="pl-PL" sz="1500" dirty="0" smtClean="0"/>
                        <a:t>Teorie strukturalne</a:t>
                      </a:r>
                      <a:endParaRPr lang="pl-PL" sz="1500" dirty="0"/>
                    </a:p>
                  </a:txBody>
                  <a:tcPr>
                    <a:solidFill>
                      <a:schemeClr val="bg1">
                        <a:lumMod val="75000"/>
                      </a:schemeClr>
                    </a:solidFill>
                  </a:tcPr>
                </a:tc>
                <a:tc>
                  <a:txBody>
                    <a:bodyPr/>
                    <a:lstStyle/>
                    <a:p>
                      <a:pPr algn="ctr"/>
                      <a:r>
                        <a:rPr lang="pl-PL" sz="1500" dirty="0" smtClean="0"/>
                        <a:t>Złożona</a:t>
                      </a:r>
                      <a:r>
                        <a:rPr lang="pl-PL" sz="1500" baseline="0" dirty="0" smtClean="0"/>
                        <a:t> rzeczywistość społeczna</a:t>
                      </a:r>
                      <a:endParaRPr lang="pl-PL" sz="1500" dirty="0"/>
                    </a:p>
                  </a:txBody>
                  <a:tcPr>
                    <a:solidFill>
                      <a:schemeClr val="bg1">
                        <a:lumMod val="75000"/>
                      </a:schemeClr>
                    </a:solidFill>
                  </a:tcPr>
                </a:tc>
                <a:tc>
                  <a:txBody>
                    <a:bodyPr/>
                    <a:lstStyle/>
                    <a:p>
                      <a:r>
                        <a:rPr lang="pl-PL" sz="1500" kern="1200" baseline="0" dirty="0" smtClean="0">
                          <a:solidFill>
                            <a:schemeClr val="dk1"/>
                          </a:solidFill>
                          <a:latin typeface="+mn-lt"/>
                          <a:ea typeface="+mn-ea"/>
                          <a:cs typeface="+mn-cs"/>
                        </a:rPr>
                        <a:t>- na migrację mają wpływ czynniki społeczne i instytucjonalne w kraju wyjazdu migranta; </a:t>
                      </a:r>
                    </a:p>
                    <a:p>
                      <a:r>
                        <a:rPr lang="pl-PL" sz="1500" kern="1200" baseline="0" dirty="0" smtClean="0">
                          <a:solidFill>
                            <a:schemeClr val="dk1"/>
                          </a:solidFill>
                          <a:latin typeface="+mn-lt"/>
                          <a:ea typeface="+mn-ea"/>
                          <a:cs typeface="+mn-cs"/>
                        </a:rPr>
                        <a:t>- migranci powrotni mogą wywierać wpływ na sytuację społeczno-ekonomiczną </a:t>
                      </a:r>
                      <a:br>
                        <a:rPr lang="pl-PL" sz="1500" kern="1200" baseline="0" dirty="0" smtClean="0">
                          <a:solidFill>
                            <a:schemeClr val="dk1"/>
                          </a:solidFill>
                          <a:latin typeface="+mn-lt"/>
                          <a:ea typeface="+mn-ea"/>
                          <a:cs typeface="+mn-cs"/>
                        </a:rPr>
                      </a:br>
                      <a:r>
                        <a:rPr lang="pl-PL" sz="1500" kern="1200" baseline="0" dirty="0" smtClean="0">
                          <a:solidFill>
                            <a:schemeClr val="dk1"/>
                          </a:solidFill>
                          <a:latin typeface="+mn-lt"/>
                          <a:ea typeface="+mn-ea"/>
                          <a:cs typeface="+mn-cs"/>
                        </a:rPr>
                        <a:t>w kraju powrotu, w zależności </a:t>
                      </a:r>
                      <a:br>
                        <a:rPr lang="pl-PL" sz="1500" kern="1200" baseline="0" dirty="0" smtClean="0">
                          <a:solidFill>
                            <a:schemeClr val="dk1"/>
                          </a:solidFill>
                          <a:latin typeface="+mn-lt"/>
                          <a:ea typeface="+mn-ea"/>
                          <a:cs typeface="+mn-cs"/>
                        </a:rPr>
                      </a:br>
                      <a:r>
                        <a:rPr lang="pl-PL" sz="1500" kern="1200" baseline="0" dirty="0" smtClean="0">
                          <a:solidFill>
                            <a:schemeClr val="dk1"/>
                          </a:solidFill>
                          <a:latin typeface="+mn-lt"/>
                          <a:ea typeface="+mn-ea"/>
                          <a:cs typeface="+mn-cs"/>
                        </a:rPr>
                        <a:t>od zgromadzonych za granicą zasobów. </a:t>
                      </a:r>
                    </a:p>
                  </a:txBody>
                  <a:tcPr>
                    <a:solidFill>
                      <a:schemeClr val="bg1">
                        <a:lumMod val="75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395536" y="1556792"/>
            <a:ext cx="8352928" cy="3754874"/>
          </a:xfrm>
          <a:prstGeom prst="rect">
            <a:avLst/>
          </a:prstGeom>
          <a:noFill/>
        </p:spPr>
        <p:txBody>
          <a:bodyPr wrap="square" rtlCol="0">
            <a:spAutoFit/>
          </a:bodyPr>
          <a:lstStyle/>
          <a:p>
            <a:pPr algn="ctr"/>
            <a:r>
              <a:rPr lang="pl-PL" sz="2800" b="1" dirty="0" smtClean="0"/>
              <a:t>Kim jest migrant powrotny?</a:t>
            </a:r>
          </a:p>
          <a:p>
            <a:pPr algn="ctr"/>
            <a:endParaRPr lang="pl-PL" sz="2800" dirty="0" smtClean="0"/>
          </a:p>
          <a:p>
            <a:pPr algn="just"/>
            <a:r>
              <a:rPr lang="pl-PL" sz="2600" dirty="0" smtClean="0"/>
              <a:t>Migrant powrotny to osoba, która po okresie migracji powróciła do kraju.</a:t>
            </a:r>
          </a:p>
          <a:p>
            <a:pPr algn="just"/>
            <a:endParaRPr lang="pl-PL" sz="2600" dirty="0" smtClean="0"/>
          </a:p>
          <a:p>
            <a:pPr algn="just"/>
            <a:r>
              <a:rPr lang="pl-PL" sz="2600" dirty="0" smtClean="0"/>
              <a:t>Dla celu naszego badania przyjęliśmy, że są to osoby, </a:t>
            </a:r>
            <a:br>
              <a:rPr lang="pl-PL" sz="2600" dirty="0" smtClean="0"/>
            </a:br>
            <a:r>
              <a:rPr lang="pl-PL" sz="2600" dirty="0" smtClean="0"/>
              <a:t>które zagranicą spędziły co najmniej 3 miesiące. </a:t>
            </a:r>
            <a:br>
              <a:rPr lang="pl-PL" sz="2600" dirty="0" smtClean="0"/>
            </a:br>
            <a:r>
              <a:rPr lang="pl-PL" sz="2600" dirty="0" smtClean="0"/>
              <a:t>Pobyt ten był związany z celami zarobkowymi </a:t>
            </a:r>
            <a:br>
              <a:rPr lang="pl-PL" sz="2600" dirty="0" smtClean="0"/>
            </a:br>
            <a:r>
              <a:rPr lang="pl-PL" sz="2600" dirty="0" smtClean="0"/>
              <a:t>lub edukacyjnymi.</a:t>
            </a:r>
            <a:endParaRPr lang="pl-PL"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772816"/>
            <a:ext cx="8568952" cy="4247317"/>
          </a:xfrm>
          <a:prstGeom prst="rect">
            <a:avLst/>
          </a:prstGeom>
          <a:noFill/>
        </p:spPr>
        <p:txBody>
          <a:bodyPr wrap="square" rtlCol="0">
            <a:spAutoFit/>
          </a:bodyPr>
          <a:lstStyle/>
          <a:p>
            <a:pPr algn="just">
              <a:lnSpc>
                <a:spcPct val="150000"/>
              </a:lnSpc>
            </a:pPr>
            <a:r>
              <a:rPr lang="pl-PL" dirty="0" smtClean="0"/>
              <a:t>Migracja powrotna to zjawisko, które coraz powszechniej widoczne jest w Polsce. </a:t>
            </a:r>
            <a:br>
              <a:rPr lang="pl-PL" dirty="0" smtClean="0"/>
            </a:br>
            <a:r>
              <a:rPr lang="pl-PL" dirty="0" smtClean="0"/>
              <a:t>Po otwarciu zachodnich rynków pracy nastąpiły masowe wyjazdy Polaków w celach zarobkowych oraz edukacyjnych. Znaczna część wyjeżdżających w wyniku kryzysu, który zaczął być widoczny w Europie w 2007 roku zdecydowała się na powrót do Polski. </a:t>
            </a:r>
          </a:p>
          <a:p>
            <a:pPr algn="just">
              <a:lnSpc>
                <a:spcPct val="150000"/>
              </a:lnSpc>
            </a:pPr>
            <a:endParaRPr lang="pl-PL" dirty="0" smtClean="0"/>
          </a:p>
          <a:p>
            <a:pPr algn="just">
              <a:lnSpc>
                <a:spcPct val="150000"/>
              </a:lnSpc>
            </a:pPr>
            <a:r>
              <a:rPr lang="pl-PL" dirty="0" smtClean="0"/>
              <a:t>Zjawisko to zatacza coraz szersze kręgi i skutkuje m.in. zespołem trudności adaptacyjnych dotykającym emigrantów po powrocie z zagranicy (z ang. </a:t>
            </a:r>
            <a:r>
              <a:rPr lang="pl-PL" dirty="0" err="1" smtClean="0"/>
              <a:t>reverse</a:t>
            </a:r>
            <a:r>
              <a:rPr lang="pl-PL" dirty="0" smtClean="0"/>
              <a:t> </a:t>
            </a:r>
            <a:r>
              <a:rPr lang="pl-PL" dirty="0" err="1" smtClean="0"/>
              <a:t>culture</a:t>
            </a:r>
            <a:r>
              <a:rPr lang="pl-PL" dirty="0" smtClean="0"/>
              <a:t> </a:t>
            </a:r>
            <a:r>
              <a:rPr lang="pl-PL" dirty="0" err="1" smtClean="0"/>
              <a:t>shock</a:t>
            </a:r>
            <a:r>
              <a:rPr lang="pl-PL" dirty="0" smtClean="0"/>
              <a:t>). </a:t>
            </a:r>
            <a:br>
              <a:rPr lang="pl-PL" dirty="0" smtClean="0"/>
            </a:br>
            <a:r>
              <a:rPr lang="pl-PL" dirty="0" smtClean="0"/>
              <a:t>W lżejszych przypadkach objawia się irytacją, w cięższych – depresją, trudnościami </a:t>
            </a:r>
            <a:br>
              <a:rPr lang="pl-PL" dirty="0" smtClean="0"/>
            </a:br>
            <a:r>
              <a:rPr lang="pl-PL" dirty="0" smtClean="0"/>
              <a:t>z radzeniem sobie z codziennymi obowiązkami, poczuciem niezrozumienia ze strony najbliższych, swoistą żałobą po utraconym stylu życia. </a:t>
            </a:r>
          </a:p>
        </p:txBody>
      </p:sp>
      <p:sp>
        <p:nvSpPr>
          <p:cNvPr id="7" name="pole tekstowe 6"/>
          <p:cNvSpPr txBox="1"/>
          <p:nvPr/>
        </p:nvSpPr>
        <p:spPr>
          <a:xfrm>
            <a:off x="323528" y="1124744"/>
            <a:ext cx="8496944" cy="461665"/>
          </a:xfrm>
          <a:prstGeom prst="rect">
            <a:avLst/>
          </a:prstGeom>
          <a:noFill/>
        </p:spPr>
        <p:txBody>
          <a:bodyPr wrap="square" rtlCol="0">
            <a:spAutoFit/>
          </a:bodyPr>
          <a:lstStyle/>
          <a:p>
            <a:pPr algn="ctr"/>
            <a:r>
              <a:rPr lang="pl-PL" sz="2400" b="1" dirty="0" smtClean="0"/>
              <a:t>ZAŁOŻENIA PROJEKTU BADAWCZEGO</a:t>
            </a:r>
            <a:endParaRPr lang="pl-PL"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268760"/>
            <a:ext cx="8496944" cy="4062651"/>
          </a:xfrm>
          <a:prstGeom prst="rect">
            <a:avLst/>
          </a:prstGeom>
          <a:noFill/>
        </p:spPr>
        <p:txBody>
          <a:bodyPr wrap="square" rtlCol="0">
            <a:spAutoFit/>
          </a:bodyPr>
          <a:lstStyle/>
          <a:p>
            <a:pPr algn="just"/>
            <a:r>
              <a:rPr lang="pl-PL" sz="2400" b="1" dirty="0" smtClean="0"/>
              <a:t>Cele badawcze:</a:t>
            </a:r>
          </a:p>
          <a:p>
            <a:pPr algn="just"/>
            <a:endParaRPr lang="pl-PL" dirty="0" smtClean="0"/>
          </a:p>
          <a:p>
            <a:pPr marL="355600" indent="-355600" algn="just"/>
            <a:r>
              <a:rPr lang="pl-PL" dirty="0" smtClean="0"/>
              <a:t>1)	Uzyskanie charakterystyki zjawiska powrotów z zagranicy mieszkańców </a:t>
            </a:r>
            <a:br>
              <a:rPr lang="pl-PL" dirty="0" smtClean="0"/>
            </a:br>
            <a:r>
              <a:rPr lang="pl-PL" dirty="0" smtClean="0"/>
              <a:t>woj. podlaskiego, jego skali, dynamiki, konsekwencji dla regionalnego oraz lokalnych rynków pracy.</a:t>
            </a:r>
          </a:p>
          <a:p>
            <a:pPr marL="342900" indent="-342900" algn="just"/>
            <a:endParaRPr lang="pl-PL" dirty="0" smtClean="0"/>
          </a:p>
          <a:p>
            <a:pPr algn="just">
              <a:tabLst>
                <a:tab pos="355600" algn="l"/>
              </a:tabLst>
            </a:pPr>
            <a:r>
              <a:rPr lang="pl-PL" dirty="0" smtClean="0"/>
              <a:t>2)	Uzyskanie pogłębionej diagnozy sytuacji społeczno-zawodowej mieszkańców </a:t>
            </a:r>
            <a:br>
              <a:rPr lang="pl-PL" dirty="0" smtClean="0"/>
            </a:br>
            <a:r>
              <a:rPr lang="pl-PL" dirty="0" smtClean="0"/>
              <a:t>	woj. podlaskiego powracających z zagranicy.</a:t>
            </a:r>
          </a:p>
          <a:p>
            <a:pPr algn="just"/>
            <a:endParaRPr lang="pl-PL" dirty="0" smtClean="0"/>
          </a:p>
          <a:p>
            <a:pPr marL="355600" indent="-355600" algn="just"/>
            <a:r>
              <a:rPr lang="pl-PL" dirty="0" smtClean="0"/>
              <a:t>3)	Identyfikacja czynników wpływających i zachęcających mieszkańców woj. podlaskiego do powrotu z zagranicy.</a:t>
            </a:r>
          </a:p>
          <a:p>
            <a:pPr algn="just"/>
            <a:endParaRPr lang="pl-PL" dirty="0" smtClean="0"/>
          </a:p>
          <a:p>
            <a:pPr marL="355600" indent="-355600" algn="just">
              <a:tabLst>
                <a:tab pos="355600" algn="l"/>
              </a:tabLst>
            </a:pPr>
            <a:r>
              <a:rPr lang="pl-PL" dirty="0" smtClean="0"/>
              <a:t>4)	Określenie potencjału oraz doświadczenia zawodowego mieszkańców </a:t>
            </a:r>
            <a:br>
              <a:rPr lang="pl-PL" dirty="0" smtClean="0"/>
            </a:br>
            <a:r>
              <a:rPr lang="pl-PL" dirty="0" smtClean="0"/>
              <a:t>woj. podlaskiego zdobytego podczas pobytu za granicą.</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323528" y="1628800"/>
            <a:ext cx="8424936" cy="3231654"/>
          </a:xfrm>
          <a:prstGeom prst="rect">
            <a:avLst/>
          </a:prstGeom>
          <a:noFill/>
        </p:spPr>
        <p:txBody>
          <a:bodyPr wrap="square" rtlCol="0">
            <a:spAutoFit/>
          </a:bodyPr>
          <a:lstStyle/>
          <a:p>
            <a:pPr algn="just"/>
            <a:r>
              <a:rPr lang="pl-PL" sz="2400" b="1" dirty="0" smtClean="0"/>
              <a:t>Cele badawcze </a:t>
            </a:r>
            <a:r>
              <a:rPr lang="pl-PL" sz="2400" b="1" dirty="0" err="1" smtClean="0"/>
              <a:t>cd</a:t>
            </a:r>
            <a:r>
              <a:rPr lang="pl-PL" sz="2400" b="1" dirty="0" smtClean="0"/>
              <a:t>.:</a:t>
            </a:r>
          </a:p>
          <a:p>
            <a:pPr algn="just"/>
            <a:endParaRPr lang="pl-PL" dirty="0" smtClean="0"/>
          </a:p>
          <a:p>
            <a:pPr marL="355600" indent="-355600" algn="just"/>
            <a:r>
              <a:rPr lang="pl-PL" dirty="0" smtClean="0"/>
              <a:t>5)	Określenie planów i strategii zawodowych mieszkańców woj. podlaskiego powracających z zagranicy.</a:t>
            </a:r>
          </a:p>
          <a:p>
            <a:pPr algn="just"/>
            <a:endParaRPr lang="pl-PL" dirty="0" smtClean="0"/>
          </a:p>
          <a:p>
            <a:pPr marL="355600" indent="-355600" algn="just"/>
            <a:r>
              <a:rPr lang="pl-PL" dirty="0" smtClean="0"/>
              <a:t>6) Określenie potrzeb edukacyjnych, szkoleniowych mieszkańców woj. podlaskiego </a:t>
            </a:r>
            <a:br>
              <a:rPr lang="pl-PL" dirty="0" smtClean="0"/>
            </a:br>
            <a:r>
              <a:rPr lang="pl-PL" dirty="0" smtClean="0"/>
              <a:t>z zagranicy oraz innych form pomocy adresowanej do tej grupy.</a:t>
            </a:r>
          </a:p>
          <a:p>
            <a:pPr algn="just"/>
            <a:endParaRPr lang="pl-PL" dirty="0" smtClean="0"/>
          </a:p>
          <a:p>
            <a:pPr marL="355600" indent="-355600" algn="just" defTabSz="355600"/>
            <a:r>
              <a:rPr lang="pl-PL" dirty="0" smtClean="0"/>
              <a:t>7) 	Określenie oraz analiza wsparcia kierowanego do osób powracających z zagranicy przez instytucje i organizacje (ze wskazaniem konkretnych działań), jego ocena </a:t>
            </a:r>
            <a:br>
              <a:rPr lang="pl-PL" dirty="0" smtClean="0"/>
            </a:br>
            <a:r>
              <a:rPr lang="pl-PL" dirty="0" smtClean="0"/>
              <a:t>pod kątem dostosowania do potrzeb i skuteczności oraz propozycje zmian.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PC Scheme">
      <a:dk1>
        <a:sysClr val="windowText" lastClr="000000"/>
      </a:dk1>
      <a:lt1>
        <a:sysClr val="window" lastClr="FFFFFF"/>
      </a:lt1>
      <a:dk2>
        <a:srgbClr val="1F497D"/>
      </a:dk2>
      <a:lt2>
        <a:srgbClr val="EEECE1"/>
      </a:lt2>
      <a:accent1>
        <a:srgbClr val="184683"/>
      </a:accent1>
      <a:accent2>
        <a:srgbClr val="3C8A2E"/>
      </a:accent2>
      <a:accent3>
        <a:srgbClr val="333131"/>
      </a:accent3>
      <a:accent4>
        <a:srgbClr val="3FACD6"/>
      </a:accent4>
      <a:accent5>
        <a:srgbClr val="59AA44"/>
      </a:accent5>
      <a:accent6>
        <a:srgbClr val="66626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917</TotalTime>
  <Words>1414</Words>
  <Application>Microsoft Office PowerPoint</Application>
  <PresentationFormat>Pokaz na ekranie (4:3)</PresentationFormat>
  <Paragraphs>152</Paragraphs>
  <Slides>33</Slides>
  <Notes>1</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Office Theme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Jarek Sawicki</dc:creator>
  <cp:lastModifiedBy>wisniewska_aneta</cp:lastModifiedBy>
  <cp:revision>81</cp:revision>
  <dcterms:created xsi:type="dcterms:W3CDTF">2011-10-27T12:54:54Z</dcterms:created>
  <dcterms:modified xsi:type="dcterms:W3CDTF">2012-12-19T10:08:42Z</dcterms:modified>
</cp:coreProperties>
</file>