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4" r:id="rId3"/>
    <p:sldId id="285" r:id="rId4"/>
    <p:sldId id="286" r:id="rId5"/>
    <p:sldId id="287" r:id="rId6"/>
    <p:sldId id="289" r:id="rId7"/>
    <p:sldId id="290" r:id="rId8"/>
    <p:sldId id="266" r:id="rId9"/>
    <p:sldId id="267" r:id="rId10"/>
    <p:sldId id="269" r:id="rId11"/>
    <p:sldId id="268"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8" r:id="rId25"/>
    <p:sldId id="309" r:id="rId26"/>
    <p:sldId id="310" r:id="rId27"/>
    <p:sldId id="311" r:id="rId28"/>
    <p:sldId id="312" r:id="rId29"/>
    <p:sldId id="313" r:id="rId30"/>
    <p:sldId id="314" r:id="rId31"/>
    <p:sldId id="315" r:id="rId32"/>
    <p:sldId id="316" r:id="rId33"/>
    <p:sldId id="264" r:id="rId3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25" autoAdjust="0"/>
  </p:normalViewPr>
  <p:slideViewPr>
    <p:cSldViewPr>
      <p:cViewPr>
        <p:scale>
          <a:sx n="70" d="100"/>
          <a:sy n="70" d="100"/>
        </p:scale>
        <p:origin x="-130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01%20JAREK\PRACA\04%20REALIZOWANE\2012.03%20WUP%20Bia&#322;ystok\Zeszyt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01%20JAREK\PRACA\04%20REALIZOWANE\2012.03%20WUP%20Bia&#322;ystok\Zeszyt1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Zeszyt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arek%20Sawicki\Desktop\Bia&#322;ystok%20CATIog&#243;ln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arek%20Sawicki\Desktop\Bia&#322;ystok%20CATIog&#243;l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Jarek%20Sawicki\AppData\Local\Microsoft\Windows\Temporary%20Internet%20Files\Content.Outlook\MRTYDWBX\Bia&#322;ystok%20CATIog&#243;l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hart>
    <c:autoTitleDeleted val="1"/>
    <c:plotArea>
      <c:layout/>
      <c:lineChart>
        <c:grouping val="standard"/>
        <c:ser>
          <c:idx val="0"/>
          <c:order val="0"/>
          <c:tx>
            <c:strRef>
              <c:f>Arkusz4!$A$3</c:f>
              <c:strCache>
                <c:ptCount val="1"/>
                <c:pt idx="0">
                  <c:v>Returns (men)</c:v>
                </c:pt>
              </c:strCache>
            </c:strRef>
          </c:tx>
          <c:marker>
            <c:symbol val="none"/>
          </c:marker>
          <c:cat>
            <c:numRef>
              <c:f>Arkusz4!$B$2:$H$2</c:f>
              <c:numCache>
                <c:formatCode>General</c:formatCode>
                <c:ptCount val="7"/>
                <c:pt idx="0">
                  <c:v>2005</c:v>
                </c:pt>
                <c:pt idx="1">
                  <c:v>2006</c:v>
                </c:pt>
                <c:pt idx="2">
                  <c:v>2007</c:v>
                </c:pt>
                <c:pt idx="3">
                  <c:v>2008</c:v>
                </c:pt>
                <c:pt idx="4">
                  <c:v>2009</c:v>
                </c:pt>
                <c:pt idx="5">
                  <c:v>2010</c:v>
                </c:pt>
                <c:pt idx="6">
                  <c:v>2011</c:v>
                </c:pt>
              </c:numCache>
            </c:numRef>
          </c:cat>
          <c:val>
            <c:numRef>
              <c:f>Arkusz4!$B$3:$H$3</c:f>
              <c:numCache>
                <c:formatCode>General</c:formatCode>
                <c:ptCount val="7"/>
                <c:pt idx="0">
                  <c:v>205</c:v>
                </c:pt>
                <c:pt idx="1">
                  <c:v>194</c:v>
                </c:pt>
                <c:pt idx="2">
                  <c:v>210</c:v>
                </c:pt>
                <c:pt idx="3">
                  <c:v>243</c:v>
                </c:pt>
                <c:pt idx="4">
                  <c:v>232</c:v>
                </c:pt>
                <c:pt idx="5">
                  <c:v>266</c:v>
                </c:pt>
                <c:pt idx="6">
                  <c:v>298</c:v>
                </c:pt>
              </c:numCache>
            </c:numRef>
          </c:val>
        </c:ser>
        <c:ser>
          <c:idx val="1"/>
          <c:order val="1"/>
          <c:tx>
            <c:strRef>
              <c:f>Arkusz4!$A$4</c:f>
              <c:strCache>
                <c:ptCount val="1"/>
                <c:pt idx="0">
                  <c:v>Returns (women)</c:v>
                </c:pt>
              </c:strCache>
            </c:strRef>
          </c:tx>
          <c:marker>
            <c:symbol val="none"/>
          </c:marker>
          <c:cat>
            <c:numRef>
              <c:f>Arkusz4!$B$2:$H$2</c:f>
              <c:numCache>
                <c:formatCode>General</c:formatCode>
                <c:ptCount val="7"/>
                <c:pt idx="0">
                  <c:v>2005</c:v>
                </c:pt>
                <c:pt idx="1">
                  <c:v>2006</c:v>
                </c:pt>
                <c:pt idx="2">
                  <c:v>2007</c:v>
                </c:pt>
                <c:pt idx="3">
                  <c:v>2008</c:v>
                </c:pt>
                <c:pt idx="4">
                  <c:v>2009</c:v>
                </c:pt>
                <c:pt idx="5">
                  <c:v>2010</c:v>
                </c:pt>
                <c:pt idx="6">
                  <c:v>2011</c:v>
                </c:pt>
              </c:numCache>
            </c:numRef>
          </c:cat>
          <c:val>
            <c:numRef>
              <c:f>Arkusz4!$B$4:$H$4</c:f>
              <c:numCache>
                <c:formatCode>General</c:formatCode>
                <c:ptCount val="7"/>
                <c:pt idx="0">
                  <c:v>257</c:v>
                </c:pt>
                <c:pt idx="1">
                  <c:v>200</c:v>
                </c:pt>
                <c:pt idx="2">
                  <c:v>205</c:v>
                </c:pt>
                <c:pt idx="3">
                  <c:v>167</c:v>
                </c:pt>
                <c:pt idx="4">
                  <c:v>168</c:v>
                </c:pt>
                <c:pt idx="5">
                  <c:v>255</c:v>
                </c:pt>
                <c:pt idx="6">
                  <c:v>213</c:v>
                </c:pt>
              </c:numCache>
            </c:numRef>
          </c:val>
        </c:ser>
        <c:ser>
          <c:idx val="2"/>
          <c:order val="2"/>
          <c:tx>
            <c:strRef>
              <c:f>Arkusz4!$A$5</c:f>
              <c:strCache>
                <c:ptCount val="1"/>
                <c:pt idx="0">
                  <c:v>Departures (men)</c:v>
                </c:pt>
              </c:strCache>
            </c:strRef>
          </c:tx>
          <c:marker>
            <c:symbol val="none"/>
          </c:marker>
          <c:cat>
            <c:numRef>
              <c:f>Arkusz4!$B$2:$H$2</c:f>
              <c:numCache>
                <c:formatCode>General</c:formatCode>
                <c:ptCount val="7"/>
                <c:pt idx="0">
                  <c:v>2005</c:v>
                </c:pt>
                <c:pt idx="1">
                  <c:v>2006</c:v>
                </c:pt>
                <c:pt idx="2">
                  <c:v>2007</c:v>
                </c:pt>
                <c:pt idx="3">
                  <c:v>2008</c:v>
                </c:pt>
                <c:pt idx="4">
                  <c:v>2009</c:v>
                </c:pt>
                <c:pt idx="5">
                  <c:v>2010</c:v>
                </c:pt>
                <c:pt idx="6">
                  <c:v>2011</c:v>
                </c:pt>
              </c:numCache>
            </c:numRef>
          </c:cat>
          <c:val>
            <c:numRef>
              <c:f>Arkusz4!$B$5:$H$5</c:f>
              <c:numCache>
                <c:formatCode>General</c:formatCode>
                <c:ptCount val="7"/>
                <c:pt idx="0">
                  <c:v>270</c:v>
                </c:pt>
                <c:pt idx="1">
                  <c:v>697</c:v>
                </c:pt>
                <c:pt idx="2">
                  <c:v>457</c:v>
                </c:pt>
                <c:pt idx="3">
                  <c:v>359</c:v>
                </c:pt>
                <c:pt idx="4">
                  <c:v>198</c:v>
                </c:pt>
                <c:pt idx="5">
                  <c:v>189</c:v>
                </c:pt>
                <c:pt idx="6">
                  <c:v>262</c:v>
                </c:pt>
              </c:numCache>
            </c:numRef>
          </c:val>
        </c:ser>
        <c:ser>
          <c:idx val="3"/>
          <c:order val="3"/>
          <c:tx>
            <c:strRef>
              <c:f>Arkusz4!$A$6</c:f>
              <c:strCache>
                <c:ptCount val="1"/>
                <c:pt idx="0">
                  <c:v>Departures (women)</c:v>
                </c:pt>
              </c:strCache>
            </c:strRef>
          </c:tx>
          <c:marker>
            <c:symbol val="none"/>
          </c:marker>
          <c:cat>
            <c:numRef>
              <c:f>Arkusz4!$B$2:$H$2</c:f>
              <c:numCache>
                <c:formatCode>General</c:formatCode>
                <c:ptCount val="7"/>
                <c:pt idx="0">
                  <c:v>2005</c:v>
                </c:pt>
                <c:pt idx="1">
                  <c:v>2006</c:v>
                </c:pt>
                <c:pt idx="2">
                  <c:v>2007</c:v>
                </c:pt>
                <c:pt idx="3">
                  <c:v>2008</c:v>
                </c:pt>
                <c:pt idx="4">
                  <c:v>2009</c:v>
                </c:pt>
                <c:pt idx="5">
                  <c:v>2010</c:v>
                </c:pt>
                <c:pt idx="6">
                  <c:v>2011</c:v>
                </c:pt>
              </c:numCache>
            </c:numRef>
          </c:cat>
          <c:val>
            <c:numRef>
              <c:f>Arkusz4!$B$6:$H$6</c:f>
              <c:numCache>
                <c:formatCode>General</c:formatCode>
                <c:ptCount val="7"/>
                <c:pt idx="0">
                  <c:v>295</c:v>
                </c:pt>
                <c:pt idx="1">
                  <c:v>541</c:v>
                </c:pt>
                <c:pt idx="2">
                  <c:v>304</c:v>
                </c:pt>
                <c:pt idx="3">
                  <c:v>309</c:v>
                </c:pt>
                <c:pt idx="4">
                  <c:v>271</c:v>
                </c:pt>
                <c:pt idx="5">
                  <c:v>232</c:v>
                </c:pt>
                <c:pt idx="6">
                  <c:v>325</c:v>
                </c:pt>
              </c:numCache>
            </c:numRef>
          </c:val>
        </c:ser>
        <c:marker val="1"/>
        <c:axId val="74081408"/>
        <c:axId val="74082944"/>
      </c:lineChart>
      <c:catAx>
        <c:axId val="74081408"/>
        <c:scaling>
          <c:orientation val="minMax"/>
        </c:scaling>
        <c:axPos val="b"/>
        <c:numFmt formatCode="General" sourceLinked="1"/>
        <c:majorTickMark val="none"/>
        <c:tickLblPos val="nextTo"/>
        <c:crossAx val="74082944"/>
        <c:crosses val="autoZero"/>
        <c:auto val="1"/>
        <c:lblAlgn val="ctr"/>
        <c:lblOffset val="100"/>
      </c:catAx>
      <c:valAx>
        <c:axId val="74082944"/>
        <c:scaling>
          <c:orientation val="minMax"/>
        </c:scaling>
        <c:axPos val="l"/>
        <c:majorGridlines/>
        <c:numFmt formatCode="General" sourceLinked="1"/>
        <c:majorTickMark val="none"/>
        <c:tickLblPos val="nextTo"/>
        <c:crossAx val="74081408"/>
        <c:crosses val="autoZero"/>
        <c:crossBetween val="between"/>
      </c:valAx>
      <c:dTable>
        <c:showHorzBorder val="1"/>
        <c:showVertBorder val="1"/>
        <c:showOutline val="1"/>
        <c:showKeys val="1"/>
      </c:dTable>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pl-PL"/>
  <c:style val="10"/>
  <c:chart>
    <c:plotArea>
      <c:layout/>
      <c:pieChart>
        <c:varyColors val="1"/>
        <c:ser>
          <c:idx val="0"/>
          <c:order val="0"/>
          <c:dLbls>
            <c:txPr>
              <a:bodyPr/>
              <a:lstStyle/>
              <a:p>
                <a:pPr>
                  <a:defRPr sz="1200"/>
                </a:pPr>
                <a:endParaRPr lang="pl-PL"/>
              </a:p>
            </c:txPr>
            <c:dLblPos val="outEnd"/>
            <c:showVal val="1"/>
            <c:showLeaderLines val="1"/>
          </c:dLbls>
          <c:cat>
            <c:strRef>
              <c:f>Arkusz1!$G$50:$G$56</c:f>
              <c:strCache>
                <c:ptCount val="7"/>
                <c:pt idx="0">
                  <c:v>higher earnings</c:v>
                </c:pt>
                <c:pt idx="1">
                  <c:v>higher living standards</c:v>
                </c:pt>
                <c:pt idx="2">
                  <c:v>better opportunities of self-development</c:v>
                </c:pt>
                <c:pt idx="3">
                  <c:v>better education opportunities</c:v>
                </c:pt>
                <c:pt idx="4">
                  <c:v>other</c:v>
                </c:pt>
                <c:pt idx="5">
                  <c:v>possible employment</c:v>
                </c:pt>
                <c:pt idx="6">
                  <c:v>curiosity of the world</c:v>
                </c:pt>
              </c:strCache>
            </c:strRef>
          </c:cat>
          <c:val>
            <c:numRef>
              <c:f>Arkusz1!$H$50:$H$56</c:f>
              <c:numCache>
                <c:formatCode>0.0%</c:formatCode>
                <c:ptCount val="7"/>
                <c:pt idx="0">
                  <c:v>0.59699999999999998</c:v>
                </c:pt>
                <c:pt idx="1">
                  <c:v>5.3999999999999999E-2</c:v>
                </c:pt>
                <c:pt idx="2">
                  <c:v>8.7000000000000022E-2</c:v>
                </c:pt>
                <c:pt idx="3">
                  <c:v>0.13500000000000001</c:v>
                </c:pt>
                <c:pt idx="4">
                  <c:v>4.900000000000005E-2</c:v>
                </c:pt>
                <c:pt idx="5">
                  <c:v>4.900000000000005E-2</c:v>
                </c:pt>
                <c:pt idx="6">
                  <c:v>2.8000000000000001E-2</c:v>
                </c:pt>
              </c:numCache>
            </c:numRef>
          </c:val>
        </c:ser>
        <c:dLbls>
          <c:showVal val="1"/>
        </c:dLbls>
        <c:firstSliceAng val="0"/>
      </c:pieChart>
    </c:plotArea>
    <c:legend>
      <c:legendPos val="r"/>
      <c:layout>
        <c:manualLayout>
          <c:xMode val="edge"/>
          <c:yMode val="edge"/>
          <c:x val="0.62652909011373692"/>
          <c:y val="8.1030183727034147E-2"/>
          <c:w val="0.35680424321959825"/>
          <c:h val="0.83793963254593296"/>
        </c:manualLayout>
      </c:layout>
      <c:txPr>
        <a:bodyPr/>
        <a:lstStyle/>
        <a:p>
          <a:pPr>
            <a:defRPr sz="1200"/>
          </a:pPr>
          <a:endParaRPr lang="pl-PL"/>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dLbls>
            <c:txPr>
              <a:bodyPr/>
              <a:lstStyle/>
              <a:p>
                <a:pPr>
                  <a:defRPr sz="1200"/>
                </a:pPr>
                <a:endParaRPr lang="pl-PL"/>
              </a:p>
            </c:txPr>
            <c:showVal val="1"/>
          </c:dLbls>
          <c:cat>
            <c:strRef>
              <c:f>Arkusz1!$C$62:$C$72</c:f>
              <c:strCache>
                <c:ptCount val="11"/>
                <c:pt idx="0">
                  <c:v>I am a graduate seeking employment</c:v>
                </c:pt>
                <c:pt idx="1">
                  <c:v>I am not employed and I am not looking for employment</c:v>
                </c:pt>
                <c:pt idx="2">
                  <c:v>I am a farmer</c:v>
                </c:pt>
                <c:pt idx="3">
                  <c:v>I work part-time</c:v>
                </c:pt>
                <c:pt idx="4">
                  <c:v>Other</c:v>
                </c:pt>
                <c:pt idx="5">
                  <c:v>I work occasionally</c:v>
                </c:pt>
                <c:pt idx="6">
                  <c:v>I am self-employed</c:v>
                </c:pt>
                <c:pt idx="7">
                  <c:v>I am a pensioner</c:v>
                </c:pt>
                <c:pt idx="8">
                  <c:v>I am a student</c:v>
                </c:pt>
                <c:pt idx="9">
                  <c:v>I am unemployed</c:v>
                </c:pt>
                <c:pt idx="10">
                  <c:v>I work full-time</c:v>
                </c:pt>
              </c:strCache>
            </c:strRef>
          </c:cat>
          <c:val>
            <c:numRef>
              <c:f>Arkusz1!$D$62:$D$72</c:f>
              <c:numCache>
                <c:formatCode>0.0%</c:formatCode>
                <c:ptCount val="11"/>
                <c:pt idx="0">
                  <c:v>2.0000000000000011E-2</c:v>
                </c:pt>
                <c:pt idx="1">
                  <c:v>3.4000000000000002E-2</c:v>
                </c:pt>
                <c:pt idx="2">
                  <c:v>3.4000000000000002E-2</c:v>
                </c:pt>
                <c:pt idx="3">
                  <c:v>3.4000000000000002E-2</c:v>
                </c:pt>
                <c:pt idx="4">
                  <c:v>4.0000000000000022E-2</c:v>
                </c:pt>
                <c:pt idx="5">
                  <c:v>4.0000000000000022E-2</c:v>
                </c:pt>
                <c:pt idx="6">
                  <c:v>5.3999999999999999E-2</c:v>
                </c:pt>
                <c:pt idx="7">
                  <c:v>6.0000000000000032E-2</c:v>
                </c:pt>
                <c:pt idx="8">
                  <c:v>8.7000000000000022E-2</c:v>
                </c:pt>
                <c:pt idx="9">
                  <c:v>0.16800000000000001</c:v>
                </c:pt>
                <c:pt idx="10">
                  <c:v>0.43000000000000033</c:v>
                </c:pt>
              </c:numCache>
            </c:numRef>
          </c:val>
        </c:ser>
        <c:dLbls>
          <c:showVal val="1"/>
        </c:dLbls>
        <c:axId val="76358400"/>
        <c:axId val="76359936"/>
      </c:barChart>
      <c:catAx>
        <c:axId val="76358400"/>
        <c:scaling>
          <c:orientation val="minMax"/>
        </c:scaling>
        <c:axPos val="l"/>
        <c:tickLblPos val="nextTo"/>
        <c:txPr>
          <a:bodyPr/>
          <a:lstStyle/>
          <a:p>
            <a:pPr>
              <a:defRPr sz="1100"/>
            </a:pPr>
            <a:endParaRPr lang="pl-PL"/>
          </a:p>
        </c:txPr>
        <c:crossAx val="76359936"/>
        <c:crosses val="autoZero"/>
        <c:auto val="1"/>
        <c:lblAlgn val="ctr"/>
        <c:lblOffset val="100"/>
      </c:catAx>
      <c:valAx>
        <c:axId val="76359936"/>
        <c:scaling>
          <c:orientation val="minMax"/>
        </c:scaling>
        <c:axPos val="b"/>
        <c:numFmt formatCode="0.0%" sourceLinked="1"/>
        <c:tickLblPos val="nextTo"/>
        <c:crossAx val="76358400"/>
        <c:crosses val="autoZero"/>
        <c:crossBetween val="between"/>
        <c:majorUnit val="0.1"/>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cat>
            <c:strRef>
              <c:f>Arkusz1!$C$75:$C$79</c:f>
              <c:strCache>
                <c:ptCount val="5"/>
                <c:pt idx="0">
                  <c:v>Little psychological support</c:v>
                </c:pt>
                <c:pt idx="1">
                  <c:v>Little/no access to information on issues such as the formalities to be completed after return</c:v>
                </c:pt>
                <c:pt idx="2">
                  <c:v>Other problems and difficulties</c:v>
                </c:pt>
                <c:pt idx="3">
                  <c:v>Little/no aid in finding my place in the labour market</c:v>
                </c:pt>
                <c:pt idx="4">
                  <c:v>I experienced no difficulties after the return</c:v>
                </c:pt>
              </c:strCache>
            </c:strRef>
          </c:cat>
          <c:val>
            <c:numRef>
              <c:f>Arkusz1!$D$75:$D$79</c:f>
              <c:numCache>
                <c:formatCode>0.0%</c:formatCode>
                <c:ptCount val="5"/>
                <c:pt idx="0">
                  <c:v>7.0000000000000062E-3</c:v>
                </c:pt>
                <c:pt idx="1">
                  <c:v>7.3999999999999996E-2</c:v>
                </c:pt>
                <c:pt idx="2">
                  <c:v>8.7000000000000022E-2</c:v>
                </c:pt>
                <c:pt idx="3">
                  <c:v>0.22800000000000001</c:v>
                </c:pt>
                <c:pt idx="4">
                  <c:v>0.60400000000000065</c:v>
                </c:pt>
              </c:numCache>
            </c:numRef>
          </c:val>
        </c:ser>
        <c:dLbls>
          <c:showVal val="1"/>
        </c:dLbls>
        <c:axId val="76027776"/>
        <c:axId val="76029312"/>
      </c:barChart>
      <c:catAx>
        <c:axId val="76027776"/>
        <c:scaling>
          <c:orientation val="minMax"/>
        </c:scaling>
        <c:axPos val="l"/>
        <c:tickLblPos val="nextTo"/>
        <c:txPr>
          <a:bodyPr/>
          <a:lstStyle/>
          <a:p>
            <a:pPr>
              <a:defRPr sz="1200"/>
            </a:pPr>
            <a:endParaRPr lang="pl-PL"/>
          </a:p>
        </c:txPr>
        <c:crossAx val="76029312"/>
        <c:crosses val="autoZero"/>
        <c:auto val="1"/>
        <c:lblAlgn val="ctr"/>
        <c:lblOffset val="100"/>
      </c:catAx>
      <c:valAx>
        <c:axId val="76029312"/>
        <c:scaling>
          <c:orientation val="minMax"/>
        </c:scaling>
        <c:delete val="1"/>
        <c:axPos val="b"/>
        <c:numFmt formatCode="0.0%" sourceLinked="1"/>
        <c:tickLblPos val="none"/>
        <c:crossAx val="76027776"/>
        <c:crosses val="autoZero"/>
        <c:crossBetween val="between"/>
        <c:majorUnit val="0.2"/>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tx>
            <c:strRef>
              <c:f>Arkusz1!$D$23</c:f>
              <c:strCache>
                <c:ptCount val="1"/>
                <c:pt idx="0">
                  <c:v>Expected help</c:v>
                </c:pt>
              </c:strCache>
            </c:strRef>
          </c:tx>
          <c:dLbls>
            <c:txPr>
              <a:bodyPr/>
              <a:lstStyle/>
              <a:p>
                <a:pPr>
                  <a:defRPr sz="1200"/>
                </a:pPr>
                <a:endParaRPr lang="pl-PL"/>
              </a:p>
            </c:txPr>
            <c:showVal val="1"/>
          </c:dLbls>
          <c:cat>
            <c:strRef>
              <c:f>Arkusz1!$C$24:$C$30</c:f>
              <c:strCache>
                <c:ptCount val="7"/>
                <c:pt idx="0">
                  <c:v>other</c:v>
                </c:pt>
                <c:pt idx="1">
                  <c:v>psychological</c:v>
                </c:pt>
                <c:pt idx="2">
                  <c:v>legal</c:v>
                </c:pt>
                <c:pt idx="3">
                  <c:v>financial</c:v>
                </c:pt>
                <c:pt idx="4">
                  <c:v>informational</c:v>
                </c:pt>
                <c:pt idx="5">
                  <c:v>education/training-related</c:v>
                </c:pt>
                <c:pt idx="6">
                  <c:v>any help</c:v>
                </c:pt>
              </c:strCache>
            </c:strRef>
          </c:cat>
          <c:val>
            <c:numRef>
              <c:f>Arkusz1!$D$24:$D$30</c:f>
              <c:numCache>
                <c:formatCode>0.0%</c:formatCode>
                <c:ptCount val="7"/>
                <c:pt idx="0">
                  <c:v>8.9000000000000065E-2</c:v>
                </c:pt>
                <c:pt idx="1">
                  <c:v>1.0999999999999998E-2</c:v>
                </c:pt>
                <c:pt idx="2">
                  <c:v>7.8000000000000014E-2</c:v>
                </c:pt>
                <c:pt idx="3">
                  <c:v>0.14500000000000007</c:v>
                </c:pt>
                <c:pt idx="4">
                  <c:v>0.17900000000000008</c:v>
                </c:pt>
                <c:pt idx="5">
                  <c:v>0.25700000000000001</c:v>
                </c:pt>
                <c:pt idx="6">
                  <c:v>0.24000000000000007</c:v>
                </c:pt>
              </c:numCache>
            </c:numRef>
          </c:val>
        </c:ser>
        <c:ser>
          <c:idx val="1"/>
          <c:order val="1"/>
          <c:tx>
            <c:strRef>
              <c:f>Arkusz1!$E$23</c:f>
              <c:strCache>
                <c:ptCount val="1"/>
                <c:pt idx="0">
                  <c:v>Offered help</c:v>
                </c:pt>
              </c:strCache>
            </c:strRef>
          </c:tx>
          <c:dLbls>
            <c:txPr>
              <a:bodyPr/>
              <a:lstStyle/>
              <a:p>
                <a:pPr>
                  <a:defRPr sz="1200"/>
                </a:pPr>
                <a:endParaRPr lang="pl-PL"/>
              </a:p>
            </c:txPr>
            <c:showVal val="1"/>
          </c:dLbls>
          <c:cat>
            <c:strRef>
              <c:f>Arkusz1!$C$24:$C$30</c:f>
              <c:strCache>
                <c:ptCount val="7"/>
                <c:pt idx="0">
                  <c:v>other</c:v>
                </c:pt>
                <c:pt idx="1">
                  <c:v>psychological</c:v>
                </c:pt>
                <c:pt idx="2">
                  <c:v>legal</c:v>
                </c:pt>
                <c:pt idx="3">
                  <c:v>financial</c:v>
                </c:pt>
                <c:pt idx="4">
                  <c:v>informational</c:v>
                </c:pt>
                <c:pt idx="5">
                  <c:v>education/training-related</c:v>
                </c:pt>
                <c:pt idx="6">
                  <c:v>any help</c:v>
                </c:pt>
              </c:strCache>
            </c:strRef>
          </c:cat>
          <c:val>
            <c:numRef>
              <c:f>Arkusz1!$E$24:$E$30</c:f>
              <c:numCache>
                <c:formatCode>0.0%</c:formatCode>
                <c:ptCount val="7"/>
                <c:pt idx="0">
                  <c:v>0</c:v>
                </c:pt>
                <c:pt idx="1">
                  <c:v>0</c:v>
                </c:pt>
                <c:pt idx="2">
                  <c:v>0</c:v>
                </c:pt>
                <c:pt idx="3">
                  <c:v>7.0000000000000027E-3</c:v>
                </c:pt>
                <c:pt idx="4">
                  <c:v>1.2999999999999998E-2</c:v>
                </c:pt>
                <c:pt idx="5">
                  <c:v>1.2999999999999998E-2</c:v>
                </c:pt>
                <c:pt idx="6">
                  <c:v>0.9660000000000003</c:v>
                </c:pt>
              </c:numCache>
            </c:numRef>
          </c:val>
        </c:ser>
        <c:dLbls>
          <c:showVal val="1"/>
        </c:dLbls>
        <c:axId val="76956032"/>
        <c:axId val="76957568"/>
      </c:barChart>
      <c:catAx>
        <c:axId val="76956032"/>
        <c:scaling>
          <c:orientation val="minMax"/>
        </c:scaling>
        <c:axPos val="l"/>
        <c:tickLblPos val="nextTo"/>
        <c:txPr>
          <a:bodyPr/>
          <a:lstStyle/>
          <a:p>
            <a:pPr>
              <a:defRPr sz="1200"/>
            </a:pPr>
            <a:endParaRPr lang="pl-PL"/>
          </a:p>
        </c:txPr>
        <c:crossAx val="76957568"/>
        <c:crosses val="autoZero"/>
        <c:auto val="1"/>
        <c:lblAlgn val="ctr"/>
        <c:lblOffset val="100"/>
      </c:catAx>
      <c:valAx>
        <c:axId val="76957568"/>
        <c:scaling>
          <c:orientation val="minMax"/>
        </c:scaling>
        <c:delete val="1"/>
        <c:axPos val="b"/>
        <c:numFmt formatCode="0.0%" sourceLinked="1"/>
        <c:tickLblPos val="none"/>
        <c:crossAx val="76956032"/>
        <c:crosses val="autoZero"/>
        <c:crossBetween val="between"/>
      </c:valAx>
    </c:plotArea>
    <c:legend>
      <c:legendPos val="b"/>
      <c:layout/>
      <c:txPr>
        <a:bodyPr/>
        <a:lstStyle/>
        <a:p>
          <a:pPr>
            <a:defRPr sz="1200"/>
          </a:pPr>
          <a:endParaRPr lang="pl-PL"/>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manualLayout>
          <c:layoutTarget val="inner"/>
          <c:xMode val="edge"/>
          <c:yMode val="edge"/>
          <c:x val="5.9048450170730724E-2"/>
          <c:y val="2.916970117823733E-2"/>
          <c:w val="0.90996091244857347"/>
          <c:h val="0.7916738648103927"/>
        </c:manualLayout>
      </c:layout>
      <c:barChart>
        <c:barDir val="col"/>
        <c:grouping val="clustered"/>
        <c:ser>
          <c:idx val="0"/>
          <c:order val="0"/>
          <c:dLbls>
            <c:txPr>
              <a:bodyPr/>
              <a:lstStyle/>
              <a:p>
                <a:pPr>
                  <a:defRPr sz="1100"/>
                </a:pPr>
                <a:endParaRPr lang="pl-PL"/>
              </a:p>
            </c:txPr>
            <c:showVal val="1"/>
          </c:dLbls>
          <c:cat>
            <c:strRef>
              <c:f>Arkusz1!$A$2:$A$11</c:f>
              <c:strCache>
                <c:ptCount val="10"/>
                <c:pt idx="0">
                  <c:v>20-25</c:v>
                </c:pt>
                <c:pt idx="1">
                  <c:v>26-30</c:v>
                </c:pt>
                <c:pt idx="2">
                  <c:v>31-35</c:v>
                </c:pt>
                <c:pt idx="3">
                  <c:v>36-40</c:v>
                </c:pt>
                <c:pt idx="4">
                  <c:v>41-45</c:v>
                </c:pt>
                <c:pt idx="5">
                  <c:v>46-50</c:v>
                </c:pt>
                <c:pt idx="6">
                  <c:v>51-55</c:v>
                </c:pt>
                <c:pt idx="7">
                  <c:v>56-60</c:v>
                </c:pt>
                <c:pt idx="8">
                  <c:v>61-65</c:v>
                </c:pt>
                <c:pt idx="9">
                  <c:v>66-70</c:v>
                </c:pt>
              </c:strCache>
            </c:strRef>
          </c:cat>
          <c:val>
            <c:numRef>
              <c:f>Arkusz1!$B$2:$B$11</c:f>
              <c:numCache>
                <c:formatCode>General</c:formatCode>
                <c:ptCount val="10"/>
                <c:pt idx="0">
                  <c:v>308</c:v>
                </c:pt>
                <c:pt idx="1">
                  <c:v>338</c:v>
                </c:pt>
                <c:pt idx="2">
                  <c:v>259</c:v>
                </c:pt>
                <c:pt idx="3">
                  <c:v>208</c:v>
                </c:pt>
                <c:pt idx="4">
                  <c:v>170</c:v>
                </c:pt>
                <c:pt idx="5">
                  <c:v>197</c:v>
                </c:pt>
                <c:pt idx="6">
                  <c:v>179</c:v>
                </c:pt>
                <c:pt idx="7">
                  <c:v>155</c:v>
                </c:pt>
                <c:pt idx="8">
                  <c:v>110</c:v>
                </c:pt>
                <c:pt idx="9">
                  <c:v>48</c:v>
                </c:pt>
              </c:numCache>
            </c:numRef>
          </c:val>
        </c:ser>
        <c:dLbls>
          <c:showVal val="1"/>
        </c:dLbls>
        <c:axId val="74326400"/>
        <c:axId val="74327936"/>
      </c:barChart>
      <c:catAx>
        <c:axId val="74326400"/>
        <c:scaling>
          <c:orientation val="minMax"/>
        </c:scaling>
        <c:axPos val="b"/>
        <c:tickLblPos val="nextTo"/>
        <c:txPr>
          <a:bodyPr/>
          <a:lstStyle/>
          <a:p>
            <a:pPr>
              <a:defRPr sz="1100" b="1"/>
            </a:pPr>
            <a:endParaRPr lang="pl-PL"/>
          </a:p>
        </c:txPr>
        <c:crossAx val="74327936"/>
        <c:crosses val="autoZero"/>
        <c:auto val="1"/>
        <c:lblAlgn val="ctr"/>
        <c:lblOffset val="100"/>
      </c:catAx>
      <c:valAx>
        <c:axId val="74327936"/>
        <c:scaling>
          <c:orientation val="minMax"/>
        </c:scaling>
        <c:axPos val="l"/>
        <c:majorGridlines/>
        <c:numFmt formatCode="General" sourceLinked="1"/>
        <c:tickLblPos val="nextTo"/>
        <c:crossAx val="74326400"/>
        <c:crosses val="autoZero"/>
        <c:crossBetween val="between"/>
        <c:majorUnit val="100"/>
      </c:valAx>
    </c:plotArea>
    <c:plotVisOnly val="1"/>
    <c:dispBlanksAs val="gap"/>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chart>
    <c:view3D>
      <c:rAngAx val="1"/>
    </c:view3D>
    <c:plotArea>
      <c:layout/>
      <c:bar3DChart>
        <c:barDir val="col"/>
        <c:grouping val="stacked"/>
        <c:ser>
          <c:idx val="0"/>
          <c:order val="0"/>
          <c:tx>
            <c:strRef>
              <c:f>Arkusz1!$C$90</c:f>
              <c:strCache>
                <c:ptCount val="1"/>
                <c:pt idx="0">
                  <c:v>registered unemployed residents of the Podlaskie province</c:v>
                </c:pt>
              </c:strCache>
            </c:strRef>
          </c:tx>
          <c:dLbls>
            <c:txPr>
              <a:bodyPr/>
              <a:lstStyle/>
              <a:p>
                <a:pPr>
                  <a:defRPr sz="1200"/>
                </a:pPr>
                <a:endParaRPr lang="pl-PL"/>
              </a:p>
            </c:txPr>
            <c:showVal val="1"/>
          </c:dLbls>
          <c:cat>
            <c:strRef>
              <c:f>Arkusz1!$D$89:$I$89</c:f>
              <c:strCache>
                <c:ptCount val="6"/>
                <c:pt idx="0">
                  <c:v>2007</c:v>
                </c:pt>
                <c:pt idx="1">
                  <c:v>2008</c:v>
                </c:pt>
                <c:pt idx="2">
                  <c:v>2009</c:v>
                </c:pt>
                <c:pt idx="3">
                  <c:v>2010</c:v>
                </c:pt>
                <c:pt idx="4">
                  <c:v>2011</c:v>
                </c:pt>
                <c:pt idx="5">
                  <c:v>I-VI 2012</c:v>
                </c:pt>
              </c:strCache>
            </c:strRef>
          </c:cat>
          <c:val>
            <c:numRef>
              <c:f>Arkusz1!$D$90:$I$90</c:f>
              <c:numCache>
                <c:formatCode>General</c:formatCode>
                <c:ptCount val="6"/>
                <c:pt idx="0">
                  <c:v>72439</c:v>
                </c:pt>
                <c:pt idx="1">
                  <c:v>75550</c:v>
                </c:pt>
                <c:pt idx="2">
                  <c:v>90955</c:v>
                </c:pt>
                <c:pt idx="3">
                  <c:v>88386</c:v>
                </c:pt>
                <c:pt idx="4">
                  <c:v>75457</c:v>
                </c:pt>
                <c:pt idx="5">
                  <c:v>34609</c:v>
                </c:pt>
              </c:numCache>
            </c:numRef>
          </c:val>
        </c:ser>
        <c:ser>
          <c:idx val="1"/>
          <c:order val="1"/>
          <c:tx>
            <c:strRef>
              <c:f>Arkusz1!$C$91</c:f>
              <c:strCache>
                <c:ptCount val="1"/>
                <c:pt idx="0">
                  <c:v>registered unemployed migrants who returned to the Podlaskie province</c:v>
                </c:pt>
              </c:strCache>
            </c:strRef>
          </c:tx>
          <c:dLbls>
            <c:txPr>
              <a:bodyPr/>
              <a:lstStyle/>
              <a:p>
                <a:pPr>
                  <a:defRPr sz="1200"/>
                </a:pPr>
                <a:endParaRPr lang="pl-PL"/>
              </a:p>
            </c:txPr>
            <c:showVal val="1"/>
          </c:dLbls>
          <c:cat>
            <c:strRef>
              <c:f>Arkusz1!$D$89:$I$89</c:f>
              <c:strCache>
                <c:ptCount val="6"/>
                <c:pt idx="0">
                  <c:v>2007</c:v>
                </c:pt>
                <c:pt idx="1">
                  <c:v>2008</c:v>
                </c:pt>
                <c:pt idx="2">
                  <c:v>2009</c:v>
                </c:pt>
                <c:pt idx="3">
                  <c:v>2010</c:v>
                </c:pt>
                <c:pt idx="4">
                  <c:v>2011</c:v>
                </c:pt>
                <c:pt idx="5">
                  <c:v>I-VI 2012</c:v>
                </c:pt>
              </c:strCache>
            </c:strRef>
          </c:cat>
          <c:val>
            <c:numRef>
              <c:f>Arkusz1!$D$91:$I$91</c:f>
              <c:numCache>
                <c:formatCode>General</c:formatCode>
                <c:ptCount val="6"/>
                <c:pt idx="0">
                  <c:v>108</c:v>
                </c:pt>
                <c:pt idx="1">
                  <c:v>201</c:v>
                </c:pt>
                <c:pt idx="2">
                  <c:v>498</c:v>
                </c:pt>
                <c:pt idx="3">
                  <c:v>442</c:v>
                </c:pt>
                <c:pt idx="4">
                  <c:v>404</c:v>
                </c:pt>
                <c:pt idx="5">
                  <c:v>214</c:v>
                </c:pt>
              </c:numCache>
            </c:numRef>
          </c:val>
        </c:ser>
        <c:dLbls>
          <c:showVal val="1"/>
        </c:dLbls>
        <c:shape val="box"/>
        <c:axId val="74363264"/>
        <c:axId val="74364800"/>
        <c:axId val="0"/>
      </c:bar3DChart>
      <c:catAx>
        <c:axId val="74363264"/>
        <c:scaling>
          <c:orientation val="minMax"/>
        </c:scaling>
        <c:axPos val="b"/>
        <c:tickLblPos val="nextTo"/>
        <c:crossAx val="74364800"/>
        <c:crosses val="autoZero"/>
        <c:auto val="1"/>
        <c:lblAlgn val="ctr"/>
        <c:lblOffset val="100"/>
      </c:catAx>
      <c:valAx>
        <c:axId val="74364800"/>
        <c:scaling>
          <c:orientation val="minMax"/>
        </c:scaling>
        <c:axPos val="l"/>
        <c:majorGridlines/>
        <c:numFmt formatCode="General" sourceLinked="1"/>
        <c:tickLblPos val="nextTo"/>
        <c:txPr>
          <a:bodyPr/>
          <a:lstStyle/>
          <a:p>
            <a:pPr>
              <a:defRPr sz="1200"/>
            </a:pPr>
            <a:endParaRPr lang="pl-PL"/>
          </a:p>
        </c:txPr>
        <c:crossAx val="74363264"/>
        <c:crosses val="autoZero"/>
        <c:crossBetween val="between"/>
      </c:valAx>
    </c:plotArea>
    <c:legend>
      <c:legendPos val="b"/>
      <c:layout>
        <c:manualLayout>
          <c:xMode val="edge"/>
          <c:yMode val="edge"/>
          <c:x val="1.7645070087997886E-2"/>
          <c:y val="0.78931904345290149"/>
          <c:w val="0.97231186477364551"/>
          <c:h val="0.18290317876932077"/>
        </c:manualLayout>
      </c:layout>
      <c:txPr>
        <a:bodyPr/>
        <a:lstStyle/>
        <a:p>
          <a:pPr>
            <a:defRPr sz="1100"/>
          </a:pPr>
          <a:endParaRPr lang="pl-PL"/>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col"/>
        <c:grouping val="clustered"/>
        <c:ser>
          <c:idx val="0"/>
          <c:order val="0"/>
          <c:dLbls>
            <c:txPr>
              <a:bodyPr/>
              <a:lstStyle/>
              <a:p>
                <a:pPr>
                  <a:defRPr sz="1200"/>
                </a:pPr>
                <a:endParaRPr lang="pl-PL"/>
              </a:p>
            </c:txPr>
            <c:showVal val="1"/>
          </c:dLbls>
          <c:cat>
            <c:strRef>
              <c:f>Arkusz1!$C$94:$C$96</c:f>
              <c:strCache>
                <c:ptCount val="3"/>
                <c:pt idx="0">
                  <c:v>Yes, there is (are) such person(s) in this household</c:v>
                </c:pt>
                <c:pt idx="1">
                  <c:v>Yes, this person is still abroad</c:v>
                </c:pt>
                <c:pt idx="2">
                  <c:v>No, there is no such person in this household</c:v>
                </c:pt>
              </c:strCache>
            </c:strRef>
          </c:cat>
          <c:val>
            <c:numRef>
              <c:f>Arkusz1!$D$94:$D$96</c:f>
              <c:numCache>
                <c:formatCode>0.0%</c:formatCode>
                <c:ptCount val="3"/>
                <c:pt idx="0">
                  <c:v>2.3E-2</c:v>
                </c:pt>
                <c:pt idx="1">
                  <c:v>7.3000000000000009E-2</c:v>
                </c:pt>
                <c:pt idx="2">
                  <c:v>0.90400000000000003</c:v>
                </c:pt>
              </c:numCache>
            </c:numRef>
          </c:val>
        </c:ser>
        <c:dLbls>
          <c:showVal val="1"/>
        </c:dLbls>
        <c:axId val="74282496"/>
        <c:axId val="74284032"/>
      </c:barChart>
      <c:catAx>
        <c:axId val="74282496"/>
        <c:scaling>
          <c:orientation val="minMax"/>
        </c:scaling>
        <c:axPos val="b"/>
        <c:tickLblPos val="nextTo"/>
        <c:txPr>
          <a:bodyPr/>
          <a:lstStyle/>
          <a:p>
            <a:pPr>
              <a:defRPr sz="1200"/>
            </a:pPr>
            <a:endParaRPr lang="pl-PL"/>
          </a:p>
        </c:txPr>
        <c:crossAx val="74284032"/>
        <c:crosses val="autoZero"/>
        <c:auto val="1"/>
        <c:lblAlgn val="ctr"/>
        <c:lblOffset val="100"/>
      </c:catAx>
      <c:valAx>
        <c:axId val="74284032"/>
        <c:scaling>
          <c:orientation val="minMax"/>
        </c:scaling>
        <c:axPos val="l"/>
        <c:numFmt formatCode="0.0%" sourceLinked="1"/>
        <c:tickLblPos val="nextTo"/>
        <c:txPr>
          <a:bodyPr/>
          <a:lstStyle/>
          <a:p>
            <a:pPr>
              <a:defRPr sz="1200"/>
            </a:pPr>
            <a:endParaRPr lang="pl-PL"/>
          </a:p>
        </c:txPr>
        <c:crossAx val="7428249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pl-PL"/>
  <c:chart>
    <c:plotArea>
      <c:layout/>
      <c:barChart>
        <c:barDir val="bar"/>
        <c:grouping val="stacked"/>
        <c:ser>
          <c:idx val="0"/>
          <c:order val="0"/>
          <c:tx>
            <c:strRef>
              <c:f>Arkusz1!$D$2</c:f>
              <c:strCache>
                <c:ptCount val="1"/>
                <c:pt idx="0">
                  <c:v>return migrants</c:v>
                </c:pt>
              </c:strCache>
            </c:strRef>
          </c:tx>
          <c:dLbls>
            <c:txPr>
              <a:bodyPr/>
              <a:lstStyle/>
              <a:p>
                <a:pPr>
                  <a:defRPr>
                    <a:solidFill>
                      <a:schemeClr val="bg1"/>
                    </a:solidFill>
                  </a:defRPr>
                </a:pPr>
                <a:endParaRPr lang="pl-PL"/>
              </a:p>
            </c:txPr>
            <c:showVal val="1"/>
          </c:dLbls>
          <c:cat>
            <c:strRef>
              <c:f>Arkusz1!$C$3:$C$19</c:f>
              <c:strCache>
                <c:ptCount val="17"/>
                <c:pt idx="0">
                  <c:v>Augustów district</c:v>
                </c:pt>
                <c:pt idx="1">
                  <c:v>Białystok district</c:v>
                </c:pt>
                <c:pt idx="2">
                  <c:v>Białystok municipal district</c:v>
                </c:pt>
                <c:pt idx="3">
                  <c:v>Bielsk district</c:v>
                </c:pt>
                <c:pt idx="4">
                  <c:v>Grajewo district</c:v>
                </c:pt>
                <c:pt idx="5">
                  <c:v>Hajnówka district</c:v>
                </c:pt>
                <c:pt idx="6">
                  <c:v>Kolno district</c:v>
                </c:pt>
                <c:pt idx="7">
                  <c:v>Łomża municipal district</c:v>
                </c:pt>
                <c:pt idx="8">
                  <c:v>Łomża district</c:v>
                </c:pt>
                <c:pt idx="9">
                  <c:v>Mońki district</c:v>
                </c:pt>
                <c:pt idx="10">
                  <c:v>Sejny district</c:v>
                </c:pt>
                <c:pt idx="11">
                  <c:v>Siemiatycze district</c:v>
                </c:pt>
                <c:pt idx="12">
                  <c:v>Sokółka district</c:v>
                </c:pt>
                <c:pt idx="13">
                  <c:v>Suwałki district</c:v>
                </c:pt>
                <c:pt idx="14">
                  <c:v>Suwałki municipal district</c:v>
                </c:pt>
                <c:pt idx="15">
                  <c:v>Wysokie Mazowieckie district</c:v>
                </c:pt>
                <c:pt idx="16">
                  <c:v>Zambrów district</c:v>
                </c:pt>
              </c:strCache>
            </c:strRef>
          </c:cat>
          <c:val>
            <c:numRef>
              <c:f>Arkusz1!$D$3:$D$19</c:f>
              <c:numCache>
                <c:formatCode>0.0%</c:formatCode>
                <c:ptCount val="17"/>
                <c:pt idx="0">
                  <c:v>3.90625E-2</c:v>
                </c:pt>
                <c:pt idx="1">
                  <c:v>7.8125E-3</c:v>
                </c:pt>
                <c:pt idx="2">
                  <c:v>1.5625E-2</c:v>
                </c:pt>
                <c:pt idx="3">
                  <c:v>1.8229166666666689E-2</c:v>
                </c:pt>
                <c:pt idx="4">
                  <c:v>1.0416666666666666E-2</c:v>
                </c:pt>
                <c:pt idx="5">
                  <c:v>2.0833333333333367E-2</c:v>
                </c:pt>
                <c:pt idx="6">
                  <c:v>1.5625E-2</c:v>
                </c:pt>
                <c:pt idx="7">
                  <c:v>2.343750000000001E-2</c:v>
                </c:pt>
                <c:pt idx="8">
                  <c:v>2.0833333333333367E-2</c:v>
                </c:pt>
                <c:pt idx="9">
                  <c:v>2.8645833333333332E-2</c:v>
                </c:pt>
                <c:pt idx="10">
                  <c:v>4.1666666666666664E-2</c:v>
                </c:pt>
                <c:pt idx="11">
                  <c:v>1.5625E-2</c:v>
                </c:pt>
                <c:pt idx="12">
                  <c:v>2.6041666666666703E-2</c:v>
                </c:pt>
                <c:pt idx="13">
                  <c:v>2.0833333333333367E-2</c:v>
                </c:pt>
                <c:pt idx="14">
                  <c:v>2.8645833333333332E-2</c:v>
                </c:pt>
                <c:pt idx="15">
                  <c:v>2.8645833333333332E-2</c:v>
                </c:pt>
                <c:pt idx="16">
                  <c:v>2.6041666666666703E-2</c:v>
                </c:pt>
              </c:numCache>
            </c:numRef>
          </c:val>
        </c:ser>
        <c:ser>
          <c:idx val="1"/>
          <c:order val="1"/>
          <c:tx>
            <c:strRef>
              <c:f>Arkusz1!$E$2</c:f>
              <c:strCache>
                <c:ptCount val="1"/>
                <c:pt idx="0">
                  <c:v>emigrants</c:v>
                </c:pt>
              </c:strCache>
            </c:strRef>
          </c:tx>
          <c:dLbls>
            <c:txPr>
              <a:bodyPr/>
              <a:lstStyle/>
              <a:p>
                <a:pPr>
                  <a:defRPr>
                    <a:solidFill>
                      <a:schemeClr val="bg1"/>
                    </a:solidFill>
                  </a:defRPr>
                </a:pPr>
                <a:endParaRPr lang="pl-PL"/>
              </a:p>
            </c:txPr>
            <c:showVal val="1"/>
          </c:dLbls>
          <c:cat>
            <c:strRef>
              <c:f>Arkusz1!$C$3:$C$19</c:f>
              <c:strCache>
                <c:ptCount val="17"/>
                <c:pt idx="0">
                  <c:v>Augustów district</c:v>
                </c:pt>
                <c:pt idx="1">
                  <c:v>Białystok district</c:v>
                </c:pt>
                <c:pt idx="2">
                  <c:v>Białystok municipal district</c:v>
                </c:pt>
                <c:pt idx="3">
                  <c:v>Bielsk district</c:v>
                </c:pt>
                <c:pt idx="4">
                  <c:v>Grajewo district</c:v>
                </c:pt>
                <c:pt idx="5">
                  <c:v>Hajnówka district</c:v>
                </c:pt>
                <c:pt idx="6">
                  <c:v>Kolno district</c:v>
                </c:pt>
                <c:pt idx="7">
                  <c:v>Łomża municipal district</c:v>
                </c:pt>
                <c:pt idx="8">
                  <c:v>Łomża district</c:v>
                </c:pt>
                <c:pt idx="9">
                  <c:v>Mońki district</c:v>
                </c:pt>
                <c:pt idx="10">
                  <c:v>Sejny district</c:v>
                </c:pt>
                <c:pt idx="11">
                  <c:v>Siemiatycze district</c:v>
                </c:pt>
                <c:pt idx="12">
                  <c:v>Sokółka district</c:v>
                </c:pt>
                <c:pt idx="13">
                  <c:v>Suwałki district</c:v>
                </c:pt>
                <c:pt idx="14">
                  <c:v>Suwałki municipal district</c:v>
                </c:pt>
                <c:pt idx="15">
                  <c:v>Wysokie Mazowieckie district</c:v>
                </c:pt>
                <c:pt idx="16">
                  <c:v>Zambrów district</c:v>
                </c:pt>
              </c:strCache>
            </c:strRef>
          </c:cat>
          <c:val>
            <c:numRef>
              <c:f>Arkusz1!$E$3:$E$19</c:f>
              <c:numCache>
                <c:formatCode>0.0%</c:formatCode>
                <c:ptCount val="17"/>
                <c:pt idx="0">
                  <c:v>7.8125E-2</c:v>
                </c:pt>
                <c:pt idx="1">
                  <c:v>4.9479166666666657E-2</c:v>
                </c:pt>
                <c:pt idx="2">
                  <c:v>3.125E-2</c:v>
                </c:pt>
                <c:pt idx="3">
                  <c:v>5.7291666666666664E-2</c:v>
                </c:pt>
                <c:pt idx="4">
                  <c:v>8.0729166666666852E-2</c:v>
                </c:pt>
                <c:pt idx="5">
                  <c:v>5.7291666666666664E-2</c:v>
                </c:pt>
                <c:pt idx="6">
                  <c:v>9.1145833333333343E-2</c:v>
                </c:pt>
                <c:pt idx="7">
                  <c:v>6.25E-2</c:v>
                </c:pt>
                <c:pt idx="8">
                  <c:v>6.25E-2</c:v>
                </c:pt>
                <c:pt idx="9">
                  <c:v>0.10937500000000008</c:v>
                </c:pt>
                <c:pt idx="10">
                  <c:v>9.8958333333333523E-2</c:v>
                </c:pt>
                <c:pt idx="11">
                  <c:v>8.3333333333333343E-2</c:v>
                </c:pt>
                <c:pt idx="12">
                  <c:v>7.8125E-2</c:v>
                </c:pt>
                <c:pt idx="13">
                  <c:v>8.3333333333333343E-2</c:v>
                </c:pt>
                <c:pt idx="14">
                  <c:v>7.8125E-2</c:v>
                </c:pt>
                <c:pt idx="15">
                  <c:v>5.7291666666666664E-2</c:v>
                </c:pt>
                <c:pt idx="16">
                  <c:v>7.8125E-2</c:v>
                </c:pt>
              </c:numCache>
            </c:numRef>
          </c:val>
        </c:ser>
        <c:dLbls>
          <c:showVal val="1"/>
        </c:dLbls>
        <c:overlap val="100"/>
        <c:axId val="74891264"/>
        <c:axId val="74892800"/>
      </c:barChart>
      <c:catAx>
        <c:axId val="74891264"/>
        <c:scaling>
          <c:orientation val="minMax"/>
        </c:scaling>
        <c:axPos val="l"/>
        <c:tickLblPos val="nextTo"/>
        <c:crossAx val="74892800"/>
        <c:crosses val="autoZero"/>
        <c:auto val="1"/>
        <c:lblAlgn val="ctr"/>
        <c:lblOffset val="100"/>
      </c:catAx>
      <c:valAx>
        <c:axId val="74892800"/>
        <c:scaling>
          <c:orientation val="minMax"/>
        </c:scaling>
        <c:axPos val="b"/>
        <c:numFmt formatCode="0.0%" sourceLinked="1"/>
        <c:tickLblPos val="nextTo"/>
        <c:crossAx val="74891264"/>
        <c:crosses val="autoZero"/>
        <c:crossBetween val="between"/>
      </c:valAx>
    </c:plotArea>
    <c:legend>
      <c:legendPos val="b"/>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pl-PL"/>
  <c:style val="10"/>
  <c:chart>
    <c:autoTitleDeleted val="1"/>
    <c:plotArea>
      <c:layout/>
      <c:barChart>
        <c:barDir val="bar"/>
        <c:grouping val="clustered"/>
        <c:ser>
          <c:idx val="0"/>
          <c:order val="0"/>
          <c:dLbls>
            <c:txPr>
              <a:bodyPr/>
              <a:lstStyle/>
              <a:p>
                <a:pPr>
                  <a:defRPr sz="1100"/>
                </a:pPr>
                <a:endParaRPr lang="pl-PL"/>
              </a:p>
            </c:txPr>
            <c:showVal val="1"/>
          </c:dLbls>
          <c:cat>
            <c:strRef>
              <c:f>zmienne!$B$1949:$B$1954</c:f>
              <c:strCache>
                <c:ptCount val="6"/>
                <c:pt idx="0">
                  <c:v>18-24</c:v>
                </c:pt>
                <c:pt idx="1">
                  <c:v>25-34</c:v>
                </c:pt>
                <c:pt idx="2">
                  <c:v>35-44</c:v>
                </c:pt>
                <c:pt idx="3">
                  <c:v>45-54</c:v>
                </c:pt>
                <c:pt idx="4">
                  <c:v>55-64</c:v>
                </c:pt>
                <c:pt idx="5">
                  <c:v>65 i więcej</c:v>
                </c:pt>
              </c:strCache>
            </c:strRef>
          </c:cat>
          <c:val>
            <c:numRef>
              <c:f>zmienne!$E$1949:$E$1954</c:f>
              <c:numCache>
                <c:formatCode>0%</c:formatCode>
                <c:ptCount val="6"/>
                <c:pt idx="0">
                  <c:v>0.16778523489933481</c:v>
                </c:pt>
                <c:pt idx="1">
                  <c:v>0.40939597315437193</c:v>
                </c:pt>
                <c:pt idx="2">
                  <c:v>0.221476510067114</c:v>
                </c:pt>
                <c:pt idx="3">
                  <c:v>0.12080536912751701</c:v>
                </c:pt>
                <c:pt idx="4">
                  <c:v>5.3691275167785157E-2</c:v>
                </c:pt>
                <c:pt idx="5">
                  <c:v>2.6845637583893769E-2</c:v>
                </c:pt>
              </c:numCache>
            </c:numRef>
          </c:val>
        </c:ser>
        <c:dLbls>
          <c:showVal val="1"/>
        </c:dLbls>
        <c:overlap val="-25"/>
        <c:axId val="75212288"/>
        <c:axId val="75213824"/>
      </c:barChart>
      <c:catAx>
        <c:axId val="75212288"/>
        <c:scaling>
          <c:orientation val="minMax"/>
        </c:scaling>
        <c:axPos val="l"/>
        <c:majorTickMark val="none"/>
        <c:tickLblPos val="nextTo"/>
        <c:txPr>
          <a:bodyPr/>
          <a:lstStyle/>
          <a:p>
            <a:pPr>
              <a:defRPr sz="1100"/>
            </a:pPr>
            <a:endParaRPr lang="pl-PL"/>
          </a:p>
        </c:txPr>
        <c:crossAx val="75213824"/>
        <c:crosses val="autoZero"/>
        <c:auto val="1"/>
        <c:lblAlgn val="ctr"/>
        <c:lblOffset val="100"/>
      </c:catAx>
      <c:valAx>
        <c:axId val="75213824"/>
        <c:scaling>
          <c:orientation val="minMax"/>
        </c:scaling>
        <c:axPos val="b"/>
        <c:numFmt formatCode="0%" sourceLinked="1"/>
        <c:tickLblPos val="nextTo"/>
        <c:txPr>
          <a:bodyPr/>
          <a:lstStyle/>
          <a:p>
            <a:pPr>
              <a:defRPr sz="1100"/>
            </a:pPr>
            <a:endParaRPr lang="pl-PL"/>
          </a:p>
        </c:txPr>
        <c:crossAx val="75212288"/>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cat>
            <c:strRef>
              <c:f>Arkusz1!$H$28:$H$33</c:f>
              <c:strCache>
                <c:ptCount val="6"/>
                <c:pt idx="0">
                  <c:v>elementary</c:v>
                </c:pt>
                <c:pt idx="1">
                  <c:v>junior high school</c:v>
                </c:pt>
                <c:pt idx="2">
                  <c:v>vocational</c:v>
                </c:pt>
                <c:pt idx="3">
                  <c:v>secondary</c:v>
                </c:pt>
                <c:pt idx="4">
                  <c:v>secondary (technical)</c:v>
                </c:pt>
                <c:pt idx="5">
                  <c:v>higher</c:v>
                </c:pt>
              </c:strCache>
            </c:strRef>
          </c:cat>
          <c:val>
            <c:numRef>
              <c:f>Arkusz1!$I$28:$I$33</c:f>
              <c:numCache>
                <c:formatCode>0%</c:formatCode>
                <c:ptCount val="6"/>
                <c:pt idx="0">
                  <c:v>3.0000000000000002E-2</c:v>
                </c:pt>
                <c:pt idx="1">
                  <c:v>1.0000000000000005E-2</c:v>
                </c:pt>
                <c:pt idx="2">
                  <c:v>0.13</c:v>
                </c:pt>
                <c:pt idx="3">
                  <c:v>0.17</c:v>
                </c:pt>
                <c:pt idx="4">
                  <c:v>0.23</c:v>
                </c:pt>
                <c:pt idx="5">
                  <c:v>0.42000000000000032</c:v>
                </c:pt>
              </c:numCache>
            </c:numRef>
          </c:val>
        </c:ser>
        <c:dLbls>
          <c:showVal val="1"/>
        </c:dLbls>
        <c:axId val="75226112"/>
        <c:axId val="75244288"/>
      </c:barChart>
      <c:catAx>
        <c:axId val="75226112"/>
        <c:scaling>
          <c:orientation val="minMax"/>
        </c:scaling>
        <c:axPos val="l"/>
        <c:tickLblPos val="nextTo"/>
        <c:txPr>
          <a:bodyPr/>
          <a:lstStyle/>
          <a:p>
            <a:pPr>
              <a:defRPr sz="1200"/>
            </a:pPr>
            <a:endParaRPr lang="pl-PL"/>
          </a:p>
        </c:txPr>
        <c:crossAx val="75244288"/>
        <c:crosses val="autoZero"/>
        <c:auto val="1"/>
        <c:lblAlgn val="ctr"/>
        <c:lblOffset val="100"/>
      </c:catAx>
      <c:valAx>
        <c:axId val="75244288"/>
        <c:scaling>
          <c:orientation val="minMax"/>
        </c:scaling>
        <c:axPos val="b"/>
        <c:numFmt formatCode="0%" sourceLinked="1"/>
        <c:tickLblPos val="nextTo"/>
        <c:crossAx val="75226112"/>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cat>
            <c:strRef>
              <c:f>Arkusz1!$C$43:$C$52</c:f>
              <c:strCache>
                <c:ptCount val="10"/>
                <c:pt idx="0">
                  <c:v>uncertain</c:v>
                </c:pt>
                <c:pt idx="1">
                  <c:v>up to 3 months</c:v>
                </c:pt>
                <c:pt idx="2">
                  <c:v>up to 6 months</c:v>
                </c:pt>
                <c:pt idx="3">
                  <c:v>up to 1 year</c:v>
                </c:pt>
                <c:pt idx="4">
                  <c:v>up to 2 years</c:v>
                </c:pt>
                <c:pt idx="5">
                  <c:v>up to 3 years</c:v>
                </c:pt>
                <c:pt idx="6">
                  <c:v>up to 4 years</c:v>
                </c:pt>
                <c:pt idx="7">
                  <c:v>5 years</c:v>
                </c:pt>
                <c:pt idx="8">
                  <c:v>6-7 years</c:v>
                </c:pt>
                <c:pt idx="9">
                  <c:v>8 years and more</c:v>
                </c:pt>
              </c:strCache>
            </c:strRef>
          </c:cat>
          <c:val>
            <c:numRef>
              <c:f>Arkusz1!$D$43:$D$52</c:f>
              <c:numCache>
                <c:formatCode>0.0%</c:formatCode>
                <c:ptCount val="10"/>
                <c:pt idx="0">
                  <c:v>5.5000000000000014E-2</c:v>
                </c:pt>
                <c:pt idx="1">
                  <c:v>0.18100000000000016</c:v>
                </c:pt>
                <c:pt idx="2">
                  <c:v>0.32900000000000046</c:v>
                </c:pt>
                <c:pt idx="3">
                  <c:v>0.222</c:v>
                </c:pt>
                <c:pt idx="4">
                  <c:v>8.7000000000000022E-2</c:v>
                </c:pt>
                <c:pt idx="5">
                  <c:v>2.0000000000000011E-2</c:v>
                </c:pt>
                <c:pt idx="6">
                  <c:v>2.0000000000000011E-2</c:v>
                </c:pt>
                <c:pt idx="7">
                  <c:v>3.4000000000000002E-2</c:v>
                </c:pt>
                <c:pt idx="8">
                  <c:v>2.5999999999999999E-2</c:v>
                </c:pt>
                <c:pt idx="9">
                  <c:v>2.7000000000000031E-2</c:v>
                </c:pt>
              </c:numCache>
            </c:numRef>
          </c:val>
        </c:ser>
        <c:axId val="75283840"/>
        <c:axId val="75285632"/>
      </c:barChart>
      <c:catAx>
        <c:axId val="75283840"/>
        <c:scaling>
          <c:orientation val="minMax"/>
        </c:scaling>
        <c:axPos val="l"/>
        <c:tickLblPos val="nextTo"/>
        <c:txPr>
          <a:bodyPr/>
          <a:lstStyle/>
          <a:p>
            <a:pPr>
              <a:defRPr sz="1200"/>
            </a:pPr>
            <a:endParaRPr lang="pl-PL"/>
          </a:p>
        </c:txPr>
        <c:crossAx val="75285632"/>
        <c:crosses val="autoZero"/>
        <c:auto val="1"/>
        <c:lblAlgn val="ctr"/>
        <c:lblOffset val="100"/>
      </c:catAx>
      <c:valAx>
        <c:axId val="75285632"/>
        <c:scaling>
          <c:orientation val="minMax"/>
        </c:scaling>
        <c:axPos val="b"/>
        <c:numFmt formatCode="0.0%" sourceLinked="1"/>
        <c:tickLblPos val="nextTo"/>
        <c:crossAx val="75283840"/>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pl-PL"/>
  <c:style val="10"/>
  <c:chart>
    <c:plotArea>
      <c:layout/>
      <c:barChart>
        <c:barDir val="bar"/>
        <c:grouping val="clustered"/>
        <c:ser>
          <c:idx val="0"/>
          <c:order val="0"/>
          <c:cat>
            <c:strRef>
              <c:f>Arkusz1!$G$43:$G$47</c:f>
              <c:strCache>
                <c:ptCount val="5"/>
                <c:pt idx="0">
                  <c:v>business trip</c:v>
                </c:pt>
                <c:pt idx="1">
                  <c:v>holiday</c:v>
                </c:pt>
                <c:pt idx="2">
                  <c:v>illegal work</c:v>
                </c:pt>
                <c:pt idx="3">
                  <c:v>education/training</c:v>
                </c:pt>
                <c:pt idx="4">
                  <c:v>legal work</c:v>
                </c:pt>
              </c:strCache>
            </c:strRef>
          </c:cat>
          <c:val>
            <c:numRef>
              <c:f>Arkusz1!$H$43:$H$47</c:f>
              <c:numCache>
                <c:formatCode>0.0%</c:formatCode>
                <c:ptCount val="5"/>
                <c:pt idx="0">
                  <c:v>7.0000000000000062E-3</c:v>
                </c:pt>
                <c:pt idx="1">
                  <c:v>2.1000000000000012E-2</c:v>
                </c:pt>
                <c:pt idx="2">
                  <c:v>0.14800000000000016</c:v>
                </c:pt>
                <c:pt idx="3">
                  <c:v>0.18700000000000017</c:v>
                </c:pt>
                <c:pt idx="4">
                  <c:v>0.63800000000000079</c:v>
                </c:pt>
              </c:numCache>
            </c:numRef>
          </c:val>
        </c:ser>
        <c:dLbls>
          <c:showVal val="1"/>
        </c:dLbls>
        <c:axId val="75391744"/>
        <c:axId val="75393280"/>
      </c:barChart>
      <c:catAx>
        <c:axId val="75391744"/>
        <c:scaling>
          <c:orientation val="minMax"/>
        </c:scaling>
        <c:axPos val="l"/>
        <c:tickLblPos val="nextTo"/>
        <c:txPr>
          <a:bodyPr/>
          <a:lstStyle/>
          <a:p>
            <a:pPr>
              <a:defRPr sz="1200"/>
            </a:pPr>
            <a:endParaRPr lang="pl-PL"/>
          </a:p>
        </c:txPr>
        <c:crossAx val="75393280"/>
        <c:crosses val="autoZero"/>
        <c:auto val="1"/>
        <c:lblAlgn val="ctr"/>
        <c:lblOffset val="100"/>
      </c:catAx>
      <c:valAx>
        <c:axId val="75393280"/>
        <c:scaling>
          <c:orientation val="minMax"/>
        </c:scaling>
        <c:axPos val="b"/>
        <c:numFmt formatCode="0.0%" sourceLinked="1"/>
        <c:tickLblPos val="nextTo"/>
        <c:crossAx val="75391744"/>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0C8FA1-95C8-4CAA-A14B-D3A66B60C058}" type="datetimeFigureOut">
              <a:rPr lang="pl-PL" smtClean="0"/>
              <a:pPr/>
              <a:t>2012-12-11</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CF1E-1AB1-4D88-8265-3954C2687493}" type="slidenum">
              <a:rPr lang="pl-PL" smtClean="0"/>
              <a:pPr/>
              <a:t>‹#›</a:t>
            </a:fld>
            <a:endParaRPr lang="pl-PL" dirty="0"/>
          </a:p>
        </p:txBody>
      </p:sp>
    </p:spTree>
    <p:extLst>
      <p:ext uri="{BB962C8B-B14F-4D97-AF65-F5344CB8AC3E}">
        <p14:creationId xmlns:p14="http://schemas.microsoft.com/office/powerpoint/2010/main" xmlns="" val="325817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5</a:t>
            </a:fld>
            <a:endParaRPr lang="pl-PL"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Pracuję w pełnym wymiarze godzin – I work full-time</a:t>
            </a:r>
          </a:p>
          <a:p>
            <a:r>
              <a:rPr lang="pl-PL" sz="1200" kern="1200" dirty="0" smtClean="0">
                <a:solidFill>
                  <a:schemeClr val="tx1"/>
                </a:solidFill>
                <a:effectLst/>
                <a:latin typeface="+mn-lt"/>
                <a:ea typeface="+mn-ea"/>
                <a:cs typeface="+mn-cs"/>
              </a:rPr>
              <a:t>Jestem bezrobotny – I am unemployed</a:t>
            </a:r>
          </a:p>
          <a:p>
            <a:r>
              <a:rPr lang="pl-PL" sz="1200" kern="1200" dirty="0" smtClean="0">
                <a:solidFill>
                  <a:schemeClr val="tx1"/>
                </a:solidFill>
                <a:effectLst/>
                <a:latin typeface="+mn-lt"/>
                <a:ea typeface="+mn-ea"/>
                <a:cs typeface="+mn-cs"/>
              </a:rPr>
              <a:t>Uczę się/studiuję – I am a student</a:t>
            </a:r>
          </a:p>
          <a:p>
            <a:r>
              <a:rPr lang="pl-PL" sz="1200" kern="1200" dirty="0" smtClean="0">
                <a:solidFill>
                  <a:schemeClr val="tx1"/>
                </a:solidFill>
                <a:effectLst/>
                <a:latin typeface="+mn-lt"/>
                <a:ea typeface="+mn-ea"/>
                <a:cs typeface="+mn-cs"/>
              </a:rPr>
              <a:t>Jestem rencistą/emerytem – I am a pensioner</a:t>
            </a:r>
          </a:p>
          <a:p>
            <a:r>
              <a:rPr lang="pl-PL" sz="1200" kern="1200" dirty="0" smtClean="0">
                <a:solidFill>
                  <a:schemeClr val="tx1"/>
                </a:solidFill>
                <a:effectLst/>
                <a:latin typeface="+mn-lt"/>
                <a:ea typeface="+mn-ea"/>
                <a:cs typeface="+mn-cs"/>
              </a:rPr>
              <a:t>Prowadzę własną działalność gospodarczą – I am self-employed</a:t>
            </a:r>
          </a:p>
          <a:p>
            <a:r>
              <a:rPr lang="en-GB" sz="1200" kern="1200" dirty="0" smtClean="0">
                <a:solidFill>
                  <a:schemeClr val="tx1"/>
                </a:solidFill>
                <a:effectLst/>
                <a:latin typeface="+mn-lt"/>
                <a:ea typeface="+mn-ea"/>
                <a:cs typeface="+mn-cs"/>
              </a:rPr>
              <a:t>Inna – Other</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Pracuję dorywczo – I work occasionally</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Nie pracuję zawodowo i nie szukam pracy – I am not employed and I am not looking for employment</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Jestem rolnikiem – I am a farmer</a:t>
            </a:r>
          </a:p>
          <a:p>
            <a:r>
              <a:rPr lang="pl-PL" sz="1200" kern="1200" dirty="0" smtClean="0">
                <a:solidFill>
                  <a:schemeClr val="tx1"/>
                </a:solidFill>
                <a:effectLst/>
                <a:latin typeface="+mn-lt"/>
                <a:ea typeface="+mn-ea"/>
                <a:cs typeface="+mn-cs"/>
              </a:rPr>
              <a:t>Pracuję w niepełnym wymiarze godzin – I work part-time</a:t>
            </a:r>
          </a:p>
          <a:p>
            <a:r>
              <a:rPr lang="pl-PL" sz="1200" kern="1200" dirty="0" smtClean="0">
                <a:solidFill>
                  <a:schemeClr val="tx1"/>
                </a:solidFill>
                <a:effectLst/>
                <a:latin typeface="+mn-lt"/>
                <a:ea typeface="+mn-ea"/>
                <a:cs typeface="+mn-cs"/>
              </a:rPr>
              <a:t>Skończyłem studia – poszukuję pracy – I am a graduate seeking employment</a:t>
            </a: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20</a:t>
            </a:fld>
            <a:endParaRPr lang="pl-PL" dirty="0"/>
          </a:p>
        </p:txBody>
      </p:sp>
    </p:spTree>
    <p:extLst>
      <p:ext uri="{BB962C8B-B14F-4D97-AF65-F5344CB8AC3E}">
        <p14:creationId xmlns:p14="http://schemas.microsoft.com/office/powerpoint/2010/main" xmlns="" val="2456211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Nie miałem/am żadnych trudności po powrocie – I experienced no difficulties after the return</a:t>
            </a:r>
          </a:p>
          <a:p>
            <a:r>
              <a:rPr lang="pl-PL" sz="1200" kern="1200" dirty="0" smtClean="0">
                <a:solidFill>
                  <a:schemeClr val="tx1"/>
                </a:solidFill>
                <a:effectLst/>
                <a:latin typeface="+mn-lt"/>
                <a:ea typeface="+mn-ea"/>
                <a:cs typeface="+mn-cs"/>
              </a:rPr>
              <a:t>Brak/słabe wsparcie w zakresie odnalezienia się na rynku pracy – Little/no aid in finding my place in the labour market</a:t>
            </a:r>
          </a:p>
          <a:p>
            <a:r>
              <a:rPr lang="en-GB" sz="1200" kern="1200" dirty="0" smtClean="0">
                <a:solidFill>
                  <a:schemeClr val="tx1"/>
                </a:solidFill>
                <a:effectLst/>
                <a:latin typeface="+mn-lt"/>
                <a:ea typeface="+mn-ea"/>
                <a:cs typeface="+mn-cs"/>
              </a:rPr>
              <a:t>Inne problemy, trudności – Other problems and difficulties</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Brak/słaby dostęp do rzetelnych informacji dotyczących np. formalności, jakie trzeba załatwić po powrocie – Little/no access to information on issues such as the formalities to be completed after return</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Słabe wsparcie psychologiczne – Little psychological support</a:t>
            </a: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21</a:t>
            </a:fld>
            <a:endParaRPr lang="pl-PL" dirty="0"/>
          </a:p>
        </p:txBody>
      </p:sp>
    </p:spTree>
    <p:extLst>
      <p:ext uri="{BB962C8B-B14F-4D97-AF65-F5344CB8AC3E}">
        <p14:creationId xmlns:p14="http://schemas.microsoft.com/office/powerpoint/2010/main" xmlns="" val="2306742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Informacyjnej – informational</a:t>
            </a:r>
          </a:p>
          <a:p>
            <a:r>
              <a:rPr lang="pl-PL" sz="1200" kern="1200" dirty="0" smtClean="0">
                <a:solidFill>
                  <a:schemeClr val="tx1"/>
                </a:solidFill>
                <a:effectLst/>
                <a:latin typeface="+mn-lt"/>
                <a:ea typeface="+mn-ea"/>
                <a:cs typeface="+mn-cs"/>
              </a:rPr>
              <a:t>Prawnej – legal</a:t>
            </a:r>
          </a:p>
          <a:p>
            <a:r>
              <a:rPr lang="pl-PL" sz="1200" kern="1200" dirty="0" smtClean="0">
                <a:solidFill>
                  <a:schemeClr val="tx1"/>
                </a:solidFill>
                <a:effectLst/>
                <a:latin typeface="+mn-lt"/>
                <a:ea typeface="+mn-ea"/>
                <a:cs typeface="+mn-cs"/>
              </a:rPr>
              <a:t>Edukacyjnej/szkoleniowej – education/training-related</a:t>
            </a:r>
          </a:p>
          <a:p>
            <a:r>
              <a:rPr lang="pl-PL" sz="1200" kern="1200" dirty="0" smtClean="0">
                <a:solidFill>
                  <a:schemeClr val="tx1"/>
                </a:solidFill>
                <a:effectLst/>
                <a:latin typeface="+mn-lt"/>
                <a:ea typeface="+mn-ea"/>
                <a:cs typeface="+mn-cs"/>
              </a:rPr>
              <a:t>Innej – other</a:t>
            </a:r>
          </a:p>
          <a:p>
            <a:r>
              <a:rPr lang="pl-PL" sz="1200" kern="1200" dirty="0" smtClean="0">
                <a:solidFill>
                  <a:schemeClr val="tx1"/>
                </a:solidFill>
                <a:effectLst/>
                <a:latin typeface="+mn-lt"/>
                <a:ea typeface="+mn-ea"/>
                <a:cs typeface="+mn-cs"/>
              </a:rPr>
              <a:t>Psychologicznej – psychological</a:t>
            </a:r>
          </a:p>
          <a:p>
            <a:r>
              <a:rPr lang="en-GB" sz="1200" kern="1200" dirty="0" smtClean="0">
                <a:solidFill>
                  <a:schemeClr val="tx1"/>
                </a:solidFill>
                <a:effectLst/>
                <a:latin typeface="+mn-lt"/>
                <a:ea typeface="+mn-ea"/>
                <a:cs typeface="+mn-cs"/>
              </a:rPr>
              <a:t>Finansowej – financial</a:t>
            </a:r>
            <a:endParaRPr lang="pl-PL" sz="1200" kern="1200" dirty="0" smtClean="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22</a:t>
            </a:fld>
            <a:endParaRPr lang="pl-PL" dirty="0"/>
          </a:p>
        </p:txBody>
      </p:sp>
    </p:spTree>
    <p:extLst>
      <p:ext uri="{BB962C8B-B14F-4D97-AF65-F5344CB8AC3E}">
        <p14:creationId xmlns:p14="http://schemas.microsoft.com/office/powerpoint/2010/main" xmlns="" val="2942159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33</a:t>
            </a:fld>
            <a:endParaRPr lang="pl-PL" dirty="0"/>
          </a:p>
        </p:txBody>
      </p:sp>
    </p:spTree>
    <p:extLst>
      <p:ext uri="{BB962C8B-B14F-4D97-AF65-F5344CB8AC3E}">
        <p14:creationId xmlns:p14="http://schemas.microsoft.com/office/powerpoint/2010/main" xmlns="" val="787737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mn-lt"/>
                <a:ea typeface="+mn-ea"/>
                <a:cs typeface="+mn-cs"/>
              </a:rPr>
              <a:t>Powroty (mężczyźni) – Returns (men)</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Powroty (kobiety) – Returns (women)</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Wyjazdy (mężczyźni) – Departures (men)</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Wyjazdy (kobiety) – Departures (women)</a:t>
            </a:r>
            <a:endParaRPr lang="pl-PL" sz="1200" kern="1200" dirty="0" smtClean="0">
              <a:solidFill>
                <a:schemeClr val="tx1"/>
              </a:solidFill>
              <a:effectLst/>
              <a:latin typeface="+mn-lt"/>
              <a:ea typeface="+mn-ea"/>
              <a:cs typeface="+mn-cs"/>
            </a:endParaRPr>
          </a:p>
          <a:p>
            <a:endParaRPr lang="pl-PL" dirty="0"/>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11</a:t>
            </a:fld>
            <a:endParaRPr lang="pl-PL" dirty="0"/>
          </a:p>
        </p:txBody>
      </p:sp>
    </p:spTree>
    <p:extLst>
      <p:ext uri="{BB962C8B-B14F-4D97-AF65-F5344CB8AC3E}">
        <p14:creationId xmlns:p14="http://schemas.microsoft.com/office/powerpoint/2010/main" xmlns="" val="3357793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mn-lt"/>
                <a:ea typeface="+mn-ea"/>
                <a:cs typeface="+mn-cs"/>
              </a:rPr>
              <a:t>Zarejestrowani bezrobotni Podlasianie – registered unemployed residents of the Podlaskie province</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Zarejestrowanie bezrobotni migranci powracający do woj. </a:t>
            </a:r>
            <a:r>
              <a:rPr lang="en-GB" sz="1200" kern="1200" dirty="0" smtClean="0">
                <a:solidFill>
                  <a:schemeClr val="tx1"/>
                </a:solidFill>
                <a:effectLst/>
                <a:latin typeface="+mn-lt"/>
                <a:ea typeface="+mn-ea"/>
                <a:cs typeface="+mn-cs"/>
              </a:rPr>
              <a:t>Podlaskiego – registered unemployed migrants who returned to the Podlaskie province</a:t>
            </a:r>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13</a:t>
            </a:fld>
            <a:endParaRPr lang="pl-PL" dirty="0"/>
          </a:p>
        </p:txBody>
      </p:sp>
    </p:spTree>
    <p:extLst>
      <p:ext uri="{BB962C8B-B14F-4D97-AF65-F5344CB8AC3E}">
        <p14:creationId xmlns:p14="http://schemas.microsoft.com/office/powerpoint/2010/main" xmlns="" val="3819132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mn-lt"/>
                <a:ea typeface="+mn-ea"/>
                <a:cs typeface="+mn-cs"/>
              </a:rPr>
              <a:t>Tak, jest taka osoba/y w tym gospodarstwie – Yes, there is (are) such person(s) in this household</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Tak, nadal jest za granicą – Yes, this person is still abroad</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Nie, nie ma takiej osoby w tym gospodarstwie – No, there is no such person in this household</a:t>
            </a: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14</a:t>
            </a:fld>
            <a:endParaRPr lang="pl-PL" dirty="0"/>
          </a:p>
        </p:txBody>
      </p:sp>
    </p:spTree>
    <p:extLst>
      <p:ext uri="{BB962C8B-B14F-4D97-AF65-F5344CB8AC3E}">
        <p14:creationId xmlns:p14="http://schemas.microsoft.com/office/powerpoint/2010/main" xmlns="" val="2731630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Powiat zambrowski – Zambrów district</a:t>
            </a:r>
          </a:p>
          <a:p>
            <a:r>
              <a:rPr lang="pl-PL" sz="1200" kern="1200" dirty="0" smtClean="0">
                <a:solidFill>
                  <a:schemeClr val="tx1"/>
                </a:solidFill>
                <a:effectLst/>
                <a:latin typeface="+mn-lt"/>
                <a:ea typeface="+mn-ea"/>
                <a:cs typeface="+mn-cs"/>
              </a:rPr>
              <a:t>Powiat wysokomazowiecki – Wysokie Mazowieckie district</a:t>
            </a:r>
          </a:p>
          <a:p>
            <a:r>
              <a:rPr lang="pl-PL" sz="1200" kern="1200" dirty="0" smtClean="0">
                <a:solidFill>
                  <a:schemeClr val="tx1"/>
                </a:solidFill>
                <a:effectLst/>
                <a:latin typeface="+mn-lt"/>
                <a:ea typeface="+mn-ea"/>
                <a:cs typeface="+mn-cs"/>
              </a:rPr>
              <a:t>Powiat m. Suwałki – Suwałki municipal district</a:t>
            </a:r>
          </a:p>
          <a:p>
            <a:r>
              <a:rPr lang="pl-PL" sz="1200" kern="1200" dirty="0" smtClean="0">
                <a:solidFill>
                  <a:schemeClr val="tx1"/>
                </a:solidFill>
                <a:effectLst/>
                <a:latin typeface="+mn-lt"/>
                <a:ea typeface="+mn-ea"/>
                <a:cs typeface="+mn-cs"/>
              </a:rPr>
              <a:t>Powiat suwalski – Suwałki district</a:t>
            </a:r>
          </a:p>
          <a:p>
            <a:r>
              <a:rPr lang="pl-PL" sz="1200" kern="1200" dirty="0" smtClean="0">
                <a:solidFill>
                  <a:schemeClr val="tx1"/>
                </a:solidFill>
                <a:effectLst/>
                <a:latin typeface="+mn-lt"/>
                <a:ea typeface="+mn-ea"/>
                <a:cs typeface="+mn-cs"/>
              </a:rPr>
              <a:t>Powiat siemiatycki – Siemiatycze district</a:t>
            </a:r>
          </a:p>
          <a:p>
            <a:r>
              <a:rPr lang="pl-PL" sz="1200" kern="1200" dirty="0" smtClean="0">
                <a:solidFill>
                  <a:schemeClr val="tx1"/>
                </a:solidFill>
                <a:effectLst/>
                <a:latin typeface="+mn-lt"/>
                <a:ea typeface="+mn-ea"/>
                <a:cs typeface="+mn-cs"/>
              </a:rPr>
              <a:t>Powiat sejneński – Sejny district</a:t>
            </a:r>
          </a:p>
          <a:p>
            <a:r>
              <a:rPr lang="pl-PL" sz="1200" kern="1200" dirty="0" smtClean="0">
                <a:solidFill>
                  <a:schemeClr val="tx1"/>
                </a:solidFill>
                <a:effectLst/>
                <a:latin typeface="+mn-lt"/>
                <a:ea typeface="+mn-ea"/>
                <a:cs typeface="+mn-cs"/>
              </a:rPr>
              <a:t>Powiat moniecki – Mońki district</a:t>
            </a:r>
          </a:p>
          <a:p>
            <a:r>
              <a:rPr lang="en-GB" sz="1200" kern="1200" dirty="0" smtClean="0">
                <a:solidFill>
                  <a:schemeClr val="tx1"/>
                </a:solidFill>
                <a:effectLst/>
                <a:latin typeface="+mn-lt"/>
                <a:ea typeface="+mn-ea"/>
                <a:cs typeface="+mn-cs"/>
              </a:rPr>
              <a:t>Powiat łomżyński – Łomża district</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Powiat m. Łomża – Łomża municipal district</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Powiat kolneński – Kolno district</a:t>
            </a:r>
          </a:p>
          <a:p>
            <a:r>
              <a:rPr lang="pl-PL" sz="1200" kern="1200" dirty="0" smtClean="0">
                <a:solidFill>
                  <a:schemeClr val="tx1"/>
                </a:solidFill>
                <a:effectLst/>
                <a:latin typeface="+mn-lt"/>
                <a:ea typeface="+mn-ea"/>
                <a:cs typeface="+mn-cs"/>
              </a:rPr>
              <a:t>Powiat hajnowski – Hajnówka district</a:t>
            </a:r>
          </a:p>
          <a:p>
            <a:r>
              <a:rPr lang="pl-PL" sz="1200" kern="1200" dirty="0" smtClean="0">
                <a:solidFill>
                  <a:schemeClr val="tx1"/>
                </a:solidFill>
                <a:effectLst/>
                <a:latin typeface="+mn-lt"/>
                <a:ea typeface="+mn-ea"/>
                <a:cs typeface="+mn-cs"/>
              </a:rPr>
              <a:t>Powiat grajewski – Grajewo district</a:t>
            </a:r>
          </a:p>
          <a:p>
            <a:r>
              <a:rPr lang="pl-PL" sz="1200" kern="1200" dirty="0" smtClean="0">
                <a:solidFill>
                  <a:schemeClr val="tx1"/>
                </a:solidFill>
                <a:effectLst/>
                <a:latin typeface="+mn-lt"/>
                <a:ea typeface="+mn-ea"/>
                <a:cs typeface="+mn-cs"/>
              </a:rPr>
              <a:t>Powiat bielski – Bielsk district</a:t>
            </a:r>
          </a:p>
          <a:p>
            <a:r>
              <a:rPr lang="pl-PL" sz="1200" kern="1200" dirty="0" smtClean="0">
                <a:solidFill>
                  <a:schemeClr val="tx1"/>
                </a:solidFill>
                <a:effectLst/>
                <a:latin typeface="+mn-lt"/>
                <a:ea typeface="+mn-ea"/>
                <a:cs typeface="+mn-cs"/>
              </a:rPr>
              <a:t>Powiat m. Białystok – Białystok municipal district</a:t>
            </a:r>
          </a:p>
          <a:p>
            <a:r>
              <a:rPr lang="pl-PL" sz="1200" kern="1200" dirty="0" smtClean="0">
                <a:solidFill>
                  <a:schemeClr val="tx1"/>
                </a:solidFill>
                <a:effectLst/>
                <a:latin typeface="+mn-lt"/>
                <a:ea typeface="+mn-ea"/>
                <a:cs typeface="+mn-cs"/>
              </a:rPr>
              <a:t>Powiat białostocki – Białystok district</a:t>
            </a:r>
          </a:p>
          <a:p>
            <a:r>
              <a:rPr lang="en-GB" sz="1200" kern="1200" dirty="0" smtClean="0">
                <a:solidFill>
                  <a:schemeClr val="tx1"/>
                </a:solidFill>
                <a:effectLst/>
                <a:latin typeface="+mn-lt"/>
                <a:ea typeface="+mn-ea"/>
                <a:cs typeface="+mn-cs"/>
              </a:rPr>
              <a:t>Powiat augustowski – Augustów district</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Migranci powrotni – return migrants</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Emigranci – emigrants</a:t>
            </a: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15</a:t>
            </a:fld>
            <a:endParaRPr lang="pl-PL" dirty="0"/>
          </a:p>
        </p:txBody>
      </p:sp>
    </p:spTree>
    <p:extLst>
      <p:ext uri="{BB962C8B-B14F-4D97-AF65-F5344CB8AC3E}">
        <p14:creationId xmlns:p14="http://schemas.microsoft.com/office/powerpoint/2010/main" xmlns="" val="3537417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Wyższe – higher</a:t>
            </a:r>
          </a:p>
          <a:p>
            <a:r>
              <a:rPr lang="pl-PL" sz="1200" kern="1200" dirty="0" smtClean="0">
                <a:solidFill>
                  <a:schemeClr val="tx1"/>
                </a:solidFill>
                <a:effectLst/>
                <a:latin typeface="+mn-lt"/>
                <a:ea typeface="+mn-ea"/>
                <a:cs typeface="+mn-cs"/>
              </a:rPr>
              <a:t>Średnie zawodowe (techniczne) – secondary (technical)</a:t>
            </a:r>
          </a:p>
          <a:p>
            <a:r>
              <a:rPr lang="pl-PL" sz="1200" kern="1200" dirty="0" smtClean="0">
                <a:solidFill>
                  <a:schemeClr val="tx1"/>
                </a:solidFill>
                <a:effectLst/>
                <a:latin typeface="+mn-lt"/>
                <a:ea typeface="+mn-ea"/>
                <a:cs typeface="+mn-cs"/>
              </a:rPr>
              <a:t>Średnie ogólne – secondary</a:t>
            </a:r>
          </a:p>
          <a:p>
            <a:r>
              <a:rPr lang="pl-PL" sz="1200" kern="1200" dirty="0" smtClean="0">
                <a:solidFill>
                  <a:schemeClr val="tx1"/>
                </a:solidFill>
                <a:effectLst/>
                <a:latin typeface="+mn-lt"/>
                <a:ea typeface="+mn-ea"/>
                <a:cs typeface="+mn-cs"/>
              </a:rPr>
              <a:t>Zasadnicze zawodowe – vocational</a:t>
            </a:r>
          </a:p>
          <a:p>
            <a:r>
              <a:rPr lang="en-GB" sz="1200" kern="1200" dirty="0" smtClean="0">
                <a:solidFill>
                  <a:schemeClr val="tx1"/>
                </a:solidFill>
                <a:effectLst/>
                <a:latin typeface="+mn-lt"/>
                <a:ea typeface="+mn-ea"/>
                <a:cs typeface="+mn-cs"/>
              </a:rPr>
              <a:t>Gimnazjalne – junior high school</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Podstawowe – elementary</a:t>
            </a:r>
            <a:endParaRPr lang="pl-PL" sz="1200" kern="1200" dirty="0" smtClean="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16</a:t>
            </a:fld>
            <a:endParaRPr lang="pl-PL" dirty="0"/>
          </a:p>
        </p:txBody>
      </p:sp>
    </p:spTree>
    <p:extLst>
      <p:ext uri="{BB962C8B-B14F-4D97-AF65-F5344CB8AC3E}">
        <p14:creationId xmlns:p14="http://schemas.microsoft.com/office/powerpoint/2010/main" xmlns="" val="1182163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mn-lt"/>
                <a:ea typeface="+mn-ea"/>
                <a:cs typeface="+mn-cs"/>
              </a:rPr>
              <a:t>8 lat i więcej – 8 years and more</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6-7 lat – 6-7 years</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5 lat – 5 years</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Do 4 lat – up to 4 years</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Do 3 lat – up to 3 years</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Do 2 lat – up to 2 years</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Do roku – up to 1 year</a:t>
            </a:r>
          </a:p>
          <a:p>
            <a:r>
              <a:rPr lang="pl-PL" sz="1200" kern="1200" dirty="0" smtClean="0">
                <a:solidFill>
                  <a:schemeClr val="tx1"/>
                </a:solidFill>
                <a:effectLst/>
                <a:latin typeface="+mn-lt"/>
                <a:ea typeface="+mn-ea"/>
                <a:cs typeface="+mn-cs"/>
              </a:rPr>
              <a:t>Do pół roku – up to 6 months</a:t>
            </a:r>
          </a:p>
          <a:p>
            <a:r>
              <a:rPr lang="pl-PL" sz="1200" kern="1200" dirty="0" smtClean="0">
                <a:solidFill>
                  <a:schemeClr val="tx1"/>
                </a:solidFill>
                <a:effectLst/>
                <a:latin typeface="+mn-lt"/>
                <a:ea typeface="+mn-ea"/>
                <a:cs typeface="+mn-cs"/>
              </a:rPr>
              <a:t>Do 3 miesięcy – up to 3 months</a:t>
            </a:r>
          </a:p>
          <a:p>
            <a:r>
              <a:rPr lang="pl-PL" sz="1200" kern="1200" dirty="0" smtClean="0">
                <a:solidFill>
                  <a:schemeClr val="tx1"/>
                </a:solidFill>
                <a:effectLst/>
                <a:latin typeface="+mn-lt"/>
                <a:ea typeface="+mn-ea"/>
                <a:cs typeface="+mn-cs"/>
              </a:rPr>
              <a:t>Trudno powiedzieć – uncertain</a:t>
            </a: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17</a:t>
            </a:fld>
            <a:endParaRPr lang="pl-PL" dirty="0"/>
          </a:p>
        </p:txBody>
      </p:sp>
    </p:spTree>
    <p:extLst>
      <p:ext uri="{BB962C8B-B14F-4D97-AF65-F5344CB8AC3E}">
        <p14:creationId xmlns:p14="http://schemas.microsoft.com/office/powerpoint/2010/main" xmlns="" val="2794182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Legalna praca zarobkowa – legal work</a:t>
            </a:r>
          </a:p>
          <a:p>
            <a:r>
              <a:rPr lang="pl-PL" sz="1200" kern="1200" dirty="0" smtClean="0">
                <a:solidFill>
                  <a:schemeClr val="tx1"/>
                </a:solidFill>
                <a:effectLst/>
                <a:latin typeface="+mn-lt"/>
                <a:ea typeface="+mn-ea"/>
                <a:cs typeface="+mn-cs"/>
              </a:rPr>
              <a:t>Nauka/edukacja – education/training</a:t>
            </a:r>
          </a:p>
          <a:p>
            <a:r>
              <a:rPr lang="pl-PL" sz="1200" kern="1200" dirty="0" smtClean="0">
                <a:solidFill>
                  <a:schemeClr val="tx1"/>
                </a:solidFill>
                <a:effectLst/>
                <a:latin typeface="+mn-lt"/>
                <a:ea typeface="+mn-ea"/>
                <a:cs typeface="+mn-cs"/>
              </a:rPr>
              <a:t>Nielegalna praca zarobkowa – illegal work</a:t>
            </a:r>
          </a:p>
          <a:p>
            <a:r>
              <a:rPr lang="pl-PL" sz="1200" kern="1200" dirty="0" smtClean="0">
                <a:solidFill>
                  <a:schemeClr val="tx1"/>
                </a:solidFill>
                <a:effectLst/>
                <a:latin typeface="+mn-lt"/>
                <a:ea typeface="+mn-ea"/>
                <a:cs typeface="+mn-cs"/>
              </a:rPr>
              <a:t>Wakacje – holiday</a:t>
            </a:r>
          </a:p>
          <a:p>
            <a:r>
              <a:rPr lang="pl-PL" sz="1200" kern="1200" dirty="0" smtClean="0">
                <a:solidFill>
                  <a:schemeClr val="tx1"/>
                </a:solidFill>
                <a:effectLst/>
                <a:latin typeface="+mn-lt"/>
                <a:ea typeface="+mn-ea"/>
                <a:cs typeface="+mn-cs"/>
              </a:rPr>
              <a:t>Wyjazd biznesowy – business trip</a:t>
            </a: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18</a:t>
            </a:fld>
            <a:endParaRPr lang="pl-PL" dirty="0"/>
          </a:p>
        </p:txBody>
      </p:sp>
    </p:spTree>
    <p:extLst>
      <p:ext uri="{BB962C8B-B14F-4D97-AF65-F5344CB8AC3E}">
        <p14:creationId xmlns:p14="http://schemas.microsoft.com/office/powerpoint/2010/main" xmlns="" val="4030110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Wyższe zarobki – higher earnings</a:t>
            </a:r>
          </a:p>
          <a:p>
            <a:r>
              <a:rPr lang="en-US" sz="1200" kern="1200" dirty="0" smtClean="0">
                <a:solidFill>
                  <a:schemeClr val="tx1"/>
                </a:solidFill>
                <a:effectLst/>
                <a:latin typeface="+mn-lt"/>
                <a:ea typeface="+mn-ea"/>
                <a:cs typeface="+mn-cs"/>
              </a:rPr>
              <a:t>Wyższy poziom życia – higher living standards</a:t>
            </a:r>
            <a:endParaRPr lang="pl-P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Większe możliwości rozwoju – better opportunities of self-development</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Lepsze możliwości nauki – better education opportunities</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Inne – other</a:t>
            </a:r>
          </a:p>
          <a:p>
            <a:r>
              <a:rPr lang="pl-PL" sz="1200" kern="1200" dirty="0" smtClean="0">
                <a:solidFill>
                  <a:schemeClr val="tx1"/>
                </a:solidFill>
                <a:effectLst/>
                <a:latin typeface="+mn-lt"/>
                <a:ea typeface="+mn-ea"/>
                <a:cs typeface="+mn-cs"/>
              </a:rPr>
              <a:t>Możliwość zatrudnienia – </a:t>
            </a:r>
            <a:r>
              <a:rPr lang="pl-PL" sz="1200" kern="1200" dirty="0" err="1" smtClean="0">
                <a:solidFill>
                  <a:schemeClr val="tx1"/>
                </a:solidFill>
                <a:effectLst/>
                <a:latin typeface="+mn-lt"/>
                <a:ea typeface="+mn-ea"/>
                <a:cs typeface="+mn-cs"/>
              </a:rPr>
              <a:t>possible</a:t>
            </a:r>
            <a:r>
              <a:rPr lang="pl-PL" sz="1200" kern="1200" dirty="0" smtClean="0">
                <a:solidFill>
                  <a:schemeClr val="tx1"/>
                </a:solidFill>
                <a:effectLst/>
                <a:latin typeface="+mn-lt"/>
                <a:ea typeface="+mn-ea"/>
                <a:cs typeface="+mn-cs"/>
              </a:rPr>
              <a:t> </a:t>
            </a:r>
            <a:r>
              <a:rPr lang="pl-PL" sz="1200" kern="1200" dirty="0" err="1" smtClean="0">
                <a:solidFill>
                  <a:schemeClr val="tx1"/>
                </a:solidFill>
                <a:effectLst/>
                <a:latin typeface="+mn-lt"/>
                <a:ea typeface="+mn-ea"/>
                <a:cs typeface="+mn-cs"/>
              </a:rPr>
              <a:t>employment</a:t>
            </a:r>
            <a:endParaRPr lang="pl-PL"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Ciekawość świata – curiosity of the world</a:t>
            </a:r>
            <a:endParaRPr lang="pl-PL" sz="1200" kern="1200" dirty="0" smtClean="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555BCF1E-1AB1-4D88-8265-3954C2687493}" type="slidenum">
              <a:rPr lang="pl-PL" smtClean="0"/>
              <a:pPr/>
              <a:t>19</a:t>
            </a:fld>
            <a:endParaRPr lang="pl-PL" dirty="0"/>
          </a:p>
        </p:txBody>
      </p:sp>
    </p:spTree>
    <p:extLst>
      <p:ext uri="{BB962C8B-B14F-4D97-AF65-F5344CB8AC3E}">
        <p14:creationId xmlns:p14="http://schemas.microsoft.com/office/powerpoint/2010/main" xmlns="" val="1431063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8" name="Footer Placeholder 7"/>
          <p:cNvSpPr>
            <a:spLocks noGrp="1"/>
          </p:cNvSpPr>
          <p:nvPr>
            <p:ph type="ftr" sz="quarter" idx="11"/>
          </p:nvPr>
        </p:nvSpPr>
        <p:spPr/>
        <p:txBody>
          <a:bodyPr/>
          <a:lstStyle/>
          <a:p>
            <a:endParaRPr lang="pl-PL" dirty="0"/>
          </a:p>
        </p:txBody>
      </p:sp>
      <p:sp>
        <p:nvSpPr>
          <p:cNvPr id="9" name="Slide Number Placeholder 8"/>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4" name="Footer Placeholder 3"/>
          <p:cNvSpPr>
            <a:spLocks noGrp="1"/>
          </p:cNvSpPr>
          <p:nvPr>
            <p:ph type="ftr" sz="quarter" idx="11"/>
          </p:nvPr>
        </p:nvSpPr>
        <p:spPr/>
        <p:txBody>
          <a:bodyPr/>
          <a:lstStyle/>
          <a:p>
            <a:endParaRPr lang="pl-PL" dirty="0"/>
          </a:p>
        </p:txBody>
      </p:sp>
      <p:sp>
        <p:nvSpPr>
          <p:cNvPr id="5" name="Slide Number Placeholder 4"/>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3" name="Footer Placeholder 2"/>
          <p:cNvSpPr>
            <a:spLocks noGrp="1"/>
          </p:cNvSpPr>
          <p:nvPr>
            <p:ph type="ftr" sz="quarter" idx="11"/>
          </p:nvPr>
        </p:nvSpPr>
        <p:spPr/>
        <p:txBody>
          <a:bodyPr/>
          <a:lstStyle/>
          <a:p>
            <a:endParaRPr lang="pl-PL" dirty="0"/>
          </a:p>
        </p:txBody>
      </p:sp>
      <p:sp>
        <p:nvSpPr>
          <p:cNvPr id="4" name="Slide Number Placeholder 3"/>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77DA2-3520-42D9-8246-BBC1E5D7E4EB}" type="datetimeFigureOut">
              <a:rPr lang="pl-PL" smtClean="0"/>
              <a:pPr/>
              <a:t>2012-12-11</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77DA2-3520-42D9-8246-BBC1E5D7E4EB}" type="datetimeFigureOut">
              <a:rPr lang="pl-PL" smtClean="0"/>
              <a:pPr/>
              <a:t>2012-12-11</a:t>
            </a:fld>
            <a:endParaRPr lang="pl-P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759C9-D76E-4284-9DCF-677BB26C3D89}"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www.instytut-ipc.pl/" TargetMode="External"/><Relationship Id="rId4" Type="http://schemas.openxmlformats.org/officeDocument/2006/relationships/hyperlink" Target="mailto:biuro@instytut-ipc.p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e tekstowe 7"/>
          <p:cNvSpPr txBox="1"/>
          <p:nvPr/>
        </p:nvSpPr>
        <p:spPr>
          <a:xfrm>
            <a:off x="683568" y="1556792"/>
            <a:ext cx="7560840" cy="4247317"/>
          </a:xfrm>
          <a:prstGeom prst="rect">
            <a:avLst/>
          </a:prstGeom>
          <a:noFill/>
        </p:spPr>
        <p:txBody>
          <a:bodyPr wrap="square" rtlCol="0">
            <a:spAutoFit/>
          </a:bodyPr>
          <a:lstStyle/>
          <a:p>
            <a:pPr lvl="0">
              <a:lnSpc>
                <a:spcPct val="150000"/>
              </a:lnSpc>
            </a:pPr>
            <a:endParaRPr lang="en-GB" dirty="0" smtClean="0"/>
          </a:p>
          <a:p>
            <a:pPr lvl="0" algn="ctr">
              <a:lnSpc>
                <a:spcPct val="150000"/>
              </a:lnSpc>
            </a:pPr>
            <a:r>
              <a:rPr lang="en-GB" sz="3600" b="1" dirty="0" smtClean="0"/>
              <a:t>Presentation of the results of the study </a:t>
            </a:r>
            <a:r>
              <a:rPr lang="pl-PL" sz="3600" b="1" dirty="0" smtClean="0"/>
              <a:t>„</a:t>
            </a:r>
            <a:r>
              <a:rPr lang="en-GB" sz="3600" b="1" dirty="0" smtClean="0"/>
              <a:t>Returns </a:t>
            </a:r>
            <a:r>
              <a:rPr lang="en-GB" sz="3600" b="1" dirty="0" smtClean="0"/>
              <a:t>of the residents of the Podlaskie region from abroad”</a:t>
            </a:r>
          </a:p>
          <a:p>
            <a:pPr lvl="0" algn="ctr">
              <a:lnSpc>
                <a:spcPct val="150000"/>
              </a:lnSpc>
            </a:pPr>
            <a:endParaRPr lang="en-GB" dirty="0" smtClean="0"/>
          </a:p>
          <a:p>
            <a:pPr lvl="0" algn="ctr">
              <a:lnSpc>
                <a:spcPct val="150000"/>
              </a:lnSpc>
            </a:pPr>
            <a:endParaRPr lang="en-GB" dirty="0" smtClean="0"/>
          </a:p>
          <a:p>
            <a:pPr lvl="0" algn="ctr">
              <a:lnSpc>
                <a:spcPct val="150000"/>
              </a:lnSpc>
            </a:pP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395536" y="908720"/>
            <a:ext cx="8424936" cy="5222329"/>
          </a:xfrm>
          <a:prstGeom prst="rect">
            <a:avLst/>
          </a:prstGeom>
          <a:noFill/>
        </p:spPr>
        <p:txBody>
          <a:bodyPr wrap="square" rtlCol="0">
            <a:spAutoFit/>
          </a:bodyPr>
          <a:lstStyle/>
          <a:p>
            <a:pPr algn="ctr">
              <a:spcAft>
                <a:spcPts val="600"/>
              </a:spcAft>
            </a:pPr>
            <a:r>
              <a:rPr lang="en-GB" sz="2400" b="1" dirty="0" smtClean="0"/>
              <a:t>Subjects of the study</a:t>
            </a:r>
          </a:p>
          <a:p>
            <a:pPr algn="just">
              <a:buFont typeface="Wingdings" pitchFamily="2" charset="2"/>
              <a:buChar char="v"/>
            </a:pPr>
            <a:r>
              <a:rPr lang="en-GB" sz="2000" dirty="0" smtClean="0"/>
              <a:t> The subjects of the study were the residents of the Podlaskie province – </a:t>
            </a:r>
            <a:r>
              <a:rPr lang="pl-PL" sz="2000" dirty="0" smtClean="0"/>
              <a:t/>
            </a:r>
            <a:br>
              <a:rPr lang="pl-PL" sz="2000" dirty="0" smtClean="0"/>
            </a:br>
            <a:r>
              <a:rPr lang="en-GB" sz="2000" dirty="0" smtClean="0"/>
              <a:t>a total of over 6,500 households interviewed via the Computer-assisted Telephone Interviewing (CATI) – it made possible to estimate the scale of return migration and to estimate the potential future migration.</a:t>
            </a:r>
          </a:p>
          <a:p>
            <a:pPr algn="just">
              <a:buFont typeface="Wingdings" pitchFamily="2" charset="2"/>
              <a:buChar char="v"/>
            </a:pPr>
            <a:endParaRPr lang="en-GB" sz="2000" dirty="0" smtClean="0"/>
          </a:p>
          <a:p>
            <a:pPr algn="just">
              <a:buFont typeface="Wingdings" pitchFamily="2" charset="2"/>
              <a:buChar char="v"/>
            </a:pPr>
            <a:r>
              <a:rPr lang="en-GB" sz="2000" dirty="0" smtClean="0"/>
              <a:t> Return migrants from across the Podlaskie province – their number </a:t>
            </a:r>
            <a:r>
              <a:rPr lang="pl-PL" sz="2000" dirty="0" smtClean="0"/>
              <a:t>was </a:t>
            </a:r>
            <a:r>
              <a:rPr lang="en-GB" sz="2000" dirty="0" smtClean="0"/>
              <a:t>estimated in the course of interviews with the representatives of the households. Additionally, people who have experienced migration </a:t>
            </a:r>
            <a:r>
              <a:rPr lang="pl-PL" sz="2000" dirty="0" smtClean="0"/>
              <a:t>was </a:t>
            </a:r>
            <a:r>
              <a:rPr lang="en-GB" sz="2000" dirty="0" smtClean="0"/>
              <a:t>examined using qualitative techniques (34 in-depth interviews, 3 focused group interviews)</a:t>
            </a:r>
          </a:p>
          <a:p>
            <a:pPr algn="just">
              <a:buFont typeface="Wingdings" pitchFamily="2" charset="2"/>
              <a:buChar char="v"/>
            </a:pPr>
            <a:endParaRPr lang="en-GB" sz="2000" dirty="0" smtClean="0"/>
          </a:p>
          <a:p>
            <a:pPr algn="just">
              <a:buFont typeface="Wingdings" pitchFamily="2" charset="2"/>
              <a:buChar char="v"/>
            </a:pPr>
            <a:r>
              <a:rPr lang="en-GB" sz="2000" dirty="0" smtClean="0"/>
              <a:t> Current emigrants from the Podlaskie province – at least 200 people during migration at this moment – via Computer-assisted web interviewing (CAWI)</a:t>
            </a:r>
          </a:p>
          <a:p>
            <a:pPr algn="just">
              <a:buFont typeface="Wingdings" pitchFamily="2" charset="2"/>
              <a:buChar char="v"/>
            </a:pPr>
            <a:endParaRPr lang="en-GB" sz="2000" dirty="0" smtClean="0"/>
          </a:p>
          <a:p>
            <a:pPr algn="just">
              <a:buFont typeface="Wingdings" pitchFamily="2" charset="2"/>
              <a:buChar char="v"/>
            </a:pPr>
            <a:r>
              <a:rPr lang="en-GB" sz="2000" dirty="0" smtClean="0"/>
              <a:t> Labour market experts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467544" y="1052736"/>
            <a:ext cx="8064896" cy="430887"/>
          </a:xfrm>
          <a:prstGeom prst="rect">
            <a:avLst/>
          </a:prstGeom>
          <a:noFill/>
        </p:spPr>
        <p:txBody>
          <a:bodyPr wrap="square" rtlCol="0">
            <a:spAutoFit/>
          </a:bodyPr>
          <a:lstStyle/>
          <a:p>
            <a:pPr algn="ctr"/>
            <a:r>
              <a:rPr lang="en-GB" sz="2200" b="1" dirty="0" smtClean="0"/>
              <a:t>Migration to and from Podlaskie province in 2005-2011 by gender</a:t>
            </a:r>
            <a:endParaRPr lang="en-GB" sz="2200" b="1" dirty="0"/>
          </a:p>
        </p:txBody>
      </p:sp>
      <p:sp>
        <p:nvSpPr>
          <p:cNvPr id="9" name="pole tekstowe 8"/>
          <p:cNvSpPr txBox="1"/>
          <p:nvPr/>
        </p:nvSpPr>
        <p:spPr>
          <a:xfrm>
            <a:off x="323528" y="5301208"/>
            <a:ext cx="8352928" cy="707886"/>
          </a:xfrm>
          <a:prstGeom prst="rect">
            <a:avLst/>
          </a:prstGeom>
          <a:noFill/>
        </p:spPr>
        <p:txBody>
          <a:bodyPr wrap="square" rtlCol="0">
            <a:spAutoFit/>
          </a:bodyPr>
          <a:lstStyle/>
          <a:p>
            <a:pPr algn="just"/>
            <a:r>
              <a:rPr lang="en-GB" sz="2000" dirty="0" smtClean="0"/>
              <a:t>The largest wave of emigration occurred in 2006. As of now (</a:t>
            </a:r>
            <a:r>
              <a:rPr lang="pl-PL" sz="2000" dirty="0" smtClean="0"/>
              <a:t>i.e. </a:t>
            </a:r>
            <a:r>
              <a:rPr lang="en-GB" sz="2000" dirty="0" smtClean="0"/>
              <a:t>in 2011) </a:t>
            </a:r>
            <a:r>
              <a:rPr lang="pl-PL" sz="2000" dirty="0" smtClean="0"/>
              <a:t/>
            </a:r>
            <a:br>
              <a:rPr lang="pl-PL" sz="2000" dirty="0" smtClean="0"/>
            </a:br>
            <a:r>
              <a:rPr lang="en-GB" sz="2000" dirty="0" smtClean="0"/>
              <a:t>a slight increase in returns, but also in departures is observed</a:t>
            </a:r>
            <a:endParaRPr lang="en-GB" sz="2000" dirty="0"/>
          </a:p>
        </p:txBody>
      </p:sp>
      <p:graphicFrame>
        <p:nvGraphicFramePr>
          <p:cNvPr id="13" name="Wykres 12"/>
          <p:cNvGraphicFramePr/>
          <p:nvPr/>
        </p:nvGraphicFramePr>
        <p:xfrm>
          <a:off x="467544" y="1556792"/>
          <a:ext cx="8208912" cy="35283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8" name="Wykres 7"/>
          <p:cNvGraphicFramePr/>
          <p:nvPr/>
        </p:nvGraphicFramePr>
        <p:xfrm>
          <a:off x="755576" y="1628801"/>
          <a:ext cx="7920880" cy="2448271"/>
        </p:xfrm>
        <a:graphic>
          <a:graphicData uri="http://schemas.openxmlformats.org/drawingml/2006/chart">
            <c:chart xmlns:c="http://schemas.openxmlformats.org/drawingml/2006/chart" xmlns:r="http://schemas.openxmlformats.org/officeDocument/2006/relationships" r:id="rId2"/>
          </a:graphicData>
        </a:graphic>
      </p:graphicFrame>
      <p:sp>
        <p:nvSpPr>
          <p:cNvPr id="9" name="pole tekstowe 8"/>
          <p:cNvSpPr txBox="1"/>
          <p:nvPr/>
        </p:nvSpPr>
        <p:spPr>
          <a:xfrm>
            <a:off x="323528" y="1052736"/>
            <a:ext cx="8352928" cy="430887"/>
          </a:xfrm>
          <a:prstGeom prst="rect">
            <a:avLst/>
          </a:prstGeom>
          <a:noFill/>
        </p:spPr>
        <p:txBody>
          <a:bodyPr wrap="square" rtlCol="0">
            <a:spAutoFit/>
          </a:bodyPr>
          <a:lstStyle/>
          <a:p>
            <a:pPr algn="ctr"/>
            <a:r>
              <a:rPr lang="en-GB" sz="2200" b="1" dirty="0" smtClean="0"/>
              <a:t>Return migrants to the Podlaskie province in years 2005-2011 by age </a:t>
            </a:r>
            <a:endParaRPr lang="en-GB" sz="2200" b="1" dirty="0"/>
          </a:p>
        </p:txBody>
      </p:sp>
      <p:sp>
        <p:nvSpPr>
          <p:cNvPr id="12" name="pole tekstowe 11"/>
          <p:cNvSpPr txBox="1"/>
          <p:nvPr/>
        </p:nvSpPr>
        <p:spPr>
          <a:xfrm>
            <a:off x="683568" y="4221088"/>
            <a:ext cx="7920880" cy="1938992"/>
          </a:xfrm>
          <a:prstGeom prst="rect">
            <a:avLst/>
          </a:prstGeom>
          <a:noFill/>
        </p:spPr>
        <p:txBody>
          <a:bodyPr wrap="square" rtlCol="0">
            <a:spAutoFit/>
          </a:bodyPr>
          <a:lstStyle/>
          <a:p>
            <a:pPr algn="just"/>
            <a:r>
              <a:rPr lang="en-GB" sz="2000" dirty="0" smtClean="0"/>
              <a:t>Mostly people aged 20-30 return to the Podlaskie province. It should be concluded that such people went abroad immediately after graduation or even during studying. Slightly older people of this group, aged 26-30, emigrated mostly as unemployed graduates of higher education institutions. Their emigration was usually motivated by the difficult economic situation in the country. </a:t>
            </a:r>
            <a:endParaRPr lang="en-GB"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251520" y="980728"/>
            <a:ext cx="8568952" cy="1015663"/>
          </a:xfrm>
          <a:prstGeom prst="rect">
            <a:avLst/>
          </a:prstGeom>
          <a:noFill/>
        </p:spPr>
        <p:txBody>
          <a:bodyPr wrap="square" rtlCol="0">
            <a:spAutoFit/>
          </a:bodyPr>
          <a:lstStyle/>
          <a:p>
            <a:pPr algn="ctr"/>
            <a:r>
              <a:rPr lang="en-GB" sz="2000" b="1" dirty="0" smtClean="0"/>
              <a:t>New unemployed residents of the Podlaskie province, and migrants returning to that province in years 2007-2012, in absolute figures. Data for 2012 cover the January-May period</a:t>
            </a:r>
          </a:p>
        </p:txBody>
      </p:sp>
      <p:sp>
        <p:nvSpPr>
          <p:cNvPr id="9" name="pole tekstowe 8"/>
          <p:cNvSpPr txBox="1"/>
          <p:nvPr/>
        </p:nvSpPr>
        <p:spPr>
          <a:xfrm>
            <a:off x="251520" y="4725144"/>
            <a:ext cx="8496944" cy="1323439"/>
          </a:xfrm>
          <a:prstGeom prst="rect">
            <a:avLst/>
          </a:prstGeom>
          <a:noFill/>
        </p:spPr>
        <p:txBody>
          <a:bodyPr wrap="square" rtlCol="0">
            <a:spAutoFit/>
          </a:bodyPr>
          <a:lstStyle/>
          <a:p>
            <a:pPr algn="just"/>
            <a:r>
              <a:rPr lang="en-GB" sz="2000" dirty="0" smtClean="0"/>
              <a:t>Despite the downward trend, the unemployed residents of the Podlaskie province who returned from abroad are only the tip of the iceberg when it comes to unemployment in the province. </a:t>
            </a:r>
            <a:r>
              <a:rPr lang="en-GB" sz="2000" b="1" dirty="0" smtClean="0"/>
              <a:t>It should not be construed that it is the return migrants that contributes to such a high unemployment rate.</a:t>
            </a:r>
            <a:endParaRPr lang="en-GB" sz="2000" dirty="0"/>
          </a:p>
        </p:txBody>
      </p:sp>
      <p:graphicFrame>
        <p:nvGraphicFramePr>
          <p:cNvPr id="12" name="Wykres 11"/>
          <p:cNvGraphicFramePr/>
          <p:nvPr/>
        </p:nvGraphicFramePr>
        <p:xfrm>
          <a:off x="251520" y="1988840"/>
          <a:ext cx="8352928"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251520" y="1196752"/>
            <a:ext cx="8568952" cy="430887"/>
          </a:xfrm>
          <a:prstGeom prst="rect">
            <a:avLst/>
          </a:prstGeom>
          <a:noFill/>
        </p:spPr>
        <p:txBody>
          <a:bodyPr wrap="square" rtlCol="0">
            <a:spAutoFit/>
          </a:bodyPr>
          <a:lstStyle/>
          <a:p>
            <a:pPr algn="ctr"/>
            <a:r>
              <a:rPr lang="en-GB" sz="2200" b="1" dirty="0" smtClean="0"/>
              <a:t>Percentage of return migrants and emigrants in the studied population</a:t>
            </a:r>
          </a:p>
        </p:txBody>
      </p:sp>
      <p:sp>
        <p:nvSpPr>
          <p:cNvPr id="9" name="pole tekstowe 8"/>
          <p:cNvSpPr txBox="1"/>
          <p:nvPr/>
        </p:nvSpPr>
        <p:spPr>
          <a:xfrm>
            <a:off x="251520" y="4797152"/>
            <a:ext cx="8496944" cy="1323439"/>
          </a:xfrm>
          <a:prstGeom prst="rect">
            <a:avLst/>
          </a:prstGeom>
          <a:noFill/>
        </p:spPr>
        <p:txBody>
          <a:bodyPr wrap="square" rtlCol="0">
            <a:spAutoFit/>
          </a:bodyPr>
          <a:lstStyle/>
          <a:p>
            <a:pPr algn="just"/>
            <a:r>
              <a:rPr lang="en-GB" sz="2000" dirty="0" smtClean="0"/>
              <a:t>The quantitative study revealed that 10% of families in the Podlaskie province are affected by migration. In as many as 7.3% of the households there is someone who is currently on migration. During the study, there were 2.3% return migrants in family households. </a:t>
            </a:r>
            <a:endParaRPr lang="en-GB" sz="2000" dirty="0"/>
          </a:p>
        </p:txBody>
      </p:sp>
      <p:graphicFrame>
        <p:nvGraphicFramePr>
          <p:cNvPr id="13" name="Wykres 12"/>
          <p:cNvGraphicFramePr/>
          <p:nvPr/>
        </p:nvGraphicFramePr>
        <p:xfrm>
          <a:off x="251520" y="1844824"/>
          <a:ext cx="8352928"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539552" y="188640"/>
            <a:ext cx="5256584" cy="769441"/>
          </a:xfrm>
          <a:prstGeom prst="rect">
            <a:avLst/>
          </a:prstGeom>
          <a:noFill/>
        </p:spPr>
        <p:txBody>
          <a:bodyPr wrap="square" rtlCol="0">
            <a:spAutoFit/>
          </a:bodyPr>
          <a:lstStyle/>
          <a:p>
            <a:pPr algn="ctr"/>
            <a:r>
              <a:rPr lang="en-GB" sz="2200" b="1" dirty="0" smtClean="0"/>
              <a:t>Percentage of emigrants and return migrants by districts</a:t>
            </a:r>
          </a:p>
        </p:txBody>
      </p:sp>
      <p:sp>
        <p:nvSpPr>
          <p:cNvPr id="14" name="pole tekstowe 13"/>
          <p:cNvSpPr txBox="1"/>
          <p:nvPr/>
        </p:nvSpPr>
        <p:spPr>
          <a:xfrm>
            <a:off x="6372200" y="1844824"/>
            <a:ext cx="2376264" cy="3170099"/>
          </a:xfrm>
          <a:prstGeom prst="rect">
            <a:avLst/>
          </a:prstGeom>
          <a:noFill/>
        </p:spPr>
        <p:txBody>
          <a:bodyPr wrap="square" rtlCol="0">
            <a:spAutoFit/>
          </a:bodyPr>
          <a:lstStyle/>
          <a:p>
            <a:pPr>
              <a:lnSpc>
                <a:spcPts val="3000"/>
              </a:lnSpc>
            </a:pPr>
            <a:r>
              <a:rPr lang="en-GB" dirty="0" smtClean="0"/>
              <a:t>Number of return migrants and emigrants varies between districts. </a:t>
            </a:r>
            <a:r>
              <a:rPr lang="pl-PL" dirty="0" smtClean="0"/>
              <a:t>M</a:t>
            </a:r>
            <a:r>
              <a:rPr lang="en-GB" dirty="0" err="1" smtClean="0"/>
              <a:t>ost</a:t>
            </a:r>
            <a:r>
              <a:rPr lang="en-GB" dirty="0" smtClean="0"/>
              <a:t> return migrants are in the Sejny district (4.2%) and Augustów district (3.9%). </a:t>
            </a:r>
          </a:p>
        </p:txBody>
      </p:sp>
      <p:graphicFrame>
        <p:nvGraphicFramePr>
          <p:cNvPr id="16" name="Wykres 15"/>
          <p:cNvGraphicFramePr/>
          <p:nvPr/>
        </p:nvGraphicFramePr>
        <p:xfrm>
          <a:off x="467544" y="908720"/>
          <a:ext cx="6264696" cy="525658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179512" y="1052736"/>
            <a:ext cx="3529408" cy="430887"/>
          </a:xfrm>
          <a:prstGeom prst="rect">
            <a:avLst/>
          </a:prstGeom>
          <a:noFill/>
        </p:spPr>
        <p:txBody>
          <a:bodyPr wrap="square" rtlCol="0">
            <a:spAutoFit/>
          </a:bodyPr>
          <a:lstStyle/>
          <a:p>
            <a:pPr algn="ctr"/>
            <a:r>
              <a:rPr lang="en-GB" sz="2200" b="1" dirty="0" smtClean="0"/>
              <a:t>Age of return migrants</a:t>
            </a:r>
          </a:p>
        </p:txBody>
      </p:sp>
      <p:sp>
        <p:nvSpPr>
          <p:cNvPr id="9" name="pole tekstowe 8"/>
          <p:cNvSpPr txBox="1"/>
          <p:nvPr/>
        </p:nvSpPr>
        <p:spPr>
          <a:xfrm>
            <a:off x="251520" y="4509120"/>
            <a:ext cx="4176464" cy="1631216"/>
          </a:xfrm>
          <a:prstGeom prst="rect">
            <a:avLst/>
          </a:prstGeom>
          <a:noFill/>
        </p:spPr>
        <p:txBody>
          <a:bodyPr wrap="square" rtlCol="0">
            <a:spAutoFit/>
          </a:bodyPr>
          <a:lstStyle/>
          <a:p>
            <a:pPr algn="just"/>
            <a:r>
              <a:rPr lang="en-GB" sz="2000" dirty="0" smtClean="0"/>
              <a:t>Return migrants are people in working age – the predominant age range is 25-34, with persons under 45 accounting for 80% of total return migrants. </a:t>
            </a:r>
            <a:endParaRPr lang="en-GB" sz="2000" dirty="0"/>
          </a:p>
        </p:txBody>
      </p:sp>
      <p:graphicFrame>
        <p:nvGraphicFramePr>
          <p:cNvPr id="13" name="Wykres 12"/>
          <p:cNvGraphicFramePr/>
          <p:nvPr/>
        </p:nvGraphicFramePr>
        <p:xfrm>
          <a:off x="323528" y="1700808"/>
          <a:ext cx="4032448"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14" name="Prostokąt 13"/>
          <p:cNvSpPr/>
          <p:nvPr/>
        </p:nvSpPr>
        <p:spPr>
          <a:xfrm>
            <a:off x="4644008" y="1052736"/>
            <a:ext cx="4156267" cy="430887"/>
          </a:xfrm>
          <a:prstGeom prst="rect">
            <a:avLst/>
          </a:prstGeom>
        </p:spPr>
        <p:txBody>
          <a:bodyPr wrap="none">
            <a:spAutoFit/>
          </a:bodyPr>
          <a:lstStyle/>
          <a:p>
            <a:pPr algn="ctr"/>
            <a:r>
              <a:rPr lang="en-GB" sz="2200" b="1" dirty="0" smtClean="0"/>
              <a:t>Education level of return migrants</a:t>
            </a:r>
            <a:endParaRPr lang="en-GB" sz="2200" b="1" dirty="0"/>
          </a:p>
        </p:txBody>
      </p:sp>
      <p:sp>
        <p:nvSpPr>
          <p:cNvPr id="16" name="Prostokąt 15"/>
          <p:cNvSpPr/>
          <p:nvPr/>
        </p:nvSpPr>
        <p:spPr>
          <a:xfrm>
            <a:off x="4716016" y="4509120"/>
            <a:ext cx="4248472" cy="1631216"/>
          </a:xfrm>
          <a:prstGeom prst="rect">
            <a:avLst/>
          </a:prstGeom>
        </p:spPr>
        <p:txBody>
          <a:bodyPr wrap="square">
            <a:spAutoFit/>
          </a:bodyPr>
          <a:lstStyle/>
          <a:p>
            <a:r>
              <a:rPr lang="en-GB" sz="2000" dirty="0" smtClean="0"/>
              <a:t>Return migrants are educated persons. As many as 42% of them have higher education. In total, 40% have secondary education, and another 20% have vocational or lower education. </a:t>
            </a:r>
            <a:endParaRPr lang="en-GB" sz="2000" dirty="0"/>
          </a:p>
        </p:txBody>
      </p:sp>
      <p:graphicFrame>
        <p:nvGraphicFramePr>
          <p:cNvPr id="18" name="Wykres 17"/>
          <p:cNvGraphicFramePr/>
          <p:nvPr/>
        </p:nvGraphicFramePr>
        <p:xfrm>
          <a:off x="4283968" y="1556792"/>
          <a:ext cx="4644008"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1259632" y="1124744"/>
            <a:ext cx="6840760" cy="461665"/>
          </a:xfrm>
          <a:prstGeom prst="rect">
            <a:avLst/>
          </a:prstGeom>
          <a:noFill/>
        </p:spPr>
        <p:txBody>
          <a:bodyPr wrap="square" rtlCol="0">
            <a:spAutoFit/>
          </a:bodyPr>
          <a:lstStyle/>
          <a:p>
            <a:pPr algn="ctr"/>
            <a:r>
              <a:rPr lang="en-GB" sz="2400" b="1" dirty="0" smtClean="0"/>
              <a:t>Average duration of the stay abroad</a:t>
            </a:r>
          </a:p>
        </p:txBody>
      </p:sp>
      <p:sp>
        <p:nvSpPr>
          <p:cNvPr id="9" name="pole tekstowe 8"/>
          <p:cNvSpPr txBox="1"/>
          <p:nvPr/>
        </p:nvSpPr>
        <p:spPr>
          <a:xfrm>
            <a:off x="179512" y="4509120"/>
            <a:ext cx="8496944" cy="1554656"/>
          </a:xfrm>
          <a:prstGeom prst="rect">
            <a:avLst/>
          </a:prstGeom>
          <a:noFill/>
        </p:spPr>
        <p:txBody>
          <a:bodyPr wrap="square" rtlCol="0">
            <a:spAutoFit/>
          </a:bodyPr>
          <a:lstStyle/>
          <a:p>
            <a:pPr algn="just">
              <a:lnSpc>
                <a:spcPts val="2900"/>
              </a:lnSpc>
            </a:pPr>
            <a:r>
              <a:rPr lang="en-GB" sz="2000" dirty="0" smtClean="0"/>
              <a:t>As many as three-quarters (73.1%) of the respondents, indicated the time </a:t>
            </a:r>
            <a:r>
              <a:rPr lang="pl-PL" sz="2000" dirty="0" smtClean="0"/>
              <a:t>of </a:t>
            </a:r>
            <a:r>
              <a:rPr lang="pl-PL" sz="2000" dirty="0" err="1" smtClean="0"/>
              <a:t>stay</a:t>
            </a:r>
            <a:r>
              <a:rPr lang="pl-PL" sz="2000" dirty="0" smtClean="0"/>
              <a:t> </a:t>
            </a:r>
            <a:r>
              <a:rPr lang="pl-PL" sz="2000" dirty="0" err="1" smtClean="0"/>
              <a:t>abroad</a:t>
            </a:r>
            <a:r>
              <a:rPr lang="pl-PL" sz="2000" dirty="0" smtClean="0"/>
              <a:t> </a:t>
            </a:r>
            <a:r>
              <a:rPr lang="en-GB" sz="2000" dirty="0" smtClean="0"/>
              <a:t>period between one month and one year. Nevertheless, it is apparent that majority of the respondents stays abroad for up to six months. In case of 8.7% of the respondents, the stay abroad lasted for 5 or more years.</a:t>
            </a:r>
            <a:endParaRPr lang="en-GB" sz="2000" dirty="0"/>
          </a:p>
        </p:txBody>
      </p:sp>
      <p:graphicFrame>
        <p:nvGraphicFramePr>
          <p:cNvPr id="12" name="Wykres 11"/>
          <p:cNvGraphicFramePr/>
          <p:nvPr/>
        </p:nvGraphicFramePr>
        <p:xfrm>
          <a:off x="395536" y="1556792"/>
          <a:ext cx="8136904" cy="29523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1043608" y="980728"/>
            <a:ext cx="6408712" cy="461665"/>
          </a:xfrm>
          <a:prstGeom prst="rect">
            <a:avLst/>
          </a:prstGeom>
          <a:noFill/>
        </p:spPr>
        <p:txBody>
          <a:bodyPr wrap="square" rtlCol="0">
            <a:spAutoFit/>
          </a:bodyPr>
          <a:lstStyle/>
          <a:p>
            <a:pPr algn="ctr"/>
            <a:r>
              <a:rPr lang="en-GB" sz="2400" b="1" dirty="0" smtClean="0"/>
              <a:t>Purpose of the last visit abroad</a:t>
            </a:r>
          </a:p>
        </p:txBody>
      </p:sp>
      <p:sp>
        <p:nvSpPr>
          <p:cNvPr id="9" name="pole tekstowe 8"/>
          <p:cNvSpPr txBox="1"/>
          <p:nvPr/>
        </p:nvSpPr>
        <p:spPr>
          <a:xfrm>
            <a:off x="179512" y="4509120"/>
            <a:ext cx="8496944" cy="1602746"/>
          </a:xfrm>
          <a:prstGeom prst="rect">
            <a:avLst/>
          </a:prstGeom>
          <a:noFill/>
        </p:spPr>
        <p:txBody>
          <a:bodyPr wrap="square" rtlCol="0">
            <a:spAutoFit/>
          </a:bodyPr>
          <a:lstStyle/>
          <a:p>
            <a:pPr algn="just">
              <a:lnSpc>
                <a:spcPts val="3000"/>
              </a:lnSpc>
            </a:pPr>
            <a:r>
              <a:rPr lang="en-GB" sz="2000" dirty="0" smtClean="0"/>
              <a:t>The most important reason to go abroad is work, in most cases legal work (63.8% of responses) but also illegal (14.8%). In the second place the given motives included training and education. The sample also included individuals whose goal for the last visit was a holiday – 2.1% or a business trip – 0.7%.</a:t>
            </a:r>
            <a:endParaRPr lang="en-GB" sz="2000" dirty="0"/>
          </a:p>
        </p:txBody>
      </p:sp>
      <p:graphicFrame>
        <p:nvGraphicFramePr>
          <p:cNvPr id="13" name="Wykres 12"/>
          <p:cNvGraphicFramePr/>
          <p:nvPr/>
        </p:nvGraphicFramePr>
        <p:xfrm>
          <a:off x="323528" y="1628800"/>
          <a:ext cx="8208912" cy="29523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683568" y="836712"/>
            <a:ext cx="5688632" cy="461665"/>
          </a:xfrm>
          <a:prstGeom prst="rect">
            <a:avLst/>
          </a:prstGeom>
          <a:noFill/>
        </p:spPr>
        <p:txBody>
          <a:bodyPr wrap="square" rtlCol="0">
            <a:spAutoFit/>
          </a:bodyPr>
          <a:lstStyle/>
          <a:p>
            <a:pPr algn="ctr"/>
            <a:r>
              <a:rPr lang="en-GB" sz="2400" b="1" dirty="0" smtClean="0"/>
              <a:t>Purpose of the last visit abroad</a:t>
            </a:r>
          </a:p>
        </p:txBody>
      </p:sp>
      <p:sp>
        <p:nvSpPr>
          <p:cNvPr id="9" name="pole tekstowe 8"/>
          <p:cNvSpPr txBox="1"/>
          <p:nvPr/>
        </p:nvSpPr>
        <p:spPr>
          <a:xfrm>
            <a:off x="179512" y="4797152"/>
            <a:ext cx="8496944" cy="1218026"/>
          </a:xfrm>
          <a:prstGeom prst="rect">
            <a:avLst/>
          </a:prstGeom>
          <a:noFill/>
        </p:spPr>
        <p:txBody>
          <a:bodyPr wrap="square" rtlCol="0">
            <a:spAutoFit/>
          </a:bodyPr>
          <a:lstStyle/>
          <a:p>
            <a:pPr algn="just">
              <a:lnSpc>
                <a:spcPts val="3000"/>
              </a:lnSpc>
            </a:pPr>
            <a:r>
              <a:rPr lang="en-GB" sz="2000" dirty="0" smtClean="0"/>
              <a:t>The key factor influencing the decision to leave was higher earnings – it was indicated by 59.7% of the respondents. As the subsequent reasons, the respondents indicated better opportunities for learning and self-development. </a:t>
            </a:r>
            <a:endParaRPr lang="en-GB" sz="2000" dirty="0"/>
          </a:p>
        </p:txBody>
      </p:sp>
      <p:graphicFrame>
        <p:nvGraphicFramePr>
          <p:cNvPr id="12" name="Wykres 11"/>
          <p:cNvGraphicFramePr/>
          <p:nvPr/>
        </p:nvGraphicFramePr>
        <p:xfrm>
          <a:off x="251520" y="1628800"/>
          <a:ext cx="8280920" cy="30963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539552" y="1556792"/>
            <a:ext cx="8280920" cy="4093428"/>
          </a:xfrm>
          <a:prstGeom prst="rect">
            <a:avLst/>
          </a:prstGeom>
          <a:noFill/>
        </p:spPr>
        <p:txBody>
          <a:bodyPr wrap="square" rtlCol="0">
            <a:spAutoFit/>
          </a:bodyPr>
          <a:lstStyle/>
          <a:p>
            <a:pPr algn="ctr">
              <a:lnSpc>
                <a:spcPts val="3000"/>
              </a:lnSpc>
            </a:pPr>
            <a:r>
              <a:rPr lang="en-GB" sz="2400" b="1" dirty="0" smtClean="0"/>
              <a:t>What is migration? What are its causes?</a:t>
            </a:r>
          </a:p>
          <a:p>
            <a:pPr algn="just">
              <a:lnSpc>
                <a:spcPts val="3000"/>
              </a:lnSpc>
            </a:pPr>
            <a:endParaRPr lang="en-GB" sz="2000" dirty="0" smtClean="0"/>
          </a:p>
          <a:p>
            <a:pPr algn="just">
              <a:lnSpc>
                <a:spcPts val="3000"/>
              </a:lnSpc>
            </a:pPr>
            <a:r>
              <a:rPr lang="en-GB" sz="2000" dirty="0" smtClean="0"/>
              <a:t>According to neoclassical theories, the main reasons for migration are: </a:t>
            </a:r>
          </a:p>
          <a:p>
            <a:pPr algn="just">
              <a:lnSpc>
                <a:spcPts val="3000"/>
              </a:lnSpc>
              <a:spcBef>
                <a:spcPts val="1200"/>
              </a:spcBef>
              <a:buFont typeface="Wingdings" pitchFamily="2" charset="2"/>
              <a:buChar char="v"/>
            </a:pPr>
            <a:r>
              <a:rPr lang="en-GB" sz="2000" dirty="0" smtClean="0"/>
              <a:t> differences in earnings between the sending and the receiving country</a:t>
            </a:r>
          </a:p>
          <a:p>
            <a:pPr algn="just">
              <a:lnSpc>
                <a:spcPts val="3000"/>
              </a:lnSpc>
            </a:pPr>
            <a:endParaRPr lang="en-GB" sz="2000" dirty="0" smtClean="0"/>
          </a:p>
          <a:p>
            <a:pPr algn="just">
              <a:lnSpc>
                <a:spcPts val="3000"/>
              </a:lnSpc>
              <a:buFont typeface="Wingdings" pitchFamily="2" charset="2"/>
              <a:buChar char="v"/>
            </a:pPr>
            <a:r>
              <a:rPr lang="en-GB" sz="2000" dirty="0" smtClean="0"/>
              <a:t> expectations of migrants to find a better job in the destination country.</a:t>
            </a:r>
          </a:p>
          <a:p>
            <a:pPr algn="just">
              <a:lnSpc>
                <a:spcPts val="3000"/>
              </a:lnSpc>
              <a:buFont typeface="Wingdings" pitchFamily="2" charset="2"/>
              <a:buChar char="v"/>
            </a:pPr>
            <a:endParaRPr lang="en-GB" sz="2000" dirty="0" smtClean="0"/>
          </a:p>
          <a:p>
            <a:pPr algn="just">
              <a:lnSpc>
                <a:spcPts val="3000"/>
              </a:lnSpc>
            </a:pPr>
            <a:r>
              <a:rPr lang="en-GB" sz="2000" dirty="0" smtClean="0"/>
              <a:t>According to this approach, return migration, that is, re-emigration, is the result of a failure caused by the migrant's failure to meet the expectations of the departure and to achieve the anticipated benefits.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251520" y="980728"/>
            <a:ext cx="8568952" cy="461665"/>
          </a:xfrm>
          <a:prstGeom prst="rect">
            <a:avLst/>
          </a:prstGeom>
          <a:noFill/>
        </p:spPr>
        <p:txBody>
          <a:bodyPr wrap="square" rtlCol="0">
            <a:spAutoFit/>
          </a:bodyPr>
          <a:lstStyle/>
          <a:p>
            <a:pPr algn="ctr"/>
            <a:r>
              <a:rPr lang="en-GB" sz="2400" b="1" dirty="0" smtClean="0"/>
              <a:t>The current professional situation of return emigrants</a:t>
            </a:r>
          </a:p>
        </p:txBody>
      </p:sp>
      <p:sp>
        <p:nvSpPr>
          <p:cNvPr id="9" name="pole tekstowe 8"/>
          <p:cNvSpPr txBox="1"/>
          <p:nvPr/>
        </p:nvSpPr>
        <p:spPr>
          <a:xfrm>
            <a:off x="6012160" y="2708920"/>
            <a:ext cx="2736304" cy="1987467"/>
          </a:xfrm>
          <a:prstGeom prst="rect">
            <a:avLst/>
          </a:prstGeom>
          <a:noFill/>
        </p:spPr>
        <p:txBody>
          <a:bodyPr wrap="square" rtlCol="0">
            <a:spAutoFit/>
          </a:bodyPr>
          <a:lstStyle/>
          <a:p>
            <a:pPr algn="just">
              <a:lnSpc>
                <a:spcPts val="3000"/>
              </a:lnSpc>
            </a:pPr>
            <a:r>
              <a:rPr lang="en-GB" sz="2000" dirty="0" smtClean="0"/>
              <a:t>43% of return migrants are currently working full-time. Nearly 17% are unemployed, and nearly 9% still learn.</a:t>
            </a:r>
            <a:endParaRPr lang="en-GB" sz="2000" dirty="0"/>
          </a:p>
        </p:txBody>
      </p:sp>
      <p:graphicFrame>
        <p:nvGraphicFramePr>
          <p:cNvPr id="13" name="Wykres 12"/>
          <p:cNvGraphicFramePr/>
          <p:nvPr/>
        </p:nvGraphicFramePr>
        <p:xfrm>
          <a:off x="179512" y="1556792"/>
          <a:ext cx="5544616" cy="446449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251520" y="980728"/>
            <a:ext cx="8568952" cy="461665"/>
          </a:xfrm>
          <a:prstGeom prst="rect">
            <a:avLst/>
          </a:prstGeom>
          <a:noFill/>
        </p:spPr>
        <p:txBody>
          <a:bodyPr wrap="square" rtlCol="0">
            <a:spAutoFit/>
          </a:bodyPr>
          <a:lstStyle/>
          <a:p>
            <a:pPr algn="ctr"/>
            <a:r>
              <a:rPr lang="en-GB" sz="2400" b="1" dirty="0" smtClean="0"/>
              <a:t>Difficulties and problems of migrants after returning home</a:t>
            </a:r>
          </a:p>
        </p:txBody>
      </p:sp>
      <p:sp>
        <p:nvSpPr>
          <p:cNvPr id="9" name="pole tekstowe 8"/>
          <p:cNvSpPr txBox="1"/>
          <p:nvPr/>
        </p:nvSpPr>
        <p:spPr>
          <a:xfrm>
            <a:off x="179512" y="4797152"/>
            <a:ext cx="8496944" cy="1218026"/>
          </a:xfrm>
          <a:prstGeom prst="rect">
            <a:avLst/>
          </a:prstGeom>
          <a:noFill/>
        </p:spPr>
        <p:txBody>
          <a:bodyPr wrap="square" rtlCol="0">
            <a:spAutoFit/>
          </a:bodyPr>
          <a:lstStyle/>
          <a:p>
            <a:pPr algn="just">
              <a:lnSpc>
                <a:spcPts val="3000"/>
              </a:lnSpc>
            </a:pPr>
            <a:r>
              <a:rPr lang="en-GB" sz="2000" dirty="0" smtClean="0"/>
              <a:t>60.4% of the respondents did not experience any difficulties after returning to Poland, as presented in the chart below. 22.8% of the respondents indicated no or little aid in finding their place in the labour market. </a:t>
            </a:r>
            <a:endParaRPr lang="en-GB" sz="2000" dirty="0"/>
          </a:p>
        </p:txBody>
      </p:sp>
      <p:graphicFrame>
        <p:nvGraphicFramePr>
          <p:cNvPr id="13" name="Wykres 12"/>
          <p:cNvGraphicFramePr/>
          <p:nvPr/>
        </p:nvGraphicFramePr>
        <p:xfrm>
          <a:off x="467544" y="1556792"/>
          <a:ext cx="8280920" cy="32403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8" name="pole tekstowe 7"/>
          <p:cNvSpPr txBox="1"/>
          <p:nvPr/>
        </p:nvSpPr>
        <p:spPr>
          <a:xfrm>
            <a:off x="251520" y="980728"/>
            <a:ext cx="8568952" cy="461665"/>
          </a:xfrm>
          <a:prstGeom prst="rect">
            <a:avLst/>
          </a:prstGeom>
          <a:noFill/>
        </p:spPr>
        <p:txBody>
          <a:bodyPr wrap="square" rtlCol="0">
            <a:spAutoFit/>
          </a:bodyPr>
          <a:lstStyle/>
          <a:p>
            <a:pPr algn="ctr"/>
            <a:r>
              <a:rPr lang="en-US" sz="2400" b="1" dirty="0" smtClean="0"/>
              <a:t>Forms of assistance offered and expected</a:t>
            </a:r>
            <a:endParaRPr lang="en-GB" sz="2400" b="1" dirty="0" smtClean="0"/>
          </a:p>
        </p:txBody>
      </p:sp>
      <p:sp>
        <p:nvSpPr>
          <p:cNvPr id="9" name="pole tekstowe 8"/>
          <p:cNvSpPr txBox="1"/>
          <p:nvPr/>
        </p:nvSpPr>
        <p:spPr>
          <a:xfrm>
            <a:off x="179512" y="4509120"/>
            <a:ext cx="8496944" cy="1631216"/>
          </a:xfrm>
          <a:prstGeom prst="rect">
            <a:avLst/>
          </a:prstGeom>
          <a:noFill/>
        </p:spPr>
        <p:txBody>
          <a:bodyPr wrap="square" rtlCol="0">
            <a:spAutoFit/>
          </a:bodyPr>
          <a:lstStyle/>
          <a:p>
            <a:pPr algn="just"/>
            <a:r>
              <a:rPr lang="en-US" sz="2000" dirty="0" smtClean="0"/>
              <a:t>As many as 96.6% of migrants surveyed had not received any assistance on their return home. Support received only 3.4% of respondents, which was offered to support education and training and information (1.3% of responses), and financial (0.7%). At the same time, these three forms of assistance received relatively highest proportions expected indications for help.</a:t>
            </a:r>
            <a:endParaRPr lang="en-GB" sz="2000" dirty="0"/>
          </a:p>
        </p:txBody>
      </p:sp>
      <p:graphicFrame>
        <p:nvGraphicFramePr>
          <p:cNvPr id="6" name="Wykres 5"/>
          <p:cNvGraphicFramePr/>
          <p:nvPr/>
        </p:nvGraphicFramePr>
        <p:xfrm>
          <a:off x="323528" y="1484784"/>
          <a:ext cx="8208912" cy="316835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395536" y="980728"/>
          <a:ext cx="8280920" cy="5182220"/>
        </p:xfrm>
        <a:graphic>
          <a:graphicData uri="http://schemas.openxmlformats.org/drawingml/2006/table">
            <a:tbl>
              <a:tblPr/>
              <a:tblGrid>
                <a:gridCol w="8280920"/>
              </a:tblGrid>
              <a:tr h="1080120">
                <a:tc>
                  <a:txBody>
                    <a:bodyPr/>
                    <a:lstStyle/>
                    <a:p>
                      <a:pPr algn="ctr">
                        <a:lnSpc>
                          <a:spcPts val="1500"/>
                        </a:lnSpc>
                        <a:spcAft>
                          <a:spcPts val="0"/>
                        </a:spcAft>
                      </a:pPr>
                      <a:endParaRPr lang="en-GB" sz="2000" dirty="0" smtClean="0">
                        <a:solidFill>
                          <a:schemeClr val="bg1"/>
                        </a:solidFill>
                        <a:latin typeface="Calibri"/>
                        <a:ea typeface="Calibri"/>
                        <a:cs typeface="Calibri"/>
                      </a:endParaRPr>
                    </a:p>
                    <a:p>
                      <a:pPr algn="ctr">
                        <a:lnSpc>
                          <a:spcPts val="2200"/>
                        </a:lnSpc>
                        <a:spcAft>
                          <a:spcPts val="0"/>
                        </a:spcAft>
                      </a:pPr>
                      <a:r>
                        <a:rPr lang="en-GB" sz="2000" dirty="0" smtClean="0">
                          <a:solidFill>
                            <a:schemeClr val="bg1"/>
                          </a:solidFill>
                          <a:latin typeface="Calibri"/>
                        </a:rPr>
                        <a:t>Determination of the characteristics of the phenomenon of the return from abroad of the residents of the Podlaskie province, scale of this phenomenon, its dynamics and consequences for the regional and local labour markets.</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en-GB" sz="2000" dirty="0" smtClean="0">
                        <a:latin typeface="Calibri"/>
                        <a:ea typeface="Calibri"/>
                        <a:cs typeface="Calibri"/>
                      </a:endParaRPr>
                    </a:p>
                    <a:p>
                      <a:pPr algn="just">
                        <a:lnSpc>
                          <a:spcPts val="2800"/>
                        </a:lnSpc>
                        <a:spcAft>
                          <a:spcPts val="0"/>
                        </a:spcAft>
                      </a:pPr>
                      <a:r>
                        <a:rPr lang="en-GB" sz="2000" dirty="0" smtClean="0">
                          <a:latin typeface="Calibri"/>
                        </a:rPr>
                        <a:t>The results of primary research allow to make the assessment that the return migration can be estimated at around 2% of the general population, therefore making it not very distinct. It involves a relatively small group of people, although it should be noted that this phenomenon also affected families of the migrants. There are substantially less returns to the Podlaskie province than departures; the increase in returns is observed for 2010 and 2011; the most numerous group of return migrants are people aged 20-35, among return migrants there is also a lot of children aged up to 2. </a:t>
                      </a:r>
                    </a:p>
                    <a:p>
                      <a:pPr algn="just">
                        <a:lnSpc>
                          <a:spcPts val="2800"/>
                        </a:lnSpc>
                        <a:spcAft>
                          <a:spcPts val="0"/>
                        </a:spcAft>
                      </a:pPr>
                      <a:r>
                        <a:rPr lang="en-GB" sz="2000" dirty="0">
                          <a:latin typeface="Calibri"/>
                        </a:rPr>
                        <a:t>Those who have returned from migration are not a substantial group of the unemployed. The returns, to the extent revealed by the available data, </a:t>
                      </a:r>
                      <a:r>
                        <a:rPr lang="en-GB" sz="2000" b="1" dirty="0">
                          <a:latin typeface="Calibri"/>
                        </a:rPr>
                        <a:t>do not substantially affect the labour market</a:t>
                      </a:r>
                      <a:r>
                        <a:rPr lang="en-GB" sz="2000" dirty="0">
                          <a:latin typeface="Calibri"/>
                        </a:rPr>
                        <a:t> in the region. </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467544" y="1484784"/>
          <a:ext cx="8280920" cy="3765865"/>
        </p:xfrm>
        <a:graphic>
          <a:graphicData uri="http://schemas.openxmlformats.org/drawingml/2006/table">
            <a:tbl>
              <a:tblPr/>
              <a:tblGrid>
                <a:gridCol w="8280920"/>
              </a:tblGrid>
              <a:tr h="1008112">
                <a:tc>
                  <a:txBody>
                    <a:bodyPr/>
                    <a:lstStyle/>
                    <a:p>
                      <a:pPr algn="ctr">
                        <a:lnSpc>
                          <a:spcPts val="1500"/>
                        </a:lnSpc>
                        <a:spcAft>
                          <a:spcPts val="0"/>
                        </a:spcAft>
                      </a:pPr>
                      <a:endParaRPr lang="en-GB" sz="2000" dirty="0" smtClean="0">
                        <a:solidFill>
                          <a:schemeClr val="bg1"/>
                        </a:solidFill>
                        <a:latin typeface="Calibri"/>
                        <a:ea typeface="Calibri"/>
                        <a:cs typeface="Calibri"/>
                      </a:endParaRPr>
                    </a:p>
                    <a:p>
                      <a:pPr algn="ctr">
                        <a:lnSpc>
                          <a:spcPts val="2600"/>
                        </a:lnSpc>
                        <a:spcAft>
                          <a:spcPts val="0"/>
                        </a:spcAft>
                      </a:pPr>
                      <a:r>
                        <a:rPr lang="en-GB" sz="2000" kern="1200" dirty="0" smtClean="0">
                          <a:solidFill>
                            <a:schemeClr val="bg1"/>
                          </a:solidFill>
                          <a:latin typeface="+mn-lt"/>
                        </a:rPr>
                        <a:t>Making a thorough diagnosis of the social and professional situation of the residents of the Podlaskie province who returned from abroad.</a:t>
                      </a:r>
                      <a:endParaRPr lang="en-GB"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757753">
                <a:tc>
                  <a:txBody>
                    <a:bodyPr/>
                    <a:lstStyle/>
                    <a:p>
                      <a:pPr algn="just">
                        <a:lnSpc>
                          <a:spcPts val="1500"/>
                        </a:lnSpc>
                        <a:spcAft>
                          <a:spcPts val="0"/>
                        </a:spcAft>
                      </a:pPr>
                      <a:endParaRPr lang="en-GB" sz="2000" dirty="0" smtClean="0">
                        <a:latin typeface="Calibri"/>
                        <a:ea typeface="Calibri"/>
                        <a:cs typeface="Calibri"/>
                      </a:endParaRPr>
                    </a:p>
                    <a:p>
                      <a:pPr algn="just">
                        <a:lnSpc>
                          <a:spcPts val="3000"/>
                        </a:lnSpc>
                        <a:spcAft>
                          <a:spcPts val="0"/>
                        </a:spcAft>
                      </a:pPr>
                      <a:r>
                        <a:rPr lang="en-GB" sz="2000" b="1" kern="1200" dirty="0" smtClean="0">
                          <a:solidFill>
                            <a:schemeClr val="tx1"/>
                          </a:solidFill>
                          <a:latin typeface="+mn-lt"/>
                        </a:rPr>
                        <a:t>Return migrants above all need stability. </a:t>
                      </a:r>
                      <a:r>
                        <a:rPr lang="en-GB" sz="2000" kern="1200" dirty="0" smtClean="0">
                          <a:solidFill>
                            <a:schemeClr val="tx1"/>
                          </a:solidFill>
                          <a:latin typeface="+mn-lt"/>
                        </a:rPr>
                        <a:t>Poland is unable to provide such stability, as it does not offer jobs nor insurance, it does not support the initiatives of the migrants who invest money earned from abroad, and instead imposes a tax on such earnings. Professional situation of the migrants looks relatively well. As many as 71% work full-time, 7.5% is self-employed, and only 5.5% work part-time.</a:t>
                      </a:r>
                      <a:endParaRPr lang="en-GB"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395536" y="1124744"/>
          <a:ext cx="8280920" cy="4818112"/>
        </p:xfrm>
        <a:graphic>
          <a:graphicData uri="http://schemas.openxmlformats.org/drawingml/2006/table">
            <a:tbl>
              <a:tblPr/>
              <a:tblGrid>
                <a:gridCol w="8280920"/>
              </a:tblGrid>
              <a:tr h="1008112">
                <a:tc>
                  <a:txBody>
                    <a:bodyPr/>
                    <a:lstStyle/>
                    <a:p>
                      <a:pPr algn="ctr">
                        <a:lnSpc>
                          <a:spcPts val="1500"/>
                        </a:lnSpc>
                        <a:spcAft>
                          <a:spcPts val="0"/>
                        </a:spcAft>
                      </a:pPr>
                      <a:endParaRPr lang="en-GB" sz="2000" kern="1200" dirty="0" smtClean="0">
                        <a:solidFill>
                          <a:schemeClr val="bg1"/>
                        </a:solidFill>
                        <a:latin typeface="+mn-lt"/>
                        <a:ea typeface="+mn-ea"/>
                        <a:cs typeface="+mn-cs"/>
                      </a:endParaRPr>
                    </a:p>
                    <a:p>
                      <a:pPr algn="ctr">
                        <a:lnSpc>
                          <a:spcPts val="2800"/>
                        </a:lnSpc>
                        <a:spcAft>
                          <a:spcPts val="0"/>
                        </a:spcAft>
                      </a:pPr>
                      <a:r>
                        <a:rPr lang="en-GB" sz="2000" kern="1200" dirty="0" smtClean="0">
                          <a:solidFill>
                            <a:schemeClr val="bg1"/>
                          </a:solidFill>
                          <a:latin typeface="+mn-lt"/>
                        </a:rPr>
                        <a:t>Identification the factors that influence and encourage residents of the Podlaskie province to return from abroad.</a:t>
                      </a:r>
                      <a:endParaRPr lang="en-GB"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3000"/>
                        </a:lnSpc>
                        <a:spcAft>
                          <a:spcPts val="0"/>
                        </a:spcAft>
                      </a:pPr>
                      <a:r>
                        <a:rPr lang="en-GB" sz="2000" b="1" kern="1200" dirty="0" smtClean="0">
                          <a:solidFill>
                            <a:schemeClr val="tx1"/>
                          </a:solidFill>
                          <a:latin typeface="+mn-lt"/>
                        </a:rPr>
                        <a:t>The main reason for the return is</a:t>
                      </a:r>
                      <a:r>
                        <a:rPr dirty="0"/>
                        <a:t> </a:t>
                      </a:r>
                      <a:r>
                        <a:rPr lang="en-GB" sz="2000" b="1" kern="1200" dirty="0" smtClean="0">
                          <a:solidFill>
                            <a:schemeClr val="tx1"/>
                          </a:solidFill>
                          <a:latin typeface="+mn-lt"/>
                        </a:rPr>
                        <a:t>the realisation of the executed migration plan, as well as the family and the commitments in Poland.</a:t>
                      </a:r>
                      <a:r>
                        <a:rPr lang="en-GB" sz="2000" kern="1200" dirty="0" smtClean="0">
                          <a:solidFill>
                            <a:schemeClr val="tx1"/>
                          </a:solidFill>
                          <a:latin typeface="+mn-lt"/>
                        </a:rPr>
                        <a:t> The decision to return is often made before the departure, and the chosen date is determined by the completion of the assumed objective and the situation in Poland (if it improves) and/or the situation in the destination country (if there is a push factor). The decision to return to the country is, in most cases, </a:t>
                      </a:r>
                      <a:r>
                        <a:rPr lang="en-GB" sz="2000" b="1" kern="1200" dirty="0" smtClean="0">
                          <a:solidFill>
                            <a:schemeClr val="tx1"/>
                          </a:solidFill>
                          <a:latin typeface="+mn-lt"/>
                        </a:rPr>
                        <a:t>a thought-out decision</a:t>
                      </a:r>
                      <a:r>
                        <a:rPr lang="en-GB" sz="2000" kern="1200" dirty="0" smtClean="0">
                          <a:solidFill>
                            <a:schemeClr val="tx1"/>
                          </a:solidFill>
                          <a:latin typeface="+mn-lt"/>
                        </a:rPr>
                        <a:t>, with the time of return carefully planned. The majority of the migrants had scheduled their decision to return to the country and they knew  beforehand  when exactly they want to come back. Other respondents indicated that their return was a spontaneous decision. </a:t>
                      </a:r>
                      <a:endParaRPr lang="en-GB"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395536" y="980728"/>
          <a:ext cx="8280920" cy="5203304"/>
        </p:xfrm>
        <a:graphic>
          <a:graphicData uri="http://schemas.openxmlformats.org/drawingml/2006/table">
            <a:tbl>
              <a:tblPr/>
              <a:tblGrid>
                <a:gridCol w="8280920"/>
              </a:tblGrid>
              <a:tr h="936104">
                <a:tc>
                  <a:txBody>
                    <a:bodyPr/>
                    <a:lstStyle/>
                    <a:p>
                      <a:pPr algn="ctr">
                        <a:lnSpc>
                          <a:spcPts val="1500"/>
                        </a:lnSpc>
                        <a:spcAft>
                          <a:spcPts val="0"/>
                        </a:spcAft>
                      </a:pPr>
                      <a:endParaRPr lang="en-GB" sz="2000" kern="1200" dirty="0" smtClean="0">
                        <a:solidFill>
                          <a:schemeClr val="bg1"/>
                        </a:solidFill>
                        <a:latin typeface="+mn-lt"/>
                        <a:ea typeface="+mn-ea"/>
                        <a:cs typeface="+mn-cs"/>
                      </a:endParaRPr>
                    </a:p>
                    <a:p>
                      <a:pPr algn="ctr">
                        <a:lnSpc>
                          <a:spcPts val="2400"/>
                        </a:lnSpc>
                        <a:spcAft>
                          <a:spcPts val="0"/>
                        </a:spcAft>
                      </a:pPr>
                      <a:r>
                        <a:rPr lang="en-GB" sz="2000" kern="1200" dirty="0" smtClean="0">
                          <a:solidFill>
                            <a:schemeClr val="bg1"/>
                          </a:solidFill>
                          <a:latin typeface="+mn-lt"/>
                        </a:rPr>
                        <a:t>Determination of the professional potential and experience of the residents of the Podlaskie province acquired during the stay abroad.</a:t>
                      </a:r>
                      <a:endParaRPr lang="en-GB"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ct val="100000"/>
                        </a:lnSpc>
                        <a:spcAft>
                          <a:spcPts val="0"/>
                        </a:spcAft>
                      </a:pPr>
                      <a:r>
                        <a:rPr lang="en-GB" sz="2000" kern="1200" dirty="0" smtClean="0">
                          <a:solidFill>
                            <a:schemeClr val="tx1"/>
                          </a:solidFill>
                          <a:latin typeface="+mn-lt"/>
                        </a:rPr>
                        <a:t>The return migrants, when asked about their plans in Poland, are least enthusiastic about the idea of opening their own business – only 7.6% strongly agreed to the idea. A total (responses: </a:t>
                      </a:r>
                      <a:r>
                        <a:rPr lang="en-GB" sz="2000" i="1" kern="1200" dirty="0" smtClean="0">
                          <a:solidFill>
                            <a:schemeClr val="tx1"/>
                          </a:solidFill>
                          <a:latin typeface="+mn-lt"/>
                        </a:rPr>
                        <a:t>I strongly agree</a:t>
                      </a:r>
                      <a:r>
                        <a:rPr lang="en-GB" sz="2000" kern="1200" dirty="0" smtClean="0">
                          <a:solidFill>
                            <a:schemeClr val="tx1"/>
                          </a:solidFill>
                          <a:latin typeface="+mn-lt"/>
                        </a:rPr>
                        <a:t> and </a:t>
                      </a:r>
                      <a:r>
                        <a:rPr lang="en-GB" sz="2000" i="1" kern="1200" dirty="0" smtClean="0">
                          <a:solidFill>
                            <a:schemeClr val="tx1"/>
                          </a:solidFill>
                          <a:latin typeface="+mn-lt"/>
                        </a:rPr>
                        <a:t>I tend to agree</a:t>
                      </a:r>
                      <a:r>
                        <a:rPr lang="en-GB" sz="2000" kern="1200" dirty="0" smtClean="0">
                          <a:solidFill>
                            <a:schemeClr val="tx1"/>
                          </a:solidFill>
                          <a:latin typeface="+mn-lt"/>
                        </a:rPr>
                        <a:t>) of 22.7% of the respondents agreed with the statement that their stay in Poland is temporary and they intend to go abroad again. The results show that only 32.4% of the respondents definitely intend to work in a profession in which they had worked before they left, whereas as many as 52.8% of the respondents (total responses: </a:t>
                      </a:r>
                      <a:r>
                        <a:rPr lang="en-GB" sz="2000" i="1" kern="1200" dirty="0" smtClean="0">
                          <a:solidFill>
                            <a:schemeClr val="tx1"/>
                          </a:solidFill>
                          <a:latin typeface="+mn-lt"/>
                        </a:rPr>
                        <a:t>I strongly agree</a:t>
                      </a:r>
                      <a:r>
                        <a:rPr lang="en-GB" sz="2000" kern="1200" dirty="0" smtClean="0">
                          <a:solidFill>
                            <a:schemeClr val="tx1"/>
                          </a:solidFill>
                          <a:latin typeface="+mn-lt"/>
                        </a:rPr>
                        <a:t> and </a:t>
                      </a:r>
                      <a:r>
                        <a:rPr lang="en-GB" sz="2000" i="1" kern="1200" dirty="0" smtClean="0">
                          <a:solidFill>
                            <a:schemeClr val="tx1"/>
                          </a:solidFill>
                          <a:latin typeface="+mn-lt"/>
                        </a:rPr>
                        <a:t>I tend to agree</a:t>
                      </a:r>
                      <a:r>
                        <a:rPr lang="en-GB" sz="2000" kern="1200" dirty="0" smtClean="0">
                          <a:solidFill>
                            <a:schemeClr val="tx1"/>
                          </a:solidFill>
                          <a:latin typeface="+mn-lt"/>
                        </a:rPr>
                        <a:t>) declare their willingness to use in Poland the skills acquired during their stay abroad. At the same time, however, 38.2% of the respondents declare that the skills they acquired abroad will not be adequately used in Poland, with one in five respondents expressing their opinion as a strong one. It was also revealed that that the current occupation is incompatible with the profession performed/learned abroad for as many as 69.7% of the respondents. </a:t>
                      </a:r>
                      <a:endParaRPr lang="en-GB"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395536" y="980728"/>
          <a:ext cx="8280920" cy="5135612"/>
        </p:xfrm>
        <a:graphic>
          <a:graphicData uri="http://schemas.openxmlformats.org/drawingml/2006/table">
            <a:tbl>
              <a:tblPr/>
              <a:tblGrid>
                <a:gridCol w="8280920"/>
              </a:tblGrid>
              <a:tr h="1008112">
                <a:tc>
                  <a:txBody>
                    <a:bodyPr/>
                    <a:lstStyle/>
                    <a:p>
                      <a:pPr algn="ctr">
                        <a:lnSpc>
                          <a:spcPts val="1500"/>
                        </a:lnSpc>
                        <a:spcAft>
                          <a:spcPts val="0"/>
                        </a:spcAft>
                      </a:pPr>
                      <a:endParaRPr lang="en-GB" sz="2000" kern="1200" dirty="0" smtClean="0">
                        <a:solidFill>
                          <a:schemeClr val="bg1"/>
                        </a:solidFill>
                        <a:latin typeface="+mn-lt"/>
                        <a:ea typeface="+mn-ea"/>
                        <a:cs typeface="+mn-cs"/>
                      </a:endParaRPr>
                    </a:p>
                    <a:p>
                      <a:pPr algn="ctr">
                        <a:lnSpc>
                          <a:spcPts val="3000"/>
                        </a:lnSpc>
                        <a:spcAft>
                          <a:spcPts val="0"/>
                        </a:spcAft>
                      </a:pPr>
                      <a:r>
                        <a:rPr lang="en-GB" sz="2000" kern="1200" dirty="0" smtClean="0">
                          <a:solidFill>
                            <a:schemeClr val="bg1"/>
                          </a:solidFill>
                          <a:latin typeface="+mn-lt"/>
                        </a:rPr>
                        <a:t>Determination of the professional plans and strategies of the residents of the Podlaskie province who returned from abroad.</a:t>
                      </a:r>
                      <a:endParaRPr lang="en-GB"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2500"/>
                        </a:lnSpc>
                      </a:pPr>
                      <a:r>
                        <a:rPr lang="en-GB" sz="2000" kern="1200" dirty="0" smtClean="0">
                          <a:solidFill>
                            <a:schemeClr val="tx1"/>
                          </a:solidFill>
                          <a:latin typeface="+mn-lt"/>
                        </a:rPr>
                        <a:t>Return migrants have various professional plans for the time after they return to the country. 34.9% of the respondents intend to complete their education in the profession they have never performed, and another 22.1% wish to return to work performed prior to the departure. One in ten migrant respondents wishes to set up their own business, with the following indicated as industries in which they would like to work: </a:t>
                      </a:r>
                      <a:r>
                        <a:rPr lang="en-GB" sz="2000" i="1" kern="1200" dirty="0" smtClean="0">
                          <a:solidFill>
                            <a:schemeClr val="tx1"/>
                          </a:solidFill>
                          <a:latin typeface="+mn-lt"/>
                        </a:rPr>
                        <a:t>personal counselling, carpentry, photography and visual art, catering, hotels and tourism, IT, self-employed taxi driver, furniture, electrical industry projects, transport, tourism, real estate management</a:t>
                      </a:r>
                      <a:r>
                        <a:rPr lang="en-GB" sz="2000" kern="1200" dirty="0" smtClean="0">
                          <a:solidFill>
                            <a:schemeClr val="tx1"/>
                          </a:solidFill>
                          <a:latin typeface="+mn-lt"/>
                        </a:rPr>
                        <a:t>. It is characteristic that only 6.7% of the respondents intend to perform in Poland the same job as abroad. The relatively high percentage of persons unwilling to work (18.1%) is related, in large part, to the presence in the sample of students currently focused on learning, and of young mothers taking care of their children.</a:t>
                      </a:r>
                      <a:endParaRPr lang="en-GB" sz="2000" kern="1200" dirty="0">
                        <a:solidFill>
                          <a:schemeClr val="tx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395536" y="980728"/>
          <a:ext cx="8280920" cy="5059660"/>
        </p:xfrm>
        <a:graphic>
          <a:graphicData uri="http://schemas.openxmlformats.org/drawingml/2006/table">
            <a:tbl>
              <a:tblPr/>
              <a:tblGrid>
                <a:gridCol w="8280920"/>
              </a:tblGrid>
              <a:tr h="1440160">
                <a:tc>
                  <a:txBody>
                    <a:bodyPr/>
                    <a:lstStyle/>
                    <a:p>
                      <a:pPr algn="ctr">
                        <a:lnSpc>
                          <a:spcPts val="2500"/>
                        </a:lnSpc>
                        <a:spcAft>
                          <a:spcPts val="0"/>
                        </a:spcAft>
                      </a:pPr>
                      <a:endParaRPr lang="en-GB" sz="2000" kern="1200" dirty="0" smtClean="0">
                        <a:solidFill>
                          <a:schemeClr val="bg1"/>
                        </a:solidFill>
                        <a:latin typeface="+mn-lt"/>
                        <a:ea typeface="+mn-ea"/>
                        <a:cs typeface="+mn-cs"/>
                      </a:endParaRPr>
                    </a:p>
                    <a:p>
                      <a:pPr algn="ctr">
                        <a:lnSpc>
                          <a:spcPts val="2500"/>
                        </a:lnSpc>
                        <a:spcAft>
                          <a:spcPts val="0"/>
                        </a:spcAft>
                      </a:pPr>
                      <a:r>
                        <a:rPr lang="en-GB" sz="2000" kern="1200" dirty="0" smtClean="0">
                          <a:solidFill>
                            <a:schemeClr val="bg1"/>
                          </a:solidFill>
                          <a:latin typeface="+mn-lt"/>
                        </a:rPr>
                        <a:t>Identification of the educational and training needs of the residents of the Podlaskie province who returned from abroad, and of other forms of assistance targeted to this group.</a:t>
                      </a:r>
                      <a:endParaRPr lang="en-GB"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en-GB" sz="2000" dirty="0" smtClean="0">
                        <a:latin typeface="Calibri"/>
                        <a:ea typeface="Calibri"/>
                        <a:cs typeface="Calibri"/>
                      </a:endParaRPr>
                    </a:p>
                    <a:p>
                      <a:pPr algn="just">
                        <a:lnSpc>
                          <a:spcPts val="3000"/>
                        </a:lnSpc>
                        <a:spcAft>
                          <a:spcPts val="0"/>
                        </a:spcAft>
                      </a:pPr>
                      <a:r>
                        <a:rPr lang="en-GB" sz="2000" kern="1200" dirty="0" smtClean="0">
                          <a:solidFill>
                            <a:schemeClr val="tx1"/>
                          </a:solidFill>
                          <a:latin typeface="+mn-lt"/>
                        </a:rPr>
                        <a:t>It was revealed that more than half of the migrants (54.4%) are not interested in continuing their education and do not intend to take any action in this regard. One in five respondents wishes to retrain and acquire education in the profession he or she has never performed, and 12.1% of the respondents wishes to continue his or her education in the profession performed prior to the departure. The low percentage of answers indicating the willingness to complement the knowledge and skills in the profession performed abroad (2%) once again confirms the discrepancy in occupations performed abroad and in Poland. </a:t>
                      </a:r>
                      <a:endParaRPr lang="en-GB"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467544" y="1268760"/>
          <a:ext cx="8280920" cy="4793084"/>
        </p:xfrm>
        <a:graphic>
          <a:graphicData uri="http://schemas.openxmlformats.org/drawingml/2006/table">
            <a:tbl>
              <a:tblPr/>
              <a:tblGrid>
                <a:gridCol w="8280920"/>
              </a:tblGrid>
              <a:tr h="1656184">
                <a:tc>
                  <a:txBody>
                    <a:bodyPr/>
                    <a:lstStyle/>
                    <a:p>
                      <a:pPr algn="ctr">
                        <a:lnSpc>
                          <a:spcPts val="1500"/>
                        </a:lnSpc>
                        <a:spcAft>
                          <a:spcPts val="0"/>
                        </a:spcAft>
                      </a:pPr>
                      <a:endParaRPr lang="en-GB" sz="2000" kern="1200" dirty="0" smtClean="0">
                        <a:solidFill>
                          <a:schemeClr val="bg1"/>
                        </a:solidFill>
                        <a:latin typeface="+mn-lt"/>
                        <a:ea typeface="+mn-ea"/>
                        <a:cs typeface="+mn-cs"/>
                      </a:endParaRPr>
                    </a:p>
                    <a:p>
                      <a:pPr algn="ctr">
                        <a:lnSpc>
                          <a:spcPts val="2700"/>
                        </a:lnSpc>
                        <a:spcAft>
                          <a:spcPts val="0"/>
                        </a:spcAft>
                      </a:pPr>
                      <a:r>
                        <a:rPr lang="en-GB" sz="2000" kern="1200" dirty="0" smtClean="0">
                          <a:solidFill>
                            <a:schemeClr val="bg1"/>
                          </a:solidFill>
                          <a:latin typeface="+mn-lt"/>
                        </a:rPr>
                        <a:t>Identification and analysis of the support targeted at the people returning from abroad by institutions and organisations (along with identification of specific actions), its evaluation in terms of adaptation to the needs and in terms of effectiveness, along with suggestions for improvements.</a:t>
                      </a:r>
                      <a:endParaRPr lang="en-GB"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en-GB" sz="2000" dirty="0" smtClean="0">
                        <a:latin typeface="Calibri"/>
                        <a:ea typeface="Calibri"/>
                        <a:cs typeface="Calibri"/>
                      </a:endParaRPr>
                    </a:p>
                    <a:p>
                      <a:pPr algn="just">
                        <a:lnSpc>
                          <a:spcPts val="2900"/>
                        </a:lnSpc>
                        <a:spcAft>
                          <a:spcPts val="0"/>
                        </a:spcAft>
                      </a:pPr>
                      <a:r>
                        <a:rPr lang="en-GB" sz="2000" kern="1200" dirty="0" smtClean="0">
                          <a:solidFill>
                            <a:schemeClr val="tx1"/>
                          </a:solidFill>
                          <a:latin typeface="+mn-lt"/>
                        </a:rPr>
                        <a:t>Overall, the respondents are not very familiar with the activities directed at people returning from abroad, which does not mean that such efforts are not made. Only 3.4% of the respondents had been offered aid in the scope of providing information, education and training – 1.3% responses respectively. Majority of the respondents did not apply for aid – as answered by 55.3% of the respondents. The District Labour Office was the institution from which the respondents expected aid the most often, with 32.3% of return migrants registering with the Office.</a:t>
                      </a:r>
                      <a:endParaRPr lang="en-GB" sz="2000" dirty="0">
                        <a:solidFill>
                          <a:schemeClr val="tx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467544" y="1340768"/>
            <a:ext cx="8280920" cy="4295791"/>
          </a:xfrm>
          <a:prstGeom prst="rect">
            <a:avLst/>
          </a:prstGeom>
          <a:noFill/>
        </p:spPr>
        <p:txBody>
          <a:bodyPr wrap="square" rtlCol="0">
            <a:spAutoFit/>
          </a:bodyPr>
          <a:lstStyle/>
          <a:p>
            <a:pPr algn="ctr">
              <a:lnSpc>
                <a:spcPts val="3000"/>
              </a:lnSpc>
            </a:pPr>
            <a:r>
              <a:rPr lang="en-GB" sz="2400" b="1" dirty="0" smtClean="0"/>
              <a:t>What is migration? What are its causes?</a:t>
            </a:r>
          </a:p>
          <a:p>
            <a:pPr algn="ctr">
              <a:lnSpc>
                <a:spcPts val="3000"/>
              </a:lnSpc>
            </a:pPr>
            <a:endParaRPr lang="en-GB" sz="2000" dirty="0" smtClean="0"/>
          </a:p>
          <a:p>
            <a:pPr algn="just">
              <a:lnSpc>
                <a:spcPts val="3000"/>
              </a:lnSpc>
            </a:pPr>
            <a:r>
              <a:rPr lang="en-GB" sz="2000" dirty="0" smtClean="0"/>
              <a:t>According to the New Economics of Worker Migration, migration is the result of making a rational decision, and its main goal is not to maximise the profits, but to minimise the risk.</a:t>
            </a:r>
          </a:p>
          <a:p>
            <a:pPr algn="just">
              <a:lnSpc>
                <a:spcPts val="3000"/>
              </a:lnSpc>
            </a:pPr>
            <a:endParaRPr lang="en-GB" sz="2000" dirty="0" smtClean="0"/>
          </a:p>
          <a:p>
            <a:pPr algn="just">
              <a:lnSpc>
                <a:spcPts val="3000"/>
              </a:lnSpc>
            </a:pPr>
            <a:r>
              <a:rPr lang="en-GB" sz="2000" dirty="0" smtClean="0"/>
              <a:t>In this theory, return migration is the result of a success achieved abroad. Such success is the result of a deliberate strategy of simultaneous saving and transferring money to the household in the home country; it is determined by the level of economic security, purchasing power and savings. In this approach, migration is supposed to be temporary.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395536" y="1628800"/>
          <a:ext cx="8280920" cy="3510136"/>
        </p:xfrm>
        <a:graphic>
          <a:graphicData uri="http://schemas.openxmlformats.org/drawingml/2006/table">
            <a:tbl>
              <a:tblPr/>
              <a:tblGrid>
                <a:gridCol w="8280920"/>
              </a:tblGrid>
              <a:tr h="1224136">
                <a:tc>
                  <a:txBody>
                    <a:bodyPr/>
                    <a:lstStyle/>
                    <a:p>
                      <a:pPr algn="ctr">
                        <a:lnSpc>
                          <a:spcPts val="3000"/>
                        </a:lnSpc>
                      </a:pPr>
                      <a:r>
                        <a:rPr lang="en-GB" sz="2000" kern="1200" dirty="0" smtClean="0">
                          <a:solidFill>
                            <a:schemeClr val="bg1"/>
                          </a:solidFill>
                          <a:latin typeface="+mn-lt"/>
                        </a:rPr>
                        <a:t>Determination of the scale of the planned returns to the Podlaskie province and determination of the factors affecting the intensity of returns of the current emigrants.</a:t>
                      </a:r>
                      <a:endParaRPr lang="en-GB"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206203">
                <a:tc>
                  <a:txBody>
                    <a:bodyPr/>
                    <a:lstStyle/>
                    <a:p>
                      <a:pPr marL="0" marR="0" indent="0" algn="just" defTabSz="914400" rtl="0" eaLnBrk="1" fontAlgn="auto" latinLnBrk="0" hangingPunct="1">
                        <a:lnSpc>
                          <a:spcPts val="1500"/>
                        </a:lnSpc>
                        <a:spcBef>
                          <a:spcPts val="0"/>
                        </a:spcBef>
                        <a:spcAft>
                          <a:spcPts val="0"/>
                        </a:spcAft>
                        <a:buClrTx/>
                        <a:buSzTx/>
                        <a:buFontTx/>
                        <a:buNone/>
                        <a:tabLst/>
                        <a:defRPr/>
                      </a:pPr>
                      <a:endParaRPr lang="en-GB"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en-GB" sz="2000" kern="1200" dirty="0" smtClean="0">
                          <a:solidFill>
                            <a:schemeClr val="tx1"/>
                          </a:solidFill>
                          <a:latin typeface="+mn-lt"/>
                        </a:rPr>
                        <a:t>According to the study carried out for migrants currently on migration, it can be assumed that about 15% of them intend to return to Poland. It should be noted, however, that the study was burdened with an error and may not be representative for all emigrants, because the exact number persons on migration and its structure of this population are unknown.</a:t>
                      </a:r>
                    </a:p>
                    <a:p>
                      <a:pPr algn="just">
                        <a:lnSpc>
                          <a:spcPts val="1500"/>
                        </a:lnSpc>
                        <a:spcAft>
                          <a:spcPts val="0"/>
                        </a:spcAft>
                      </a:pPr>
                      <a:endParaRPr lang="en-GB"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467544" y="1556792"/>
          <a:ext cx="8280920" cy="3487936"/>
        </p:xfrm>
        <a:graphic>
          <a:graphicData uri="http://schemas.openxmlformats.org/drawingml/2006/table">
            <a:tbl>
              <a:tblPr/>
              <a:tblGrid>
                <a:gridCol w="8280920"/>
              </a:tblGrid>
              <a:tr h="1224136">
                <a:tc>
                  <a:txBody>
                    <a:bodyPr/>
                    <a:lstStyle/>
                    <a:p>
                      <a:pPr algn="ctr">
                        <a:lnSpc>
                          <a:spcPts val="3000"/>
                        </a:lnSpc>
                      </a:pPr>
                      <a:r>
                        <a:rPr lang="en-GB" sz="2000" kern="1200" dirty="0" smtClean="0">
                          <a:solidFill>
                            <a:schemeClr val="bg1"/>
                          </a:solidFill>
                          <a:latin typeface="+mn-lt"/>
                        </a:rPr>
                        <a:t>Determination of the needs and expectations for aid and training among the current emigrants in different European countries and those who intend to return to the Podlaskie province.</a:t>
                      </a:r>
                      <a:endParaRPr lang="en-GB"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263800">
                <a:tc>
                  <a:txBody>
                    <a:bodyPr/>
                    <a:lstStyle/>
                    <a:p>
                      <a:pPr marL="0" marR="0" indent="0" algn="just" defTabSz="914400" rtl="0" eaLnBrk="1" fontAlgn="auto" latinLnBrk="0" hangingPunct="1">
                        <a:lnSpc>
                          <a:spcPts val="1500"/>
                        </a:lnSpc>
                        <a:spcBef>
                          <a:spcPts val="0"/>
                        </a:spcBef>
                        <a:spcAft>
                          <a:spcPts val="0"/>
                        </a:spcAft>
                        <a:buClrTx/>
                        <a:buSzTx/>
                        <a:buFontTx/>
                        <a:buNone/>
                        <a:tabLst/>
                        <a:defRPr/>
                      </a:pPr>
                      <a:endParaRPr lang="en-GB"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en-GB" sz="2000" kern="1200" dirty="0" smtClean="0">
                          <a:solidFill>
                            <a:schemeClr val="tx1"/>
                          </a:solidFill>
                          <a:latin typeface="+mn-lt"/>
                        </a:rPr>
                        <a:t>When it comes to the expected aid, education and training (25.7%), information (17.9%) and financial (14.5%) aids were indicated most often. </a:t>
                      </a:r>
                      <a:r>
                        <a:rPr lang="pl-PL" sz="2000" kern="1200" dirty="0" smtClean="0">
                          <a:solidFill>
                            <a:schemeClr val="tx1"/>
                          </a:solidFill>
                          <a:latin typeface="+mn-lt"/>
                        </a:rPr>
                        <a:t/>
                      </a:r>
                      <a:br>
                        <a:rPr lang="pl-PL" sz="2000" kern="1200" dirty="0" smtClean="0">
                          <a:solidFill>
                            <a:schemeClr val="tx1"/>
                          </a:solidFill>
                          <a:latin typeface="+mn-lt"/>
                        </a:rPr>
                      </a:br>
                      <a:r>
                        <a:rPr lang="en-GB" sz="2000" kern="1200" dirty="0" smtClean="0">
                          <a:solidFill>
                            <a:schemeClr val="tx1"/>
                          </a:solidFill>
                          <a:latin typeface="+mn-lt"/>
                        </a:rPr>
                        <a:t>In case of other forms of the expected aid, mostly health insurance was mentioned. </a:t>
                      </a:r>
                      <a:endParaRPr lang="en-GB"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graphicFrame>
        <p:nvGraphicFramePr>
          <p:cNvPr id="12" name="Tabela 11"/>
          <p:cNvGraphicFramePr>
            <a:graphicFrameLocks noGrp="1"/>
          </p:cNvGraphicFramePr>
          <p:nvPr/>
        </p:nvGraphicFramePr>
        <p:xfrm>
          <a:off x="467544" y="1556792"/>
          <a:ext cx="8280920" cy="3745186"/>
        </p:xfrm>
        <a:graphic>
          <a:graphicData uri="http://schemas.openxmlformats.org/drawingml/2006/table">
            <a:tbl>
              <a:tblPr/>
              <a:tblGrid>
                <a:gridCol w="8280920"/>
              </a:tblGrid>
              <a:tr h="1224136">
                <a:tc>
                  <a:txBody>
                    <a:bodyPr/>
                    <a:lstStyle/>
                    <a:p>
                      <a:pPr algn="ctr">
                        <a:lnSpc>
                          <a:spcPts val="3000"/>
                        </a:lnSpc>
                      </a:pPr>
                      <a:r>
                        <a:rPr lang="en-GB" sz="2000" kern="1200" dirty="0" smtClean="0">
                          <a:solidFill>
                            <a:schemeClr val="bg1"/>
                          </a:solidFill>
                          <a:latin typeface="+mn-lt"/>
                        </a:rPr>
                        <a:t>Determination of the range of actions taken by government and non-government institutions of the selected provinces aiming at encouraging emigrants to return to their regions.</a:t>
                      </a:r>
                      <a:endParaRPr lang="en-GB"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521050">
                <a:tc>
                  <a:txBody>
                    <a:bodyPr/>
                    <a:lstStyle/>
                    <a:p>
                      <a:pPr marL="0" marR="0" indent="0" algn="just" defTabSz="914400" rtl="0" eaLnBrk="1" fontAlgn="auto" latinLnBrk="0" hangingPunct="1">
                        <a:lnSpc>
                          <a:spcPts val="1500"/>
                        </a:lnSpc>
                        <a:spcBef>
                          <a:spcPts val="0"/>
                        </a:spcBef>
                        <a:spcAft>
                          <a:spcPts val="0"/>
                        </a:spcAft>
                        <a:buClrTx/>
                        <a:buSzTx/>
                        <a:buFontTx/>
                        <a:buNone/>
                        <a:tabLst/>
                        <a:defRPr/>
                      </a:pPr>
                      <a:endParaRPr lang="en-GB"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en-GB" sz="2000" kern="1200" dirty="0" smtClean="0">
                          <a:solidFill>
                            <a:schemeClr val="tx1"/>
                          </a:solidFill>
                          <a:latin typeface="+mn-lt"/>
                        </a:rPr>
                        <a:t>At least several programs are known that are targeted at migrants and aimed at encouraging them to return to Poland. Nonetheless, the knowledge of such programs among the people who returned from migration is little and remains at about 3%. According to the experts who participated in the study </a:t>
                      </a:r>
                      <a:r>
                        <a:rPr lang="en-GB" sz="2000" b="1" i="1" kern="1200" dirty="0" smtClean="0">
                          <a:solidFill>
                            <a:schemeClr val="tx1"/>
                          </a:solidFill>
                          <a:latin typeface="+mn-lt"/>
                        </a:rPr>
                        <a:t>there is no policy that would be aimed to encourage the migrants to return to the country or the region.</a:t>
                      </a:r>
                      <a:endParaRPr lang="en-GB"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755576" y="1340768"/>
            <a:ext cx="7344816" cy="369332"/>
          </a:xfrm>
          <a:prstGeom prst="rect">
            <a:avLst/>
          </a:prstGeom>
          <a:noFill/>
        </p:spPr>
        <p:txBody>
          <a:bodyPr wrap="square" rtlCol="0">
            <a:spAutoFit/>
          </a:bodyPr>
          <a:lstStyle/>
          <a:p>
            <a:pPr algn="ctr"/>
            <a:r>
              <a:rPr lang="en-GB" b="1" dirty="0" smtClean="0"/>
              <a:t>Thank you for your attention!</a:t>
            </a:r>
            <a:endParaRPr lang="en-GB" b="1" dirty="0"/>
          </a:p>
        </p:txBody>
      </p:sp>
      <p:pic>
        <p:nvPicPr>
          <p:cNvPr id="4" name="Obraz 3" descr="IPC_logo.jpg"/>
          <p:cNvPicPr>
            <a:picLocks noChangeAspect="1"/>
          </p:cNvPicPr>
          <p:nvPr/>
        </p:nvPicPr>
        <p:blipFill>
          <a:blip r:embed="rId3" cstate="print"/>
          <a:stretch>
            <a:fillRect/>
          </a:stretch>
        </p:blipFill>
        <p:spPr>
          <a:xfrm>
            <a:off x="1907704" y="1988840"/>
            <a:ext cx="2559708" cy="2290587"/>
          </a:xfrm>
          <a:prstGeom prst="rect">
            <a:avLst/>
          </a:prstGeom>
        </p:spPr>
      </p:pic>
      <p:sp>
        <p:nvSpPr>
          <p:cNvPr id="5" name="pole tekstowe 4"/>
          <p:cNvSpPr txBox="1"/>
          <p:nvPr/>
        </p:nvSpPr>
        <p:spPr>
          <a:xfrm>
            <a:off x="4716016" y="2045460"/>
            <a:ext cx="3528392" cy="2215991"/>
          </a:xfrm>
          <a:prstGeom prst="rect">
            <a:avLst/>
          </a:prstGeom>
          <a:noFill/>
        </p:spPr>
        <p:txBody>
          <a:bodyPr wrap="square" rtlCol="0" anchor="ctr">
            <a:spAutoFit/>
          </a:bodyPr>
          <a:lstStyle/>
          <a:p>
            <a:r>
              <a:rPr lang="en-GB" sz="1700" b="1" dirty="0" smtClean="0">
                <a:latin typeface="Verdana" pitchFamily="34" charset="0"/>
              </a:rPr>
              <a:t>IPC Research Institute</a:t>
            </a:r>
          </a:p>
          <a:p>
            <a:r>
              <a:rPr lang="en-GB" sz="1700" dirty="0" smtClean="0">
                <a:latin typeface="Verdana" pitchFamily="34" charset="0"/>
              </a:rPr>
              <a:t>ul. Ostrowskiego 30</a:t>
            </a:r>
          </a:p>
          <a:p>
            <a:r>
              <a:rPr lang="en-GB" sz="1700" dirty="0" smtClean="0">
                <a:latin typeface="Verdana" pitchFamily="34" charset="0"/>
              </a:rPr>
              <a:t>53-238 Wrocław</a:t>
            </a:r>
          </a:p>
          <a:p>
            <a:endParaRPr lang="en-GB" sz="1700" dirty="0" smtClean="0">
              <a:latin typeface="Verdana" pitchFamily="34" charset="0"/>
              <a:ea typeface="Verdana" pitchFamily="34" charset="0"/>
              <a:cs typeface="Verdana" pitchFamily="34" charset="0"/>
            </a:endParaRPr>
          </a:p>
          <a:p>
            <a:r>
              <a:rPr lang="en-GB" sz="1700" dirty="0" smtClean="0">
                <a:latin typeface="Verdana" pitchFamily="34" charset="0"/>
              </a:rPr>
              <a:t>Tel. 71/7949249</a:t>
            </a:r>
          </a:p>
          <a:p>
            <a:r>
              <a:rPr lang="en-GB" sz="1700" dirty="0" smtClean="0">
                <a:latin typeface="Verdana" pitchFamily="34" charset="0"/>
              </a:rPr>
              <a:t>e-mail </a:t>
            </a:r>
            <a:r>
              <a:rPr lang="en-GB" sz="1700" dirty="0" smtClean="0">
                <a:latin typeface="Verdana" pitchFamily="34" charset="0"/>
                <a:hlinkClick r:id="rId4"/>
              </a:rPr>
              <a:t>biuro@instytut-ipc.pl</a:t>
            </a:r>
            <a:r>
              <a:rPr lang="en-GB" dirty="0" smtClean="0"/>
              <a:t> </a:t>
            </a:r>
          </a:p>
          <a:p>
            <a:endParaRPr lang="en-GB" sz="1700" dirty="0" smtClean="0">
              <a:latin typeface="Verdana" pitchFamily="34" charset="0"/>
              <a:ea typeface="Verdana" pitchFamily="34" charset="0"/>
              <a:cs typeface="Verdana" pitchFamily="34" charset="0"/>
            </a:endParaRPr>
          </a:p>
          <a:p>
            <a:r>
              <a:rPr lang="en-GB" sz="1700" dirty="0" smtClean="0">
                <a:latin typeface="Verdana" pitchFamily="34" charset="0"/>
                <a:hlinkClick r:id="rId5"/>
              </a:rPr>
              <a:t>www.instytut-ipc.pl</a:t>
            </a:r>
            <a:r>
              <a:rPr lang="en-GB"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539552" y="1700808"/>
            <a:ext cx="8208912" cy="3170099"/>
          </a:xfrm>
          <a:prstGeom prst="rect">
            <a:avLst/>
          </a:prstGeom>
          <a:noFill/>
        </p:spPr>
        <p:txBody>
          <a:bodyPr wrap="square" rtlCol="0">
            <a:spAutoFit/>
          </a:bodyPr>
          <a:lstStyle/>
          <a:p>
            <a:pPr algn="ctr">
              <a:lnSpc>
                <a:spcPts val="3000"/>
              </a:lnSpc>
            </a:pPr>
            <a:r>
              <a:rPr lang="en-GB" sz="2400" b="1" dirty="0" smtClean="0"/>
              <a:t>What is migration? What are its causes?</a:t>
            </a:r>
          </a:p>
          <a:p>
            <a:pPr algn="ctr">
              <a:lnSpc>
                <a:spcPts val="3000"/>
              </a:lnSpc>
            </a:pPr>
            <a:endParaRPr lang="en-GB" sz="2000" dirty="0" smtClean="0"/>
          </a:p>
          <a:p>
            <a:pPr algn="just">
              <a:lnSpc>
                <a:spcPct val="150000"/>
              </a:lnSpc>
            </a:pPr>
            <a:r>
              <a:rPr lang="en-GB" sz="2000" dirty="0" smtClean="0"/>
              <a:t>The structural approach, in turn, recognises that migration, in addition to economic factors, is also influenced by social and institutional factors in the home country of the emigrant. In structural theories, the key factor influencing return migration are the resources that the migrant has gathered abroad and brings with him or her to the home country.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graphicFrame>
        <p:nvGraphicFramePr>
          <p:cNvPr id="6" name="Tabela 5"/>
          <p:cNvGraphicFramePr>
            <a:graphicFrameLocks noGrp="1"/>
          </p:cNvGraphicFramePr>
          <p:nvPr/>
        </p:nvGraphicFramePr>
        <p:xfrm>
          <a:off x="251520" y="1052736"/>
          <a:ext cx="8605464" cy="5034280"/>
        </p:xfrm>
        <a:graphic>
          <a:graphicData uri="http://schemas.openxmlformats.org/drawingml/2006/table">
            <a:tbl>
              <a:tblPr firstRow="1" bandRow="1">
                <a:tableStyleId>{5C22544A-7EE6-4342-B048-85BDC9FD1C3A}</a:tableStyleId>
              </a:tblPr>
              <a:tblGrid>
                <a:gridCol w="2257171"/>
                <a:gridCol w="2821464"/>
                <a:gridCol w="3526829"/>
              </a:tblGrid>
              <a:tr h="370840">
                <a:tc>
                  <a:txBody>
                    <a:bodyPr/>
                    <a:lstStyle/>
                    <a:p>
                      <a:pPr algn="ctr"/>
                      <a:r>
                        <a:rPr dirty="0"/>
                        <a:t>Theory</a:t>
                      </a:r>
                      <a:endParaRPr lang="en-GB" dirty="0"/>
                    </a:p>
                  </a:txBody>
                  <a:tcPr>
                    <a:solidFill>
                      <a:schemeClr val="tx2">
                        <a:lumMod val="50000"/>
                      </a:schemeClr>
                    </a:solidFill>
                  </a:tcPr>
                </a:tc>
                <a:tc>
                  <a:txBody>
                    <a:bodyPr/>
                    <a:lstStyle/>
                    <a:p>
                      <a:pPr algn="ctr"/>
                      <a:r>
                        <a:rPr dirty="0"/>
                        <a:t>Point of view</a:t>
                      </a:r>
                      <a:endParaRPr lang="en-GB" dirty="0"/>
                    </a:p>
                  </a:txBody>
                  <a:tcPr>
                    <a:solidFill>
                      <a:schemeClr val="tx2">
                        <a:lumMod val="50000"/>
                      </a:schemeClr>
                    </a:solidFill>
                  </a:tcPr>
                </a:tc>
                <a:tc>
                  <a:txBody>
                    <a:bodyPr/>
                    <a:lstStyle/>
                    <a:p>
                      <a:pPr algn="ctr"/>
                      <a:r>
                        <a:rPr dirty="0"/>
                        <a:t>Key findings</a:t>
                      </a:r>
                      <a:endParaRPr lang="en-GB" dirty="0"/>
                    </a:p>
                  </a:txBody>
                  <a:tcPr>
                    <a:solidFill>
                      <a:schemeClr val="tx2">
                        <a:lumMod val="50000"/>
                      </a:schemeClr>
                    </a:solidFill>
                  </a:tcPr>
                </a:tc>
              </a:tr>
              <a:tr h="370840">
                <a:tc>
                  <a:txBody>
                    <a:bodyPr/>
                    <a:lstStyle/>
                    <a:p>
                      <a:pPr algn="ctr"/>
                      <a:r>
                        <a:rPr lang="pl-PL" sz="1600" dirty="0" smtClean="0"/>
                        <a:t>Neoclassical theories</a:t>
                      </a:r>
                      <a:endParaRPr lang="en-GB" sz="1600" dirty="0"/>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kern="1200" baseline="0" dirty="0" smtClean="0">
                          <a:solidFill>
                            <a:schemeClr val="dk1"/>
                          </a:solidFill>
                          <a:latin typeface="+mn-lt"/>
                        </a:rPr>
                        <a:t>individual migrant </a:t>
                      </a:r>
                    </a:p>
                  </a:txBody>
                  <a:tcPr>
                    <a:solidFill>
                      <a:schemeClr val="bg1">
                        <a:lumMod val="75000"/>
                      </a:schemeClr>
                    </a:solidFill>
                  </a:tcPr>
                </a:tc>
                <a:tc>
                  <a:txBody>
                    <a:bodyPr/>
                    <a:lstStyle/>
                    <a:p>
                      <a:r>
                        <a:rPr lang="en-GB" sz="1600" kern="1200" baseline="0" dirty="0" smtClean="0">
                          <a:solidFill>
                            <a:schemeClr val="dk1"/>
                          </a:solidFill>
                          <a:latin typeface="+mn-lt"/>
                        </a:rPr>
                        <a:t>– Migration is the result of differences in earnings between countries; </a:t>
                      </a:r>
                    </a:p>
                    <a:p>
                      <a:r>
                        <a:rPr lang="en-GB" sz="1600" kern="1200" baseline="0" dirty="0" smtClean="0">
                          <a:solidFill>
                            <a:schemeClr val="dk1"/>
                          </a:solidFill>
                          <a:latin typeface="+mn-lt"/>
                        </a:rPr>
                        <a:t>– Return migration is the result of a </a:t>
                      </a:r>
                      <a:r>
                        <a:rPr lang="en-GB" sz="1600" b="1" kern="1200" baseline="0" dirty="0" smtClean="0">
                          <a:solidFill>
                            <a:schemeClr val="dk1"/>
                          </a:solidFill>
                          <a:latin typeface="+mn-lt"/>
                        </a:rPr>
                        <a:t>failure – the objectives have not been met. </a:t>
                      </a:r>
                    </a:p>
                  </a:txBody>
                  <a:tcPr>
                    <a:solidFill>
                      <a:schemeClr val="bg1">
                        <a:lumMod val="75000"/>
                      </a:schemeClr>
                    </a:solidFill>
                  </a:tcPr>
                </a:tc>
              </a:tr>
              <a:tr h="370840">
                <a:tc>
                  <a:txBody>
                    <a:bodyPr/>
                    <a:lstStyle/>
                    <a:p>
                      <a:pPr algn="ctr"/>
                      <a:r>
                        <a:rPr lang="pl-PL" sz="1600" dirty="0" smtClean="0"/>
                        <a:t>New Economics of Worker Migration</a:t>
                      </a:r>
                      <a:endParaRPr lang="en-GB" sz="1600" dirty="0"/>
                    </a:p>
                  </a:txBody>
                  <a:tcPr>
                    <a:solidFill>
                      <a:schemeClr val="bg1">
                        <a:lumMod val="75000"/>
                      </a:schemeClr>
                    </a:solidFill>
                  </a:tcPr>
                </a:tc>
                <a:tc>
                  <a:txBody>
                    <a:bodyPr/>
                    <a:lstStyle/>
                    <a:p>
                      <a:pPr algn="ctr"/>
                      <a:r>
                        <a:rPr lang="pl-PL" sz="1600" dirty="0" smtClean="0"/>
                        <a:t>Immigrant's household</a:t>
                      </a:r>
                      <a:endParaRPr lang="en-GB" sz="1600" dirty="0"/>
                    </a:p>
                  </a:txBody>
                  <a:tcPr>
                    <a:solidFill>
                      <a:schemeClr val="bg1">
                        <a:lumMod val="75000"/>
                      </a:schemeClr>
                    </a:solidFill>
                  </a:tcPr>
                </a:tc>
                <a:tc>
                  <a:txBody>
                    <a:bodyPr/>
                    <a:lstStyle/>
                    <a:p>
                      <a:r>
                        <a:rPr lang="en-GB" sz="1600" kern="1200" baseline="0" dirty="0" smtClean="0">
                          <a:solidFill>
                            <a:schemeClr val="dk1"/>
                          </a:solidFill>
                          <a:latin typeface="+mn-lt"/>
                        </a:rPr>
                        <a:t>– migration is the result of a strategy aiming to diversify the risk, it may not necessarily ensue from differences in earnings; </a:t>
                      </a:r>
                    </a:p>
                    <a:p>
                      <a:pPr>
                        <a:buFontTx/>
                        <a:buChar char="-"/>
                      </a:pPr>
                      <a:r>
                        <a:rPr lang="en-GB" sz="1600" kern="1200" baseline="0" dirty="0" smtClean="0">
                          <a:solidFill>
                            <a:schemeClr val="dk1"/>
                          </a:solidFill>
                          <a:latin typeface="+mn-lt"/>
                        </a:rPr>
                        <a:t> return migration is the result of the result of a success achieved abroad. </a:t>
                      </a:r>
                    </a:p>
                  </a:txBody>
                  <a:tcPr>
                    <a:solidFill>
                      <a:schemeClr val="bg1">
                        <a:lumMod val="75000"/>
                      </a:schemeClr>
                    </a:solidFill>
                  </a:tcPr>
                </a:tc>
              </a:tr>
              <a:tr h="370840">
                <a:tc>
                  <a:txBody>
                    <a:bodyPr/>
                    <a:lstStyle/>
                    <a:p>
                      <a:pPr algn="ctr"/>
                      <a:r>
                        <a:rPr lang="pl-PL" sz="1600" dirty="0" smtClean="0"/>
                        <a:t>Structural theories</a:t>
                      </a:r>
                      <a:endParaRPr lang="en-GB" sz="1600" dirty="0"/>
                    </a:p>
                  </a:txBody>
                  <a:tcPr>
                    <a:solidFill>
                      <a:schemeClr val="bg1">
                        <a:lumMod val="75000"/>
                      </a:schemeClr>
                    </a:solidFill>
                  </a:tcPr>
                </a:tc>
                <a:tc>
                  <a:txBody>
                    <a:bodyPr/>
                    <a:lstStyle/>
                    <a:p>
                      <a:pPr algn="ctr"/>
                      <a:r>
                        <a:rPr lang="pl-PL" sz="1600" dirty="0" smtClean="0"/>
                        <a:t>Complex social reality</a:t>
                      </a:r>
                      <a:endParaRPr lang="en-GB" sz="1600" dirty="0"/>
                    </a:p>
                  </a:txBody>
                  <a:tcPr>
                    <a:solidFill>
                      <a:schemeClr val="bg1">
                        <a:lumMod val="75000"/>
                      </a:schemeClr>
                    </a:solidFill>
                  </a:tcPr>
                </a:tc>
                <a:tc>
                  <a:txBody>
                    <a:bodyPr/>
                    <a:lstStyle/>
                    <a:p>
                      <a:r>
                        <a:rPr lang="en-GB" sz="1600" kern="1200" baseline="0" dirty="0" smtClean="0">
                          <a:solidFill>
                            <a:schemeClr val="dk1"/>
                          </a:solidFill>
                          <a:latin typeface="+mn-lt"/>
                        </a:rPr>
                        <a:t>– migration is influenced by social and institutional factors in the migrant's sending country; </a:t>
                      </a:r>
                    </a:p>
                    <a:p>
                      <a:r>
                        <a:rPr lang="en-GB" sz="1600" kern="1200" baseline="0" dirty="0" smtClean="0">
                          <a:solidFill>
                            <a:schemeClr val="dk1"/>
                          </a:solidFill>
                          <a:latin typeface="+mn-lt"/>
                        </a:rPr>
                        <a:t>– re-emigrants may have an impact on the social and economic situation in the country of return, depending on the resources accumulated abroad. </a:t>
                      </a:r>
                    </a:p>
                  </a:txBody>
                  <a:tcPr>
                    <a:solidFill>
                      <a:schemeClr val="bg1">
                        <a:lumMod val="75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395536" y="1484784"/>
            <a:ext cx="8280920" cy="4031873"/>
          </a:xfrm>
          <a:prstGeom prst="rect">
            <a:avLst/>
          </a:prstGeom>
          <a:noFill/>
        </p:spPr>
        <p:txBody>
          <a:bodyPr wrap="square" rtlCol="0">
            <a:spAutoFit/>
          </a:bodyPr>
          <a:lstStyle/>
          <a:p>
            <a:pPr algn="ctr"/>
            <a:r>
              <a:rPr lang="en-GB" sz="3200" b="1" dirty="0" smtClean="0"/>
              <a:t>Who is a return migrant?</a:t>
            </a:r>
          </a:p>
          <a:p>
            <a:pPr algn="just"/>
            <a:endParaRPr lang="en-GB" sz="2800" dirty="0" smtClean="0"/>
          </a:p>
          <a:p>
            <a:pPr algn="just"/>
            <a:r>
              <a:rPr lang="en-GB" sz="2800" i="1" dirty="0" smtClean="0"/>
              <a:t>A return migrant is a person who has returned to the country after a period of migration.</a:t>
            </a:r>
          </a:p>
          <a:p>
            <a:pPr algn="just"/>
            <a:endParaRPr lang="en-GB" sz="2800" i="1" dirty="0" smtClean="0"/>
          </a:p>
          <a:p>
            <a:pPr algn="just"/>
            <a:r>
              <a:rPr lang="en-GB" sz="2800" i="1" dirty="0" smtClean="0"/>
              <a:t>In this study it was assumed that return emigrants are people who have been abroad for at least 3 months. Their stay abroad was due to educational or profit-related reasons.</a:t>
            </a:r>
            <a:endParaRPr lang="en-GB"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700808"/>
            <a:ext cx="8568952" cy="4878259"/>
          </a:xfrm>
          <a:prstGeom prst="rect">
            <a:avLst/>
          </a:prstGeom>
          <a:noFill/>
        </p:spPr>
        <p:txBody>
          <a:bodyPr wrap="square" rtlCol="0">
            <a:spAutoFit/>
          </a:bodyPr>
          <a:lstStyle/>
          <a:p>
            <a:pPr algn="just">
              <a:lnSpc>
                <a:spcPts val="3000"/>
              </a:lnSpc>
            </a:pPr>
            <a:r>
              <a:rPr lang="en-GB" sz="2000" dirty="0" smtClean="0"/>
              <a:t>Return migration is a phenomenon that is being increasingly visible in Poland. After opening the labour markets of the Western European countries, mass departures of Poles took place due to educational and profit-related reasons. Majority of the migrants that left as a result of the crisis, which became apparent in Europe in 2007, decided to return to Poland. </a:t>
            </a:r>
          </a:p>
          <a:p>
            <a:pPr algn="just">
              <a:lnSpc>
                <a:spcPts val="3000"/>
              </a:lnSpc>
            </a:pPr>
            <a:endParaRPr lang="en-GB" sz="2000" dirty="0" smtClean="0"/>
          </a:p>
          <a:p>
            <a:pPr algn="just">
              <a:lnSpc>
                <a:spcPts val="3000"/>
              </a:lnSpc>
            </a:pPr>
            <a:r>
              <a:rPr lang="en-GB" sz="2000" dirty="0" smtClean="0"/>
              <a:t>This phenomenon is becoming more intensive and results, among others, </a:t>
            </a:r>
            <a:r>
              <a:rPr lang="pl-PL" sz="2000" dirty="0" smtClean="0"/>
              <a:t/>
            </a:r>
            <a:br>
              <a:rPr lang="pl-PL" sz="2000" dirty="0" smtClean="0"/>
            </a:br>
            <a:r>
              <a:rPr lang="en-GB" sz="2000" dirty="0" smtClean="0"/>
              <a:t>in reverse culture shock In mild cases it may manifest itself in irritation, in more severe cases – in depression, difficulty in coping with daily routines, feeling of misunderstanding on the part of the closest ones and grievance over the abandoned way of life. </a:t>
            </a:r>
          </a:p>
          <a:p>
            <a:pPr algn="just"/>
            <a:endParaRPr lang="en-GB" dirty="0" smtClean="0"/>
          </a:p>
          <a:p>
            <a:pPr algn="just"/>
            <a:endParaRPr lang="en-GB" dirty="0" smtClean="0"/>
          </a:p>
        </p:txBody>
      </p:sp>
      <p:sp>
        <p:nvSpPr>
          <p:cNvPr id="7" name="pole tekstowe 6"/>
          <p:cNvSpPr txBox="1"/>
          <p:nvPr/>
        </p:nvSpPr>
        <p:spPr>
          <a:xfrm>
            <a:off x="323528" y="1052736"/>
            <a:ext cx="8496944" cy="646331"/>
          </a:xfrm>
          <a:prstGeom prst="rect">
            <a:avLst/>
          </a:prstGeom>
          <a:noFill/>
        </p:spPr>
        <p:txBody>
          <a:bodyPr wrap="square" rtlCol="0">
            <a:spAutoFit/>
          </a:bodyPr>
          <a:lstStyle/>
          <a:p>
            <a:pPr algn="ctr"/>
            <a:r>
              <a:rPr lang="en-GB" sz="3600" b="1" dirty="0" smtClean="0"/>
              <a:t>ASSUMPTIONS OF THE STUDY</a:t>
            </a:r>
            <a:endParaRPr lang="en-GB" sz="3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052736"/>
            <a:ext cx="8424936" cy="4739759"/>
          </a:xfrm>
          <a:prstGeom prst="rect">
            <a:avLst/>
          </a:prstGeom>
          <a:noFill/>
        </p:spPr>
        <p:txBody>
          <a:bodyPr wrap="square" rtlCol="0">
            <a:spAutoFit/>
          </a:bodyPr>
          <a:lstStyle/>
          <a:p>
            <a:pPr algn="just"/>
            <a:r>
              <a:rPr lang="en-GB" sz="2400" b="1" dirty="0" smtClean="0"/>
              <a:t>Research objectives:</a:t>
            </a:r>
          </a:p>
          <a:p>
            <a:pPr algn="just"/>
            <a:endParaRPr lang="en-GB" dirty="0" smtClean="0"/>
          </a:p>
          <a:p>
            <a:pPr marL="342900" indent="-342900" algn="just"/>
            <a:r>
              <a:rPr lang="en-GB" sz="2000" dirty="0" smtClean="0"/>
              <a:t>1) Determination of the characteristics of the phenomenon of the return from abroad of the residents of the Podlaskie province, scale of this phenomenon, its dynamics and consequences for the regional and local labour markets.</a:t>
            </a:r>
          </a:p>
          <a:p>
            <a:pPr marL="342900" indent="-342900" algn="just"/>
            <a:endParaRPr lang="en-GB" sz="2000" dirty="0" smtClean="0"/>
          </a:p>
          <a:p>
            <a:pPr algn="just"/>
            <a:r>
              <a:rPr lang="en-GB" sz="2000" dirty="0" smtClean="0"/>
              <a:t>2) Making a thorough diagnosis of the social and professional situation of the </a:t>
            </a:r>
            <a:r>
              <a:rPr lang="pl-PL" sz="2000" dirty="0" smtClean="0"/>
              <a:t>   </a:t>
            </a:r>
          </a:p>
          <a:p>
            <a:pPr algn="just"/>
            <a:r>
              <a:rPr lang="pl-PL" sz="2000" dirty="0" smtClean="0"/>
              <a:t>     </a:t>
            </a:r>
            <a:r>
              <a:rPr lang="en-GB" sz="2000" dirty="0" smtClean="0"/>
              <a:t>residents of the Podlaskie province who returned from abroad.</a:t>
            </a:r>
          </a:p>
          <a:p>
            <a:pPr algn="just"/>
            <a:endParaRPr lang="en-GB" sz="2000" dirty="0" smtClean="0"/>
          </a:p>
          <a:p>
            <a:pPr algn="just"/>
            <a:r>
              <a:rPr lang="en-GB" sz="2000" dirty="0" smtClean="0"/>
              <a:t>3) Identification of the factors that influence and encourage residents of the </a:t>
            </a:r>
            <a:endParaRPr lang="pl-PL" sz="2000" dirty="0" smtClean="0"/>
          </a:p>
          <a:p>
            <a:pPr algn="just"/>
            <a:r>
              <a:rPr lang="pl-PL" sz="2000" dirty="0" smtClean="0"/>
              <a:t>     </a:t>
            </a:r>
            <a:r>
              <a:rPr lang="en-GB" sz="2000" dirty="0" err="1" smtClean="0"/>
              <a:t>Podlaskie</a:t>
            </a:r>
            <a:r>
              <a:rPr lang="en-GB" sz="2000" dirty="0" smtClean="0"/>
              <a:t> province to return from abroad.</a:t>
            </a:r>
          </a:p>
          <a:p>
            <a:pPr algn="just"/>
            <a:endParaRPr lang="en-GB" sz="2000" dirty="0" smtClean="0"/>
          </a:p>
          <a:p>
            <a:pPr algn="just"/>
            <a:r>
              <a:rPr lang="en-GB" sz="2000" dirty="0" smtClean="0"/>
              <a:t>4) Determination of the professional potential and experience of the residents </a:t>
            </a:r>
            <a:endParaRPr lang="pl-PL" sz="2000" dirty="0" smtClean="0"/>
          </a:p>
          <a:p>
            <a:pPr algn="just"/>
            <a:r>
              <a:rPr lang="pl-PL" sz="2000" dirty="0" smtClean="0"/>
              <a:t>     </a:t>
            </a:r>
            <a:r>
              <a:rPr lang="en-GB" sz="2000" dirty="0" smtClean="0"/>
              <a:t>of the Podlaskie province acquired during their stay abroad.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268760"/>
            <a:ext cx="8496944" cy="4406334"/>
          </a:xfrm>
          <a:prstGeom prst="rect">
            <a:avLst/>
          </a:prstGeom>
          <a:noFill/>
        </p:spPr>
        <p:txBody>
          <a:bodyPr wrap="square" rtlCol="0">
            <a:spAutoFit/>
          </a:bodyPr>
          <a:lstStyle/>
          <a:p>
            <a:pPr algn="just"/>
            <a:r>
              <a:rPr lang="en-GB" sz="2400" b="1" dirty="0" smtClean="0"/>
              <a:t>Research objectives (continued):</a:t>
            </a:r>
          </a:p>
          <a:p>
            <a:pPr algn="just"/>
            <a:endParaRPr lang="en-GB" dirty="0" smtClean="0"/>
          </a:p>
          <a:p>
            <a:pPr algn="just">
              <a:lnSpc>
                <a:spcPts val="2600"/>
              </a:lnSpc>
            </a:pPr>
            <a:r>
              <a:rPr lang="en-GB" sz="2000" dirty="0" smtClean="0"/>
              <a:t>5) Determination of the professional plans and strategies of the residents of the </a:t>
            </a:r>
            <a:endParaRPr lang="pl-PL" sz="2000" dirty="0" smtClean="0"/>
          </a:p>
          <a:p>
            <a:pPr algn="just">
              <a:lnSpc>
                <a:spcPts val="2600"/>
              </a:lnSpc>
            </a:pPr>
            <a:r>
              <a:rPr lang="pl-PL" sz="2000" dirty="0" smtClean="0"/>
              <a:t>     </a:t>
            </a:r>
            <a:r>
              <a:rPr lang="en-GB" sz="2000" dirty="0" err="1" smtClean="0"/>
              <a:t>Podlaskie</a:t>
            </a:r>
            <a:r>
              <a:rPr lang="en-GB" sz="2000" dirty="0" smtClean="0"/>
              <a:t> province who returned from abroad.</a:t>
            </a:r>
          </a:p>
          <a:p>
            <a:pPr algn="just">
              <a:lnSpc>
                <a:spcPts val="2600"/>
              </a:lnSpc>
            </a:pPr>
            <a:endParaRPr lang="en-GB" sz="2000" dirty="0" smtClean="0"/>
          </a:p>
          <a:p>
            <a:pPr algn="just">
              <a:lnSpc>
                <a:spcPts val="2600"/>
              </a:lnSpc>
            </a:pPr>
            <a:r>
              <a:rPr lang="en-GB" sz="2000" dirty="0" smtClean="0"/>
              <a:t>6) Identification of the educational and training needs of the residents of the </a:t>
            </a:r>
            <a:endParaRPr lang="pl-PL" sz="2000" dirty="0" smtClean="0"/>
          </a:p>
          <a:p>
            <a:pPr algn="just">
              <a:lnSpc>
                <a:spcPts val="2600"/>
              </a:lnSpc>
            </a:pPr>
            <a:r>
              <a:rPr lang="pl-PL" sz="2000" dirty="0" smtClean="0"/>
              <a:t>     </a:t>
            </a:r>
            <a:r>
              <a:rPr lang="en-GB" sz="2000" dirty="0" err="1" smtClean="0"/>
              <a:t>Podlaskie</a:t>
            </a:r>
            <a:r>
              <a:rPr lang="en-GB" sz="2000" dirty="0" smtClean="0"/>
              <a:t> province who returned from abroad, and of other forms of </a:t>
            </a:r>
            <a:r>
              <a:rPr lang="pl-PL" sz="2000" dirty="0" smtClean="0"/>
              <a:t>  </a:t>
            </a:r>
          </a:p>
          <a:p>
            <a:pPr algn="just">
              <a:lnSpc>
                <a:spcPts val="2600"/>
              </a:lnSpc>
            </a:pPr>
            <a:r>
              <a:rPr lang="pl-PL" sz="2000" dirty="0" smtClean="0"/>
              <a:t>     </a:t>
            </a:r>
            <a:r>
              <a:rPr lang="en-GB" sz="2000" dirty="0" smtClean="0"/>
              <a:t>assistance targeted at this group.</a:t>
            </a:r>
          </a:p>
          <a:p>
            <a:pPr algn="just">
              <a:lnSpc>
                <a:spcPts val="2600"/>
              </a:lnSpc>
            </a:pPr>
            <a:endParaRPr lang="en-GB" sz="2000" dirty="0" smtClean="0"/>
          </a:p>
          <a:p>
            <a:pPr algn="just">
              <a:lnSpc>
                <a:spcPts val="2600"/>
              </a:lnSpc>
            </a:pPr>
            <a:r>
              <a:rPr lang="en-GB" sz="2000" dirty="0" smtClean="0"/>
              <a:t>7) Identification and analysis of the support targeted at the people returning </a:t>
            </a:r>
            <a:endParaRPr lang="pl-PL" sz="2000" dirty="0" smtClean="0"/>
          </a:p>
          <a:p>
            <a:pPr algn="just">
              <a:lnSpc>
                <a:spcPts val="2600"/>
              </a:lnSpc>
            </a:pPr>
            <a:r>
              <a:rPr lang="pl-PL" sz="2000" dirty="0" smtClean="0"/>
              <a:t>     </a:t>
            </a:r>
            <a:r>
              <a:rPr lang="en-GB" sz="2000" dirty="0" smtClean="0"/>
              <a:t>from abroad by institutions and organisations (along with identification of </a:t>
            </a:r>
            <a:r>
              <a:rPr lang="pl-PL" sz="2000" dirty="0" smtClean="0"/>
              <a:t> </a:t>
            </a:r>
          </a:p>
          <a:p>
            <a:pPr algn="just">
              <a:lnSpc>
                <a:spcPts val="2600"/>
              </a:lnSpc>
            </a:pPr>
            <a:r>
              <a:rPr lang="pl-PL" sz="2000" dirty="0" smtClean="0"/>
              <a:t>     </a:t>
            </a:r>
            <a:r>
              <a:rPr lang="en-GB" sz="2000" dirty="0" smtClean="0"/>
              <a:t>specific actions), its evaluation in terms of adaptation to the needs and in </a:t>
            </a:r>
            <a:endParaRPr lang="pl-PL" sz="2000" dirty="0" smtClean="0"/>
          </a:p>
          <a:p>
            <a:pPr algn="just">
              <a:lnSpc>
                <a:spcPts val="2600"/>
              </a:lnSpc>
            </a:pPr>
            <a:r>
              <a:rPr lang="pl-PL" sz="2000" dirty="0" smtClean="0"/>
              <a:t>     </a:t>
            </a:r>
            <a:r>
              <a:rPr lang="en-GB" sz="2000" dirty="0" smtClean="0"/>
              <a:t>terms of effectiveness, along with suggestions for improvements.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PC Scheme">
      <a:dk1>
        <a:sysClr val="windowText" lastClr="000000"/>
      </a:dk1>
      <a:lt1>
        <a:sysClr val="window" lastClr="FFFFFF"/>
      </a:lt1>
      <a:dk2>
        <a:srgbClr val="1F497D"/>
      </a:dk2>
      <a:lt2>
        <a:srgbClr val="EEECE1"/>
      </a:lt2>
      <a:accent1>
        <a:srgbClr val="184683"/>
      </a:accent1>
      <a:accent2>
        <a:srgbClr val="3C8A2E"/>
      </a:accent2>
      <a:accent3>
        <a:srgbClr val="333131"/>
      </a:accent3>
      <a:accent4>
        <a:srgbClr val="3FACD6"/>
      </a:accent4>
      <a:accent5>
        <a:srgbClr val="59AA44"/>
      </a:accent5>
      <a:accent6>
        <a:srgbClr val="66626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3471</Words>
  <Application>Microsoft Office PowerPoint</Application>
  <PresentationFormat>Pokaz na ekranie (4:3)</PresentationFormat>
  <Paragraphs>236</Paragraphs>
  <Slides>33</Slides>
  <Notes>13</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Office Theme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Jarek Sawicki</dc:creator>
  <cp:lastModifiedBy>wisniewska_aneta</cp:lastModifiedBy>
  <cp:revision>67</cp:revision>
  <dcterms:created xsi:type="dcterms:W3CDTF">2011-10-27T12:54:54Z</dcterms:created>
  <dcterms:modified xsi:type="dcterms:W3CDTF">2012-12-11T11:38:12Z</dcterms:modified>
</cp:coreProperties>
</file>